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694" r:id="rId5"/>
    <p:sldId id="725" r:id="rId6"/>
    <p:sldId id="726" r:id="rId7"/>
    <p:sldId id="696" r:id="rId8"/>
    <p:sldId id="727" r:id="rId9"/>
    <p:sldId id="728" r:id="rId10"/>
    <p:sldId id="729" r:id="rId11"/>
    <p:sldId id="730" r:id="rId12"/>
    <p:sldId id="731" r:id="rId13"/>
    <p:sldId id="732" r:id="rId14"/>
    <p:sldId id="703" r:id="rId15"/>
    <p:sldId id="733" r:id="rId16"/>
    <p:sldId id="700" r:id="rId17"/>
    <p:sldId id="701" r:id="rId18"/>
    <p:sldId id="722" r:id="rId19"/>
    <p:sldId id="734" r:id="rId20"/>
    <p:sldId id="723" r:id="rId21"/>
    <p:sldId id="711" r:id="rId22"/>
    <p:sldId id="709" r:id="rId23"/>
    <p:sldId id="706" r:id="rId24"/>
    <p:sldId id="520" r:id="rId2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3">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E6773-3B72-6111-5D87-73DA971A6D13}" name="Annie Sellers" initials="AS" userId="S::annie.sellers@cppe.ac.uk::8c9d61f5-1710-41ab-bb00-0d9877dd4b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onia Mills" initials="SM" lastIdx="1" clrIdx="0"/>
  <p:cmAuthor id="1" name="tutor" initials="t" lastIdx="4" clrIdx="1"/>
  <p:cmAuthor id="2" name="Emma Wright" initials="EW" lastIdx="4" clrIdx="2"/>
  <p:cmAuthor id="3" name="joanne lane" initials="jl" lastIdx="9" clrIdx="3"/>
  <p:cmAuthor id="4" name="Angela Brennan" initials="AB" lastIdx="2" clrIdx="4"/>
  <p:cmAuthor id="5" name="Samantha White" initials="SW" lastIdx="8" clrIdx="5"/>
  <p:cmAuthor id="6" name="Jess Timperley" initials="JT" lastIdx="1" clrIdx="6">
    <p:extLst>
      <p:ext uri="{19B8F6BF-5375-455C-9EA6-DF929625EA0E}">
        <p15:presenceInfo xmlns:p15="http://schemas.microsoft.com/office/powerpoint/2012/main" userId="S-1-5-21-1423985531-347479459-1905203885-69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77E"/>
    <a:srgbClr val="0000FF"/>
    <a:srgbClr val="999999"/>
    <a:srgbClr val="EE3D96"/>
    <a:srgbClr val="F9CF91"/>
    <a:srgbClr val="BCE6C9"/>
    <a:srgbClr val="00498F"/>
    <a:srgbClr val="E5EDF5"/>
    <a:srgbClr val="FEE6F8"/>
    <a:srgbClr val="65B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74359" autoAdjust="0"/>
  </p:normalViewPr>
  <p:slideViewPr>
    <p:cSldViewPr snapToGrid="0">
      <p:cViewPr varScale="1">
        <p:scale>
          <a:sx n="53" d="100"/>
          <a:sy n="53" d="100"/>
        </p:scale>
        <p:origin x="1140"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31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431" cy="497994"/>
          </a:xfrm>
          <a:prstGeom prst="rect">
            <a:avLst/>
          </a:prstGeom>
        </p:spPr>
        <p:txBody>
          <a:bodyPr vert="horz" lIns="90873" tIns="45437" rIns="90873" bIns="45437" rtlCol="0"/>
          <a:lstStyle>
            <a:lvl1pPr algn="l">
              <a:defRPr sz="1200"/>
            </a:lvl1pPr>
          </a:lstStyle>
          <a:p>
            <a:endParaRPr lang="en-GB"/>
          </a:p>
        </p:txBody>
      </p:sp>
      <p:sp>
        <p:nvSpPr>
          <p:cNvPr id="3" name="Date Placeholder 2"/>
          <p:cNvSpPr>
            <a:spLocks noGrp="1"/>
          </p:cNvSpPr>
          <p:nvPr>
            <p:ph type="dt" sz="quarter" idx="1"/>
          </p:nvPr>
        </p:nvSpPr>
        <p:spPr>
          <a:xfrm>
            <a:off x="3884988" y="0"/>
            <a:ext cx="2971431" cy="497994"/>
          </a:xfrm>
          <a:prstGeom prst="rect">
            <a:avLst/>
          </a:prstGeom>
        </p:spPr>
        <p:txBody>
          <a:bodyPr vert="horz" lIns="90873" tIns="45437" rIns="90873" bIns="45437" rtlCol="0"/>
          <a:lstStyle>
            <a:lvl1pPr algn="r">
              <a:defRPr sz="1200"/>
            </a:lvl1pPr>
          </a:lstStyle>
          <a:p>
            <a:fld id="{20620B88-55B1-4F08-9DDB-48F9CFE06D86}" type="datetimeFigureOut">
              <a:rPr lang="en-GB" smtClean="0"/>
              <a:t>08/03/2023</a:t>
            </a:fld>
            <a:endParaRPr lang="en-GB"/>
          </a:p>
        </p:txBody>
      </p:sp>
      <p:sp>
        <p:nvSpPr>
          <p:cNvPr id="4" name="Footer Placeholder 3"/>
          <p:cNvSpPr>
            <a:spLocks noGrp="1"/>
          </p:cNvSpPr>
          <p:nvPr>
            <p:ph type="ftr" sz="quarter" idx="2"/>
          </p:nvPr>
        </p:nvSpPr>
        <p:spPr>
          <a:xfrm>
            <a:off x="0" y="9447706"/>
            <a:ext cx="2971431" cy="497994"/>
          </a:xfrm>
          <a:prstGeom prst="rect">
            <a:avLst/>
          </a:prstGeom>
        </p:spPr>
        <p:txBody>
          <a:bodyPr vert="horz" lIns="90873" tIns="45437" rIns="90873" bIns="45437" rtlCol="0" anchor="b"/>
          <a:lstStyle>
            <a:lvl1pPr algn="l">
              <a:defRPr sz="1200"/>
            </a:lvl1pPr>
          </a:lstStyle>
          <a:p>
            <a:endParaRPr lang="en-GB"/>
          </a:p>
        </p:txBody>
      </p:sp>
      <p:sp>
        <p:nvSpPr>
          <p:cNvPr id="5" name="Slide Number Placeholder 4"/>
          <p:cNvSpPr>
            <a:spLocks noGrp="1"/>
          </p:cNvSpPr>
          <p:nvPr>
            <p:ph type="sldNum" sz="quarter" idx="3"/>
          </p:nvPr>
        </p:nvSpPr>
        <p:spPr>
          <a:xfrm>
            <a:off x="3884988" y="9447706"/>
            <a:ext cx="2971431" cy="497994"/>
          </a:xfrm>
          <a:prstGeom prst="rect">
            <a:avLst/>
          </a:prstGeom>
        </p:spPr>
        <p:txBody>
          <a:bodyPr vert="horz" lIns="90873" tIns="45437" rIns="90873" bIns="45437" rtlCol="0" anchor="b"/>
          <a:lstStyle>
            <a:lvl1pPr algn="r">
              <a:defRPr sz="1200"/>
            </a:lvl1pPr>
          </a:lstStyle>
          <a:p>
            <a:fld id="{823BB849-8428-43D6-9D27-38C4576F202F}" type="slidenum">
              <a:rPr lang="en-GB" smtClean="0"/>
              <a:t>‹#›</a:t>
            </a:fld>
            <a:endParaRPr lang="en-GB"/>
          </a:p>
        </p:txBody>
      </p:sp>
    </p:spTree>
    <p:extLst>
      <p:ext uri="{BB962C8B-B14F-4D97-AF65-F5344CB8AC3E}">
        <p14:creationId xmlns:p14="http://schemas.microsoft.com/office/powerpoint/2010/main" val="856232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364"/>
          </a:xfrm>
          <a:prstGeom prst="rect">
            <a:avLst/>
          </a:prstGeom>
        </p:spPr>
        <p:txBody>
          <a:bodyPr vert="horz" lIns="96017" tIns="48008" rIns="96017" bIns="48008" rtlCol="0"/>
          <a:lstStyle>
            <a:lvl1pPr algn="l">
              <a:defRPr sz="1300"/>
            </a:lvl1pPr>
          </a:lstStyle>
          <a:p>
            <a:endParaRPr lang="en-GB"/>
          </a:p>
        </p:txBody>
      </p:sp>
      <p:sp>
        <p:nvSpPr>
          <p:cNvPr id="3" name="Date Placeholder 2"/>
          <p:cNvSpPr>
            <a:spLocks noGrp="1"/>
          </p:cNvSpPr>
          <p:nvPr>
            <p:ph type="dt" idx="1"/>
          </p:nvPr>
        </p:nvSpPr>
        <p:spPr>
          <a:xfrm>
            <a:off x="3884613" y="0"/>
            <a:ext cx="2971800" cy="497364"/>
          </a:xfrm>
          <a:prstGeom prst="rect">
            <a:avLst/>
          </a:prstGeom>
        </p:spPr>
        <p:txBody>
          <a:bodyPr vert="horz" lIns="96017" tIns="48008" rIns="96017" bIns="48008" rtlCol="0"/>
          <a:lstStyle>
            <a:lvl1pPr algn="r">
              <a:defRPr sz="1300"/>
            </a:lvl1pPr>
          </a:lstStyle>
          <a:p>
            <a:fld id="{07C47EDB-9472-4E16-9681-FFE1F6568E3E}" type="datetimeFigureOut">
              <a:rPr lang="en-GB" smtClean="0"/>
              <a:pPr/>
              <a:t>08/03/2023</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6017" tIns="48008" rIns="96017" bIns="48008" rtlCol="0" anchor="ctr"/>
          <a:lstStyle/>
          <a:p>
            <a:endParaRPr lang="en-GB"/>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6017" tIns="48008" rIns="96017" bIns="480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8185"/>
            <a:ext cx="2971800" cy="497364"/>
          </a:xfrm>
          <a:prstGeom prst="rect">
            <a:avLst/>
          </a:prstGeom>
        </p:spPr>
        <p:txBody>
          <a:bodyPr vert="horz" lIns="96017" tIns="48008" rIns="96017" bIns="48008" rtlCol="0" anchor="b"/>
          <a:lstStyle>
            <a:lvl1pPr algn="l">
              <a:defRPr sz="1300"/>
            </a:lvl1pPr>
          </a:lstStyle>
          <a:p>
            <a:endParaRPr lang="en-GB"/>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6017" tIns="48008" rIns="96017" bIns="48008" rtlCol="0" anchor="b"/>
          <a:lstStyle>
            <a:lvl1pPr algn="r">
              <a:defRPr sz="1300"/>
            </a:lvl1pPr>
          </a:lstStyle>
          <a:p>
            <a:fld id="{F2AAA8CF-4665-475D-925C-0CD73DFEA277}" type="slidenum">
              <a:rPr lang="en-GB" smtClean="0"/>
              <a:pPr/>
              <a:t>‹#›</a:t>
            </a:fld>
            <a:endParaRPr lang="en-GB"/>
          </a:p>
        </p:txBody>
      </p:sp>
    </p:spTree>
    <p:extLst>
      <p:ext uri="{BB962C8B-B14F-4D97-AF65-F5344CB8AC3E}">
        <p14:creationId xmlns:p14="http://schemas.microsoft.com/office/powerpoint/2010/main" val="175086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ppe.ac.uk/services/hypertension-case-find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ppe.ac.uk/programmes/l/hyper-ew-0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ppe.ac.uk/gateway/menopaus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t>
            </a:r>
          </a:p>
          <a:p>
            <a:r>
              <a:rPr lang="en-GB" dirty="0"/>
              <a:t>Introduce yourself </a:t>
            </a:r>
            <a:endParaRPr lang="en-US" dirty="0"/>
          </a:p>
        </p:txBody>
      </p:sp>
      <p:sp>
        <p:nvSpPr>
          <p:cNvPr id="4" name="Slide Number Placeholder 3"/>
          <p:cNvSpPr>
            <a:spLocks noGrp="1"/>
          </p:cNvSpPr>
          <p:nvPr>
            <p:ph type="sldNum" sz="quarter" idx="5"/>
          </p:nvPr>
        </p:nvSpPr>
        <p:spPr/>
        <p:txBody>
          <a:bodyPr/>
          <a:lstStyle/>
          <a:p>
            <a:fld id="{F2AAA8CF-4665-475D-925C-0CD73DFEA277}" type="slidenum">
              <a:rPr lang="en-GB" smtClean="0"/>
              <a:t>1</a:t>
            </a:fld>
            <a:endParaRPr lang="en-GB"/>
          </a:p>
        </p:txBody>
      </p:sp>
    </p:spTree>
    <p:extLst>
      <p:ext uri="{BB962C8B-B14F-4D97-AF65-F5344CB8AC3E}">
        <p14:creationId xmlns:p14="http://schemas.microsoft.com/office/powerpoint/2010/main" val="408369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 will talk you through some of our new resources- listed above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10</a:t>
            </a:fld>
            <a:endParaRPr lang="en-GB" dirty="0"/>
          </a:p>
        </p:txBody>
      </p:sp>
    </p:spTree>
    <p:extLst>
      <p:ext uri="{BB962C8B-B14F-4D97-AF65-F5344CB8AC3E}">
        <p14:creationId xmlns:p14="http://schemas.microsoft.com/office/powerpoint/2010/main" val="8535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overall aim of the </a:t>
            </a:r>
            <a:r>
              <a:rPr lang="en-GB" b="1" dirty="0"/>
              <a:t>Newly qualified pharmacist programme </a:t>
            </a:r>
            <a:r>
              <a:rPr lang="en-GB" dirty="0"/>
              <a:t>is to support newly registered pharmacists to develop, and demonstrate, confidence and competence in core areas of pharmacy practice. The programme is designed to support them to become better equipped to adapt and deliver safe and effective patient care at this pivotal stage in their career as they transition from a  pre-registration trainee to a fully qualified pharmacist.</a:t>
            </a:r>
          </a:p>
          <a:p>
            <a:pPr algn="l"/>
            <a:r>
              <a:rPr lang="en-GB" b="0" i="0" dirty="0">
                <a:solidFill>
                  <a:srgbClr val="333333"/>
                </a:solidFill>
                <a:effectLst/>
                <a:latin typeface="Arial" panose="020B0604020202020204" pitchFamily="34" charset="0"/>
              </a:rPr>
              <a:t>The 12-month programme, fully funded by Health Education England (HEE) as part of their Newly Qualified Pharmacist pathway takes a blended learning approach, offering a mix of online learning, workshops, assessment and work-based support through a designated CPPE education supervisor. The </a:t>
            </a:r>
            <a:r>
              <a:rPr lang="en-GB" b="0" i="1" dirty="0">
                <a:solidFill>
                  <a:srgbClr val="333333"/>
                </a:solidFill>
                <a:effectLst/>
                <a:latin typeface="Arial" panose="020B0604020202020204" pitchFamily="34" charset="0"/>
              </a:rPr>
              <a:t>Newly qualified pharmacist programme</a:t>
            </a:r>
            <a:r>
              <a:rPr lang="en-GB" b="0" i="0" dirty="0">
                <a:solidFill>
                  <a:srgbClr val="333333"/>
                </a:solidFill>
                <a:effectLst/>
                <a:latin typeface="Arial" panose="020B0604020202020204" pitchFamily="34" charset="0"/>
              </a:rPr>
              <a:t> will be a pharmacist’s first step in their post-registration professional development journey, and provides comprehensive learning to support pharmacists’ to demonstrate readiness to enrol on an Independent Prescribing (IP) training course.</a:t>
            </a:r>
          </a:p>
          <a:p>
            <a:pPr algn="l"/>
            <a:r>
              <a:rPr lang="en-GB" b="0" i="0" dirty="0">
                <a:solidFill>
                  <a:srgbClr val="333333"/>
                </a:solidFill>
                <a:effectLst/>
                <a:latin typeface="Arial" panose="020B0604020202020204" pitchFamily="34" charset="0"/>
              </a:rPr>
              <a:t>The 2022-23 programme is for pharmacists employed or </a:t>
            </a:r>
            <a:r>
              <a:rPr lang="en-GB" b="0" i="0" dirty="0" err="1">
                <a:solidFill>
                  <a:srgbClr val="333333"/>
                </a:solidFill>
                <a:effectLst/>
                <a:latin typeface="Arial" panose="020B0604020202020204" pitchFamily="34" charset="0"/>
              </a:rPr>
              <a:t>locuming</a:t>
            </a:r>
            <a:r>
              <a:rPr lang="en-GB" b="0" i="0" dirty="0">
                <a:solidFill>
                  <a:srgbClr val="333333"/>
                </a:solidFill>
                <a:effectLst/>
                <a:latin typeface="Arial" panose="020B0604020202020204" pitchFamily="34" charset="0"/>
              </a:rPr>
              <a:t> in community pharmacy, primary care (except for those employed under the Additional Roles Reimbursement Scheme who will enrol onto PCPEP) or for pharmacists working in health in justice roles, who registered with the </a:t>
            </a:r>
            <a:r>
              <a:rPr lang="en-GB" b="0" i="0" dirty="0" err="1">
                <a:solidFill>
                  <a:srgbClr val="333333"/>
                </a:solidFill>
                <a:effectLst/>
                <a:latin typeface="Arial" panose="020B0604020202020204" pitchFamily="34" charset="0"/>
              </a:rPr>
              <a:t>GPhC</a:t>
            </a:r>
            <a:r>
              <a:rPr lang="en-GB" b="0" i="0" dirty="0">
                <a:solidFill>
                  <a:srgbClr val="333333"/>
                </a:solidFill>
                <a:effectLst/>
                <a:latin typeface="Arial" panose="020B0604020202020204" pitchFamily="34" charset="0"/>
              </a:rPr>
              <a:t> since 2020. Pharmacists who registered before 2020 and are returning from a career break or changing sector are also eligible to apply.</a:t>
            </a:r>
          </a:p>
          <a:p>
            <a:pPr algn="l">
              <a:buFont typeface="Arial" panose="020B0604020202020204" pitchFamily="34" charset="0"/>
              <a:buNone/>
            </a:pPr>
            <a:r>
              <a:rPr lang="en-GB" b="0" i="0" dirty="0">
                <a:solidFill>
                  <a:srgbClr val="333333"/>
                </a:solidFill>
                <a:effectLst/>
                <a:latin typeface="arial" panose="020B0604020202020204" pitchFamily="34" charset="0"/>
              </a:rPr>
              <a:t>Cohort 4 – </a:t>
            </a:r>
            <a:r>
              <a:rPr lang="en-GB" b="1" i="0" dirty="0">
                <a:solidFill>
                  <a:srgbClr val="333333"/>
                </a:solidFill>
                <a:effectLst/>
                <a:latin typeface="arial" panose="020B0604020202020204" pitchFamily="34" charset="0"/>
              </a:rPr>
              <a:t>please check latest cohort information on the CPPE website</a:t>
            </a:r>
          </a:p>
          <a:p>
            <a:pPr algn="l">
              <a:buFont typeface="Arial" panose="020B0604020202020204" pitchFamily="34" charset="0"/>
              <a:buChar char="•"/>
            </a:pPr>
            <a:r>
              <a:rPr lang="en-GB" b="0" i="0" dirty="0">
                <a:solidFill>
                  <a:srgbClr val="333333"/>
                </a:solidFill>
                <a:effectLst/>
                <a:latin typeface="Arial" panose="020B0604020202020204" pitchFamily="34" charset="0"/>
              </a:rPr>
              <a:t>Applications open on: 02 January 2023</a:t>
            </a:r>
          </a:p>
          <a:p>
            <a:pPr algn="l">
              <a:buFont typeface="Arial" panose="020B0604020202020204" pitchFamily="34" charset="0"/>
              <a:buChar char="•"/>
            </a:pPr>
            <a:r>
              <a:rPr lang="en-GB" b="0" i="0" dirty="0">
                <a:solidFill>
                  <a:srgbClr val="333333"/>
                </a:solidFill>
                <a:effectLst/>
                <a:latin typeface="Arial" panose="020B0604020202020204" pitchFamily="34" charset="0"/>
              </a:rPr>
              <a:t>Applications close: 13 March 2023</a:t>
            </a:r>
          </a:p>
          <a:p>
            <a:pPr algn="l">
              <a:buFont typeface="Arial" panose="020B0604020202020204" pitchFamily="34" charset="0"/>
              <a:buChar char="•"/>
            </a:pPr>
            <a:r>
              <a:rPr lang="en-GB" b="0" i="0" dirty="0">
                <a:solidFill>
                  <a:srgbClr val="333333"/>
                </a:solidFill>
                <a:effectLst/>
                <a:latin typeface="Arial" panose="020B0604020202020204" pitchFamily="34" charset="0"/>
              </a:rPr>
              <a:t>Start date: 27 March 2023</a:t>
            </a:r>
          </a:p>
          <a:p>
            <a:pPr algn="l"/>
            <a:endParaRPr lang="en-GB" b="0" i="0" dirty="0">
              <a:solidFill>
                <a:srgbClr val="333333"/>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2AAA8CF-4665-475D-925C-0CD73DFEA277}" type="slidenum">
              <a:rPr lang="en-GB" smtClean="0"/>
              <a:pPr/>
              <a:t>11</a:t>
            </a:fld>
            <a:endParaRPr lang="en-GB" dirty="0"/>
          </a:p>
        </p:txBody>
      </p:sp>
    </p:spTree>
    <p:extLst>
      <p:ext uri="{BB962C8B-B14F-4D97-AF65-F5344CB8AC3E}">
        <p14:creationId xmlns:p14="http://schemas.microsoft.com/office/powerpoint/2010/main" val="171299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33333"/>
                </a:solidFill>
                <a:effectLst/>
                <a:latin typeface="Arial" panose="020B0604020202020204" pitchFamily="34" charset="0"/>
              </a:rPr>
              <a:t>Who is the course for?</a:t>
            </a:r>
            <a:endParaRPr lang="en-GB" b="0" i="0" dirty="0">
              <a:solidFill>
                <a:srgbClr val="333333"/>
              </a:solidFill>
              <a:effectLst/>
              <a:latin typeface="Arial" panose="020B0604020202020204" pitchFamily="34" charset="0"/>
            </a:endParaRPr>
          </a:p>
          <a:p>
            <a:pPr algn="l"/>
            <a:r>
              <a:rPr lang="en-GB" b="0" i="1" dirty="0">
                <a:solidFill>
                  <a:srgbClr val="333333"/>
                </a:solidFill>
                <a:effectLst/>
                <a:latin typeface="Arial" panose="020B0604020202020204" pitchFamily="34" charset="0"/>
              </a:rPr>
              <a:t>Leading for Change</a:t>
            </a:r>
            <a:r>
              <a:rPr lang="en-GB" b="0" i="0" dirty="0">
                <a:solidFill>
                  <a:srgbClr val="333333"/>
                </a:solidFill>
                <a:effectLst/>
                <a:latin typeface="Arial" panose="020B0604020202020204" pitchFamily="34" charset="0"/>
              </a:rPr>
              <a:t> is open to pharmacy professionals from all sectors of practice, including community pharmacy.</a:t>
            </a:r>
          </a:p>
          <a:p>
            <a:pPr algn="l"/>
            <a:r>
              <a:rPr lang="en-GB" b="0" i="0" dirty="0">
                <a:solidFill>
                  <a:srgbClr val="333333"/>
                </a:solidFill>
                <a:effectLst/>
                <a:latin typeface="Arial" panose="020B0604020202020204" pitchFamily="34" charset="0"/>
              </a:rPr>
              <a:t>This fully funded leadership programme is open to anyone who has responsibility for leading a team or leading services within their organisation and would like to develop their skills further. </a:t>
            </a:r>
          </a:p>
          <a:p>
            <a:pPr algn="l"/>
            <a:r>
              <a:rPr lang="en-GB" b="1" i="0" dirty="0">
                <a:solidFill>
                  <a:srgbClr val="333333"/>
                </a:solidFill>
                <a:effectLst/>
                <a:latin typeface="Arial" panose="020B0604020202020204" pitchFamily="34" charset="0"/>
              </a:rPr>
              <a:t>Course aims</a:t>
            </a:r>
            <a:endParaRPr lang="en-GB" b="0" i="0" dirty="0">
              <a:solidFill>
                <a:srgbClr val="333333"/>
              </a:solidFill>
              <a:effectLst/>
              <a:latin typeface="Arial" panose="020B0604020202020204" pitchFamily="34" charset="0"/>
            </a:endParaRPr>
          </a:p>
          <a:p>
            <a:pPr algn="l"/>
            <a:r>
              <a:rPr lang="en-GB" b="0" i="0" dirty="0">
                <a:solidFill>
                  <a:srgbClr val="333333"/>
                </a:solidFill>
                <a:effectLst/>
                <a:latin typeface="Arial" panose="020B0604020202020204" pitchFamily="34" charset="0"/>
              </a:rPr>
              <a:t>The aim of the programme is to enable you to develop the behaviours required to become an inspiring and effective pharmacy leader, equipping you with the knowledge and skills to take on challenges effectively and lead in medicines optimisation to deliver better outcomes for your patients and service users.</a:t>
            </a:r>
          </a:p>
          <a:p>
            <a:pPr algn="l"/>
            <a:r>
              <a:rPr lang="en-GB" b="1" i="0" dirty="0">
                <a:solidFill>
                  <a:srgbClr val="333333"/>
                </a:solidFill>
                <a:effectLst/>
                <a:latin typeface="Arial" panose="020B0604020202020204" pitchFamily="34" charset="0"/>
              </a:rPr>
              <a:t>Course format</a:t>
            </a:r>
            <a:endParaRPr lang="en-GB" b="0" i="0" dirty="0">
              <a:solidFill>
                <a:srgbClr val="333333"/>
              </a:solidFill>
              <a:effectLst/>
              <a:latin typeface="Arial" panose="020B0604020202020204" pitchFamily="34" charset="0"/>
            </a:endParaRPr>
          </a:p>
          <a:p>
            <a:pPr algn="l"/>
            <a:r>
              <a:rPr lang="en-GB" b="0" i="0" dirty="0">
                <a:solidFill>
                  <a:srgbClr val="333333"/>
                </a:solidFill>
                <a:effectLst/>
                <a:latin typeface="Arial" panose="020B0604020202020204" pitchFamily="34" charset="0"/>
              </a:rPr>
              <a:t>The programme comprises four online modules delivered over six months:</a:t>
            </a:r>
          </a:p>
          <a:p>
            <a:pPr algn="l">
              <a:buFont typeface="+mj-lt"/>
              <a:buAutoNum type="arabicPeriod"/>
            </a:pPr>
            <a:r>
              <a:rPr lang="en-GB" b="0" i="0" dirty="0">
                <a:solidFill>
                  <a:srgbClr val="333333"/>
                </a:solidFill>
                <a:effectLst/>
                <a:latin typeface="Arial" panose="020B0604020202020204" pitchFamily="34" charset="0"/>
              </a:rPr>
              <a:t>Achieving your potential</a:t>
            </a:r>
          </a:p>
          <a:p>
            <a:pPr algn="l">
              <a:buFont typeface="+mj-lt"/>
              <a:buAutoNum type="arabicPeriod"/>
            </a:pPr>
            <a:r>
              <a:rPr lang="en-GB" b="0" i="0" dirty="0">
                <a:solidFill>
                  <a:srgbClr val="333333"/>
                </a:solidFill>
                <a:effectLst/>
                <a:latin typeface="Arial" panose="020B0604020202020204" pitchFamily="34" charset="0"/>
              </a:rPr>
              <a:t>Developing and managing services</a:t>
            </a:r>
          </a:p>
          <a:p>
            <a:pPr algn="l">
              <a:buFont typeface="+mj-lt"/>
              <a:buAutoNum type="arabicPeriod"/>
            </a:pPr>
            <a:r>
              <a:rPr lang="en-GB" b="0" i="0" dirty="0">
                <a:solidFill>
                  <a:srgbClr val="333333"/>
                </a:solidFill>
                <a:effectLst/>
                <a:latin typeface="Arial" panose="020B0604020202020204" pitchFamily="34" charset="0"/>
              </a:rPr>
              <a:t>Inspiring and achieving the best from your team</a:t>
            </a:r>
          </a:p>
          <a:p>
            <a:pPr algn="l">
              <a:buFont typeface="+mj-lt"/>
              <a:buAutoNum type="arabicPeriod"/>
            </a:pPr>
            <a:r>
              <a:rPr lang="en-GB" b="0" i="0" dirty="0">
                <a:solidFill>
                  <a:srgbClr val="333333"/>
                </a:solidFill>
                <a:effectLst/>
                <a:latin typeface="Arial" panose="020B0604020202020204" pitchFamily="34" charset="0"/>
              </a:rPr>
              <a:t>Pharmacy within the wider healthcare system </a:t>
            </a:r>
            <a:br>
              <a:rPr lang="en-GB" b="0" i="0" dirty="0">
                <a:solidFill>
                  <a:srgbClr val="333333"/>
                </a:solidFill>
                <a:effectLst/>
                <a:latin typeface="Arial" panose="020B0604020202020204" pitchFamily="34" charset="0"/>
              </a:rPr>
            </a:br>
            <a:r>
              <a:rPr lang="en-GB" b="0" i="0" dirty="0">
                <a:solidFill>
                  <a:srgbClr val="333333"/>
                </a:solidFill>
                <a:effectLst/>
                <a:latin typeface="Arial" panose="020B0604020202020204" pitchFamily="34" charset="0"/>
              </a:rPr>
              <a:t> </a:t>
            </a:r>
          </a:p>
          <a:p>
            <a:pPr algn="l"/>
            <a:r>
              <a:rPr lang="en-GB" b="0" i="0" dirty="0">
                <a:solidFill>
                  <a:srgbClr val="333333"/>
                </a:solidFill>
                <a:effectLst/>
                <a:latin typeface="Arial" panose="020B0604020202020204" pitchFamily="34" charset="0"/>
              </a:rPr>
              <a:t>Each module is supported by a half-day online workshop, online discussion forums and a networking Zoom event to enable you to put your learning into practice and to allow you to network with fellow course participants. At the end of the programme you are required to submit an assignment to demonstrate how you have used your leadership skills over the course of the six months.</a:t>
            </a:r>
          </a:p>
          <a:p>
            <a:pPr algn="l"/>
            <a:r>
              <a:rPr lang="en-GB" b="1" i="0" dirty="0">
                <a:solidFill>
                  <a:srgbClr val="333333"/>
                </a:solidFill>
                <a:effectLst/>
                <a:latin typeface="Arial" panose="020B0604020202020204" pitchFamily="34" charset="0"/>
              </a:rPr>
              <a:t>Course dates</a:t>
            </a:r>
            <a:endParaRPr lang="en-GB" b="0" i="0" dirty="0">
              <a:solidFill>
                <a:srgbClr val="333333"/>
              </a:solidFill>
              <a:effectLst/>
              <a:latin typeface="Arial" panose="020B0604020202020204" pitchFamily="34" charset="0"/>
            </a:endParaRPr>
          </a:p>
          <a:p>
            <a:pPr algn="l"/>
            <a:r>
              <a:rPr lang="en-GB" b="0" i="0" dirty="0">
                <a:solidFill>
                  <a:srgbClr val="333333"/>
                </a:solidFill>
                <a:effectLst/>
                <a:latin typeface="Arial" panose="020B0604020202020204" pitchFamily="34" charset="0"/>
              </a:rPr>
              <a:t>There will be six cohorts of the programme running in 2023, starting in March, April and May.</a:t>
            </a:r>
          </a:p>
          <a:p>
            <a:pPr algn="l"/>
            <a:r>
              <a:rPr lang="en-GB" b="0" i="0" dirty="0">
                <a:solidFill>
                  <a:srgbClr val="333333"/>
                </a:solidFill>
                <a:effectLst/>
                <a:latin typeface="Arial" panose="020B0604020202020204" pitchFamily="34" charset="0"/>
              </a:rPr>
              <a:t>There is a choice of workshop dates so that you can choose a cohort that works around your other commitments. You will need to attend all four workshops on the same day of the week to enable you to complete all parts of the programme with your online tutor and fellow cohort participants.</a:t>
            </a:r>
          </a:p>
          <a:p>
            <a:pPr algn="l"/>
            <a:r>
              <a:rPr lang="en-GB" b="0" i="0" dirty="0">
                <a:solidFill>
                  <a:srgbClr val="333333"/>
                </a:solidFill>
                <a:effectLst/>
                <a:latin typeface="Arial" panose="020B0604020202020204" pitchFamily="34" charset="0"/>
              </a:rPr>
              <a:t>Full details of the all cohorts for 2023 can be found in the </a:t>
            </a:r>
            <a:r>
              <a:rPr lang="en-GB" b="0" i="1" dirty="0">
                <a:solidFill>
                  <a:srgbClr val="333333"/>
                </a:solidFill>
                <a:effectLst/>
                <a:latin typeface="Arial" panose="020B0604020202020204" pitchFamily="34" charset="0"/>
              </a:rPr>
              <a:t>Course format and dates</a:t>
            </a:r>
            <a:r>
              <a:rPr lang="en-GB" b="0" i="0" dirty="0">
                <a:solidFill>
                  <a:srgbClr val="333333"/>
                </a:solidFill>
                <a:effectLst/>
                <a:latin typeface="Arial" panose="020B0604020202020204" pitchFamily="34" charset="0"/>
              </a:rPr>
              <a:t> tab below.</a:t>
            </a:r>
          </a:p>
          <a:p>
            <a:pPr algn="l"/>
            <a:endParaRPr lang="en-GB" b="0" i="0" dirty="0">
              <a:solidFill>
                <a:srgbClr val="333333"/>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2AAA8CF-4665-475D-925C-0CD73DFEA277}" type="slidenum">
              <a:rPr lang="en-GB" smtClean="0"/>
              <a:pPr/>
              <a:t>12</a:t>
            </a:fld>
            <a:endParaRPr lang="en-GB" dirty="0"/>
          </a:p>
        </p:txBody>
      </p:sp>
    </p:spTree>
    <p:extLst>
      <p:ext uri="{BB962C8B-B14F-4D97-AF65-F5344CB8AC3E}">
        <p14:creationId xmlns:p14="http://schemas.microsoft.com/office/powerpoint/2010/main" val="2127545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solidFill>
                <a:srgbClr val="666666"/>
              </a:solidFill>
              <a:effectLst/>
              <a:latin typeface="Arial" panose="020B0604020202020204" pitchFamily="34" charset="0"/>
            </a:endParaRPr>
          </a:p>
          <a:p>
            <a:r>
              <a:rPr lang="en-GB" b="0" i="0" dirty="0">
                <a:solidFill>
                  <a:srgbClr val="666666"/>
                </a:solidFill>
                <a:effectLst/>
                <a:latin typeface="Arial" panose="020B0604020202020204" pitchFamily="34" charset="0"/>
              </a:rPr>
              <a:t>The </a:t>
            </a:r>
            <a:r>
              <a:rPr lang="en-GB" b="0" i="1" dirty="0">
                <a:solidFill>
                  <a:srgbClr val="666666"/>
                </a:solidFill>
                <a:effectLst/>
                <a:latin typeface="Arial" panose="020B0604020202020204" pitchFamily="34" charset="0"/>
              </a:rPr>
              <a:t>Pharmacy technician impact groups </a:t>
            </a:r>
            <a:r>
              <a:rPr lang="en-GB" b="0" i="0" dirty="0">
                <a:solidFill>
                  <a:srgbClr val="666666"/>
                </a:solidFill>
                <a:effectLst/>
                <a:latin typeface="Arial" panose="020B0604020202020204" pitchFamily="34" charset="0"/>
              </a:rPr>
              <a:t>and </a:t>
            </a:r>
            <a:r>
              <a:rPr lang="en-GB" b="0" i="1" dirty="0">
                <a:solidFill>
                  <a:srgbClr val="666666"/>
                </a:solidFill>
                <a:effectLst/>
                <a:latin typeface="Arial" panose="020B0604020202020204" pitchFamily="34" charset="0"/>
              </a:rPr>
              <a:t>Myers Briggs Type Indicator</a:t>
            </a:r>
            <a:r>
              <a:rPr lang="en-GB" b="0" i="1" baseline="30000" dirty="0">
                <a:solidFill>
                  <a:srgbClr val="666666"/>
                </a:solidFill>
                <a:effectLst/>
                <a:latin typeface="Arial" panose="020B0604020202020204" pitchFamily="34" charset="0"/>
              </a:rPr>
              <a:t>®</a:t>
            </a:r>
            <a:r>
              <a:rPr lang="en-GB" b="0" i="1" dirty="0">
                <a:solidFill>
                  <a:srgbClr val="666666"/>
                </a:solidFill>
                <a:effectLst/>
                <a:latin typeface="Arial" panose="020B0604020202020204" pitchFamily="34" charset="0"/>
              </a:rPr>
              <a:t> (MBTI</a:t>
            </a:r>
            <a:r>
              <a:rPr lang="en-GB" b="0" i="1" baseline="30000" dirty="0">
                <a:solidFill>
                  <a:srgbClr val="666666"/>
                </a:solidFill>
                <a:effectLst/>
                <a:latin typeface="Arial" panose="020B0604020202020204" pitchFamily="34" charset="0"/>
              </a:rPr>
              <a:t>®</a:t>
            </a:r>
            <a:r>
              <a:rPr lang="en-GB" b="0" i="1" dirty="0">
                <a:solidFill>
                  <a:srgbClr val="666666"/>
                </a:solidFill>
                <a:effectLst/>
                <a:latin typeface="Arial" panose="020B0604020202020204" pitchFamily="34" charset="0"/>
              </a:rPr>
              <a:t>) online workshop for pharmacy technicians </a:t>
            </a:r>
            <a:r>
              <a:rPr lang="en-GB" b="0" i="0" dirty="0">
                <a:solidFill>
                  <a:srgbClr val="666666"/>
                </a:solidFill>
                <a:effectLst/>
                <a:latin typeface="Arial" panose="020B0604020202020204" pitchFamily="34" charset="0"/>
              </a:rPr>
              <a:t>form our exciting new programme of learning for pharmacy technicians, and complement our </a:t>
            </a:r>
            <a:r>
              <a:rPr lang="en-GB" b="0" i="1" dirty="0">
                <a:solidFill>
                  <a:srgbClr val="666666"/>
                </a:solidFill>
                <a:effectLst/>
                <a:latin typeface="Arial" panose="020B0604020202020204" pitchFamily="34" charset="0"/>
              </a:rPr>
              <a:t>Pharmacy technicians: enhancing your professional practice</a:t>
            </a:r>
            <a:r>
              <a:rPr lang="en-GB" b="0" i="0" dirty="0">
                <a:solidFill>
                  <a:srgbClr val="666666"/>
                </a:solidFill>
                <a:effectLst/>
                <a:latin typeface="Arial" panose="020B0604020202020204" pitchFamily="34" charset="0"/>
              </a:rPr>
              <a:t> e-course</a:t>
            </a:r>
            <a:r>
              <a:rPr lang="en-GB" b="0" i="1" dirty="0">
                <a:solidFill>
                  <a:srgbClr val="666666"/>
                </a:solidFill>
                <a:effectLst/>
                <a:latin typeface="Arial" panose="020B0604020202020204" pitchFamily="34" charset="0"/>
              </a:rPr>
              <a:t>.</a:t>
            </a:r>
            <a:endParaRPr lang="en-GB" dirty="0"/>
          </a:p>
        </p:txBody>
      </p:sp>
      <p:sp>
        <p:nvSpPr>
          <p:cNvPr id="4" name="Slide Number Placeholder 3"/>
          <p:cNvSpPr>
            <a:spLocks noGrp="1"/>
          </p:cNvSpPr>
          <p:nvPr>
            <p:ph type="sldNum" sz="quarter" idx="10"/>
          </p:nvPr>
        </p:nvSpPr>
        <p:spPr/>
        <p:txBody>
          <a:bodyPr/>
          <a:lstStyle/>
          <a:p>
            <a:fld id="{F2AAA8CF-4665-475D-925C-0CD73DFEA277}" type="slidenum">
              <a:rPr lang="en-GB" smtClean="0"/>
              <a:pPr/>
              <a:t>13</a:t>
            </a:fld>
            <a:endParaRPr lang="en-GB" dirty="0"/>
          </a:p>
        </p:txBody>
      </p:sp>
    </p:spTree>
    <p:extLst>
      <p:ext uri="{BB962C8B-B14F-4D97-AF65-F5344CB8AC3E}">
        <p14:creationId xmlns:p14="http://schemas.microsoft.com/office/powerpoint/2010/main" val="163597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Arial" panose="020B0604020202020204" pitchFamily="34" charset="0"/>
              </a:rPr>
              <a:t>The aim of this self-directed e-course is to support pharmacy technicians to recognise how their skills, knowledge, understanding and professional behaviours allow them to provide safe and effective care to the people they serve, as the pharmacy technician role continues to evolve.</a:t>
            </a:r>
          </a:p>
          <a:p>
            <a:pPr algn="l"/>
            <a:r>
              <a:rPr lang="en-GB" b="0" i="0" dirty="0">
                <a:solidFill>
                  <a:srgbClr val="333333"/>
                </a:solidFill>
                <a:effectLst/>
                <a:latin typeface="Arial" panose="020B0604020202020204" pitchFamily="34" charset="0"/>
              </a:rPr>
              <a:t>Learners will complete a self-assessment framework to help identify personal learning needs and that will direct them to specific elements of this e-course that will help to meet them.</a:t>
            </a:r>
          </a:p>
          <a:p>
            <a:pPr algn="l"/>
            <a:r>
              <a:rPr lang="en-GB" b="0" i="0" dirty="0">
                <a:solidFill>
                  <a:srgbClr val="333333"/>
                </a:solidFill>
                <a:effectLst/>
                <a:latin typeface="Arial" panose="020B0604020202020204" pitchFamily="34" charset="0"/>
              </a:rPr>
              <a:t>It is a self-directed e-course which means that you can work through the course at a time and pace that suits.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Arial" panose="020B0604020202020204" pitchFamily="34" charset="0"/>
              </a:rPr>
              <a:t>The programme will help to build evidence showing how their development has enabled them to meet updated learning outcomes from the </a:t>
            </a:r>
            <a:r>
              <a:rPr lang="en-GB" b="0" i="0" dirty="0" err="1">
                <a:solidFill>
                  <a:srgbClr val="333333"/>
                </a:solidFill>
                <a:effectLst/>
                <a:latin typeface="Arial" panose="020B0604020202020204" pitchFamily="34" charset="0"/>
              </a:rPr>
              <a:t>GPhC</a:t>
            </a:r>
            <a:r>
              <a:rPr lang="en-GB" b="0" i="0" dirty="0">
                <a:solidFill>
                  <a:srgbClr val="333333"/>
                </a:solidFill>
                <a:effectLst/>
                <a:latin typeface="Arial" panose="020B0604020202020204" pitchFamily="34" charset="0"/>
              </a:rPr>
              <a:t> 2017 </a:t>
            </a:r>
            <a:r>
              <a:rPr lang="en-GB" b="0" i="1" dirty="0">
                <a:solidFill>
                  <a:srgbClr val="333333"/>
                </a:solidFill>
                <a:effectLst/>
                <a:latin typeface="Arial" panose="020B0604020202020204" pitchFamily="34" charset="0"/>
              </a:rPr>
              <a:t>Standards for the initial education and training of pharmacy technicians</a:t>
            </a:r>
            <a:r>
              <a:rPr lang="en-GB" b="0" i="0" dirty="0">
                <a:solidFill>
                  <a:srgbClr val="333333"/>
                </a:solidFill>
                <a:effectLst/>
                <a:latin typeface="Arial" panose="020B0604020202020204" pitchFamily="34" charset="0"/>
              </a:rPr>
              <a:t>.</a:t>
            </a:r>
          </a:p>
          <a:p>
            <a:pPr algn="l"/>
            <a:endParaRPr lang="en-GB" b="0" i="0" dirty="0">
              <a:solidFill>
                <a:srgbClr val="333333"/>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AAA8CF-4665-475D-925C-0CD73DFEA277}" type="slidenum">
              <a:rPr lang="en-GB" smtClean="0"/>
              <a:t>14</a:t>
            </a:fld>
            <a:endParaRPr lang="en-GB"/>
          </a:p>
        </p:txBody>
      </p:sp>
    </p:spTree>
    <p:extLst>
      <p:ext uri="{BB962C8B-B14F-4D97-AF65-F5344CB8AC3E}">
        <p14:creationId xmlns:p14="http://schemas.microsoft.com/office/powerpoint/2010/main" val="3467613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500"/>
              </a:spcAft>
            </a:pPr>
            <a:r>
              <a:rPr lang="en-GB"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Hypertension case finding service webpage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The CPPE website has a dedicated page to provide support for pharmacy teams preparing to deliver the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Hypertension case finding service</a:t>
            </a: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You will find an outline of the training requirements for the service, as described in the service specification, and signposting to a selection of further learning resources that you can use to support your delivery of this service.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Self-assessment framework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Depending on your existing level of knowledge and experience, you may wish to undertake further learning. To help you to direct your learning, we have developed a self-assessment framework – completing this framework is </a:t>
            </a:r>
            <a:r>
              <a:rPr lang="en-GB"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not a requirement</a:t>
            </a: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however it can be used as a tool to help you direct your own learning. Once you have completed the self-assessment, you can visit the topic area(s), listed below, which are relevant to your personal learning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500"/>
              </a:spcAft>
              <a:buFont typeface="Symbol" panose="05050102010706020507" pitchFamily="18" charset="2"/>
              <a:buChar char=""/>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Understanding hypertension and measuring blood pressure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500"/>
              </a:spcAft>
              <a:buFont typeface="Symbol" panose="05050102010706020507" pitchFamily="18" charset="2"/>
              <a:buChar char=""/>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Understanding vascular risk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500"/>
              </a:spcAft>
              <a:buFont typeface="Symbol" panose="05050102010706020507" pitchFamily="18" charset="2"/>
              <a:buChar char=""/>
            </a:pP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Behaviour change interventions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Further resources</a:t>
            </a:r>
            <a:r>
              <a:rPr lang="en-GB"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include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CPPE </a:t>
            </a:r>
            <a:r>
              <a:rPr lang="en-GB" sz="18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Vascular risk and the NHS health check programme</a:t>
            </a: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e-learning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CPPE </a:t>
            </a:r>
            <a:r>
              <a:rPr lang="en-GB" sz="18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Hypertension</a:t>
            </a: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fact sheet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500"/>
              </a:spcAft>
            </a:pP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CPPE </a:t>
            </a:r>
            <a:r>
              <a:rPr lang="en-GB" sz="1800" i="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Cardiovascular</a:t>
            </a:r>
            <a:r>
              <a:rPr lang="en-GB" sz="18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fact sheet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Hypertension focal point workshops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number of online Hypertension workshops are currently available. This learning programme aims to enable you to interpret and apply clinical guidance to support people with hypertension. You will consider how to optimise their treatment and use a shared decision-making approach to empower people with hypertension to self-manage their condition.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Further information and workshop dates can be accessed via the link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4"/>
              </a:rPr>
              <a:t>https://www.cppe.ac.uk/programmes/l/hyper-ew-01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b="1" dirty="0"/>
              <a:t>Preparing for community practice e-course</a:t>
            </a:r>
          </a:p>
          <a:p>
            <a:pPr algn="l"/>
            <a:r>
              <a:rPr lang="en-GB" b="0" i="0" dirty="0">
                <a:solidFill>
                  <a:srgbClr val="333333"/>
                </a:solidFill>
                <a:effectLst/>
                <a:latin typeface="Arial" panose="020B0604020202020204" pitchFamily="34" charset="0"/>
              </a:rPr>
              <a:t>The aim of this course is to build the confidence and competence of pharmacy professionals who are starting to work in community practice for the first time. This includes pharmacy professionals that have just qualified and those moving to community pharmacy practice for the first time from another sector.</a:t>
            </a:r>
          </a:p>
          <a:p>
            <a:pPr algn="l"/>
            <a:r>
              <a:rPr lang="en-GB" b="0" i="0" dirty="0">
                <a:solidFill>
                  <a:srgbClr val="333333"/>
                </a:solidFill>
                <a:effectLst/>
                <a:latin typeface="Arial"/>
                <a:cs typeface="Arial"/>
              </a:rPr>
              <a:t>To help you reflect on your confidence and competence, you will work through the </a:t>
            </a:r>
            <a:r>
              <a:rPr lang="en-GB" b="0" i="1" dirty="0">
                <a:solidFill>
                  <a:srgbClr val="333333"/>
                </a:solidFill>
                <a:effectLst/>
                <a:latin typeface="Arial"/>
                <a:cs typeface="Arial"/>
              </a:rPr>
              <a:t>Preparing for community pharmacy</a:t>
            </a:r>
            <a:r>
              <a:rPr lang="en-GB" b="0" i="0" dirty="0">
                <a:solidFill>
                  <a:srgbClr val="333333"/>
                </a:solidFill>
                <a:effectLst/>
                <a:latin typeface="Arial"/>
                <a:cs typeface="Arial"/>
              </a:rPr>
              <a:t> self-assessment framework. Completing the self-assessment framework at the start of the programme helps you identify the key topics you need to learn more about to develop your knowledge and skills in preparation for starting practice.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16</a:t>
            </a:fld>
            <a:endParaRPr lang="en-GB" dirty="0"/>
          </a:p>
        </p:txBody>
      </p:sp>
    </p:spTree>
    <p:extLst>
      <p:ext uri="{BB962C8B-B14F-4D97-AF65-F5344CB8AC3E}">
        <p14:creationId xmlns:p14="http://schemas.microsoft.com/office/powerpoint/2010/main" val="295555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 aim of this programme is to support you to apply underpinning safeguarding knowledge and develop the confidence and skills to identify and report safeguarding concerns you encounter in practice. This programme is not sufficient on its own to meet the nationally set mandatory safeguarding training requirements. It can be used to further your learning and enable you to consider how you can take a person-centred approach to safeguarding and understand how you can meet your safeguarding responsibilities in whichever area(s) of practice you work.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The programme includes six case studies that guide you through challenging scenarios that raise safeguarding concerns and provide practical tips as well as suggested words and phrases you can use to deal with similar scenarios in practice. </a:t>
            </a:r>
            <a:endParaRPr lang="en-GB" sz="1600" dirty="0">
              <a:effectLst/>
            </a:endParaRPr>
          </a:p>
          <a:p>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t>18</a:t>
            </a:fld>
            <a:endParaRPr lang="en-GB"/>
          </a:p>
        </p:txBody>
      </p:sp>
    </p:spTree>
    <p:extLst>
      <p:ext uri="{BB962C8B-B14F-4D97-AF65-F5344CB8AC3E}">
        <p14:creationId xmlns:p14="http://schemas.microsoft.com/office/powerpoint/2010/main" val="2199511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Arial" panose="020B0604020202020204" pitchFamily="34" charset="0"/>
              </a:rPr>
              <a:t>The aim of this e-learning programme is to support you to develop the knowledge, skills and behaviours to support patients to use prescribed controlled drugs safely and effectively, with a focus on controlled drugs used in chronic pain. It will allow you to explore the risks, challenges and consequences associated with a growing use of prescribed controlled drugs, and how to apply a shared decision-making approach to discussions involving controlled drugs.</a:t>
            </a:r>
            <a:endParaRPr lang="en-US" dirty="0"/>
          </a:p>
        </p:txBody>
      </p:sp>
      <p:sp>
        <p:nvSpPr>
          <p:cNvPr id="4" name="Slide Number Placeholder 3"/>
          <p:cNvSpPr>
            <a:spLocks noGrp="1"/>
          </p:cNvSpPr>
          <p:nvPr>
            <p:ph type="sldNum" sz="quarter" idx="5"/>
          </p:nvPr>
        </p:nvSpPr>
        <p:spPr/>
        <p:txBody>
          <a:bodyPr/>
          <a:lstStyle/>
          <a:p>
            <a:fld id="{F2AAA8CF-4665-475D-925C-0CD73DFEA277}" type="slidenum">
              <a:rPr lang="en-GB" smtClean="0"/>
              <a:t>19</a:t>
            </a:fld>
            <a:endParaRPr lang="en-GB"/>
          </a:p>
        </p:txBody>
      </p:sp>
    </p:spTree>
    <p:extLst>
      <p:ext uri="{BB962C8B-B14F-4D97-AF65-F5344CB8AC3E}">
        <p14:creationId xmlns:p14="http://schemas.microsoft.com/office/powerpoint/2010/main" val="2541226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Arial" panose="020B0604020202020204" pitchFamily="34" charset="0"/>
                <a:ea typeface="Calibri" panose="020F0502020204030204" pitchFamily="34" charset="0"/>
              </a:rPr>
              <a:t>The </a:t>
            </a:r>
            <a:r>
              <a:rPr lang="en-GB" sz="1800" i="1" dirty="0">
                <a:solidFill>
                  <a:srgbClr val="000000"/>
                </a:solidFill>
                <a:effectLst/>
                <a:latin typeface="Arial" panose="020B0604020202020204" pitchFamily="34" charset="0"/>
                <a:ea typeface="Calibri" panose="020F0502020204030204" pitchFamily="34" charset="0"/>
              </a:rPr>
              <a:t>Menopause</a:t>
            </a:r>
            <a:r>
              <a:rPr lang="en-GB" sz="1800" dirty="0">
                <a:solidFill>
                  <a:srgbClr val="000000"/>
                </a:solidFill>
                <a:effectLst/>
                <a:latin typeface="Arial" panose="020B0604020202020204" pitchFamily="34" charset="0"/>
                <a:ea typeface="Calibri" panose="020F0502020204030204" pitchFamily="34" charset="0"/>
              </a:rPr>
              <a:t> learning gateway provides core and foundation learning, assessments, and other resources to increase your understanding of the menopause and perimenopause. The gateway contains information on the symptoms people can experience during menopause and perimenopause, and the possible treatment options and lifestyle changes that can be offered to support people and help them manage their symptoms. </a:t>
            </a:r>
          </a:p>
          <a:p>
            <a:r>
              <a:rPr lang="en-GB" sz="1800" dirty="0">
                <a:solidFill>
                  <a:srgbClr val="000000"/>
                </a:solidFill>
                <a:effectLst/>
                <a:latin typeface="Arial" panose="020B0604020202020204" pitchFamily="34" charset="0"/>
              </a:rPr>
              <a:t>If you have </a:t>
            </a:r>
            <a:r>
              <a:rPr lang="en-GB" sz="1800" dirty="0" err="1">
                <a:solidFill>
                  <a:srgbClr val="000000"/>
                </a:solidFill>
                <a:effectLst/>
                <a:latin typeface="Arial" panose="020B0604020202020204" pitchFamily="34" charset="0"/>
              </a:rPr>
              <a:t>wifi</a:t>
            </a:r>
            <a:r>
              <a:rPr lang="en-GB" sz="1800" dirty="0">
                <a:solidFill>
                  <a:srgbClr val="000000"/>
                </a:solidFill>
                <a:effectLst/>
                <a:latin typeface="Arial" panose="020B0604020202020204" pitchFamily="34" charset="0"/>
              </a:rPr>
              <a:t> access and time you could play the introductory video on the menopause learning gateway page </a:t>
            </a:r>
            <a:r>
              <a:rPr lang="en-GB" dirty="0">
                <a:hlinkClick r:id="rId3"/>
              </a:rPr>
              <a:t>Menopause (cppe.ac.uk)</a:t>
            </a:r>
            <a:endParaRPr lang="en-GB" dirty="0"/>
          </a:p>
        </p:txBody>
      </p:sp>
      <p:sp>
        <p:nvSpPr>
          <p:cNvPr id="4" name="Slide Number Placeholder 3"/>
          <p:cNvSpPr>
            <a:spLocks noGrp="1"/>
          </p:cNvSpPr>
          <p:nvPr>
            <p:ph type="sldNum" sz="quarter" idx="5"/>
          </p:nvPr>
        </p:nvSpPr>
        <p:spPr/>
        <p:txBody>
          <a:bodyPr/>
          <a:lstStyle/>
          <a:p>
            <a:fld id="{F2AAA8CF-4665-475D-925C-0CD73DFEA277}" type="slidenum">
              <a:rPr lang="en-GB" smtClean="0"/>
              <a:t>20</a:t>
            </a:fld>
            <a:endParaRPr lang="en-GB"/>
          </a:p>
        </p:txBody>
      </p:sp>
    </p:spTree>
    <p:extLst>
      <p:ext uri="{BB962C8B-B14F-4D97-AF65-F5344CB8AC3E}">
        <p14:creationId xmlns:p14="http://schemas.microsoft.com/office/powerpoint/2010/main" val="2670092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707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latin typeface="Arial" panose="020B0604020202020204" pitchFamily="34" charset="0"/>
              </a:rPr>
              <a:t>The Pharmacy Quality Scheme (PQS) forms part of the Community Pharmacy Contractual Framework (CPCF). It supports delivery of the NHS Long Term Plan and rewards community pharmacy contractors that deliver quality criteria in three quality dimensions: clinical effectiveness, patient safety and patient experience. You will find information about this year’s scheme on this page.</a:t>
            </a:r>
          </a:p>
          <a:p>
            <a:pPr algn="l"/>
            <a:r>
              <a:rPr lang="en-GB" b="0" i="0" dirty="0">
                <a:solidFill>
                  <a:srgbClr val="333333"/>
                </a:solidFill>
                <a:effectLst/>
                <a:latin typeface="Arial" panose="020B0604020202020204" pitchFamily="34" charset="0"/>
              </a:rPr>
              <a:t>CPPE offer learning and assessments to support you in achieving criteria relating to the following three domains in the 2022/2023 version of the scheme:</a:t>
            </a:r>
          </a:p>
          <a:p>
            <a:pPr algn="l">
              <a:buFont typeface="Arial" panose="020B0604020202020204" pitchFamily="34" charset="0"/>
              <a:buChar char="•"/>
            </a:pPr>
            <a:r>
              <a:rPr lang="en-GB" b="0" i="0" dirty="0">
                <a:solidFill>
                  <a:srgbClr val="333333"/>
                </a:solidFill>
                <a:effectLst/>
                <a:latin typeface="Arial" panose="020B0604020202020204" pitchFamily="34" charset="0"/>
              </a:rPr>
              <a:t>Risk management and safeguarding</a:t>
            </a:r>
          </a:p>
          <a:p>
            <a:pPr algn="l">
              <a:buFont typeface="Arial" panose="020B0604020202020204" pitchFamily="34" charset="0"/>
              <a:buChar char="•"/>
            </a:pPr>
            <a:r>
              <a:rPr lang="en-GB" b="0" i="0" dirty="0">
                <a:solidFill>
                  <a:srgbClr val="333333"/>
                </a:solidFill>
                <a:effectLst/>
                <a:latin typeface="Arial" panose="020B0604020202020204" pitchFamily="34" charset="0"/>
              </a:rPr>
              <a:t>Respiratory</a:t>
            </a:r>
          </a:p>
          <a:p>
            <a:pPr algn="l">
              <a:buFont typeface="Arial" panose="020B0604020202020204" pitchFamily="34" charset="0"/>
              <a:buChar char="•"/>
            </a:pPr>
            <a:r>
              <a:rPr lang="en-GB" b="0" i="0" dirty="0">
                <a:solidFill>
                  <a:srgbClr val="333333"/>
                </a:solidFill>
                <a:effectLst/>
                <a:latin typeface="Arial" panose="020B0604020202020204" pitchFamily="34" charset="0"/>
              </a:rPr>
              <a:t>Healthy living support</a:t>
            </a:r>
          </a:p>
          <a:p>
            <a:pPr algn="l"/>
            <a:r>
              <a:rPr lang="en-GB" b="0" i="0" dirty="0">
                <a:solidFill>
                  <a:srgbClr val="333333"/>
                </a:solidFill>
                <a:effectLst/>
                <a:latin typeface="Arial" panose="020B0604020202020204" pitchFamily="34" charset="0"/>
              </a:rPr>
              <a:t>For some of these domains, you may be required to complete learning from other providers. When this is the case, we provide a link to this learning. </a:t>
            </a:r>
          </a:p>
          <a:p>
            <a:pPr algn="l"/>
            <a:r>
              <a:rPr lang="en-GB" b="0" i="0" dirty="0">
                <a:solidFill>
                  <a:srgbClr val="333333"/>
                </a:solidFill>
                <a:effectLst/>
                <a:latin typeface="Arial" panose="020B0604020202020204" pitchFamily="34" charset="0"/>
              </a:rPr>
              <a:t>We also provide links to the learning available from </a:t>
            </a:r>
            <a:r>
              <a:rPr lang="en-GB" b="0" i="0" dirty="0" err="1">
                <a:solidFill>
                  <a:srgbClr val="333333"/>
                </a:solidFill>
                <a:effectLst/>
                <a:latin typeface="Arial" panose="020B0604020202020204" pitchFamily="34" charset="0"/>
              </a:rPr>
              <a:t>elearning</a:t>
            </a:r>
            <a:r>
              <a:rPr lang="en-GB" b="0" i="0" dirty="0">
                <a:solidFill>
                  <a:srgbClr val="333333"/>
                </a:solidFill>
                <a:effectLst/>
                <a:latin typeface="Arial" panose="020B0604020202020204" pitchFamily="34" charset="0"/>
              </a:rPr>
              <a:t> for healthcare required to support you in achieving criteria in the Prevention domain.</a:t>
            </a:r>
          </a:p>
          <a:p>
            <a:pPr algn="l"/>
            <a:r>
              <a:rPr lang="en-GB" b="0" i="0" dirty="0">
                <a:solidFill>
                  <a:srgbClr val="333333"/>
                </a:solidFill>
                <a:effectLst/>
                <a:latin typeface="Arial" panose="020B0604020202020204" pitchFamily="34" charset="0"/>
              </a:rPr>
              <a:t>There is a new requirement in the 2022/23 PQS that may mean that staff are required to repeat training and e-assessments that they have completed previously, depending on the stated validity period and when staff completed the training and e-assessments. We have developed this tracker to support you to quickly determine which </a:t>
            </a:r>
            <a:r>
              <a:rPr lang="en-GB" b="1" i="0" dirty="0">
                <a:solidFill>
                  <a:srgbClr val="333333"/>
                </a:solidFill>
                <a:effectLst/>
                <a:latin typeface="Arial" panose="020B0604020202020204" pitchFamily="34" charset="0"/>
              </a:rPr>
              <a:t>CPPE</a:t>
            </a:r>
            <a:r>
              <a:rPr lang="en-GB" b="0" i="0" dirty="0">
                <a:solidFill>
                  <a:srgbClr val="333333"/>
                </a:solidFill>
                <a:effectLst/>
                <a:latin typeface="Arial" panose="020B0604020202020204" pitchFamily="34" charset="0"/>
              </a:rPr>
              <a:t> learning programmes and assessments you have completed within the specified timeframe (if applicable).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2</a:t>
            </a:fld>
            <a:endParaRPr lang="en-GB" dirty="0"/>
          </a:p>
        </p:txBody>
      </p:sp>
    </p:spTree>
    <p:extLst>
      <p:ext uri="{BB962C8B-B14F-4D97-AF65-F5344CB8AC3E}">
        <p14:creationId xmlns:p14="http://schemas.microsoft.com/office/powerpoint/2010/main" val="344628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333333"/>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F2AAA8CF-4665-475D-925C-0CD73DFEA277}" type="slidenum">
              <a:rPr lang="en-GB" smtClean="0"/>
              <a:pPr/>
              <a:t>3</a:t>
            </a:fld>
            <a:endParaRPr lang="en-GB" dirty="0"/>
          </a:p>
        </p:txBody>
      </p:sp>
    </p:spTree>
    <p:extLst>
      <p:ext uri="{BB962C8B-B14F-4D97-AF65-F5344CB8AC3E}">
        <p14:creationId xmlns:p14="http://schemas.microsoft.com/office/powerpoint/2010/main" val="414534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 will talk you through some of our new resources- listed above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4</a:t>
            </a:fld>
            <a:endParaRPr lang="en-GB" dirty="0"/>
          </a:p>
        </p:txBody>
      </p:sp>
    </p:spTree>
    <p:extLst>
      <p:ext uri="{BB962C8B-B14F-4D97-AF65-F5344CB8AC3E}">
        <p14:creationId xmlns:p14="http://schemas.microsoft.com/office/powerpoint/2010/main" val="282791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 will talk you through some of our new resources- listed above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5</a:t>
            </a:fld>
            <a:endParaRPr lang="en-GB" dirty="0"/>
          </a:p>
        </p:txBody>
      </p:sp>
    </p:spTree>
    <p:extLst>
      <p:ext uri="{BB962C8B-B14F-4D97-AF65-F5344CB8AC3E}">
        <p14:creationId xmlns:p14="http://schemas.microsoft.com/office/powerpoint/2010/main" val="45458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 will talk you through some of our new resources- listed above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6</a:t>
            </a:fld>
            <a:endParaRPr lang="en-GB" dirty="0"/>
          </a:p>
        </p:txBody>
      </p:sp>
    </p:spTree>
    <p:extLst>
      <p:ext uri="{BB962C8B-B14F-4D97-AF65-F5344CB8AC3E}">
        <p14:creationId xmlns:p14="http://schemas.microsoft.com/office/powerpoint/2010/main" val="68691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 will talk you through some of our new resources- listed above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7</a:t>
            </a:fld>
            <a:endParaRPr lang="en-GB" dirty="0"/>
          </a:p>
        </p:txBody>
      </p:sp>
    </p:spTree>
    <p:extLst>
      <p:ext uri="{BB962C8B-B14F-4D97-AF65-F5344CB8AC3E}">
        <p14:creationId xmlns:p14="http://schemas.microsoft.com/office/powerpoint/2010/main" val="151818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 will talk you through some of our new resources- listed above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8</a:t>
            </a:fld>
            <a:endParaRPr lang="en-GB" dirty="0"/>
          </a:p>
        </p:txBody>
      </p:sp>
    </p:spTree>
    <p:extLst>
      <p:ext uri="{BB962C8B-B14F-4D97-AF65-F5344CB8AC3E}">
        <p14:creationId xmlns:p14="http://schemas.microsoft.com/office/powerpoint/2010/main" val="3770270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 will talk you through some of our new resources- listed above</a:t>
            </a:r>
          </a:p>
        </p:txBody>
      </p:sp>
      <p:sp>
        <p:nvSpPr>
          <p:cNvPr id="4" name="Slide Number Placeholder 3"/>
          <p:cNvSpPr>
            <a:spLocks noGrp="1"/>
          </p:cNvSpPr>
          <p:nvPr>
            <p:ph type="sldNum" sz="quarter" idx="10"/>
          </p:nvPr>
        </p:nvSpPr>
        <p:spPr/>
        <p:txBody>
          <a:bodyPr/>
          <a:lstStyle/>
          <a:p>
            <a:fld id="{F2AAA8CF-4665-475D-925C-0CD73DFEA277}" type="slidenum">
              <a:rPr lang="en-GB" smtClean="0"/>
              <a:pPr/>
              <a:t>9</a:t>
            </a:fld>
            <a:endParaRPr lang="en-GB" dirty="0"/>
          </a:p>
        </p:txBody>
      </p:sp>
    </p:spTree>
    <p:extLst>
      <p:ext uri="{BB962C8B-B14F-4D97-AF65-F5344CB8AC3E}">
        <p14:creationId xmlns:p14="http://schemas.microsoft.com/office/powerpoint/2010/main" val="259670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a:p>
        </p:txBody>
      </p:sp>
      <p:sp>
        <p:nvSpPr>
          <p:cNvPr id="4" name="Footer Placeholder 3"/>
          <p:cNvSpPr>
            <a:spLocks noGrp="1"/>
          </p:cNvSpPr>
          <p:nvPr>
            <p:ph type="ftr" sz="quarter" idx="11"/>
          </p:nvPr>
        </p:nvSpPr>
        <p:spPr/>
        <p:txBody>
          <a:bodyPr/>
          <a:lstStyle/>
          <a:p>
            <a:endParaRPr lang="en-GB"/>
          </a:p>
        </p:txBody>
      </p:sp>
      <p:sp>
        <p:nvSpPr>
          <p:cNvPr id="5" name="Content Placeholder 2"/>
          <p:cNvSpPr>
            <a:spLocks noGrp="1"/>
          </p:cNvSpPr>
          <p:nvPr>
            <p:ph idx="1"/>
          </p:nvPr>
        </p:nvSpPr>
        <p:spPr>
          <a:xfrm>
            <a:off x="395536" y="2060848"/>
            <a:ext cx="8352928" cy="3600400"/>
          </a:xfrm>
        </p:spPr>
        <p:txBody>
          <a:bodyPr/>
          <a:lstStyle>
            <a:lvl1pPr marL="0" indent="0">
              <a:buNone/>
              <a:defRPr sz="2800"/>
            </a:lvl1pPr>
            <a:lvl2pPr marL="457200" indent="0">
              <a:lnSpc>
                <a:spcPct val="150000"/>
              </a:lnSpc>
              <a:spcBef>
                <a:spcPts val="0"/>
              </a:spcBef>
              <a:buNone/>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965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Title 1"/>
          <p:cNvSpPr txBox="1">
            <a:spLocks/>
          </p:cNvSpPr>
          <p:nvPr userDrawn="1"/>
        </p:nvSpPr>
        <p:spPr bwMode="auto">
          <a:xfrm>
            <a:off x="0" y="1196752"/>
            <a:ext cx="9143999" cy="584775"/>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a:solidFill>
                <a:schemeClr val="bg1"/>
              </a:solidFill>
              <a:latin typeface="Arial" panose="020B0604020202020204" pitchFamily="34" charset="0"/>
              <a:cs typeface="Arial" panose="020B0604020202020204" pitchFamily="34" charset="0"/>
            </a:endParaRPr>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V="1">
            <a:off x="0" y="1124744"/>
            <a:ext cx="9144000" cy="7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H:\logo.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0381" y="332656"/>
            <a:ext cx="2997991" cy="443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strap-right-align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48164" y="402026"/>
            <a:ext cx="2826928" cy="34096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p:cNvSpPr>
            <a:spLocks noChangeArrowheads="1"/>
          </p:cNvSpPr>
          <p:nvPr userDrawn="1"/>
        </p:nvSpPr>
        <p:spPr bwMode="auto">
          <a:xfrm>
            <a:off x="1" y="1772816"/>
            <a:ext cx="9143999" cy="4248472"/>
          </a:xfrm>
          <a:prstGeom prst="rect">
            <a:avLst/>
          </a:prstGeom>
          <a:solidFill>
            <a:srgbClr val="00498F">
              <a:alpha val="10000"/>
            </a:srgbClr>
          </a:solidFill>
          <a:ln w="9525">
            <a:noFill/>
            <a:miter lim="800000"/>
            <a:headEnd/>
            <a:tailEnd/>
          </a:ln>
        </p:spPr>
        <p:txBody>
          <a:bodyPr wrap="none" anchor="ctr"/>
          <a:lstStyle/>
          <a:p>
            <a:endParaRPr lang="en-GB"/>
          </a:p>
        </p:txBody>
      </p:sp>
      <p:sp>
        <p:nvSpPr>
          <p:cNvPr id="10"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a:p>
        </p:txBody>
      </p:sp>
    </p:spTree>
    <p:extLst>
      <p:ext uri="{BB962C8B-B14F-4D97-AF65-F5344CB8AC3E}">
        <p14:creationId xmlns:p14="http://schemas.microsoft.com/office/powerpoint/2010/main" val="7707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5" name="Rectangle 4"/>
          <p:cNvSpPr/>
          <p:nvPr userDrawn="1"/>
        </p:nvSpPr>
        <p:spPr>
          <a:xfrm>
            <a:off x="0" y="1196975"/>
            <a:ext cx="9144000" cy="1584325"/>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1" y="1203264"/>
            <a:ext cx="9143999" cy="1577663"/>
          </a:xfrm>
        </p:spPr>
        <p:txBody>
          <a:bodyPr/>
          <a:lstStyle>
            <a:lvl1pPr>
              <a:defRPr sz="1800"/>
            </a:lvl1pPr>
          </a:lstStyle>
          <a:p>
            <a:r>
              <a:rPr lang="en-US"/>
              <a:t>Click to edit Master title style</a:t>
            </a:r>
            <a:endParaRPr lang="en-GB"/>
          </a:p>
        </p:txBody>
      </p:sp>
      <p:sp>
        <p:nvSpPr>
          <p:cNvPr id="3" name="Text Placeholder 2"/>
          <p:cNvSpPr>
            <a:spLocks noGrp="1"/>
          </p:cNvSpPr>
          <p:nvPr>
            <p:ph type="body" idx="1"/>
          </p:nvPr>
        </p:nvSpPr>
        <p:spPr>
          <a:xfrm>
            <a:off x="457200" y="2924945"/>
            <a:ext cx="3970784" cy="2808312"/>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p:cNvSpPr>
            <a:spLocks noGrp="1"/>
          </p:cNvSpPr>
          <p:nvPr>
            <p:ph type="sldNum" sz="quarter" idx="10"/>
          </p:nvPr>
        </p:nvSpPr>
        <p:spPr/>
        <p:txBody>
          <a:bodyPr/>
          <a:lstStyle>
            <a:lvl1pPr>
              <a:defRPr/>
            </a:lvl1pPr>
          </a:lstStyle>
          <a:p>
            <a:pPr>
              <a:defRPr/>
            </a:pPr>
            <a:fld id="{DACA1CC9-5ECD-482B-829F-85C0F5BFCAC5}" type="slidenum">
              <a:rPr lang="en-GB"/>
              <a:pPr>
                <a:defRPr/>
              </a:pPr>
              <a:t>‹#›</a:t>
            </a:fld>
            <a:endParaRPr lang="en-GB"/>
          </a:p>
        </p:txBody>
      </p:sp>
    </p:spTree>
    <p:extLst>
      <p:ext uri="{BB962C8B-B14F-4D97-AF65-F5344CB8AC3E}">
        <p14:creationId xmlns:p14="http://schemas.microsoft.com/office/powerpoint/2010/main" val="189277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395536" y="2060848"/>
            <a:ext cx="8352928" cy="36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251520" y="6237312"/>
            <a:ext cx="432048" cy="365125"/>
          </a:xfrm>
          <a:prstGeom prst="rect">
            <a:avLst/>
          </a:prstGeom>
        </p:spPr>
        <p:txBody>
          <a:bodyPr/>
          <a:lstStyle/>
          <a:p>
            <a:fld id="{5B7B0E62-4882-4F1A-AB05-FD69C8510EF2}" type="slidenum">
              <a:rPr lang="en-GB" smtClean="0"/>
              <a:pPr/>
              <a:t>‹#›</a:t>
            </a:fld>
            <a:endParaRPr lang="en-GB" dirty="0"/>
          </a:p>
        </p:txBody>
      </p:sp>
      <p:sp>
        <p:nvSpPr>
          <p:cNvPr id="5" name="Slide Number Placeholder 1"/>
          <p:cNvSpPr txBox="1">
            <a:spLocks/>
          </p:cNvSpPr>
          <p:nvPr userDrawn="1"/>
        </p:nvSpPr>
        <p:spPr>
          <a:xfrm>
            <a:off x="4175955" y="6237312"/>
            <a:ext cx="792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26097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a:p>
        </p:txBody>
      </p:sp>
      <p:sp>
        <p:nvSpPr>
          <p:cNvPr id="4" name="Footer Placeholder 3"/>
          <p:cNvSpPr>
            <a:spLocks noGrp="1"/>
          </p:cNvSpPr>
          <p:nvPr>
            <p:ph type="ftr" sz="quarter" idx="11"/>
          </p:nvPr>
        </p:nvSpPr>
        <p:spPr/>
        <p:txBody>
          <a:bodyPr/>
          <a:lstStyle/>
          <a:p>
            <a:endParaRPr lang="en-GB"/>
          </a:p>
        </p:txBody>
      </p:sp>
      <p:sp>
        <p:nvSpPr>
          <p:cNvPr id="5" name="Content Placeholder 2"/>
          <p:cNvSpPr>
            <a:spLocks noGrp="1"/>
          </p:cNvSpPr>
          <p:nvPr>
            <p:ph sz="half" idx="1"/>
          </p:nvPr>
        </p:nvSpPr>
        <p:spPr>
          <a:xfrm>
            <a:off x="395536" y="2060849"/>
            <a:ext cx="4100264" cy="3816424"/>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2"/>
          </p:nvPr>
        </p:nvSpPr>
        <p:spPr>
          <a:xfrm>
            <a:off x="4648200" y="2060847"/>
            <a:ext cx="4100264" cy="3816425"/>
          </a:xfrm>
        </p:spPr>
        <p:txBody>
          <a:bodyPr/>
          <a:lstStyle>
            <a:lvl1pPr marL="0" indent="0">
              <a:buNone/>
              <a:defRPr sz="28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56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a:p>
        </p:txBody>
      </p:sp>
      <p:sp>
        <p:nvSpPr>
          <p:cNvPr id="4" name="Footer Placeholder 3"/>
          <p:cNvSpPr>
            <a:spLocks noGrp="1"/>
          </p:cNvSpPr>
          <p:nvPr>
            <p:ph type="ftr" sz="quarter" idx="11"/>
          </p:nvPr>
        </p:nvSpPr>
        <p:spPr/>
        <p:txBody>
          <a:bodyPr/>
          <a:lstStyle/>
          <a:p>
            <a:endParaRPr lang="en-GB"/>
          </a:p>
        </p:txBody>
      </p:sp>
      <p:sp>
        <p:nvSpPr>
          <p:cNvPr id="5" name="Text Placeholder 2"/>
          <p:cNvSpPr>
            <a:spLocks noGrp="1"/>
          </p:cNvSpPr>
          <p:nvPr>
            <p:ph type="body" idx="1"/>
          </p:nvPr>
        </p:nvSpPr>
        <p:spPr>
          <a:xfrm>
            <a:off x="395536" y="2060848"/>
            <a:ext cx="4112196" cy="79208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p:cNvSpPr>
            <a:spLocks noGrp="1"/>
          </p:cNvSpPr>
          <p:nvPr>
            <p:ph sz="half" idx="2"/>
          </p:nvPr>
        </p:nvSpPr>
        <p:spPr>
          <a:xfrm>
            <a:off x="395536" y="2852935"/>
            <a:ext cx="4101852" cy="2952329"/>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4"/>
          <p:cNvSpPr>
            <a:spLocks noGrp="1"/>
          </p:cNvSpPr>
          <p:nvPr>
            <p:ph type="body" sz="quarter" idx="3"/>
          </p:nvPr>
        </p:nvSpPr>
        <p:spPr>
          <a:xfrm>
            <a:off x="4644008" y="2060848"/>
            <a:ext cx="4041775" cy="783778"/>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p:cNvSpPr>
            <a:spLocks noGrp="1"/>
          </p:cNvSpPr>
          <p:nvPr>
            <p:ph sz="quarter" idx="4"/>
          </p:nvPr>
        </p:nvSpPr>
        <p:spPr>
          <a:xfrm>
            <a:off x="4645025" y="2852936"/>
            <a:ext cx="4103439" cy="2952328"/>
          </a:xfrm>
        </p:spPr>
        <p:txBody>
          <a:bodyPr>
            <a:normAutofit/>
          </a:bodyPr>
          <a:lstStyle>
            <a:lvl1pPr>
              <a:lnSpc>
                <a:spcPct val="150000"/>
              </a:lnSpc>
              <a:spcBef>
                <a:spcPts val="0"/>
              </a:spcBef>
              <a:defRPr sz="2000"/>
            </a:lvl1pPr>
            <a:lvl2pPr>
              <a:lnSpc>
                <a:spcPct val="150000"/>
              </a:lnSpc>
              <a:spcBef>
                <a:spcPts val="0"/>
              </a:spcBef>
              <a:defRPr sz="2000"/>
            </a:lvl2pPr>
            <a:lvl3pPr>
              <a:lnSpc>
                <a:spcPct val="150000"/>
              </a:lnSpc>
              <a:spcBef>
                <a:spcPts val="0"/>
              </a:spcBef>
              <a:defRPr sz="2000"/>
            </a:lvl3pPr>
            <a:lvl4pPr>
              <a:lnSpc>
                <a:spcPct val="150000"/>
              </a:lnSpc>
              <a:spcBef>
                <a:spcPts val="0"/>
              </a:spcBef>
              <a:defRPr sz="2000"/>
            </a:lvl4pPr>
            <a:lvl5pPr>
              <a:lnSpc>
                <a:spcPct val="150000"/>
              </a:lnSpc>
              <a:spcBef>
                <a:spcPts val="0"/>
              </a:spcBef>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23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p:cNvSpPr/>
          <p:nvPr userDrawn="1"/>
        </p:nvSpPr>
        <p:spPr>
          <a:xfrm>
            <a:off x="-6424" y="1196752"/>
            <a:ext cx="9186936" cy="1368152"/>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9659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9144000" cy="576064"/>
          </a:xfrm>
        </p:spPr>
        <p:txBody>
          <a:bodyPr/>
          <a:lstStyle/>
          <a:p>
            <a:r>
              <a:rPr lang="en-US"/>
              <a:t>Click to edit Master title style</a:t>
            </a:r>
            <a:endParaRPr lang="en-GB"/>
          </a:p>
        </p:txBody>
      </p:sp>
      <p:sp>
        <p:nvSpPr>
          <p:cNvPr id="3" name="Subtitle 2"/>
          <p:cNvSpPr>
            <a:spLocks noGrp="1"/>
          </p:cNvSpPr>
          <p:nvPr>
            <p:ph type="subTitle" idx="1"/>
          </p:nvPr>
        </p:nvSpPr>
        <p:spPr>
          <a:xfrm>
            <a:off x="395536" y="2060848"/>
            <a:ext cx="8424936" cy="3672408"/>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a:p>
        </p:txBody>
      </p:sp>
    </p:spTree>
    <p:extLst>
      <p:ext uri="{BB962C8B-B14F-4D97-AF65-F5344CB8AC3E}">
        <p14:creationId xmlns:p14="http://schemas.microsoft.com/office/powerpoint/2010/main" val="253911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95536" y="2060848"/>
            <a:ext cx="4112196" cy="7920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5536" y="2852935"/>
            <a:ext cx="4101852" cy="295232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4008" y="2060848"/>
            <a:ext cx="4041775" cy="78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52936"/>
            <a:ext cx="4103439" cy="2952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3"/>
          <p:cNvSpPr>
            <a:spLocks noGrp="1"/>
          </p:cNvSpPr>
          <p:nvPr>
            <p:ph type="sldNum" sz="quarter" idx="10"/>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a:p>
        </p:txBody>
      </p:sp>
    </p:spTree>
    <p:extLst>
      <p:ext uri="{BB962C8B-B14F-4D97-AF65-F5344CB8AC3E}">
        <p14:creationId xmlns:p14="http://schemas.microsoft.com/office/powerpoint/2010/main" val="413136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0AAD71C-0E01-4EAE-915E-DD86184FD7FF}" type="slidenum">
              <a:rPr lang="en-GB" smtClean="0"/>
              <a:pPr/>
              <a:t>‹#›</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3660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a:p>
        </p:txBody>
      </p:sp>
    </p:spTree>
    <p:extLst>
      <p:ext uri="{BB962C8B-B14F-4D97-AF65-F5344CB8AC3E}">
        <p14:creationId xmlns:p14="http://schemas.microsoft.com/office/powerpoint/2010/main" val="103064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Rectangle 3"/>
          <p:cNvSpPr/>
          <p:nvPr userDrawn="1"/>
        </p:nvSpPr>
        <p:spPr>
          <a:xfrm>
            <a:off x="-6424" y="1196752"/>
            <a:ext cx="9186936" cy="1368152"/>
          </a:xfrm>
          <a:prstGeom prst="rect">
            <a:avLst/>
          </a:prstGeom>
          <a:solidFill>
            <a:srgbClr val="004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13"/>
          <p:cNvSpPr>
            <a:spLocks noGrp="1"/>
          </p:cNvSpPr>
          <p:nvPr>
            <p:ph type="sldNum" sz="quarter" idx="4"/>
          </p:nvPr>
        </p:nvSpPr>
        <p:spPr>
          <a:xfrm>
            <a:off x="4175955" y="623731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a:p>
        </p:txBody>
      </p:sp>
    </p:spTree>
    <p:extLst>
      <p:ext uri="{BB962C8B-B14F-4D97-AF65-F5344CB8AC3E}">
        <p14:creationId xmlns:p14="http://schemas.microsoft.com/office/powerpoint/2010/main" val="835171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bwMode="auto">
          <a:xfrm>
            <a:off x="0" y="1168548"/>
            <a:ext cx="9144001" cy="584775"/>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a:solidFill>
                <a:schemeClr val="bg1"/>
              </a:solidFill>
              <a:latin typeface="Arial" panose="020B0604020202020204" pitchFamily="34" charset="0"/>
              <a:cs typeface="Arial" panose="020B0604020202020204" pitchFamily="34" charset="0"/>
            </a:endParaRPr>
          </a:p>
        </p:txBody>
      </p:sp>
      <p:sp>
        <p:nvSpPr>
          <p:cNvPr id="11" name="Rectangle 13"/>
          <p:cNvSpPr>
            <a:spLocks noChangeArrowheads="1"/>
          </p:cNvSpPr>
          <p:nvPr/>
        </p:nvSpPr>
        <p:spPr bwMode="auto">
          <a:xfrm>
            <a:off x="1" y="1772816"/>
            <a:ext cx="9144000" cy="4248472"/>
          </a:xfrm>
          <a:prstGeom prst="rect">
            <a:avLst/>
          </a:prstGeom>
          <a:solidFill>
            <a:srgbClr val="00498F">
              <a:alpha val="10000"/>
            </a:srgbClr>
          </a:solidFill>
          <a:ln w="9525">
            <a:noFill/>
            <a:miter lim="800000"/>
            <a:headEnd/>
            <a:tailEnd/>
          </a:ln>
        </p:spPr>
        <p:txBody>
          <a:bodyPr wrap="none" anchor="ctr"/>
          <a:lstStyle/>
          <a:p>
            <a:endParaRPr lang="en-GB"/>
          </a:p>
        </p:txBody>
      </p:sp>
      <p:sp>
        <p:nvSpPr>
          <p:cNvPr id="2" name="Title Placeholder 1"/>
          <p:cNvSpPr>
            <a:spLocks noGrp="1"/>
          </p:cNvSpPr>
          <p:nvPr>
            <p:ph type="title"/>
          </p:nvPr>
        </p:nvSpPr>
        <p:spPr>
          <a:xfrm>
            <a:off x="-1" y="1169856"/>
            <a:ext cx="9143999" cy="583468"/>
          </a:xfrm>
          <a:prstGeom prst="rect">
            <a:avLst/>
          </a:prstGeom>
        </p:spPr>
        <p:txBody>
          <a:bodyPr vert="horz" lIns="91440" tIns="45720" rIns="91440" bIns="45720" rtlCol="0" anchor="ctr">
            <a:noAutofit/>
          </a:bodyPr>
          <a:lstStyle/>
          <a:p>
            <a:r>
              <a:rPr lang="en-US"/>
              <a:t>Click to edit Master title style</a:t>
            </a:r>
            <a:endParaRPr lang="en-GB"/>
          </a:p>
        </p:txBody>
      </p:sp>
      <p:sp>
        <p:nvSpPr>
          <p:cNvPr id="3" name="Text Placeholder 2"/>
          <p:cNvSpPr>
            <a:spLocks noGrp="1"/>
          </p:cNvSpPr>
          <p:nvPr>
            <p:ph type="body" idx="1"/>
          </p:nvPr>
        </p:nvSpPr>
        <p:spPr>
          <a:xfrm>
            <a:off x="400381" y="2060848"/>
            <a:ext cx="8348083" cy="36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Slide Number Placeholder 13"/>
          <p:cNvSpPr>
            <a:spLocks noGrp="1"/>
          </p:cNvSpPr>
          <p:nvPr>
            <p:ph type="sldNum" sz="quarter" idx="4"/>
          </p:nvPr>
        </p:nvSpPr>
        <p:spPr>
          <a:xfrm>
            <a:off x="251520" y="626418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a:t>
            </a:fld>
            <a:endParaRPr lang="en-GB"/>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2863"/>
            <a:ext cx="9144000" cy="1172718"/>
          </a:xfrm>
          <a:prstGeom prst="rect">
            <a:avLst/>
          </a:prstGeom>
        </p:spPr>
      </p:pic>
      <p:pic>
        <p:nvPicPr>
          <p:cNvPr id="10" name="Picture 9">
            <a:extLst>
              <a:ext uri="{FF2B5EF4-FFF2-40B4-BE49-F238E27FC236}">
                <a16:creationId xmlns:a16="http://schemas.microsoft.com/office/drawing/2014/main" id="{EDAF1810-871A-44A6-BEDF-FD3DAF17C4A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70519" b="-1804"/>
          <a:stretch/>
        </p:blipFill>
        <p:spPr>
          <a:xfrm>
            <a:off x="7569200" y="6184648"/>
            <a:ext cx="1253030" cy="533652"/>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9A5E37EA-5BA0-47A2-81A6-D86C3BFBB03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779074" y="6184648"/>
            <a:ext cx="2320226" cy="533652"/>
          </a:xfrm>
          <a:prstGeom prst="rect">
            <a:avLst/>
          </a:prstGeom>
        </p:spPr>
      </p:pic>
    </p:spTree>
    <p:extLst>
      <p:ext uri="{BB962C8B-B14F-4D97-AF65-F5344CB8AC3E}">
        <p14:creationId xmlns:p14="http://schemas.microsoft.com/office/powerpoint/2010/main" val="237307008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49" r:id="rId5"/>
    <p:sldLayoutId id="2147483653" r:id="rId6"/>
    <p:sldLayoutId id="2147483657" r:id="rId7"/>
    <p:sldLayoutId id="2147483654" r:id="rId8"/>
    <p:sldLayoutId id="2147483656" r:id="rId9"/>
    <p:sldLayoutId id="2147483655" r:id="rId10"/>
    <p:sldLayoutId id="2147483662" r:id="rId11"/>
    <p:sldLayoutId id="2147483663" r:id="rId12"/>
  </p:sldLayoutIdLst>
  <p:hf sldNum="0" hdr="0" ftr="0" dt="0"/>
  <p:txStyles>
    <p:titleStyle>
      <a:lvl1pPr algn="ctr"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cppe.ac.uk/wizard/files/developing_career/acpt%20-%20roles%20and%20responsibilities%20document%20for%20website%20oct%2018_ab%20final.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ppe.ac.uk/programmes/l/contraotc-e-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ppe.ac.uk/services/pharmacy-quality-scheme#navTo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ppe.ac.uk/gateway/menopaus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9.png"/><Relationship Id="rId4" Type="http://schemas.openxmlformats.org/officeDocument/2006/relationships/image" Target="../media/image26.jpe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www.cppe.ac.uk/services/nms#navTop"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cppe.ac.uk/gateway/patientsaf" TargetMode="External"/><Relationship Id="rId4" Type="http://schemas.openxmlformats.org/officeDocument/2006/relationships/hyperlink" Target="https://www.cppe.ac.uk/services/anms-pilot#navTo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ppe.ac.uk/services/pqs/22-10/risk-management#psqMen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ppe.ac.uk/gateway/am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cppe.ac.uk/gateway/cance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ppe.ac.uk/gateway/palliativ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cppe.ac.uk/programmes/l/palliative-ec-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ppe.ac.uk/gateway/epileps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5" y="0"/>
            <a:ext cx="91539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Rectangle 13"/>
          <p:cNvSpPr>
            <a:spLocks noChangeArrowheads="1"/>
          </p:cNvSpPr>
          <p:nvPr/>
        </p:nvSpPr>
        <p:spPr bwMode="auto">
          <a:xfrm>
            <a:off x="-20843" y="1303020"/>
            <a:ext cx="9174767" cy="4718268"/>
          </a:xfrm>
          <a:prstGeom prst="rect">
            <a:avLst/>
          </a:prstGeom>
          <a:solidFill>
            <a:srgbClr val="00498F">
              <a:alpha val="10000"/>
            </a:srgbClr>
          </a:solidFill>
          <a:ln w="9525">
            <a:noFill/>
            <a:miter lim="800000"/>
            <a:headEnd/>
            <a:tailEnd/>
          </a:ln>
        </p:spPr>
        <p:txBody>
          <a:bodyPr wrap="none" anchor="ctr"/>
          <a:lstStyle/>
          <a:p>
            <a:endParaRPr lang="en-GB"/>
          </a:p>
        </p:txBody>
      </p:sp>
      <p:sp>
        <p:nvSpPr>
          <p:cNvPr id="9" name="Title 1"/>
          <p:cNvSpPr txBox="1">
            <a:spLocks/>
          </p:cNvSpPr>
          <p:nvPr/>
        </p:nvSpPr>
        <p:spPr bwMode="auto">
          <a:xfrm>
            <a:off x="0" y="2215372"/>
            <a:ext cx="9174769" cy="3046988"/>
          </a:xfrm>
          <a:prstGeom prst="rect">
            <a:avLst/>
          </a:prstGeom>
          <a:solidFill>
            <a:srgbClr val="00498F"/>
          </a:solidFill>
          <a:ln w="9525">
            <a:noFill/>
            <a:miter lim="800000"/>
            <a:headEnd/>
            <a:tailEnd/>
          </a:ln>
        </p:spPr>
        <p:txBody>
          <a:bodyPr vert="horz" wrap="square" lIns="91440" tIns="45720" rIns="91440" bIns="45720" numCol="1" anchor="b" anchorCtr="0" compatLnSpc="1">
            <a:prstTxWarp prst="textNoShape">
              <a:avLst/>
            </a:prstTxWarp>
            <a:spAutoFit/>
          </a:bodyPr>
          <a:lstStyle>
            <a:lvl1pPr algn="r" rtl="0" eaLnBrk="0" fontAlgn="base" hangingPunct="0">
              <a:spcBef>
                <a:spcPct val="0"/>
              </a:spcBef>
              <a:spcAft>
                <a:spcPct val="0"/>
              </a:spcAft>
              <a:defRPr sz="2800" b="1">
                <a:solidFill>
                  <a:srgbClr val="242857"/>
                </a:solidFill>
                <a:latin typeface="+mj-lt"/>
                <a:ea typeface="+mj-ea"/>
                <a:cs typeface="+mj-cs"/>
              </a:defRPr>
            </a:lvl1pPr>
            <a:lvl2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2pPr>
            <a:lvl3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3pPr>
            <a:lvl4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4pPr>
            <a:lvl5pPr algn="r" rtl="0" eaLnBrk="0" fontAlgn="base" hangingPunct="0">
              <a:spcBef>
                <a:spcPct val="0"/>
              </a:spcBef>
              <a:spcAft>
                <a:spcPct val="0"/>
              </a:spcAft>
              <a:defRPr sz="2800">
                <a:solidFill>
                  <a:srgbClr val="242857"/>
                </a:solidFill>
                <a:latin typeface="Verdana" pitchFamily="80" charset="0"/>
                <a:ea typeface="ＭＳ Ｐゴシック" pitchFamily="80" charset="-128"/>
              </a:defRPr>
            </a:lvl5pPr>
            <a:lvl6pPr marL="457200" algn="r" rtl="0" fontAlgn="base">
              <a:spcBef>
                <a:spcPct val="0"/>
              </a:spcBef>
              <a:spcAft>
                <a:spcPct val="0"/>
              </a:spcAft>
              <a:defRPr sz="2800">
                <a:solidFill>
                  <a:srgbClr val="242857"/>
                </a:solidFill>
                <a:latin typeface="Verdana" pitchFamily="80" charset="0"/>
                <a:ea typeface="ＭＳ Ｐゴシック" pitchFamily="80" charset="-128"/>
              </a:defRPr>
            </a:lvl6pPr>
            <a:lvl7pPr marL="914400" algn="r" rtl="0" fontAlgn="base">
              <a:spcBef>
                <a:spcPct val="0"/>
              </a:spcBef>
              <a:spcAft>
                <a:spcPct val="0"/>
              </a:spcAft>
              <a:defRPr sz="2800">
                <a:solidFill>
                  <a:srgbClr val="242857"/>
                </a:solidFill>
                <a:latin typeface="Verdana" pitchFamily="80" charset="0"/>
                <a:ea typeface="ＭＳ Ｐゴシック" pitchFamily="80" charset="-128"/>
              </a:defRPr>
            </a:lvl7pPr>
            <a:lvl8pPr marL="1371600" algn="r" rtl="0" fontAlgn="base">
              <a:spcBef>
                <a:spcPct val="0"/>
              </a:spcBef>
              <a:spcAft>
                <a:spcPct val="0"/>
              </a:spcAft>
              <a:defRPr sz="2800">
                <a:solidFill>
                  <a:srgbClr val="242857"/>
                </a:solidFill>
                <a:latin typeface="Verdana" pitchFamily="80" charset="0"/>
                <a:ea typeface="ＭＳ Ｐゴシック" pitchFamily="80" charset="-128"/>
              </a:defRPr>
            </a:lvl8pPr>
            <a:lvl9pPr marL="1828800" algn="r" rtl="0" fontAlgn="base">
              <a:spcBef>
                <a:spcPct val="0"/>
              </a:spcBef>
              <a:spcAft>
                <a:spcPct val="0"/>
              </a:spcAft>
              <a:defRPr sz="2800">
                <a:solidFill>
                  <a:srgbClr val="242857"/>
                </a:solidFill>
                <a:latin typeface="Verdana" pitchFamily="80" charset="0"/>
                <a:ea typeface="ＭＳ Ｐゴシック" pitchFamily="80" charset="-128"/>
              </a:defRPr>
            </a:lvl9pPr>
          </a:lstStyle>
          <a:p>
            <a:pPr algn="ctr"/>
            <a:endParaRPr lang="en-GB" sz="3200" kern="0" dirty="0">
              <a:solidFill>
                <a:schemeClr val="bg1"/>
              </a:solidFill>
            </a:endParaRPr>
          </a:p>
          <a:p>
            <a:pPr algn="ctr"/>
            <a:r>
              <a:rPr lang="en-GB" sz="3200" kern="0" dirty="0">
                <a:solidFill>
                  <a:schemeClr val="bg1"/>
                </a:solidFill>
                <a:latin typeface="Arial" panose="020B0604020202020204" pitchFamily="34" charset="0"/>
                <a:cs typeface="Arial" panose="020B0604020202020204" pitchFamily="34" charset="0"/>
              </a:rPr>
              <a:t>What’s new at CPPE?</a:t>
            </a:r>
          </a:p>
          <a:p>
            <a:pPr algn="ctr"/>
            <a:r>
              <a:rPr lang="en-GB" sz="3200" kern="0" dirty="0">
                <a:solidFill>
                  <a:schemeClr val="bg1"/>
                </a:solidFill>
                <a:latin typeface="Arial" panose="020B0604020202020204" pitchFamily="34" charset="0"/>
                <a:cs typeface="Arial" panose="020B0604020202020204" pitchFamily="34" charset="0"/>
              </a:rPr>
              <a:t>Meera Joshi </a:t>
            </a:r>
          </a:p>
          <a:p>
            <a:pPr algn="ctr"/>
            <a:r>
              <a:rPr lang="en-GB" sz="3200" kern="0" dirty="0">
                <a:solidFill>
                  <a:schemeClr val="bg1"/>
                </a:solidFill>
                <a:latin typeface="Arial" panose="020B0604020202020204" pitchFamily="34" charset="0"/>
                <a:cs typeface="Arial" panose="020B0604020202020204" pitchFamily="34" charset="0"/>
              </a:rPr>
              <a:t>CPPE East Midlands Regional Tutor &amp; Education Supervisor</a:t>
            </a:r>
          </a:p>
          <a:p>
            <a:pPr algn="ctr"/>
            <a:endParaRPr lang="en-GB" sz="3200" kern="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0" y="0"/>
            <a:ext cx="9144000" cy="1303020"/>
          </a:xfrm>
          <a:prstGeom prst="rect">
            <a:avLst/>
          </a:prstGeom>
        </p:spPr>
      </p:pic>
      <p:sp>
        <p:nvSpPr>
          <p:cNvPr id="13" name="Slide Number Placeholder 13"/>
          <p:cNvSpPr>
            <a:spLocks noGrp="1"/>
          </p:cNvSpPr>
          <p:nvPr>
            <p:ph type="sldNum" sz="quarter" idx="4"/>
          </p:nvPr>
        </p:nvSpPr>
        <p:spPr>
          <a:xfrm>
            <a:off x="251520" y="6264182"/>
            <a:ext cx="792088" cy="365125"/>
          </a:xfrm>
          <a:prstGeom prst="rect">
            <a:avLst/>
          </a:prstGeom>
        </p:spPr>
        <p:txBody>
          <a:bodyPr vert="horz" lIns="91440" tIns="45720" rIns="91440" bIns="45720" rtlCol="0" anchor="ctr"/>
          <a:lstStyle>
            <a:lvl1pPr algn="ctr">
              <a:defRPr sz="1200">
                <a:solidFill>
                  <a:schemeClr val="tx1"/>
                </a:solidFill>
              </a:defRPr>
            </a:lvl1pPr>
          </a:lstStyle>
          <a:p>
            <a:fld id="{A0AAD71C-0E01-4EAE-915E-DD86184FD7FF}" type="slidenum">
              <a:rPr lang="en-GB" smtClean="0"/>
              <a:pPr/>
              <a:t>1</a:t>
            </a:fld>
            <a:endParaRPr lang="en-GB" dirty="0"/>
          </a:p>
        </p:txBody>
      </p:sp>
      <p:pic>
        <p:nvPicPr>
          <p:cNvPr id="8" name="Picture 4" descr="http://www.nactem.ac.uk/images/manchester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6310" y="6129774"/>
            <a:ext cx="1463953" cy="619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graphical user interface&#10;&#10;Description automatically generated">
            <a:extLst>
              <a:ext uri="{FF2B5EF4-FFF2-40B4-BE49-F238E27FC236}">
                <a16:creationId xmlns:a16="http://schemas.microsoft.com/office/drawing/2014/main" id="{07122C96-011D-4D68-A91F-776EEC7F61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8070" y="6129773"/>
            <a:ext cx="2694526" cy="619741"/>
          </a:xfrm>
          <a:prstGeom prst="rect">
            <a:avLst/>
          </a:prstGeom>
        </p:spPr>
      </p:pic>
    </p:spTree>
    <p:extLst>
      <p:ext uri="{BB962C8B-B14F-4D97-AF65-F5344CB8AC3E}">
        <p14:creationId xmlns:p14="http://schemas.microsoft.com/office/powerpoint/2010/main" val="1949748776"/>
      </p:ext>
    </p:extLst>
  </p:cSld>
  <p:clrMapOvr>
    <a:masterClrMapping/>
  </p:clrMapOvr>
  <mc:AlternateContent xmlns:mc="http://schemas.openxmlformats.org/markup-compatibility/2006" xmlns:p14="http://schemas.microsoft.com/office/powerpoint/2010/main">
    <mc:Choice Requires="p14">
      <p:transition spd="med" p14:dur="700" advClick="0" advTm="1000">
        <p:fade/>
      </p:transition>
    </mc:Choice>
    <mc:Fallback xmlns="">
      <p:transition spd="med" advClick="0" advTm="1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pPr>
              <a:lnSpc>
                <a:spcPct val="90000"/>
              </a:lnSpc>
            </a:pPr>
            <a:r>
              <a:rPr lang="fr-FR" sz="2700" dirty="0"/>
              <a:t>NHS Pharmacy Contraception Service (PCS) </a:t>
            </a:r>
            <a:endParaRPr lang="en-GB" sz="2700" dirty="0"/>
          </a:p>
        </p:txBody>
      </p:sp>
      <p:sp>
        <p:nvSpPr>
          <p:cNvPr id="3" name="Content Placeholder 2"/>
          <p:cNvSpPr>
            <a:spLocks noGrp="1"/>
          </p:cNvSpPr>
          <p:nvPr>
            <p:ph sz="half" idx="1"/>
          </p:nvPr>
        </p:nvSpPr>
        <p:spPr>
          <a:xfrm>
            <a:off x="322384" y="2005985"/>
            <a:ext cx="8492432" cy="1048111"/>
          </a:xfrm>
        </p:spPr>
        <p:txBody>
          <a:bodyPr>
            <a:normAutofit/>
          </a:bodyPr>
          <a:lstStyle/>
          <a:p>
            <a:pPr>
              <a:lnSpc>
                <a:spcPct val="90000"/>
              </a:lnSpc>
            </a:pPr>
            <a:r>
              <a:rPr lang="en-GB" sz="2000" b="1" dirty="0"/>
              <a:t>The tiered approach will be as follows:</a:t>
            </a:r>
          </a:p>
          <a:p>
            <a:pPr>
              <a:lnSpc>
                <a:spcPct val="90000"/>
              </a:lnSpc>
            </a:pPr>
            <a:r>
              <a:rPr lang="en-GB" sz="2000" b="1" dirty="0"/>
              <a:t>Tier 1 - Ongoing monitoring and supply of repeat oral contraception (OC) prescriptions</a:t>
            </a:r>
          </a:p>
          <a:p>
            <a:pPr marL="342900" indent="-342900">
              <a:lnSpc>
                <a:spcPct val="90000"/>
              </a:lnSpc>
              <a:buFont typeface="Arial" panose="020B0604020202020204" pitchFamily="34" charset="0"/>
              <a:buChar char="•"/>
            </a:pPr>
            <a:endParaRPr lang="en-GB" sz="2200" b="1" dirty="0"/>
          </a:p>
        </p:txBody>
      </p:sp>
      <p:sp>
        <p:nvSpPr>
          <p:cNvPr id="4" name="Slide Number Placeholder 3" hidden="1"/>
          <p:cNvSpPr>
            <a:spLocks noGrp="1"/>
          </p:cNvSpPr>
          <p:nvPr>
            <p:ph type="sldNum" sz="quarter" idx="4294967295"/>
          </p:nvPr>
        </p:nvSpPr>
        <p:spPr>
          <a:xfrm>
            <a:off x="251520" y="6237312"/>
            <a:ext cx="432048" cy="365125"/>
          </a:xfrm>
        </p:spPr>
        <p:txBody>
          <a:bodyPr/>
          <a:lstStyle/>
          <a:p>
            <a:pPr>
              <a:spcAft>
                <a:spcPts val="600"/>
              </a:spcAft>
            </a:pPr>
            <a:fld id="{5B7B0E62-4882-4F1A-AB05-FD69C8510EF2}" type="slidenum">
              <a:rPr lang="en-GB" smtClean="0"/>
              <a:pPr>
                <a:spcAft>
                  <a:spcPts val="600"/>
                </a:spcAft>
              </a:pPr>
              <a:t>10</a:t>
            </a:fld>
            <a:endParaRPr lang="en-GB"/>
          </a:p>
        </p:txBody>
      </p:sp>
      <p:pic>
        <p:nvPicPr>
          <p:cNvPr id="7" name="Picture 6">
            <a:extLst>
              <a:ext uri="{FF2B5EF4-FFF2-40B4-BE49-F238E27FC236}">
                <a16:creationId xmlns:a16="http://schemas.microsoft.com/office/drawing/2014/main" id="{F830CA6B-A2DD-BC72-37FE-1636E1656CDC}"/>
              </a:ext>
            </a:extLst>
          </p:cNvPr>
          <p:cNvPicPr>
            <a:picLocks noChangeAspect="1"/>
          </p:cNvPicPr>
          <p:nvPr/>
        </p:nvPicPr>
        <p:blipFill rotWithShape="1">
          <a:blip r:embed="rId3"/>
          <a:srcRect l="19009" t="43627" r="20283" b="17835"/>
          <a:stretch/>
        </p:blipFill>
        <p:spPr>
          <a:xfrm>
            <a:off x="5632704" y="3787810"/>
            <a:ext cx="3236976" cy="1424269"/>
          </a:xfrm>
          <a:prstGeom prst="rect">
            <a:avLst/>
          </a:prstGeom>
        </p:spPr>
      </p:pic>
      <p:sp>
        <p:nvSpPr>
          <p:cNvPr id="8" name="Content Placeholder 4">
            <a:extLst>
              <a:ext uri="{FF2B5EF4-FFF2-40B4-BE49-F238E27FC236}">
                <a16:creationId xmlns:a16="http://schemas.microsoft.com/office/drawing/2014/main" id="{04B3B115-6FF7-DA64-4419-AD5B1395B74F}"/>
              </a:ext>
            </a:extLst>
          </p:cNvPr>
          <p:cNvSpPr txBox="1">
            <a:spLocks/>
          </p:cNvSpPr>
          <p:nvPr/>
        </p:nvSpPr>
        <p:spPr>
          <a:xfrm>
            <a:off x="438912" y="2944368"/>
            <a:ext cx="4956048" cy="281635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GB" sz="1800" dirty="0"/>
              <a:t>Core learning includes:</a:t>
            </a:r>
          </a:p>
          <a:p>
            <a:pPr marL="342900" indent="-342900">
              <a:buFont typeface="Arial" panose="020B0604020202020204" pitchFamily="34" charset="0"/>
              <a:buChar char="•"/>
            </a:pPr>
            <a:r>
              <a:rPr lang="en-GB" sz="1800" dirty="0"/>
              <a:t>Safeguarding Level 2 </a:t>
            </a:r>
          </a:p>
          <a:p>
            <a:pPr marL="342900" indent="-342900">
              <a:buFont typeface="Arial" panose="020B0604020202020204" pitchFamily="34" charset="0"/>
              <a:buChar char="•"/>
            </a:pPr>
            <a:r>
              <a:rPr lang="en-GB" sz="1800" dirty="0"/>
              <a:t>CPPE emergency hormonal contraception e-learning and e-assessment</a:t>
            </a:r>
          </a:p>
          <a:p>
            <a:pPr marL="342900" indent="-342900">
              <a:buFont typeface="Arial" panose="020B0604020202020204" pitchFamily="34" charset="0"/>
              <a:buChar char="•"/>
            </a:pPr>
            <a:r>
              <a:rPr lang="en-GB" sz="1800" dirty="0"/>
              <a:t>CPPE contraception including contraception and e-assessment</a:t>
            </a:r>
          </a:p>
          <a:p>
            <a:pPr marL="342900" indent="-342900">
              <a:buFont typeface="Arial" panose="020B0604020202020204" pitchFamily="34" charset="0"/>
              <a:buChar char="•"/>
            </a:pPr>
            <a:r>
              <a:rPr lang="en-GB" sz="1800" dirty="0"/>
              <a:t>CPPE consultation skills in community pharmacy</a:t>
            </a:r>
          </a:p>
          <a:p>
            <a:pPr marL="342900" indent="-342900">
              <a:buFont typeface="Arial" panose="020B0604020202020204" pitchFamily="34" charset="0"/>
              <a:buChar char="•"/>
            </a:pPr>
            <a:r>
              <a:rPr lang="en-GB" sz="1800" dirty="0"/>
              <a:t>CPPE Sexual health in pharmacies and e-assessment</a:t>
            </a:r>
          </a:p>
        </p:txBody>
      </p:sp>
    </p:spTree>
    <p:extLst>
      <p:ext uri="{BB962C8B-B14F-4D97-AF65-F5344CB8AC3E}">
        <p14:creationId xmlns:p14="http://schemas.microsoft.com/office/powerpoint/2010/main" val="61762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Newly qualified pharmacist programme</a:t>
            </a:r>
          </a:p>
        </p:txBody>
      </p:sp>
      <p:sp>
        <p:nvSpPr>
          <p:cNvPr id="4" name="Slide Number Placeholder 3"/>
          <p:cNvSpPr>
            <a:spLocks noGrp="1"/>
          </p:cNvSpPr>
          <p:nvPr>
            <p:ph type="sldNum" sz="quarter" idx="10"/>
          </p:nvPr>
        </p:nvSpPr>
        <p:spPr/>
        <p:txBody>
          <a:bodyPr/>
          <a:lstStyle/>
          <a:p>
            <a:fld id="{5B7B0E62-4882-4F1A-AB05-FD69C8510EF2}" type="slidenum">
              <a:rPr lang="en-GB" smtClean="0"/>
              <a:pPr/>
              <a:t>11</a:t>
            </a:fld>
            <a:endParaRPr lang="en-GB" dirty="0"/>
          </a:p>
        </p:txBody>
      </p:sp>
      <p:sp>
        <p:nvSpPr>
          <p:cNvPr id="5" name="Content Placeholder 4">
            <a:extLst>
              <a:ext uri="{FF2B5EF4-FFF2-40B4-BE49-F238E27FC236}">
                <a16:creationId xmlns:a16="http://schemas.microsoft.com/office/drawing/2014/main" id="{41A6ADCC-A231-7C26-9CFF-AF46172BF8C9}"/>
              </a:ext>
            </a:extLst>
          </p:cNvPr>
          <p:cNvSpPr>
            <a:spLocks noGrp="1"/>
          </p:cNvSpPr>
          <p:nvPr>
            <p:ph sz="half" idx="1"/>
          </p:nvPr>
        </p:nvSpPr>
        <p:spPr/>
        <p:txBody>
          <a:bodyPr>
            <a:normAutofit fontScale="92500"/>
          </a:bodyPr>
          <a:lstStyle/>
          <a:p>
            <a:r>
              <a:rPr lang="en-GB" b="0" i="0" dirty="0">
                <a:effectLst/>
                <a:latin typeface="Arial" panose="020B0604020202020204" pitchFamily="34" charset="0"/>
              </a:rPr>
              <a:t>The overall aim of the </a:t>
            </a:r>
            <a:r>
              <a:rPr lang="en-GB" b="0" i="1" dirty="0">
                <a:effectLst/>
                <a:latin typeface="Arial" panose="020B0604020202020204" pitchFamily="34" charset="0"/>
              </a:rPr>
              <a:t>Newly qualified pharmacist programme</a:t>
            </a:r>
            <a:r>
              <a:rPr lang="en-GB" b="0" i="0" dirty="0">
                <a:effectLst/>
              </a:rPr>
              <a:t> is to support newly qualified pharmacists to develop, and demonstrate, confidence and competence in core areas of pharmacy practice.</a:t>
            </a:r>
            <a:endParaRPr lang="en-GB" dirty="0"/>
          </a:p>
        </p:txBody>
      </p:sp>
      <p:pic>
        <p:nvPicPr>
          <p:cNvPr id="8" name="Content Placeholder 7" descr="Two people looking at a cell phone&#10;&#10;Description automatically generated with low confidence">
            <a:extLst>
              <a:ext uri="{FF2B5EF4-FFF2-40B4-BE49-F238E27FC236}">
                <a16:creationId xmlns:a16="http://schemas.microsoft.com/office/drawing/2014/main" id="{43F79217-51F4-655F-F130-5F2419917F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4782" y="2282738"/>
            <a:ext cx="3867349" cy="3372023"/>
          </a:xfrm>
        </p:spPr>
      </p:pic>
    </p:spTree>
    <p:extLst>
      <p:ext uri="{BB962C8B-B14F-4D97-AF65-F5344CB8AC3E}">
        <p14:creationId xmlns:p14="http://schemas.microsoft.com/office/powerpoint/2010/main" val="1483776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r>
              <a:rPr lang="en-GB" dirty="0"/>
              <a:t>Leading for change</a:t>
            </a:r>
          </a:p>
        </p:txBody>
      </p:sp>
      <p:sp>
        <p:nvSpPr>
          <p:cNvPr id="5" name="Content Placeholder 4">
            <a:extLst>
              <a:ext uri="{FF2B5EF4-FFF2-40B4-BE49-F238E27FC236}">
                <a16:creationId xmlns:a16="http://schemas.microsoft.com/office/drawing/2014/main" id="{41A6ADCC-A231-7C26-9CFF-AF46172BF8C9}"/>
              </a:ext>
            </a:extLst>
          </p:cNvPr>
          <p:cNvSpPr>
            <a:spLocks noGrp="1"/>
          </p:cNvSpPr>
          <p:nvPr>
            <p:ph sz="half" idx="1"/>
          </p:nvPr>
        </p:nvSpPr>
        <p:spPr>
          <a:xfrm>
            <a:off x="395536" y="2060849"/>
            <a:ext cx="4100264" cy="3816424"/>
          </a:xfrm>
        </p:spPr>
        <p:txBody>
          <a:bodyPr>
            <a:normAutofit/>
          </a:bodyPr>
          <a:lstStyle/>
          <a:p>
            <a:pPr>
              <a:lnSpc>
                <a:spcPct val="90000"/>
              </a:lnSpc>
            </a:pPr>
            <a:r>
              <a:rPr lang="en-GB" sz="2400" b="0" i="1">
                <a:effectLst/>
              </a:rPr>
              <a:t>Leading for Change</a:t>
            </a:r>
            <a:r>
              <a:rPr lang="en-GB" sz="2400" b="0" i="0">
                <a:effectLst/>
              </a:rPr>
              <a:t> is open to pharmacy professionals from all sectors of practice, including community pharmacy.</a:t>
            </a:r>
          </a:p>
          <a:p>
            <a:pPr>
              <a:lnSpc>
                <a:spcPct val="90000"/>
              </a:lnSpc>
            </a:pPr>
            <a:endParaRPr lang="en-GB" sz="2400" b="0" i="0">
              <a:effectLst/>
            </a:endParaRPr>
          </a:p>
          <a:p>
            <a:pPr>
              <a:lnSpc>
                <a:spcPct val="90000"/>
              </a:lnSpc>
            </a:pPr>
            <a:r>
              <a:rPr lang="en-GB" sz="2400" b="1"/>
              <a:t>Aim: To enable you to develop the behaviours to become an inspiring and effective pharmacy leader</a:t>
            </a:r>
          </a:p>
        </p:txBody>
      </p:sp>
      <p:pic>
        <p:nvPicPr>
          <p:cNvPr id="6" name="Picture 5">
            <a:extLst>
              <a:ext uri="{FF2B5EF4-FFF2-40B4-BE49-F238E27FC236}">
                <a16:creationId xmlns:a16="http://schemas.microsoft.com/office/drawing/2014/main" id="{67AFA302-C8C5-3890-065B-81D55A2A7493}"/>
              </a:ext>
            </a:extLst>
          </p:cNvPr>
          <p:cNvPicPr>
            <a:picLocks noChangeAspect="1"/>
          </p:cNvPicPr>
          <p:nvPr/>
        </p:nvPicPr>
        <p:blipFill rotWithShape="1">
          <a:blip r:embed="rId3"/>
          <a:srcRect l="39400" t="17095" r="18800" b="4289"/>
          <a:stretch/>
        </p:blipFill>
        <p:spPr>
          <a:xfrm>
            <a:off x="4894610" y="2060847"/>
            <a:ext cx="3607443" cy="3816425"/>
          </a:xfrm>
          <a:prstGeom prst="rect">
            <a:avLst/>
          </a:prstGeom>
          <a:noFill/>
        </p:spPr>
      </p:pic>
      <p:sp>
        <p:nvSpPr>
          <p:cNvPr id="4" name="Slide Number Placeholder 3" hidden="1"/>
          <p:cNvSpPr>
            <a:spLocks noGrp="1"/>
          </p:cNvSpPr>
          <p:nvPr>
            <p:ph type="sldNum" sz="quarter" idx="10"/>
          </p:nvPr>
        </p:nvSpPr>
        <p:spPr/>
        <p:txBody>
          <a:bodyPr/>
          <a:lstStyle/>
          <a:p>
            <a:pPr>
              <a:spcAft>
                <a:spcPts val="600"/>
              </a:spcAft>
            </a:pPr>
            <a:fld id="{5B7B0E62-4882-4F1A-AB05-FD69C8510EF2}" type="slidenum">
              <a:rPr lang="en-GB" smtClean="0"/>
              <a:pPr>
                <a:spcAft>
                  <a:spcPts val="600"/>
                </a:spcAft>
              </a:pPr>
              <a:t>12</a:t>
            </a:fld>
            <a:endParaRPr lang="en-GB"/>
          </a:p>
        </p:txBody>
      </p:sp>
    </p:spTree>
    <p:extLst>
      <p:ext uri="{BB962C8B-B14F-4D97-AF65-F5344CB8AC3E}">
        <p14:creationId xmlns:p14="http://schemas.microsoft.com/office/powerpoint/2010/main" val="314272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602960"/>
          </a:xfrm>
        </p:spPr>
        <p:txBody>
          <a:bodyPr/>
          <a:lstStyle/>
          <a:p>
            <a:r>
              <a:rPr lang="en-GB" dirty="0"/>
              <a:t>Programmes for pharmacy technicians</a:t>
            </a:r>
          </a:p>
        </p:txBody>
      </p:sp>
      <p:sp>
        <p:nvSpPr>
          <p:cNvPr id="3" name="Content Placeholder 2"/>
          <p:cNvSpPr>
            <a:spLocks noGrp="1"/>
          </p:cNvSpPr>
          <p:nvPr>
            <p:ph idx="1"/>
          </p:nvPr>
        </p:nvSpPr>
        <p:spPr/>
        <p:txBody>
          <a:bodyPr/>
          <a:lstStyle/>
          <a:p>
            <a:r>
              <a:rPr lang="en-GB" i="1" dirty="0">
                <a:latin typeface="+mn-lt"/>
              </a:rPr>
              <a:t>Pharmacy technicians, enhancing your professional practice </a:t>
            </a:r>
            <a:r>
              <a:rPr lang="en-GB" dirty="0">
                <a:latin typeface="+mn-lt"/>
              </a:rPr>
              <a:t>e-course</a:t>
            </a:r>
          </a:p>
          <a:p>
            <a:r>
              <a:rPr lang="en-GB" i="1" dirty="0">
                <a:solidFill>
                  <a:srgbClr val="000000"/>
                </a:solidFill>
                <a:effectLst/>
                <a:latin typeface="+mn-lt"/>
                <a:ea typeface="Times New Roman" panose="02020603050405020304" pitchFamily="18" charset="0"/>
              </a:rPr>
              <a:t>Accuracy checking pharmacy technician (ACPT) programme</a:t>
            </a:r>
            <a:endParaRPr lang="en-GB" i="1" dirty="0">
              <a:solidFill>
                <a:srgbClr val="000000"/>
              </a:solidFill>
              <a:effectLst/>
              <a:latin typeface="+mn-lt"/>
              <a:ea typeface="Calibri" panose="020F0502020204030204" pitchFamily="34" charset="0"/>
            </a:endParaRPr>
          </a:p>
          <a:p>
            <a:endParaRPr lang="en-GB" dirty="0"/>
          </a:p>
          <a:p>
            <a:pPr marL="0" indent="0">
              <a:buNone/>
            </a:pPr>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5B7B0E62-4882-4F1A-AB05-FD69C8510EF2}" type="slidenum">
              <a:rPr lang="en-GB" smtClean="0"/>
              <a:pPr/>
              <a:t>13</a:t>
            </a:fld>
            <a:endParaRPr lang="en-GB" dirty="0"/>
          </a:p>
        </p:txBody>
      </p:sp>
    </p:spTree>
    <p:extLst>
      <p:ext uri="{BB962C8B-B14F-4D97-AF65-F5344CB8AC3E}">
        <p14:creationId xmlns:p14="http://schemas.microsoft.com/office/powerpoint/2010/main" val="64525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Pharmacy technicians e-course</a:t>
            </a:r>
          </a:p>
        </p:txBody>
      </p:sp>
      <p:sp>
        <p:nvSpPr>
          <p:cNvPr id="3" name="Slide Number Placeholder 2"/>
          <p:cNvSpPr>
            <a:spLocks noGrp="1"/>
          </p:cNvSpPr>
          <p:nvPr>
            <p:ph type="sldNum" sz="quarter" idx="10"/>
          </p:nvPr>
        </p:nvSpPr>
        <p:spPr/>
        <p:txBody>
          <a:bodyPr/>
          <a:lstStyle/>
          <a:p>
            <a:fld id="{A0AAD71C-0E01-4EAE-915E-DD86184FD7FF}" type="slidenum">
              <a:rPr lang="en-GB" smtClean="0"/>
              <a:pPr/>
              <a:t>14</a:t>
            </a:fld>
            <a:endParaRPr lang="en-GB" dirty="0"/>
          </a:p>
        </p:txBody>
      </p:sp>
      <p:sp>
        <p:nvSpPr>
          <p:cNvPr id="4" name="Content Placeholder 3"/>
          <p:cNvSpPr>
            <a:spLocks noGrp="1"/>
          </p:cNvSpPr>
          <p:nvPr>
            <p:ph sz="half" idx="1"/>
          </p:nvPr>
        </p:nvSpPr>
        <p:spPr>
          <a:xfrm>
            <a:off x="144756" y="1916831"/>
            <a:ext cx="4752528" cy="4104457"/>
          </a:xfrm>
        </p:spPr>
        <p:txBody>
          <a:bodyPr>
            <a:noAutofit/>
          </a:bodyPr>
          <a:lstStyle/>
          <a:p>
            <a:r>
              <a:rPr lang="en-GB" sz="2400" dirty="0"/>
              <a:t>Recognising the evolving role, t</a:t>
            </a:r>
            <a:r>
              <a:rPr lang="en-GB" sz="2400" b="0" i="0" dirty="0">
                <a:effectLst/>
                <a:latin typeface="Arial" panose="020B0604020202020204" pitchFamily="34" charset="0"/>
              </a:rPr>
              <a:t>he aim of the</a:t>
            </a:r>
            <a:r>
              <a:rPr lang="en-GB" sz="2400" b="0" i="1" dirty="0">
                <a:effectLst/>
                <a:latin typeface="Arial" panose="020B0604020202020204" pitchFamily="34" charset="0"/>
              </a:rPr>
              <a:t> Pharmacy technicians: enhancing your professional practice</a:t>
            </a:r>
            <a:r>
              <a:rPr lang="en-GB" sz="2400" b="0" i="0" dirty="0">
                <a:effectLst/>
              </a:rPr>
              <a:t> e-course is to support pharmacy technicians to recognise how their skills, knowledge, understanding and professional behaviours allow them to provide safe and effective care to the people they serve.</a:t>
            </a:r>
            <a:endParaRPr lang="en-GB" sz="2400" dirty="0"/>
          </a:p>
          <a:p>
            <a:endParaRPr lang="en-GB"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2297724"/>
            <a:ext cx="3995196" cy="2664296"/>
          </a:xfrm>
          <a:prstGeom prst="rect">
            <a:avLst/>
          </a:prstGeom>
        </p:spPr>
      </p:pic>
    </p:spTree>
    <p:extLst>
      <p:ext uri="{BB962C8B-B14F-4D97-AF65-F5344CB8AC3E}">
        <p14:creationId xmlns:p14="http://schemas.microsoft.com/office/powerpoint/2010/main" val="107369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1598-B45C-76CE-3C6A-F8BFD85C38B6}"/>
              </a:ext>
            </a:extLst>
          </p:cNvPr>
          <p:cNvSpPr>
            <a:spLocks noGrp="1"/>
          </p:cNvSpPr>
          <p:nvPr>
            <p:ph type="title"/>
          </p:nvPr>
        </p:nvSpPr>
        <p:spPr>
          <a:xfrm>
            <a:off x="1" y="1337496"/>
            <a:ext cx="9143999" cy="583468"/>
          </a:xfrm>
        </p:spPr>
        <p:txBody>
          <a:bodyPr/>
          <a:lstStyle/>
          <a:p>
            <a:r>
              <a:rPr lang="en-GB" sz="3000" b="1" i="1" dirty="0">
                <a:ea typeface="Times New Roman" panose="02020603050405020304" pitchFamily="18" charset="0"/>
              </a:rPr>
              <a:t>Accuracy checking pharmacy technician (ACPT)</a:t>
            </a:r>
            <a:r>
              <a:rPr lang="en-GB" sz="3000" b="1" dirty="0">
                <a:ea typeface="Times New Roman" panose="02020603050405020304" pitchFamily="18" charset="0"/>
              </a:rPr>
              <a:t> </a:t>
            </a:r>
            <a:br>
              <a:rPr lang="en-GB" sz="3200" dirty="0">
                <a:solidFill>
                  <a:srgbClr val="000000"/>
                </a:solidFill>
                <a:effectLst/>
                <a:latin typeface="+mj-lt"/>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E98E5EF1-741A-8CD1-7FD5-0889135F7A90}"/>
              </a:ext>
            </a:extLst>
          </p:cNvPr>
          <p:cNvSpPr>
            <a:spLocks noGrp="1"/>
          </p:cNvSpPr>
          <p:nvPr>
            <p:ph idx="1"/>
          </p:nvPr>
        </p:nvSpPr>
        <p:spPr>
          <a:xfrm>
            <a:off x="3382576" y="1920964"/>
            <a:ext cx="5639504" cy="3958952"/>
          </a:xfrm>
        </p:spPr>
        <p:txBody>
          <a:bodyPr>
            <a:normAutofit fontScale="25000" lnSpcReduction="20000"/>
          </a:bodyPr>
          <a:lstStyle/>
          <a:p>
            <a:pPr algn="l"/>
            <a:r>
              <a:rPr lang="en-GB" sz="5600" b="0" i="0" dirty="0">
                <a:solidFill>
                  <a:srgbClr val="333333"/>
                </a:solidFill>
                <a:effectLst/>
                <a:latin typeface="Arial" panose="020B0604020202020204" pitchFamily="34" charset="0"/>
              </a:rPr>
              <a:t>The CPPE </a:t>
            </a:r>
            <a:r>
              <a:rPr lang="en-GB" sz="5600" b="0" i="1" dirty="0">
                <a:solidFill>
                  <a:srgbClr val="333333"/>
                </a:solidFill>
                <a:effectLst/>
                <a:latin typeface="Arial" panose="020B0604020202020204" pitchFamily="34" charset="0"/>
              </a:rPr>
              <a:t>Accuracy checking pharmacy technician </a:t>
            </a:r>
            <a:r>
              <a:rPr lang="en-GB" sz="5600" b="0" i="0" dirty="0">
                <a:solidFill>
                  <a:srgbClr val="333333"/>
                </a:solidFill>
                <a:effectLst/>
                <a:latin typeface="Arial" panose="020B0604020202020204" pitchFamily="34" charset="0"/>
              </a:rPr>
              <a:t>(ACPT)</a:t>
            </a:r>
            <a:r>
              <a:rPr lang="en-GB" sz="5600" b="0" i="1" dirty="0">
                <a:solidFill>
                  <a:srgbClr val="333333"/>
                </a:solidFill>
                <a:effectLst/>
                <a:latin typeface="Arial" panose="020B0604020202020204" pitchFamily="34" charset="0"/>
              </a:rPr>
              <a:t> </a:t>
            </a:r>
            <a:r>
              <a:rPr lang="en-GB" sz="5600" b="0" i="0" dirty="0">
                <a:solidFill>
                  <a:srgbClr val="333333"/>
                </a:solidFill>
                <a:effectLst/>
                <a:latin typeface="Arial" panose="020B0604020202020204" pitchFamily="34" charset="0"/>
              </a:rPr>
              <a:t>programme aims to support pharmacy technicians to:</a:t>
            </a:r>
          </a:p>
          <a:p>
            <a:pPr algn="l"/>
            <a:endParaRPr lang="en-GB" sz="5600" b="0" i="0" dirty="0">
              <a:solidFill>
                <a:srgbClr val="333333"/>
              </a:solidFill>
              <a:effectLst/>
              <a:latin typeface="Arial" panose="020B0604020202020204" pitchFamily="34" charset="0"/>
            </a:endParaRPr>
          </a:p>
          <a:p>
            <a:pPr algn="l">
              <a:buFont typeface="Arial" panose="020B0604020202020204" pitchFamily="34" charset="0"/>
              <a:buChar char="•"/>
            </a:pPr>
            <a:r>
              <a:rPr lang="en-GB" sz="5600" b="0" i="0" dirty="0">
                <a:solidFill>
                  <a:srgbClr val="333333"/>
                </a:solidFill>
                <a:effectLst/>
                <a:latin typeface="Arial" panose="020B0604020202020204" pitchFamily="34" charset="0"/>
              </a:rPr>
              <a:t>develop the skills required to be a safe final accuracy checking pharmacy technician</a:t>
            </a:r>
          </a:p>
          <a:p>
            <a:pPr algn="l">
              <a:buFont typeface="Arial" panose="020B0604020202020204" pitchFamily="34" charset="0"/>
              <a:buChar char="•"/>
            </a:pPr>
            <a:r>
              <a:rPr lang="en-GB" sz="5600" b="0" i="0" dirty="0">
                <a:solidFill>
                  <a:srgbClr val="333333"/>
                </a:solidFill>
                <a:effectLst/>
                <a:latin typeface="Arial" panose="020B0604020202020204" pitchFamily="34" charset="0"/>
              </a:rPr>
              <a:t>improve leadership skills to direct the dispensary team</a:t>
            </a:r>
          </a:p>
          <a:p>
            <a:pPr algn="l">
              <a:buFont typeface="Arial" panose="020B0604020202020204" pitchFamily="34" charset="0"/>
              <a:buChar char="•"/>
            </a:pPr>
            <a:r>
              <a:rPr lang="en-GB" sz="5600" b="0" i="0" dirty="0">
                <a:solidFill>
                  <a:srgbClr val="333333"/>
                </a:solidFill>
                <a:effectLst/>
                <a:latin typeface="Arial" panose="020B0604020202020204" pitchFamily="34" charset="0"/>
              </a:rPr>
              <a:t>support the multi-disciplinary team to deliver patient-facing services.</a:t>
            </a:r>
          </a:p>
          <a:p>
            <a:pPr algn="l">
              <a:buFont typeface="Arial" panose="020B0604020202020204" pitchFamily="34" charset="0"/>
              <a:buChar char="•"/>
            </a:pPr>
            <a:endParaRPr lang="en-GB" sz="5600" b="0" i="0" dirty="0">
              <a:solidFill>
                <a:srgbClr val="333333"/>
              </a:solidFill>
              <a:effectLst/>
              <a:latin typeface="Arial" panose="020B0604020202020204" pitchFamily="34" charset="0"/>
            </a:endParaRPr>
          </a:p>
          <a:p>
            <a:pPr algn="l"/>
            <a:r>
              <a:rPr lang="en-GB" sz="5600" b="0" i="0" dirty="0">
                <a:solidFill>
                  <a:srgbClr val="333333"/>
                </a:solidFill>
                <a:effectLst/>
                <a:latin typeface="Arial" panose="020B0604020202020204" pitchFamily="34" charset="0"/>
              </a:rPr>
              <a:t>Payment for this course can be made by you or your employer: the total cost for a place on the course is </a:t>
            </a:r>
            <a:r>
              <a:rPr lang="en-GB" sz="5600" b="1" i="0" dirty="0">
                <a:solidFill>
                  <a:srgbClr val="333333"/>
                </a:solidFill>
                <a:effectLst/>
                <a:latin typeface="Arial" panose="020B0604020202020204" pitchFamily="34" charset="0"/>
              </a:rPr>
              <a:t>£330 including VAT</a:t>
            </a:r>
            <a:r>
              <a:rPr lang="en-GB" sz="5600" b="0" i="0" dirty="0">
                <a:solidFill>
                  <a:srgbClr val="333333"/>
                </a:solidFill>
                <a:effectLst/>
                <a:latin typeface="Arial" panose="020B0604020202020204" pitchFamily="34" charset="0"/>
              </a:rPr>
              <a:t>.</a:t>
            </a:r>
          </a:p>
          <a:p>
            <a:pPr algn="l"/>
            <a:endParaRPr lang="en-GB" sz="5600" b="0" i="0" dirty="0">
              <a:solidFill>
                <a:srgbClr val="333333"/>
              </a:solidFill>
              <a:effectLst/>
              <a:latin typeface="Arial" panose="020B0604020202020204" pitchFamily="34" charset="0"/>
            </a:endParaRPr>
          </a:p>
          <a:p>
            <a:pPr algn="l"/>
            <a:r>
              <a:rPr lang="en-GB" sz="5600" b="0" i="0" dirty="0">
                <a:solidFill>
                  <a:srgbClr val="333333"/>
                </a:solidFill>
                <a:effectLst/>
                <a:latin typeface="Arial" panose="020B0604020202020204" pitchFamily="34" charset="0"/>
              </a:rPr>
              <a:t>The ACPT programme is open to pharmacy technicians who are registered with the General Pharmaceutical Council (</a:t>
            </a:r>
            <a:r>
              <a:rPr lang="en-GB" sz="5600" b="0" i="0" dirty="0" err="1">
                <a:solidFill>
                  <a:srgbClr val="333333"/>
                </a:solidFill>
                <a:effectLst/>
                <a:latin typeface="Arial" panose="020B0604020202020204" pitchFamily="34" charset="0"/>
              </a:rPr>
              <a:t>GPhC</a:t>
            </a:r>
            <a:r>
              <a:rPr lang="en-GB" sz="5600" b="0" i="0" dirty="0">
                <a:solidFill>
                  <a:srgbClr val="333333"/>
                </a:solidFill>
                <a:effectLst/>
                <a:latin typeface="Arial" panose="020B0604020202020204" pitchFamily="34" charset="0"/>
              </a:rPr>
              <a:t>), work in a premises in England and who meet the entry criteria. You can check the entry criteria </a:t>
            </a:r>
            <a:r>
              <a:rPr lang="en-GB" sz="5600" b="0" i="0" u="sng" dirty="0">
                <a:solidFill>
                  <a:srgbClr val="333333"/>
                </a:solidFill>
                <a:effectLst/>
                <a:latin typeface="Arial" panose="020B0604020202020204" pitchFamily="34" charset="0"/>
                <a:hlinkClick r:id="rId2"/>
              </a:rPr>
              <a:t>here</a:t>
            </a:r>
            <a:r>
              <a:rPr lang="en-GB" sz="5600" b="0" i="0" dirty="0">
                <a:solidFill>
                  <a:srgbClr val="333333"/>
                </a:solidFill>
                <a:effectLst/>
                <a:latin typeface="Arial" panose="020B0604020202020204" pitchFamily="34" charset="0"/>
              </a:rPr>
              <a:t>.</a:t>
            </a:r>
          </a:p>
          <a:p>
            <a:pPr algn="l"/>
            <a:endParaRPr lang="en-GB" sz="5600" b="0" i="0" dirty="0">
              <a:solidFill>
                <a:srgbClr val="333333"/>
              </a:solidFill>
              <a:effectLst/>
              <a:latin typeface="Arial" panose="020B0604020202020204" pitchFamily="34" charset="0"/>
            </a:endParaRPr>
          </a:p>
          <a:p>
            <a:pPr algn="l"/>
            <a:r>
              <a:rPr lang="en-GB" sz="5600" b="0" i="0" dirty="0">
                <a:solidFill>
                  <a:srgbClr val="333333"/>
                </a:solidFill>
                <a:effectLst/>
                <a:latin typeface="Arial" panose="020B0604020202020204" pitchFamily="34" charset="0"/>
              </a:rPr>
              <a:t> So far, over 1000 pharmacy technicians working in community, hospital and secure environment sectors have been supported by the CPPE ACPT programme to become final accuracy checkers.</a:t>
            </a:r>
          </a:p>
          <a:p>
            <a:endParaRPr lang="en-GB" dirty="0"/>
          </a:p>
        </p:txBody>
      </p:sp>
      <p:pic>
        <p:nvPicPr>
          <p:cNvPr id="4" name="Picture 3">
            <a:extLst>
              <a:ext uri="{FF2B5EF4-FFF2-40B4-BE49-F238E27FC236}">
                <a16:creationId xmlns:a16="http://schemas.microsoft.com/office/drawing/2014/main" id="{A8173A9F-7D90-80ED-CF29-1875CDD3D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 y="2504432"/>
            <a:ext cx="3260656" cy="2664296"/>
          </a:xfrm>
          <a:prstGeom prst="rect">
            <a:avLst/>
          </a:prstGeom>
        </p:spPr>
      </p:pic>
    </p:spTree>
    <p:extLst>
      <p:ext uri="{BB962C8B-B14F-4D97-AF65-F5344CB8AC3E}">
        <p14:creationId xmlns:p14="http://schemas.microsoft.com/office/powerpoint/2010/main" val="1456144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resources for community practice </a:t>
            </a:r>
          </a:p>
        </p:txBody>
      </p:sp>
      <p:sp>
        <p:nvSpPr>
          <p:cNvPr id="3" name="Content Placeholder 2"/>
          <p:cNvSpPr>
            <a:spLocks noGrp="1"/>
          </p:cNvSpPr>
          <p:nvPr>
            <p:ph idx="1"/>
          </p:nvPr>
        </p:nvSpPr>
        <p:spPr/>
        <p:txBody>
          <a:bodyPr>
            <a:normAutofit fontScale="92500"/>
          </a:bodyPr>
          <a:lstStyle/>
          <a:p>
            <a:r>
              <a:rPr lang="en-GB" b="1" i="1" dirty="0"/>
              <a:t>Hypertension</a:t>
            </a:r>
            <a:r>
              <a:rPr lang="en-GB" dirty="0"/>
              <a:t> focal point workshop and resources to support the case-finding service</a:t>
            </a:r>
          </a:p>
          <a:p>
            <a:r>
              <a:rPr lang="en-GB" b="1" i="1" dirty="0"/>
              <a:t>Preparing for community practice</a:t>
            </a:r>
            <a:r>
              <a:rPr lang="en-GB" b="1" dirty="0"/>
              <a:t> </a:t>
            </a:r>
            <a:r>
              <a:rPr lang="en-GB" dirty="0"/>
              <a:t>e-course</a:t>
            </a:r>
          </a:p>
          <a:p>
            <a:r>
              <a:rPr lang="en-GB" dirty="0"/>
              <a:t>Coming soon: </a:t>
            </a:r>
            <a:r>
              <a:rPr lang="en-GB" b="1" dirty="0"/>
              <a:t>Familial hypercholesterolaemia - focal point and Supporting people living with frailty</a:t>
            </a:r>
          </a:p>
          <a:p>
            <a:pPr marL="0" indent="0">
              <a:buNone/>
            </a:pPr>
            <a:endParaRPr lang="en-GB" dirty="0"/>
          </a:p>
        </p:txBody>
      </p:sp>
      <p:sp>
        <p:nvSpPr>
          <p:cNvPr id="4" name="Slide Number Placeholder 3"/>
          <p:cNvSpPr>
            <a:spLocks noGrp="1"/>
          </p:cNvSpPr>
          <p:nvPr>
            <p:ph type="sldNum" sz="quarter" idx="12"/>
          </p:nvPr>
        </p:nvSpPr>
        <p:spPr/>
        <p:txBody>
          <a:bodyPr/>
          <a:lstStyle/>
          <a:p>
            <a:fld id="{5B7B0E62-4882-4F1A-AB05-FD69C8510EF2}" type="slidenum">
              <a:rPr lang="en-GB" smtClean="0"/>
              <a:pPr/>
              <a:t>16</a:t>
            </a:fld>
            <a:endParaRPr lang="en-GB" dirty="0"/>
          </a:p>
        </p:txBody>
      </p:sp>
    </p:spTree>
    <p:extLst>
      <p:ext uri="{BB962C8B-B14F-4D97-AF65-F5344CB8AC3E}">
        <p14:creationId xmlns:p14="http://schemas.microsoft.com/office/powerpoint/2010/main" val="107003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A80E-F607-818F-AD8D-4BB275B422AB}"/>
              </a:ext>
            </a:extLst>
          </p:cNvPr>
          <p:cNvSpPr>
            <a:spLocks noGrp="1"/>
          </p:cNvSpPr>
          <p:nvPr>
            <p:ph type="title"/>
          </p:nvPr>
        </p:nvSpPr>
        <p:spPr>
          <a:xfrm>
            <a:off x="-1" y="1169856"/>
            <a:ext cx="9143999" cy="583468"/>
          </a:xfrm>
        </p:spPr>
        <p:txBody>
          <a:bodyPr anchor="ctr">
            <a:noAutofit/>
          </a:bodyPr>
          <a:lstStyle/>
          <a:p>
            <a:pPr>
              <a:lnSpc>
                <a:spcPct val="90000"/>
              </a:lnSpc>
            </a:pPr>
            <a:r>
              <a:rPr lang="en-GB" sz="2300" b="1" dirty="0"/>
              <a:t>Over-the-counter </a:t>
            </a:r>
            <a:r>
              <a:rPr lang="en-GB" sz="2300" b="1" dirty="0" err="1"/>
              <a:t>desogestrel</a:t>
            </a:r>
            <a:r>
              <a:rPr lang="en-GB" sz="2300" b="1" dirty="0"/>
              <a:t> progestogen-only pills case study</a:t>
            </a:r>
            <a:endParaRPr lang="en-GB" sz="2300" dirty="0"/>
          </a:p>
        </p:txBody>
      </p:sp>
      <p:sp>
        <p:nvSpPr>
          <p:cNvPr id="3" name="Content Placeholder 2">
            <a:extLst>
              <a:ext uri="{FF2B5EF4-FFF2-40B4-BE49-F238E27FC236}">
                <a16:creationId xmlns:a16="http://schemas.microsoft.com/office/drawing/2014/main" id="{68E92824-5F46-B50B-791D-074831433807}"/>
              </a:ext>
            </a:extLst>
          </p:cNvPr>
          <p:cNvSpPr>
            <a:spLocks noGrp="1"/>
          </p:cNvSpPr>
          <p:nvPr>
            <p:ph sz="half" idx="1"/>
          </p:nvPr>
        </p:nvSpPr>
        <p:spPr>
          <a:xfrm>
            <a:off x="395536" y="2060849"/>
            <a:ext cx="4100264" cy="3816424"/>
          </a:xfrm>
        </p:spPr>
        <p:txBody>
          <a:bodyPr>
            <a:normAutofit/>
          </a:bodyPr>
          <a:lstStyle/>
          <a:p>
            <a:pPr>
              <a:lnSpc>
                <a:spcPct val="90000"/>
              </a:lnSpc>
            </a:pPr>
            <a:r>
              <a:rPr lang="en-GB" sz="2000" b="0" i="0" dirty="0">
                <a:effectLst/>
              </a:rPr>
              <a:t>The </a:t>
            </a:r>
            <a:r>
              <a:rPr lang="en-GB" sz="2000" b="0" i="0" dirty="0" err="1">
                <a:effectLst/>
              </a:rPr>
              <a:t>desogestrel</a:t>
            </a:r>
            <a:r>
              <a:rPr lang="en-GB" sz="2000" b="0" i="0" dirty="0">
                <a:effectLst/>
              </a:rPr>
              <a:t> progestogen-only pill has been available over the counter (OTC) in pharmacies since 2021.</a:t>
            </a:r>
          </a:p>
          <a:p>
            <a:pPr>
              <a:lnSpc>
                <a:spcPct val="90000"/>
              </a:lnSpc>
            </a:pPr>
            <a:endParaRPr lang="en-GB" sz="2000" dirty="0"/>
          </a:p>
          <a:p>
            <a:pPr>
              <a:lnSpc>
                <a:spcPct val="90000"/>
              </a:lnSpc>
            </a:pPr>
            <a:r>
              <a:rPr lang="en-GB" sz="2000" b="0" i="0" dirty="0">
                <a:effectLst/>
              </a:rPr>
              <a:t>To help you provide person-centred care and shared decision making when selling this medicine, we have developed the short e-learning programme </a:t>
            </a:r>
            <a:r>
              <a:rPr lang="en-GB" sz="2000" b="0" i="1" u="sng" dirty="0">
                <a:effectLst/>
                <a:hlinkClick r:id="rId2"/>
              </a:rPr>
              <a:t>Over-the-counter </a:t>
            </a:r>
            <a:r>
              <a:rPr lang="en-GB" sz="2000" b="0" i="1" u="sng" dirty="0" err="1">
                <a:effectLst/>
                <a:hlinkClick r:id="rId2"/>
              </a:rPr>
              <a:t>desogestrel</a:t>
            </a:r>
            <a:r>
              <a:rPr lang="en-GB" sz="2000" b="0" i="1" u="sng" dirty="0">
                <a:effectLst/>
                <a:hlinkClick r:id="rId2"/>
              </a:rPr>
              <a:t> progestogen-only pills case study</a:t>
            </a:r>
            <a:r>
              <a:rPr lang="en-GB" sz="2000" b="0" i="0" dirty="0">
                <a:effectLst/>
              </a:rPr>
              <a:t>.</a:t>
            </a:r>
            <a:endParaRPr lang="en-GB" sz="2000" dirty="0"/>
          </a:p>
        </p:txBody>
      </p:sp>
      <p:pic>
        <p:nvPicPr>
          <p:cNvPr id="6" name="Content Placeholder 5">
            <a:extLst>
              <a:ext uri="{FF2B5EF4-FFF2-40B4-BE49-F238E27FC236}">
                <a16:creationId xmlns:a16="http://schemas.microsoft.com/office/drawing/2014/main" id="{79495D2A-2A47-09F9-9836-54CAA43746BF}"/>
              </a:ext>
            </a:extLst>
          </p:cNvPr>
          <p:cNvPicPr>
            <a:picLocks noGrp="1" noChangeAspect="1"/>
          </p:cNvPicPr>
          <p:nvPr>
            <p:ph sz="half" idx="2"/>
          </p:nvPr>
        </p:nvPicPr>
        <p:blipFill rotWithShape="1">
          <a:blip r:embed="rId3"/>
          <a:srcRect r="3" b="721"/>
          <a:stretch/>
        </p:blipFill>
        <p:spPr>
          <a:xfrm>
            <a:off x="4648200" y="2060847"/>
            <a:ext cx="4100264" cy="3816425"/>
          </a:xfrm>
          <a:noFill/>
        </p:spPr>
      </p:pic>
    </p:spTree>
    <p:extLst>
      <p:ext uri="{BB962C8B-B14F-4D97-AF65-F5344CB8AC3E}">
        <p14:creationId xmlns:p14="http://schemas.microsoft.com/office/powerpoint/2010/main" val="3679544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FC7B-5F4E-E166-160C-A734A917D155}"/>
              </a:ext>
            </a:extLst>
          </p:cNvPr>
          <p:cNvSpPr>
            <a:spLocks noGrp="1"/>
          </p:cNvSpPr>
          <p:nvPr>
            <p:ph type="title"/>
          </p:nvPr>
        </p:nvSpPr>
        <p:spPr/>
        <p:txBody>
          <a:bodyPr/>
          <a:lstStyle/>
          <a:p>
            <a:r>
              <a:rPr lang="en-GB" i="1" dirty="0"/>
              <a:t>Safeguarding</a:t>
            </a:r>
            <a:r>
              <a:rPr lang="en-GB" dirty="0"/>
              <a:t> case studies e-learning</a:t>
            </a:r>
          </a:p>
        </p:txBody>
      </p:sp>
      <p:sp>
        <p:nvSpPr>
          <p:cNvPr id="3" name="Slide Number Placeholder 2">
            <a:extLst>
              <a:ext uri="{FF2B5EF4-FFF2-40B4-BE49-F238E27FC236}">
                <a16:creationId xmlns:a16="http://schemas.microsoft.com/office/drawing/2014/main" id="{A46EE949-598A-B904-AC5B-5B78CAAABD59}"/>
              </a:ext>
            </a:extLst>
          </p:cNvPr>
          <p:cNvSpPr>
            <a:spLocks noGrp="1"/>
          </p:cNvSpPr>
          <p:nvPr>
            <p:ph type="sldNum" sz="quarter" idx="10"/>
          </p:nvPr>
        </p:nvSpPr>
        <p:spPr/>
        <p:txBody>
          <a:bodyPr/>
          <a:lstStyle/>
          <a:p>
            <a:fld id="{A0AAD71C-0E01-4EAE-915E-DD86184FD7FF}" type="slidenum">
              <a:rPr lang="en-GB" smtClean="0"/>
              <a:pPr/>
              <a:t>18</a:t>
            </a:fld>
            <a:endParaRPr lang="en-GB" dirty="0"/>
          </a:p>
        </p:txBody>
      </p:sp>
      <p:pic>
        <p:nvPicPr>
          <p:cNvPr id="5" name="Content Placeholder 4" descr="A screenshot of a computer&#10;&#10;Description automatically generated with medium confidence">
            <a:extLst>
              <a:ext uri="{FF2B5EF4-FFF2-40B4-BE49-F238E27FC236}">
                <a16:creationId xmlns:a16="http://schemas.microsoft.com/office/drawing/2014/main" id="{C4836D56-3B31-ED3E-8319-03F2E3F30ED9}"/>
              </a:ext>
            </a:extLst>
          </p:cNvPr>
          <p:cNvPicPr>
            <a:picLocks noGrp="1" noChangeAspect="1"/>
          </p:cNvPicPr>
          <p:nvPr>
            <p:ph idx="1"/>
          </p:nvPr>
        </p:nvPicPr>
        <p:blipFill rotWithShape="1">
          <a:blip r:embed="rId3"/>
          <a:srcRect l="66309" t="17092" r="7399" b="12864"/>
          <a:stretch/>
        </p:blipFill>
        <p:spPr bwMode="auto">
          <a:xfrm>
            <a:off x="395536" y="2420888"/>
            <a:ext cx="3842790" cy="287929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B69183A3-1AED-8EDA-345F-5AA6244C1CF8}"/>
              </a:ext>
            </a:extLst>
          </p:cNvPr>
          <p:cNvSpPr txBox="1"/>
          <p:nvPr/>
        </p:nvSpPr>
        <p:spPr>
          <a:xfrm>
            <a:off x="4788024" y="2420888"/>
            <a:ext cx="3842790"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aim of this programme is to support you to apply underpinning safeguarding knowledge and develop the confidence and skills to identify and report safeguarding concerns you encounter in practice.</a:t>
            </a:r>
          </a:p>
        </p:txBody>
      </p:sp>
    </p:spTree>
    <p:extLst>
      <p:ext uri="{BB962C8B-B14F-4D97-AF65-F5344CB8AC3E}">
        <p14:creationId xmlns:p14="http://schemas.microsoft.com/office/powerpoint/2010/main" val="414005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r>
              <a:rPr lang="en-GB" i="1" dirty="0"/>
              <a:t>Controlled drugs in chronic pain </a:t>
            </a:r>
            <a:r>
              <a:rPr lang="en-GB" dirty="0"/>
              <a:t>e-learning</a:t>
            </a:r>
          </a:p>
        </p:txBody>
      </p:sp>
      <p:sp>
        <p:nvSpPr>
          <p:cNvPr id="3" name="Slide Number Placeholder 2"/>
          <p:cNvSpPr>
            <a:spLocks noGrp="1"/>
          </p:cNvSpPr>
          <p:nvPr>
            <p:ph type="sldNum" sz="quarter" idx="10"/>
          </p:nvPr>
        </p:nvSpPr>
        <p:spPr>
          <a:xfrm>
            <a:off x="251520" y="6264182"/>
            <a:ext cx="792088" cy="365125"/>
          </a:xfrm>
        </p:spPr>
        <p:txBody>
          <a:bodyPr anchor="ctr">
            <a:normAutofit/>
          </a:bodyPr>
          <a:lstStyle/>
          <a:p>
            <a:pPr>
              <a:spcAft>
                <a:spcPts val="600"/>
              </a:spcAft>
            </a:pPr>
            <a:fld id="{A0AAD71C-0E01-4EAE-915E-DD86184FD7FF}" type="slidenum">
              <a:rPr lang="en-GB" smtClean="0"/>
              <a:pPr>
                <a:spcAft>
                  <a:spcPts val="600"/>
                </a:spcAft>
              </a:pPr>
              <a:t>19</a:t>
            </a:fld>
            <a:endParaRPr lang="en-GB"/>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AFB710C-B670-0CFB-2855-6F5C8566162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536" y="2441713"/>
            <a:ext cx="4100264" cy="3054696"/>
          </a:xfrm>
          <a:noFill/>
        </p:spPr>
      </p:pic>
      <p:sp>
        <p:nvSpPr>
          <p:cNvPr id="11" name="Content Placeholder 4">
            <a:extLst>
              <a:ext uri="{FF2B5EF4-FFF2-40B4-BE49-F238E27FC236}">
                <a16:creationId xmlns:a16="http://schemas.microsoft.com/office/drawing/2014/main" id="{C7D4EFB4-BE18-4F0B-5130-164A7E847B28}"/>
              </a:ext>
            </a:extLst>
          </p:cNvPr>
          <p:cNvSpPr>
            <a:spLocks noGrp="1"/>
          </p:cNvSpPr>
          <p:nvPr>
            <p:ph sz="half" idx="2"/>
          </p:nvPr>
        </p:nvSpPr>
        <p:spPr>
          <a:xfrm>
            <a:off x="4788024" y="2441713"/>
            <a:ext cx="4100264" cy="3246431"/>
          </a:xfrm>
        </p:spPr>
        <p:txBody>
          <a:bodyPr>
            <a:normAutofit lnSpcReduction="10000"/>
          </a:bodyPr>
          <a:lstStyle/>
          <a:p>
            <a:r>
              <a:rPr lang="en-GB" sz="2400" b="0" i="0" dirty="0">
                <a:effectLst/>
                <a:latin typeface="Arial" panose="020B0604020202020204" pitchFamily="34" charset="0"/>
              </a:rPr>
              <a:t>The aim of this e-learning programme is to support you to develop the knowledge, skills and behaviours to support patients to use prescribed controlled drugs safely and effectively, with a focus on controlled drugs used in chronic pain</a:t>
            </a:r>
            <a:r>
              <a:rPr lang="en-GB" sz="2200" b="0" i="0" dirty="0">
                <a:effectLst/>
                <a:latin typeface="Arial" panose="020B0604020202020204" pitchFamily="34" charset="0"/>
              </a:rPr>
              <a:t>. </a:t>
            </a:r>
          </a:p>
          <a:p>
            <a:endParaRPr lang="en-US" dirty="0"/>
          </a:p>
        </p:txBody>
      </p:sp>
    </p:spTree>
    <p:extLst>
      <p:ext uri="{BB962C8B-B14F-4D97-AF65-F5344CB8AC3E}">
        <p14:creationId xmlns:p14="http://schemas.microsoft.com/office/powerpoint/2010/main" val="235503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r>
              <a:rPr lang="en-GB" dirty="0"/>
              <a:t>Supporting Community Pharmacists with PQS</a:t>
            </a:r>
          </a:p>
        </p:txBody>
      </p:sp>
      <p:sp>
        <p:nvSpPr>
          <p:cNvPr id="3" name="Content Placeholder 2"/>
          <p:cNvSpPr>
            <a:spLocks noGrp="1"/>
          </p:cNvSpPr>
          <p:nvPr>
            <p:ph sz="half" idx="1"/>
          </p:nvPr>
        </p:nvSpPr>
        <p:spPr>
          <a:xfrm>
            <a:off x="395536" y="2060849"/>
            <a:ext cx="4100264" cy="3816424"/>
          </a:xfrm>
        </p:spPr>
        <p:txBody>
          <a:bodyPr>
            <a:normAutofit/>
          </a:bodyPr>
          <a:lstStyle/>
          <a:p>
            <a:pPr marL="0" lvl="0" indent="0">
              <a:lnSpc>
                <a:spcPct val="90000"/>
              </a:lnSpc>
              <a:buSzPts val="1000"/>
              <a:buNone/>
              <a:tabLst>
                <a:tab pos="457200" algn="l"/>
              </a:tabLst>
            </a:pPr>
            <a:r>
              <a:rPr lang="en-GB" sz="1800">
                <a:effectLst/>
              </a:rPr>
              <a:t>CPPE offer learning and assessments to support you in achieving criteria relating to the following three domains in the 2022/2023 version of the scheme:</a:t>
            </a:r>
          </a:p>
          <a:p>
            <a:pPr marL="342900" lvl="0" indent="-342900">
              <a:lnSpc>
                <a:spcPct val="90000"/>
              </a:lnSpc>
              <a:buSzPts val="1000"/>
              <a:buFont typeface="Symbol" panose="05050102010706020507" pitchFamily="18" charset="2"/>
              <a:buChar char=""/>
              <a:tabLst>
                <a:tab pos="457200" algn="l"/>
              </a:tabLst>
            </a:pPr>
            <a:endParaRPr lang="en-GB" sz="1800">
              <a:effectLst/>
            </a:endParaRPr>
          </a:p>
          <a:p>
            <a:pPr marL="342900" lvl="0" indent="-342900">
              <a:lnSpc>
                <a:spcPct val="90000"/>
              </a:lnSpc>
              <a:buSzPts val="1000"/>
              <a:buFont typeface="Symbol" panose="05050102010706020507" pitchFamily="18" charset="2"/>
              <a:buChar char=""/>
              <a:tabLst>
                <a:tab pos="457200" algn="l"/>
              </a:tabLst>
            </a:pPr>
            <a:r>
              <a:rPr lang="en-GB" sz="1800">
                <a:effectLst/>
              </a:rPr>
              <a:t>Risk management and safeguarding</a:t>
            </a:r>
          </a:p>
          <a:p>
            <a:pPr marL="342900" lvl="0" indent="-342900">
              <a:lnSpc>
                <a:spcPct val="90000"/>
              </a:lnSpc>
              <a:buSzPts val="1000"/>
              <a:buFont typeface="Symbol" panose="05050102010706020507" pitchFamily="18" charset="2"/>
              <a:buChar char=""/>
              <a:tabLst>
                <a:tab pos="457200" algn="l"/>
              </a:tabLst>
            </a:pPr>
            <a:r>
              <a:rPr lang="en-GB" sz="1800">
                <a:effectLst/>
              </a:rPr>
              <a:t>Respiratory</a:t>
            </a:r>
          </a:p>
          <a:p>
            <a:pPr marL="342900" lvl="0" indent="-342900">
              <a:lnSpc>
                <a:spcPct val="90000"/>
              </a:lnSpc>
              <a:buSzPts val="1000"/>
              <a:buFont typeface="Symbol" panose="05050102010706020507" pitchFamily="18" charset="2"/>
              <a:buChar char=""/>
              <a:tabLst>
                <a:tab pos="457200" algn="l"/>
              </a:tabLst>
            </a:pPr>
            <a:r>
              <a:rPr lang="en-GB" sz="1800">
                <a:effectLst/>
              </a:rPr>
              <a:t>Healthy living support</a:t>
            </a:r>
          </a:p>
          <a:p>
            <a:pPr marL="0" lvl="0" indent="0">
              <a:lnSpc>
                <a:spcPct val="90000"/>
              </a:lnSpc>
              <a:buSzPts val="1000"/>
              <a:buNone/>
              <a:tabLst>
                <a:tab pos="457200" algn="l"/>
              </a:tabLst>
            </a:pPr>
            <a:endParaRPr lang="en-GB" sz="1800">
              <a:hlinkClick r:id="rId3"/>
            </a:endParaRPr>
          </a:p>
          <a:p>
            <a:pPr marL="0" lvl="0" indent="0">
              <a:lnSpc>
                <a:spcPct val="90000"/>
              </a:lnSpc>
              <a:buSzPts val="1000"/>
              <a:buNone/>
              <a:tabLst>
                <a:tab pos="457200" algn="l"/>
              </a:tabLst>
            </a:pPr>
            <a:r>
              <a:rPr lang="en-GB" sz="1800">
                <a:hlinkClick r:id="rId3"/>
              </a:rPr>
              <a:t>https://www.cppe.ac.uk/services/pharmacy-quality-scheme#navTop</a:t>
            </a:r>
            <a:r>
              <a:rPr lang="en-GB" sz="1800"/>
              <a:t> </a:t>
            </a:r>
          </a:p>
        </p:txBody>
      </p:sp>
      <p:pic>
        <p:nvPicPr>
          <p:cNvPr id="6" name="Picture 5">
            <a:extLst>
              <a:ext uri="{FF2B5EF4-FFF2-40B4-BE49-F238E27FC236}">
                <a16:creationId xmlns:a16="http://schemas.microsoft.com/office/drawing/2014/main" id="{E9FA46E8-D9A9-2048-F816-865724849DAB}"/>
              </a:ext>
            </a:extLst>
          </p:cNvPr>
          <p:cNvPicPr>
            <a:picLocks noChangeAspect="1"/>
          </p:cNvPicPr>
          <p:nvPr/>
        </p:nvPicPr>
        <p:blipFill rotWithShape="1">
          <a:blip r:embed="rId4"/>
          <a:srcRect l="17400" t="21009" r="19400" b="8201"/>
          <a:stretch/>
        </p:blipFill>
        <p:spPr>
          <a:xfrm>
            <a:off x="4648200" y="2677367"/>
            <a:ext cx="4100264" cy="2583385"/>
          </a:xfrm>
          <a:prstGeom prst="rect">
            <a:avLst/>
          </a:prstGeom>
          <a:noFill/>
        </p:spPr>
      </p:pic>
      <p:sp>
        <p:nvSpPr>
          <p:cNvPr id="4" name="Slide Number Placeholder 3" hidden="1"/>
          <p:cNvSpPr>
            <a:spLocks noGrp="1"/>
          </p:cNvSpPr>
          <p:nvPr>
            <p:ph type="sldNum" sz="quarter" idx="4294967295"/>
          </p:nvPr>
        </p:nvSpPr>
        <p:spPr>
          <a:xfrm>
            <a:off x="251520" y="6237312"/>
            <a:ext cx="432048" cy="365125"/>
          </a:xfrm>
        </p:spPr>
        <p:txBody>
          <a:bodyPr/>
          <a:lstStyle/>
          <a:p>
            <a:pPr>
              <a:spcAft>
                <a:spcPts val="600"/>
              </a:spcAft>
            </a:pPr>
            <a:fld id="{5B7B0E62-4882-4F1A-AB05-FD69C8510EF2}" type="slidenum">
              <a:rPr lang="en-GB" smtClean="0"/>
              <a:pPr>
                <a:spcAft>
                  <a:spcPts val="600"/>
                </a:spcAft>
              </a:pPr>
              <a:t>2</a:t>
            </a:fld>
            <a:endParaRPr lang="en-GB"/>
          </a:p>
        </p:txBody>
      </p:sp>
    </p:spTree>
    <p:extLst>
      <p:ext uri="{BB962C8B-B14F-4D97-AF65-F5344CB8AC3E}">
        <p14:creationId xmlns:p14="http://schemas.microsoft.com/office/powerpoint/2010/main" val="17108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DDDB-EDC6-A4F0-A758-92DA1CE12F0E}"/>
              </a:ext>
            </a:extLst>
          </p:cNvPr>
          <p:cNvSpPr>
            <a:spLocks noGrp="1"/>
          </p:cNvSpPr>
          <p:nvPr>
            <p:ph type="title"/>
          </p:nvPr>
        </p:nvSpPr>
        <p:spPr/>
        <p:txBody>
          <a:bodyPr/>
          <a:lstStyle/>
          <a:p>
            <a:r>
              <a:rPr lang="en-GB" i="1" dirty="0"/>
              <a:t>Menopause</a:t>
            </a:r>
            <a:r>
              <a:rPr lang="en-GB" dirty="0"/>
              <a:t> learning gateway</a:t>
            </a:r>
          </a:p>
        </p:txBody>
      </p:sp>
      <p:sp>
        <p:nvSpPr>
          <p:cNvPr id="3" name="Slide Number Placeholder 2">
            <a:extLst>
              <a:ext uri="{FF2B5EF4-FFF2-40B4-BE49-F238E27FC236}">
                <a16:creationId xmlns:a16="http://schemas.microsoft.com/office/drawing/2014/main" id="{2E7731E0-7ACE-9C15-5D20-74A0C7581F08}"/>
              </a:ext>
            </a:extLst>
          </p:cNvPr>
          <p:cNvSpPr>
            <a:spLocks noGrp="1"/>
          </p:cNvSpPr>
          <p:nvPr>
            <p:ph type="sldNum" sz="quarter" idx="10"/>
          </p:nvPr>
        </p:nvSpPr>
        <p:spPr/>
        <p:txBody>
          <a:bodyPr/>
          <a:lstStyle/>
          <a:p>
            <a:fld id="{A0AAD71C-0E01-4EAE-915E-DD86184FD7FF}" type="slidenum">
              <a:rPr lang="en-GB" smtClean="0"/>
              <a:pPr/>
              <a:t>20</a:t>
            </a:fld>
            <a:endParaRPr lang="en-GB" dirty="0"/>
          </a:p>
        </p:txBody>
      </p:sp>
      <p:pic>
        <p:nvPicPr>
          <p:cNvPr id="6" name="Content Placeholder 5" descr="Graphical user interface, website&#10;&#10;Description automatically generated">
            <a:extLst>
              <a:ext uri="{FF2B5EF4-FFF2-40B4-BE49-F238E27FC236}">
                <a16:creationId xmlns:a16="http://schemas.microsoft.com/office/drawing/2014/main" id="{97478B82-1145-55CB-A049-5E0C189936D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5617" y="1836423"/>
            <a:ext cx="2520052" cy="4040502"/>
          </a:xfrm>
        </p:spPr>
      </p:pic>
      <p:sp>
        <p:nvSpPr>
          <p:cNvPr id="7" name="Content Placeholder 6">
            <a:extLst>
              <a:ext uri="{FF2B5EF4-FFF2-40B4-BE49-F238E27FC236}">
                <a16:creationId xmlns:a16="http://schemas.microsoft.com/office/drawing/2014/main" id="{25BA246B-A226-15E9-7D24-FF0009BD29B6}"/>
              </a:ext>
            </a:extLst>
          </p:cNvPr>
          <p:cNvSpPr>
            <a:spLocks noGrp="1"/>
          </p:cNvSpPr>
          <p:nvPr>
            <p:ph sz="half" idx="2"/>
          </p:nvPr>
        </p:nvSpPr>
        <p:spPr/>
        <p:txBody>
          <a:bodyPr>
            <a:normAutofit/>
          </a:bodyPr>
          <a:lstStyle/>
          <a:p>
            <a:r>
              <a:rPr lang="en-GB" sz="2400" dirty="0">
                <a:solidFill>
                  <a:srgbClr val="000000"/>
                </a:solidFill>
                <a:effectLst/>
                <a:latin typeface="Arial" panose="020B0604020202020204" pitchFamily="34" charset="0"/>
                <a:ea typeface="Calibri" panose="020F0502020204030204" pitchFamily="34" charset="0"/>
              </a:rPr>
              <a:t>The </a:t>
            </a:r>
            <a:r>
              <a:rPr lang="en-GB" sz="2400" i="1" dirty="0">
                <a:solidFill>
                  <a:srgbClr val="000000"/>
                </a:solidFill>
                <a:effectLst/>
                <a:latin typeface="Arial" panose="020B0604020202020204" pitchFamily="34" charset="0"/>
                <a:ea typeface="Calibri" panose="020F0502020204030204" pitchFamily="34" charset="0"/>
              </a:rPr>
              <a:t>Menopause</a:t>
            </a:r>
            <a:r>
              <a:rPr lang="en-GB" sz="2400" dirty="0">
                <a:solidFill>
                  <a:srgbClr val="000000"/>
                </a:solidFill>
                <a:effectLst/>
                <a:latin typeface="Arial" panose="020B0604020202020204" pitchFamily="34" charset="0"/>
                <a:ea typeface="Calibri" panose="020F0502020204030204" pitchFamily="34" charset="0"/>
              </a:rPr>
              <a:t> learning gateway provides core and foundation learning, assessments, and other resources to increase your understanding of the menopause and perimenopause. </a:t>
            </a:r>
          </a:p>
          <a:p>
            <a:endParaRPr lang="en-GB" sz="2400" dirty="0">
              <a:solidFill>
                <a:srgbClr val="000000"/>
              </a:solidFill>
              <a:hlinkClick r:id="rId4"/>
            </a:endParaRPr>
          </a:p>
          <a:p>
            <a:r>
              <a:rPr lang="en-GB" sz="1800" dirty="0">
                <a:hlinkClick r:id="rId4"/>
              </a:rPr>
              <a:t>www.cppe.ac.uk/gateway/menopause</a:t>
            </a:r>
            <a:r>
              <a:rPr lang="en-GB" sz="1800" dirty="0">
                <a:solidFill>
                  <a:srgbClr val="000000"/>
                </a:solidFill>
              </a:rPr>
              <a:t> </a:t>
            </a:r>
          </a:p>
        </p:txBody>
      </p:sp>
    </p:spTree>
    <p:extLst>
      <p:ext uri="{BB962C8B-B14F-4D97-AF65-F5344CB8AC3E}">
        <p14:creationId xmlns:p14="http://schemas.microsoft.com/office/powerpoint/2010/main" val="2298970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539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Rectangle 13"/>
          <p:cNvSpPr>
            <a:spLocks noChangeArrowheads="1"/>
          </p:cNvSpPr>
          <p:nvPr/>
        </p:nvSpPr>
        <p:spPr bwMode="auto">
          <a:xfrm>
            <a:off x="9925" y="1673401"/>
            <a:ext cx="9143999" cy="3843831"/>
          </a:xfrm>
          <a:prstGeom prst="rect">
            <a:avLst/>
          </a:prstGeom>
          <a:solidFill>
            <a:srgbClr val="00498F">
              <a:alpha val="10000"/>
            </a:srgbClr>
          </a:solidFill>
          <a:ln w="9525">
            <a:noFill/>
            <a:miter lim="800000"/>
            <a:headEnd/>
            <a:tailEnd/>
          </a:ln>
        </p:spPr>
        <p:txBody>
          <a:bodyPr wrap="none" anchor="ctr"/>
          <a:lstStyle/>
          <a:p>
            <a:pPr algn="ctr">
              <a:spcBef>
                <a:spcPct val="0"/>
              </a:spcBef>
            </a:pPr>
            <a:r>
              <a:rPr lang="en-GB" altLang="en-US" sz="2800" b="1" dirty="0">
                <a:latin typeface="Arial" panose="020B0604020202020204" pitchFamily="34" charset="0"/>
                <a:cs typeface="Arial" panose="020B0604020202020204" pitchFamily="34" charset="0"/>
              </a:rPr>
              <a:t>www.cppe.ac.uk</a:t>
            </a:r>
          </a:p>
          <a:p>
            <a:pPr algn="ctr">
              <a:spcBef>
                <a:spcPct val="0"/>
              </a:spcBef>
            </a:pPr>
            <a:r>
              <a:rPr lang="en-GB" altLang="en-US" sz="2800" b="1" dirty="0">
                <a:latin typeface="Arial" panose="020B0604020202020204" pitchFamily="34" charset="0"/>
                <a:cs typeface="Arial" panose="020B0604020202020204" pitchFamily="34" charset="0"/>
              </a:rPr>
              <a:t>info@cppe.ac.uk</a:t>
            </a:r>
          </a:p>
          <a:p>
            <a:pPr algn="ctr">
              <a:spcBef>
                <a:spcPct val="0"/>
              </a:spcBef>
            </a:pPr>
            <a:r>
              <a:rPr lang="en-GB" altLang="en-US" sz="2800" b="1" dirty="0">
                <a:latin typeface="Arial" panose="020B0604020202020204" pitchFamily="34" charset="0"/>
                <a:cs typeface="Arial" panose="020B0604020202020204" pitchFamily="34" charset="0"/>
              </a:rPr>
              <a:t>0161 778 4000</a:t>
            </a:r>
          </a:p>
          <a:p>
            <a:pPr>
              <a:spcBef>
                <a:spcPct val="0"/>
              </a:spcBef>
            </a:pPr>
            <a:endParaRPr lang="en-GB" altLang="en-US" b="1">
              <a:latin typeface="Arial" panose="020B0604020202020204" pitchFamily="34" charset="0"/>
              <a:cs typeface="Arial" panose="020B0604020202020204" pitchFamily="34" charset="0"/>
            </a:endParaRPr>
          </a:p>
          <a:p>
            <a:pPr lvl="4">
              <a:lnSpc>
                <a:spcPct val="150000"/>
              </a:lnSpc>
              <a:spcAft>
                <a:spcPts val="1200"/>
              </a:spcAft>
            </a:pPr>
            <a:r>
              <a:rPr lang="en-GB" altLang="en-US" sz="2000" dirty="0">
                <a:latin typeface="Arial" panose="020B0604020202020204" pitchFamily="34" charset="0"/>
                <a:cs typeface="Arial" panose="020B0604020202020204" pitchFamily="34" charset="0"/>
              </a:rPr>
              <a:t>Follow us on Twitter, Facebook, LinkedIn and YouTube:</a:t>
            </a:r>
          </a:p>
          <a:p>
            <a:pPr lvl="5">
              <a:spcAft>
                <a:spcPts val="800"/>
              </a:spcAft>
            </a:pPr>
            <a:r>
              <a:rPr lang="en-GB" altLang="en-US" sz="1400" dirty="0">
                <a:latin typeface="Arial" panose="020B0604020202020204" pitchFamily="34" charset="0"/>
                <a:cs typeface="Arial" panose="020B0604020202020204" pitchFamily="34" charset="0"/>
              </a:rPr>
              <a:t>www.twitter.com/cppeengland</a:t>
            </a:r>
          </a:p>
          <a:p>
            <a:pPr lvl="5">
              <a:spcAft>
                <a:spcPts val="800"/>
              </a:spcAft>
            </a:pPr>
            <a:r>
              <a:rPr lang="en-GB" altLang="en-US" sz="1400" dirty="0">
                <a:latin typeface="Arial" panose="020B0604020202020204" pitchFamily="34" charset="0"/>
                <a:cs typeface="Arial" panose="020B0604020202020204" pitchFamily="34" charset="0"/>
              </a:rPr>
              <a:t>www.facebook.com/cppeengland </a:t>
            </a:r>
          </a:p>
          <a:p>
            <a:pPr lvl="5">
              <a:spcAft>
                <a:spcPts val="800"/>
              </a:spcAft>
            </a:pPr>
            <a:r>
              <a:rPr lang="en-GB" altLang="en-US" sz="1400" dirty="0">
                <a:latin typeface="Arial" panose="020B0604020202020204" pitchFamily="34" charset="0"/>
                <a:cs typeface="Arial" panose="020B0604020202020204" pitchFamily="34" charset="0"/>
              </a:rPr>
              <a:t>www.linkedin.com/company/centre-for-pharmacy-postgraduate-education </a:t>
            </a:r>
          </a:p>
          <a:p>
            <a:pPr lvl="5">
              <a:spcAft>
                <a:spcPts val="800"/>
              </a:spcAft>
            </a:pPr>
            <a:r>
              <a:rPr lang="en-GB" altLang="en-US" sz="1400" dirty="0">
                <a:latin typeface="Arial" panose="020B0604020202020204" pitchFamily="34" charset="0"/>
                <a:cs typeface="Arial" panose="020B0604020202020204" pitchFamily="34" charset="0"/>
              </a:rPr>
              <a:t>www.cppe.ac.uk/youtube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1594880"/>
            <a:ext cx="9144000" cy="7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S:\Web2014\logo\Master CPPE logos\CPPE Logos\jpg\CPPE Master logo CMY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2082" y="21066"/>
            <a:ext cx="3603323" cy="1573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actem.ac.uk/images/manchester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5737421"/>
            <a:ext cx="2031330" cy="8599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pe.ac.uk/images/icon-facebook-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1166" y="4487019"/>
            <a:ext cx="166117" cy="1661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cppe.ac.uk/images/icon-twitter-5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4525" y="4199243"/>
            <a:ext cx="165861" cy="1658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cppe.ac.uk/images/icon-linkedin-5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16568" y="4775587"/>
            <a:ext cx="165581" cy="1655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cppe.ac.uk/images/icon-youtube-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6568" y="5061576"/>
            <a:ext cx="167624" cy="1676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graphical user interface&#10;&#10;Description automatically generated">
            <a:extLst>
              <a:ext uri="{FF2B5EF4-FFF2-40B4-BE49-F238E27FC236}">
                <a16:creationId xmlns:a16="http://schemas.microsoft.com/office/drawing/2014/main" id="{07122C96-011D-4D68-A91F-776EEC7F61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91088" y="5737420"/>
            <a:ext cx="3738830" cy="859931"/>
          </a:xfrm>
          <a:prstGeom prst="rect">
            <a:avLst/>
          </a:prstGeom>
        </p:spPr>
      </p:pic>
    </p:spTree>
    <p:extLst>
      <p:ext uri="{BB962C8B-B14F-4D97-AF65-F5344CB8AC3E}">
        <p14:creationId xmlns:p14="http://schemas.microsoft.com/office/powerpoint/2010/main" val="1787769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r>
              <a:rPr lang="en-GB" dirty="0"/>
              <a:t>Gateway criteria</a:t>
            </a:r>
          </a:p>
        </p:txBody>
      </p:sp>
      <p:sp>
        <p:nvSpPr>
          <p:cNvPr id="3" name="Content Placeholder 2"/>
          <p:cNvSpPr>
            <a:spLocks noGrp="1"/>
          </p:cNvSpPr>
          <p:nvPr>
            <p:ph sz="half" idx="1"/>
          </p:nvPr>
        </p:nvSpPr>
        <p:spPr>
          <a:xfrm>
            <a:off x="395536" y="2060849"/>
            <a:ext cx="4542224" cy="3816424"/>
          </a:xfrm>
        </p:spPr>
        <p:txBody>
          <a:bodyPr>
            <a:normAutofit/>
          </a:bodyPr>
          <a:lstStyle/>
          <a:p>
            <a:pPr lvl="0">
              <a:lnSpc>
                <a:spcPct val="90000"/>
              </a:lnSpc>
              <a:buSzPts val="1000"/>
              <a:tabLst>
                <a:tab pos="457200" algn="l"/>
              </a:tabLst>
            </a:pPr>
            <a:r>
              <a:rPr lang="en-GB" sz="1800" b="1" dirty="0">
                <a:effectLst/>
              </a:rPr>
              <a:t>Advanced services – New Medicine Service (NMS)  </a:t>
            </a:r>
            <a:r>
              <a:rPr lang="en-GB" sz="1800" dirty="0">
                <a:effectLst/>
                <a:hlinkClick r:id="rId3"/>
              </a:rPr>
              <a:t>https://www.cppe.ac.uk/services/nms#navTop</a:t>
            </a:r>
            <a:r>
              <a:rPr lang="en-GB" sz="1800" dirty="0">
                <a:effectLst/>
              </a:rPr>
              <a:t> </a:t>
            </a:r>
          </a:p>
          <a:p>
            <a:pPr marL="342900" lvl="0" indent="-342900">
              <a:lnSpc>
                <a:spcPct val="90000"/>
              </a:lnSpc>
              <a:buSzPts val="1000"/>
              <a:buAutoNum type="arabicPeriod"/>
              <a:tabLst>
                <a:tab pos="457200" algn="l"/>
              </a:tabLst>
            </a:pPr>
            <a:r>
              <a:rPr lang="en-GB" sz="1800" dirty="0"/>
              <a:t>Antidepressants New Medicine Service pilot - </a:t>
            </a:r>
            <a:r>
              <a:rPr lang="en-GB" sz="1800" dirty="0">
                <a:hlinkClick r:id="rId4"/>
              </a:rPr>
              <a:t>https://www.cppe.ac.uk/services/anms-pilot#navTop</a:t>
            </a:r>
            <a:r>
              <a:rPr lang="en-GB" sz="1800" dirty="0"/>
              <a:t> </a:t>
            </a:r>
          </a:p>
          <a:p>
            <a:pPr marL="342900" lvl="0" indent="-342900">
              <a:lnSpc>
                <a:spcPct val="90000"/>
              </a:lnSpc>
              <a:buSzPts val="1000"/>
              <a:buAutoNum type="arabicPeriod"/>
              <a:tabLst>
                <a:tab pos="457200" algn="l"/>
              </a:tabLst>
            </a:pPr>
            <a:endParaRPr lang="en-GB" sz="1800" dirty="0"/>
          </a:p>
          <a:p>
            <a:pPr lvl="0">
              <a:lnSpc>
                <a:spcPct val="90000"/>
              </a:lnSpc>
              <a:buSzPts val="1000"/>
              <a:tabLst>
                <a:tab pos="457200" algn="l"/>
              </a:tabLst>
            </a:pPr>
            <a:r>
              <a:rPr lang="en-GB" sz="1800" b="1" dirty="0"/>
              <a:t>Patient safety report</a:t>
            </a:r>
            <a:r>
              <a:rPr lang="en-GB" sz="1800" dirty="0"/>
              <a:t> – access the patient safety learning gateway for resources to support with understanding of patient safety </a:t>
            </a:r>
            <a:r>
              <a:rPr lang="en-GB" sz="1800" dirty="0">
                <a:hlinkClick r:id="rId5"/>
              </a:rPr>
              <a:t>https://www.cppe.ac.uk/gateway/patientsaf</a:t>
            </a:r>
            <a:r>
              <a:rPr lang="en-GB" sz="1800" dirty="0"/>
              <a:t> </a:t>
            </a:r>
          </a:p>
        </p:txBody>
      </p:sp>
      <p:sp>
        <p:nvSpPr>
          <p:cNvPr id="4" name="Slide Number Placeholder 3" hidden="1"/>
          <p:cNvSpPr>
            <a:spLocks noGrp="1"/>
          </p:cNvSpPr>
          <p:nvPr>
            <p:ph type="sldNum" sz="quarter" idx="4294967295"/>
          </p:nvPr>
        </p:nvSpPr>
        <p:spPr>
          <a:xfrm>
            <a:off x="251520" y="6237312"/>
            <a:ext cx="432048" cy="365125"/>
          </a:xfrm>
        </p:spPr>
        <p:txBody>
          <a:bodyPr/>
          <a:lstStyle/>
          <a:p>
            <a:pPr>
              <a:spcAft>
                <a:spcPts val="600"/>
              </a:spcAft>
            </a:pPr>
            <a:fld id="{5B7B0E62-4882-4F1A-AB05-FD69C8510EF2}" type="slidenum">
              <a:rPr lang="en-GB" smtClean="0"/>
              <a:pPr>
                <a:spcAft>
                  <a:spcPts val="600"/>
                </a:spcAft>
              </a:pPr>
              <a:t>3</a:t>
            </a:fld>
            <a:endParaRPr lang="en-GB"/>
          </a:p>
        </p:txBody>
      </p:sp>
      <p:pic>
        <p:nvPicPr>
          <p:cNvPr id="7" name="Picture 6">
            <a:extLst>
              <a:ext uri="{FF2B5EF4-FFF2-40B4-BE49-F238E27FC236}">
                <a16:creationId xmlns:a16="http://schemas.microsoft.com/office/drawing/2014/main" id="{114CDEBD-A4D7-CD22-0A60-2CF76F3A9002}"/>
              </a:ext>
            </a:extLst>
          </p:cNvPr>
          <p:cNvPicPr>
            <a:picLocks noChangeAspect="1"/>
          </p:cNvPicPr>
          <p:nvPr/>
        </p:nvPicPr>
        <p:blipFill rotWithShape="1">
          <a:blip r:embed="rId6"/>
          <a:srcRect l="18600" t="31324" r="19200" b="15672"/>
          <a:stretch/>
        </p:blipFill>
        <p:spPr>
          <a:xfrm>
            <a:off x="5047488" y="1883664"/>
            <a:ext cx="3913632" cy="2011680"/>
          </a:xfrm>
          <a:prstGeom prst="rect">
            <a:avLst/>
          </a:prstGeom>
        </p:spPr>
      </p:pic>
      <p:pic>
        <p:nvPicPr>
          <p:cNvPr id="9" name="Picture 8">
            <a:extLst>
              <a:ext uri="{FF2B5EF4-FFF2-40B4-BE49-F238E27FC236}">
                <a16:creationId xmlns:a16="http://schemas.microsoft.com/office/drawing/2014/main" id="{DD592AE5-7535-CDA6-2330-568141BFDF16}"/>
              </a:ext>
            </a:extLst>
          </p:cNvPr>
          <p:cNvPicPr>
            <a:picLocks noChangeAspect="1"/>
          </p:cNvPicPr>
          <p:nvPr/>
        </p:nvPicPr>
        <p:blipFill rotWithShape="1">
          <a:blip r:embed="rId7"/>
          <a:srcRect l="17200" t="21720" r="19000" b="8914"/>
          <a:stretch/>
        </p:blipFill>
        <p:spPr>
          <a:xfrm>
            <a:off x="5771600" y="3950208"/>
            <a:ext cx="3171232" cy="1938528"/>
          </a:xfrm>
          <a:prstGeom prst="rect">
            <a:avLst/>
          </a:prstGeom>
        </p:spPr>
      </p:pic>
    </p:spTree>
    <p:extLst>
      <p:ext uri="{BB962C8B-B14F-4D97-AF65-F5344CB8AC3E}">
        <p14:creationId xmlns:p14="http://schemas.microsoft.com/office/powerpoint/2010/main" val="417228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9143999" cy="578262"/>
          </a:xfrm>
        </p:spPr>
        <p:txBody>
          <a:bodyPr/>
          <a:lstStyle/>
          <a:p>
            <a:r>
              <a:rPr lang="en-GB" dirty="0"/>
              <a:t>Domain 1 - Risk management and safeguarding</a:t>
            </a:r>
          </a:p>
        </p:txBody>
      </p:sp>
      <p:sp>
        <p:nvSpPr>
          <p:cNvPr id="3" name="Content Placeholder 2"/>
          <p:cNvSpPr>
            <a:spLocks noGrp="1"/>
          </p:cNvSpPr>
          <p:nvPr>
            <p:ph idx="1"/>
          </p:nvPr>
        </p:nvSpPr>
        <p:spPr>
          <a:xfrm>
            <a:off x="395536" y="2060848"/>
            <a:ext cx="8352928" cy="3937616"/>
          </a:xfrm>
        </p:spPr>
        <p:txBody>
          <a:bodyPr>
            <a:normAutofit fontScale="92500"/>
          </a:bodyPr>
          <a:lstStyle/>
          <a:p>
            <a:pPr marL="0" indent="0">
              <a:buNone/>
            </a:pPr>
            <a:r>
              <a:rPr lang="en-GB" sz="2400" b="1" dirty="0"/>
              <a:t>Risk review update</a:t>
            </a:r>
          </a:p>
          <a:p>
            <a:r>
              <a:rPr lang="en-GB" sz="2400" dirty="0"/>
              <a:t>CPPE sepsis online training and passed the e-assessment.</a:t>
            </a:r>
          </a:p>
          <a:p>
            <a:r>
              <a:rPr lang="en-GB" sz="2400" dirty="0"/>
              <a:t>CPPE risk management guide and passed the e-assessment.</a:t>
            </a:r>
          </a:p>
          <a:p>
            <a:r>
              <a:rPr lang="en-GB" sz="2400" dirty="0"/>
              <a:t>Update of the previous risk review undertaken as part of the PQS 2021/22</a:t>
            </a:r>
          </a:p>
          <a:p>
            <a:pPr marL="0" indent="0">
              <a:buNone/>
            </a:pPr>
            <a:r>
              <a:rPr lang="en-GB" sz="2400" b="1" dirty="0"/>
              <a:t>Safeguarding level 3 webinar </a:t>
            </a:r>
            <a:r>
              <a:rPr lang="en-GB" sz="2400" dirty="0"/>
              <a:t>– via e-</a:t>
            </a:r>
            <a:r>
              <a:rPr lang="en-GB" sz="2400" dirty="0" err="1"/>
              <a:t>lfh</a:t>
            </a:r>
            <a:endParaRPr lang="en-GB" sz="2400" dirty="0"/>
          </a:p>
          <a:p>
            <a:pPr marL="0" indent="0">
              <a:buNone/>
            </a:pPr>
            <a:r>
              <a:rPr lang="en-GB" sz="2400" b="1" dirty="0"/>
              <a:t>Domestic abuse prevention</a:t>
            </a:r>
            <a:r>
              <a:rPr lang="en-GB" sz="2400" dirty="0"/>
              <a:t> – via CPPE website</a:t>
            </a:r>
          </a:p>
          <a:p>
            <a:pPr marL="0" indent="0">
              <a:buNone/>
            </a:pPr>
            <a:r>
              <a:rPr lang="en-GB" sz="2400" dirty="0">
                <a:hlinkClick r:id="rId3"/>
              </a:rPr>
              <a:t>https://www.cppe.ac.uk/services/pqs/22-10/risk-management#psqMenu</a:t>
            </a:r>
            <a:r>
              <a:rPr lang="en-GB" sz="2400" dirty="0"/>
              <a:t> </a:t>
            </a:r>
          </a:p>
          <a:p>
            <a:pPr marL="0" indent="0">
              <a:buNone/>
            </a:pPr>
            <a:endParaRPr lang="en-GB" sz="2400" b="1" dirty="0"/>
          </a:p>
        </p:txBody>
      </p:sp>
      <p:sp>
        <p:nvSpPr>
          <p:cNvPr id="4" name="Slide Number Placeholder 3"/>
          <p:cNvSpPr>
            <a:spLocks noGrp="1"/>
          </p:cNvSpPr>
          <p:nvPr>
            <p:ph type="sldNum" sz="quarter" idx="12"/>
          </p:nvPr>
        </p:nvSpPr>
        <p:spPr/>
        <p:txBody>
          <a:bodyPr/>
          <a:lstStyle/>
          <a:p>
            <a:fld id="{5B7B0E62-4882-4F1A-AB05-FD69C8510EF2}" type="slidenum">
              <a:rPr lang="en-GB" smtClean="0"/>
              <a:pPr/>
              <a:t>4</a:t>
            </a:fld>
            <a:endParaRPr lang="en-GB" dirty="0"/>
          </a:p>
        </p:txBody>
      </p:sp>
    </p:spTree>
    <p:extLst>
      <p:ext uri="{BB962C8B-B14F-4D97-AF65-F5344CB8AC3E}">
        <p14:creationId xmlns:p14="http://schemas.microsoft.com/office/powerpoint/2010/main" val="3645606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9143999" cy="578262"/>
          </a:xfrm>
        </p:spPr>
        <p:txBody>
          <a:bodyPr/>
          <a:lstStyle/>
          <a:p>
            <a:r>
              <a:rPr lang="en-GB" dirty="0"/>
              <a:t>Domain 2 - Respiratory</a:t>
            </a:r>
          </a:p>
        </p:txBody>
      </p:sp>
      <p:sp>
        <p:nvSpPr>
          <p:cNvPr id="3" name="Content Placeholder 2"/>
          <p:cNvSpPr>
            <a:spLocks noGrp="1"/>
          </p:cNvSpPr>
          <p:nvPr>
            <p:ph idx="1"/>
          </p:nvPr>
        </p:nvSpPr>
        <p:spPr>
          <a:xfrm>
            <a:off x="395536" y="2060848"/>
            <a:ext cx="8352928" cy="3937616"/>
          </a:xfrm>
        </p:spPr>
        <p:txBody>
          <a:bodyPr>
            <a:normAutofit fontScale="85000" lnSpcReduction="10000"/>
          </a:bodyPr>
          <a:lstStyle/>
          <a:p>
            <a:r>
              <a:rPr lang="en-GB" sz="2400" b="1" dirty="0"/>
              <a:t>Inhaler technique checks</a:t>
            </a:r>
          </a:p>
          <a:p>
            <a:pPr marL="0" indent="0">
              <a:buNone/>
            </a:pPr>
            <a:r>
              <a:rPr lang="en-GB" sz="2400" dirty="0"/>
              <a:t>CPPE inhaler technique for health professionals: getting it right training e-learning and passed the current version of the Inhaler technique for health professionals e-assessment (updated 15th April 2020)</a:t>
            </a:r>
          </a:p>
          <a:p>
            <a:r>
              <a:rPr lang="en-GB" sz="2400" b="1" dirty="0"/>
              <a:t>Inhaler waste management</a:t>
            </a:r>
          </a:p>
          <a:p>
            <a:r>
              <a:rPr lang="en-GB" sz="2400" b="1" dirty="0"/>
              <a:t>Use of a spacer in patients aged 5-15 years</a:t>
            </a:r>
          </a:p>
          <a:p>
            <a:r>
              <a:rPr lang="en-GB" sz="2400" b="1" dirty="0"/>
              <a:t>Personalised Asthma Action Plans (PAAP)</a:t>
            </a:r>
          </a:p>
          <a:p>
            <a:r>
              <a:rPr lang="en-GB" sz="2400" b="1" dirty="0"/>
              <a:t>Referrals for patients using three or more short-acting bronchodilator inhalers without any corticosteroid inhaler in six months</a:t>
            </a:r>
          </a:p>
          <a:p>
            <a:pPr marL="0" indent="0">
              <a:buNone/>
            </a:pPr>
            <a:endParaRPr lang="en-GB" sz="2400" b="1" i="1" dirty="0"/>
          </a:p>
          <a:p>
            <a:pPr marL="0" indent="0" algn="ctr">
              <a:buNone/>
            </a:pPr>
            <a:r>
              <a:rPr lang="en-GB" sz="2400" b="1" i="1" dirty="0">
                <a:solidFill>
                  <a:srgbClr val="5F277E"/>
                </a:solidFill>
              </a:rPr>
              <a:t>Fundamentals of respiratory therapeutics e-course</a:t>
            </a:r>
          </a:p>
        </p:txBody>
      </p:sp>
      <p:sp>
        <p:nvSpPr>
          <p:cNvPr id="4" name="Slide Number Placeholder 3"/>
          <p:cNvSpPr>
            <a:spLocks noGrp="1"/>
          </p:cNvSpPr>
          <p:nvPr>
            <p:ph type="sldNum" sz="quarter" idx="12"/>
          </p:nvPr>
        </p:nvSpPr>
        <p:spPr/>
        <p:txBody>
          <a:bodyPr/>
          <a:lstStyle/>
          <a:p>
            <a:fld id="{5B7B0E62-4882-4F1A-AB05-FD69C8510EF2}" type="slidenum">
              <a:rPr lang="en-GB" smtClean="0"/>
              <a:pPr/>
              <a:t>5</a:t>
            </a:fld>
            <a:endParaRPr lang="en-GB" dirty="0"/>
          </a:p>
        </p:txBody>
      </p:sp>
    </p:spTree>
    <p:extLst>
      <p:ext uri="{BB962C8B-B14F-4D97-AF65-F5344CB8AC3E}">
        <p14:creationId xmlns:p14="http://schemas.microsoft.com/office/powerpoint/2010/main" val="159296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r>
              <a:rPr lang="en-GB" dirty="0"/>
              <a:t>Domain 3 -  Healthy living support</a:t>
            </a:r>
          </a:p>
        </p:txBody>
      </p:sp>
      <p:sp>
        <p:nvSpPr>
          <p:cNvPr id="3" name="Content Placeholder 2"/>
          <p:cNvSpPr>
            <a:spLocks noGrp="1"/>
          </p:cNvSpPr>
          <p:nvPr>
            <p:ph sz="half" idx="1"/>
          </p:nvPr>
        </p:nvSpPr>
        <p:spPr>
          <a:xfrm>
            <a:off x="395536" y="2060849"/>
            <a:ext cx="4100264" cy="3816424"/>
          </a:xfrm>
        </p:spPr>
        <p:txBody>
          <a:bodyPr>
            <a:normAutofit/>
          </a:bodyPr>
          <a:lstStyle/>
          <a:p>
            <a:r>
              <a:rPr lang="en-GB" b="1"/>
              <a:t>Weight management</a:t>
            </a:r>
          </a:p>
          <a:p>
            <a:pPr marL="0" indent="0">
              <a:buNone/>
            </a:pPr>
            <a:r>
              <a:rPr lang="en-GB"/>
              <a:t>Sections one and three of the CPPE Weight management for adults: understanding the management of obesity e-learning and e-assessment.</a:t>
            </a:r>
          </a:p>
          <a:p>
            <a:pPr marL="0" indent="0">
              <a:buNone/>
            </a:pPr>
            <a:endParaRPr lang="en-GB" b="1"/>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193C6ED4-7F7C-CF51-A919-E7A84A6CF461}"/>
              </a:ext>
            </a:extLst>
          </p:cNvPr>
          <p:cNvPicPr>
            <a:picLocks noChangeAspect="1"/>
          </p:cNvPicPr>
          <p:nvPr/>
        </p:nvPicPr>
        <p:blipFill rotWithShape="1">
          <a:blip r:embed="rId3"/>
          <a:srcRect l="32000" t="18162" r="15800" b="13538"/>
          <a:stretch/>
        </p:blipFill>
        <p:spPr>
          <a:xfrm>
            <a:off x="4648200" y="2815860"/>
            <a:ext cx="4100264" cy="2306398"/>
          </a:xfrm>
          <a:prstGeom prst="rect">
            <a:avLst/>
          </a:prstGeom>
          <a:noFill/>
        </p:spPr>
      </p:pic>
      <p:sp>
        <p:nvSpPr>
          <p:cNvPr id="4" name="Slide Number Placeholder 3" hidden="1"/>
          <p:cNvSpPr>
            <a:spLocks noGrp="1"/>
          </p:cNvSpPr>
          <p:nvPr>
            <p:ph type="sldNum" sz="quarter" idx="4294967295"/>
          </p:nvPr>
        </p:nvSpPr>
        <p:spPr>
          <a:xfrm>
            <a:off x="251520" y="6237312"/>
            <a:ext cx="432048" cy="365125"/>
          </a:xfrm>
        </p:spPr>
        <p:txBody>
          <a:bodyPr/>
          <a:lstStyle/>
          <a:p>
            <a:pPr>
              <a:spcAft>
                <a:spcPts val="600"/>
              </a:spcAft>
            </a:pPr>
            <a:fld id="{5B7B0E62-4882-4F1A-AB05-FD69C8510EF2}" type="slidenum">
              <a:rPr lang="en-GB" smtClean="0"/>
              <a:pPr>
                <a:spcAft>
                  <a:spcPts val="600"/>
                </a:spcAft>
              </a:pPr>
              <a:t>6</a:t>
            </a:fld>
            <a:endParaRPr lang="en-GB"/>
          </a:p>
        </p:txBody>
      </p:sp>
    </p:spTree>
    <p:extLst>
      <p:ext uri="{BB962C8B-B14F-4D97-AF65-F5344CB8AC3E}">
        <p14:creationId xmlns:p14="http://schemas.microsoft.com/office/powerpoint/2010/main" val="305614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r>
              <a:rPr lang="en-GB" dirty="0"/>
              <a:t>Domain 4 -  Prevention</a:t>
            </a:r>
          </a:p>
        </p:txBody>
      </p:sp>
      <p:sp>
        <p:nvSpPr>
          <p:cNvPr id="3" name="Content Placeholder 2"/>
          <p:cNvSpPr>
            <a:spLocks noGrp="1"/>
          </p:cNvSpPr>
          <p:nvPr>
            <p:ph sz="half" idx="1"/>
          </p:nvPr>
        </p:nvSpPr>
        <p:spPr>
          <a:xfrm>
            <a:off x="395536" y="2060849"/>
            <a:ext cx="4100264" cy="3816424"/>
          </a:xfrm>
        </p:spPr>
        <p:txBody>
          <a:bodyPr>
            <a:normAutofit lnSpcReduction="10000"/>
          </a:bodyPr>
          <a:lstStyle/>
          <a:p>
            <a:pPr>
              <a:lnSpc>
                <a:spcPct val="90000"/>
              </a:lnSpc>
            </a:pPr>
            <a:r>
              <a:rPr lang="en-GB" sz="1800" b="1" dirty="0"/>
              <a:t>Antimicrobial stewardship</a:t>
            </a:r>
          </a:p>
          <a:p>
            <a:pPr marL="342900" indent="-342900">
              <a:lnSpc>
                <a:spcPct val="90000"/>
              </a:lnSpc>
              <a:buFont typeface="Arial" panose="020B0604020202020204" pitchFamily="34" charset="0"/>
              <a:buChar char="•"/>
            </a:pPr>
            <a:r>
              <a:rPr lang="en-GB" sz="1800" dirty="0"/>
              <a:t>Infection prevention and control Level 1 and Level 2 e-learning and assessment on the </a:t>
            </a:r>
            <a:r>
              <a:rPr lang="en-GB" sz="1800" dirty="0" err="1"/>
              <a:t>elfh</a:t>
            </a:r>
            <a:r>
              <a:rPr lang="en-GB" sz="1800" dirty="0"/>
              <a:t> website</a:t>
            </a:r>
          </a:p>
          <a:p>
            <a:pPr marL="342900" indent="-342900">
              <a:lnSpc>
                <a:spcPct val="90000"/>
              </a:lnSpc>
              <a:buFont typeface="Arial" panose="020B0604020202020204" pitchFamily="34" charset="0"/>
              <a:buChar char="•"/>
            </a:pPr>
            <a:r>
              <a:rPr lang="en-GB" sz="1800" dirty="0"/>
              <a:t>Antimicrobial Stewardship for Community Pharmacy e-learning and e-assessment (patient-facing staff).</a:t>
            </a:r>
          </a:p>
          <a:p>
            <a:pPr>
              <a:lnSpc>
                <a:spcPct val="90000"/>
              </a:lnSpc>
            </a:pPr>
            <a:r>
              <a:rPr lang="en-GB" sz="1800" dirty="0">
                <a:hlinkClick r:id="rId3"/>
              </a:rPr>
              <a:t>https://www.cppe.ac.uk/gateway/amr</a:t>
            </a:r>
            <a:endParaRPr lang="en-GB" sz="1800" b="1" dirty="0"/>
          </a:p>
          <a:p>
            <a:pPr>
              <a:lnSpc>
                <a:spcPct val="90000"/>
              </a:lnSpc>
            </a:pPr>
            <a:endParaRPr lang="en-GB" sz="1800" b="1" dirty="0"/>
          </a:p>
          <a:p>
            <a:pPr>
              <a:lnSpc>
                <a:spcPct val="90000"/>
              </a:lnSpc>
            </a:pPr>
            <a:r>
              <a:rPr lang="en-GB" sz="1800" b="1" dirty="0"/>
              <a:t>Cancer awareness </a:t>
            </a:r>
          </a:p>
          <a:p>
            <a:pPr>
              <a:lnSpc>
                <a:spcPct val="90000"/>
              </a:lnSpc>
            </a:pPr>
            <a:r>
              <a:rPr lang="en-GB" sz="1800" dirty="0"/>
              <a:t>Let’s Communicate Cancer e-learning Module 1 can be accessed via </a:t>
            </a:r>
            <a:r>
              <a:rPr lang="en-GB" sz="1800" dirty="0" err="1"/>
              <a:t>elfh</a:t>
            </a:r>
            <a:endParaRPr lang="en-GB" sz="1800" dirty="0"/>
          </a:p>
          <a:p>
            <a:pPr>
              <a:lnSpc>
                <a:spcPct val="90000"/>
              </a:lnSpc>
            </a:pPr>
            <a:r>
              <a:rPr lang="en-GB" sz="1800" dirty="0">
                <a:hlinkClick r:id="rId4"/>
              </a:rPr>
              <a:t>https://www.cppe.ac.uk/gateway/cancer</a:t>
            </a:r>
            <a:r>
              <a:rPr lang="en-GB" sz="1800" dirty="0"/>
              <a:t> </a:t>
            </a:r>
          </a:p>
        </p:txBody>
      </p:sp>
      <p:pic>
        <p:nvPicPr>
          <p:cNvPr id="7" name="Picture 6">
            <a:extLst>
              <a:ext uri="{FF2B5EF4-FFF2-40B4-BE49-F238E27FC236}">
                <a16:creationId xmlns:a16="http://schemas.microsoft.com/office/drawing/2014/main" id="{578BF879-DAC8-B89A-1D88-3EF0AE16555B}"/>
              </a:ext>
            </a:extLst>
          </p:cNvPr>
          <p:cNvPicPr>
            <a:picLocks noChangeAspect="1"/>
          </p:cNvPicPr>
          <p:nvPr/>
        </p:nvPicPr>
        <p:blipFill rotWithShape="1">
          <a:blip r:embed="rId5"/>
          <a:srcRect l="17215" t="20276" r="19442"/>
          <a:stretch/>
        </p:blipFill>
        <p:spPr>
          <a:xfrm>
            <a:off x="4517136" y="2395728"/>
            <a:ext cx="4297680" cy="3042632"/>
          </a:xfrm>
          <a:prstGeom prst="rect">
            <a:avLst/>
          </a:prstGeom>
          <a:noFill/>
        </p:spPr>
      </p:pic>
      <p:sp>
        <p:nvSpPr>
          <p:cNvPr id="4" name="Slide Number Placeholder 3" hidden="1"/>
          <p:cNvSpPr>
            <a:spLocks noGrp="1"/>
          </p:cNvSpPr>
          <p:nvPr>
            <p:ph type="sldNum" sz="quarter" idx="4294967295"/>
          </p:nvPr>
        </p:nvSpPr>
        <p:spPr>
          <a:xfrm>
            <a:off x="251520" y="6237312"/>
            <a:ext cx="432048" cy="365125"/>
          </a:xfrm>
        </p:spPr>
        <p:txBody>
          <a:bodyPr/>
          <a:lstStyle/>
          <a:p>
            <a:pPr>
              <a:spcAft>
                <a:spcPts val="600"/>
              </a:spcAft>
            </a:pPr>
            <a:fld id="{5B7B0E62-4882-4F1A-AB05-FD69C8510EF2}" type="slidenum">
              <a:rPr lang="en-GB" smtClean="0"/>
              <a:pPr>
                <a:spcAft>
                  <a:spcPts val="600"/>
                </a:spcAft>
              </a:pPr>
              <a:t>7</a:t>
            </a:fld>
            <a:endParaRPr lang="en-GB"/>
          </a:p>
        </p:txBody>
      </p:sp>
    </p:spTree>
    <p:extLst>
      <p:ext uri="{BB962C8B-B14F-4D97-AF65-F5344CB8AC3E}">
        <p14:creationId xmlns:p14="http://schemas.microsoft.com/office/powerpoint/2010/main" val="36375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pPr>
              <a:lnSpc>
                <a:spcPct val="90000"/>
              </a:lnSpc>
            </a:pPr>
            <a:r>
              <a:rPr lang="en-GB" sz="2700"/>
              <a:t>Domain 5 -  Addressing unwarranted variation in care</a:t>
            </a:r>
          </a:p>
        </p:txBody>
      </p:sp>
      <p:sp>
        <p:nvSpPr>
          <p:cNvPr id="3" name="Content Placeholder 2"/>
          <p:cNvSpPr>
            <a:spLocks noGrp="1"/>
          </p:cNvSpPr>
          <p:nvPr>
            <p:ph sz="half" idx="1"/>
          </p:nvPr>
        </p:nvSpPr>
        <p:spPr>
          <a:xfrm>
            <a:off x="395536" y="2060849"/>
            <a:ext cx="4100264" cy="3816424"/>
          </a:xfrm>
        </p:spPr>
        <p:txBody>
          <a:bodyPr>
            <a:normAutofit/>
          </a:bodyPr>
          <a:lstStyle/>
          <a:p>
            <a:pPr>
              <a:lnSpc>
                <a:spcPct val="90000"/>
              </a:lnSpc>
            </a:pPr>
            <a:r>
              <a:rPr lang="en-GB" sz="2200" b="1"/>
              <a:t>Palliative and end of life care action plan</a:t>
            </a:r>
          </a:p>
          <a:p>
            <a:pPr marL="342900" indent="-342900">
              <a:lnSpc>
                <a:spcPct val="90000"/>
              </a:lnSpc>
              <a:buFont typeface="Arial" panose="020B0604020202020204" pitchFamily="34" charset="0"/>
              <a:buChar char="•"/>
            </a:pPr>
            <a:r>
              <a:rPr lang="en-GB" sz="2200"/>
              <a:t>Palliative care learning gateway: </a:t>
            </a:r>
            <a:r>
              <a:rPr lang="en-GB" sz="2200">
                <a:hlinkClick r:id="rId3"/>
              </a:rPr>
              <a:t>https://www.cppe.ac.uk/gateway/palliative</a:t>
            </a:r>
            <a:r>
              <a:rPr lang="en-GB" sz="2200"/>
              <a:t> </a:t>
            </a:r>
          </a:p>
          <a:p>
            <a:pPr marL="342900" indent="-342900">
              <a:lnSpc>
                <a:spcPct val="90000"/>
              </a:lnSpc>
              <a:buFont typeface="Arial" panose="020B0604020202020204" pitchFamily="34" charset="0"/>
              <a:buChar char="•"/>
            </a:pPr>
            <a:r>
              <a:rPr lang="en-GB" sz="2200"/>
              <a:t>Fundamentals of palliative care e-course </a:t>
            </a:r>
          </a:p>
          <a:p>
            <a:pPr marL="342900" indent="-342900">
              <a:lnSpc>
                <a:spcPct val="90000"/>
              </a:lnSpc>
              <a:buFont typeface="Arial" panose="020B0604020202020204" pitchFamily="34" charset="0"/>
              <a:buChar char="•"/>
            </a:pPr>
            <a:r>
              <a:rPr lang="en-GB" sz="2200">
                <a:hlinkClick r:id="rId4"/>
              </a:rPr>
              <a:t>https://www.cppe.ac.uk/programmes/l/palliative-ec-01</a:t>
            </a:r>
            <a:r>
              <a:rPr lang="en-GB" sz="2200"/>
              <a:t> </a:t>
            </a:r>
          </a:p>
          <a:p>
            <a:pPr>
              <a:lnSpc>
                <a:spcPct val="90000"/>
              </a:lnSpc>
            </a:pPr>
            <a:endParaRPr lang="en-GB" sz="2200" b="1"/>
          </a:p>
        </p:txBody>
      </p:sp>
      <p:pic>
        <p:nvPicPr>
          <p:cNvPr id="6" name="Picture 5">
            <a:extLst>
              <a:ext uri="{FF2B5EF4-FFF2-40B4-BE49-F238E27FC236}">
                <a16:creationId xmlns:a16="http://schemas.microsoft.com/office/drawing/2014/main" id="{9150D71C-987E-B7ED-7DD1-CF6B78803234}"/>
              </a:ext>
            </a:extLst>
          </p:cNvPr>
          <p:cNvPicPr>
            <a:picLocks noChangeAspect="1"/>
          </p:cNvPicPr>
          <p:nvPr/>
        </p:nvPicPr>
        <p:blipFill rotWithShape="1">
          <a:blip r:embed="rId5"/>
          <a:srcRect l="17200" t="20653" r="19200" b="14605"/>
          <a:stretch/>
        </p:blipFill>
        <p:spPr>
          <a:xfrm>
            <a:off x="4648200" y="2795154"/>
            <a:ext cx="4100264" cy="2347811"/>
          </a:xfrm>
          <a:prstGeom prst="rect">
            <a:avLst/>
          </a:prstGeom>
          <a:noFill/>
        </p:spPr>
      </p:pic>
      <p:sp>
        <p:nvSpPr>
          <p:cNvPr id="4" name="Slide Number Placeholder 3" hidden="1"/>
          <p:cNvSpPr>
            <a:spLocks noGrp="1"/>
          </p:cNvSpPr>
          <p:nvPr>
            <p:ph type="sldNum" sz="quarter" idx="4294967295"/>
          </p:nvPr>
        </p:nvSpPr>
        <p:spPr>
          <a:xfrm>
            <a:off x="251520" y="6237312"/>
            <a:ext cx="432048" cy="365125"/>
          </a:xfrm>
        </p:spPr>
        <p:txBody>
          <a:bodyPr/>
          <a:lstStyle/>
          <a:p>
            <a:pPr>
              <a:spcAft>
                <a:spcPts val="600"/>
              </a:spcAft>
            </a:pPr>
            <a:fld id="{5B7B0E62-4882-4F1A-AB05-FD69C8510EF2}" type="slidenum">
              <a:rPr lang="en-GB" smtClean="0"/>
              <a:pPr>
                <a:spcAft>
                  <a:spcPts val="600"/>
                </a:spcAft>
              </a:pPr>
              <a:t>8</a:t>
            </a:fld>
            <a:endParaRPr lang="en-GB"/>
          </a:p>
        </p:txBody>
      </p:sp>
    </p:spTree>
    <p:extLst>
      <p:ext uri="{BB962C8B-B14F-4D97-AF65-F5344CB8AC3E}">
        <p14:creationId xmlns:p14="http://schemas.microsoft.com/office/powerpoint/2010/main" val="362617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9856"/>
            <a:ext cx="9143999" cy="583468"/>
          </a:xfrm>
        </p:spPr>
        <p:txBody>
          <a:bodyPr anchor="ctr">
            <a:normAutofit/>
          </a:bodyPr>
          <a:lstStyle/>
          <a:p>
            <a:r>
              <a:rPr lang="en-GB"/>
              <a:t>Clinical Audit</a:t>
            </a:r>
          </a:p>
        </p:txBody>
      </p:sp>
      <p:sp>
        <p:nvSpPr>
          <p:cNvPr id="3" name="Content Placeholder 2"/>
          <p:cNvSpPr>
            <a:spLocks noGrp="1"/>
          </p:cNvSpPr>
          <p:nvPr>
            <p:ph sz="half" idx="1"/>
          </p:nvPr>
        </p:nvSpPr>
        <p:spPr>
          <a:xfrm>
            <a:off x="395536" y="2060849"/>
            <a:ext cx="4100264" cy="3816424"/>
          </a:xfrm>
        </p:spPr>
        <p:txBody>
          <a:bodyPr>
            <a:normAutofit/>
          </a:bodyPr>
          <a:lstStyle/>
          <a:p>
            <a:pPr>
              <a:lnSpc>
                <a:spcPct val="90000"/>
              </a:lnSpc>
            </a:pPr>
            <a:r>
              <a:rPr lang="en-GB" sz="1800" b="1" dirty="0"/>
              <a:t>Focus on valproate, with the aim of reducing the potential harm caused by taking valproate during pregnancy.</a:t>
            </a:r>
          </a:p>
          <a:p>
            <a:pPr>
              <a:lnSpc>
                <a:spcPct val="90000"/>
              </a:lnSpc>
            </a:pPr>
            <a:r>
              <a:rPr lang="en-GB" sz="1800" dirty="0"/>
              <a:t>Resources to support learning: </a:t>
            </a:r>
          </a:p>
          <a:p>
            <a:pPr marL="342900" indent="-342900">
              <a:lnSpc>
                <a:spcPct val="90000"/>
              </a:lnSpc>
              <a:buFont typeface="Arial" panose="020B0604020202020204" pitchFamily="34" charset="0"/>
              <a:buChar char="•"/>
            </a:pPr>
            <a:r>
              <a:rPr lang="en-GB" sz="1800" dirty="0">
                <a:hlinkClick r:id="rId3"/>
              </a:rPr>
              <a:t>https://www.cppe.ac.uk/gateway/epilepsy</a:t>
            </a:r>
            <a:r>
              <a:rPr lang="en-GB" sz="1800" dirty="0"/>
              <a:t> </a:t>
            </a:r>
          </a:p>
          <a:p>
            <a:pPr>
              <a:lnSpc>
                <a:spcPct val="90000"/>
              </a:lnSpc>
            </a:pPr>
            <a:endParaRPr lang="en-GB" sz="1800" dirty="0"/>
          </a:p>
          <a:p>
            <a:pPr>
              <a:lnSpc>
                <a:spcPct val="90000"/>
              </a:lnSpc>
            </a:pPr>
            <a:r>
              <a:rPr lang="en-GB" sz="1800" b="1" dirty="0"/>
              <a:t>Pharmacy chosen audit</a:t>
            </a:r>
          </a:p>
          <a:p>
            <a:pPr marL="342900" indent="-342900">
              <a:lnSpc>
                <a:spcPct val="90000"/>
              </a:lnSpc>
              <a:buFont typeface="Arial" panose="020B0604020202020204" pitchFamily="34" charset="0"/>
              <a:buChar char="•"/>
            </a:pPr>
            <a:r>
              <a:rPr lang="en-GB" sz="1800" dirty="0"/>
              <a:t>Quality improvement (QI): an introduction for pharmacy professionals e-learning and e-assessment</a:t>
            </a:r>
          </a:p>
          <a:p>
            <a:pPr marL="342900" indent="-342900">
              <a:lnSpc>
                <a:spcPct val="90000"/>
              </a:lnSpc>
              <a:buFont typeface="Arial" panose="020B0604020202020204" pitchFamily="34" charset="0"/>
              <a:buChar char="•"/>
            </a:pPr>
            <a:endParaRPr lang="en-GB" sz="1800" dirty="0"/>
          </a:p>
          <a:p>
            <a:pPr marL="342900" indent="-342900">
              <a:lnSpc>
                <a:spcPct val="90000"/>
              </a:lnSpc>
              <a:buFont typeface="Arial" panose="020B0604020202020204" pitchFamily="34" charset="0"/>
              <a:buChar char="•"/>
            </a:pPr>
            <a:endParaRPr lang="en-GB" sz="1800" b="1" dirty="0"/>
          </a:p>
        </p:txBody>
      </p:sp>
      <p:pic>
        <p:nvPicPr>
          <p:cNvPr id="7" name="Picture 6">
            <a:extLst>
              <a:ext uri="{FF2B5EF4-FFF2-40B4-BE49-F238E27FC236}">
                <a16:creationId xmlns:a16="http://schemas.microsoft.com/office/drawing/2014/main" id="{3DB5BF48-4E61-E694-2CF3-35AC632E1E0D}"/>
              </a:ext>
            </a:extLst>
          </p:cNvPr>
          <p:cNvPicPr>
            <a:picLocks noChangeAspect="1"/>
          </p:cNvPicPr>
          <p:nvPr/>
        </p:nvPicPr>
        <p:blipFill rotWithShape="1">
          <a:blip r:embed="rId4"/>
          <a:srcRect l="16600" t="21365" r="18000" b="17806"/>
          <a:stretch/>
        </p:blipFill>
        <p:spPr>
          <a:xfrm>
            <a:off x="4648200" y="2815860"/>
            <a:ext cx="4100264" cy="2306398"/>
          </a:xfrm>
          <a:prstGeom prst="rect">
            <a:avLst/>
          </a:prstGeom>
          <a:noFill/>
        </p:spPr>
      </p:pic>
      <p:sp>
        <p:nvSpPr>
          <p:cNvPr id="4" name="Slide Number Placeholder 3" hidden="1"/>
          <p:cNvSpPr>
            <a:spLocks noGrp="1"/>
          </p:cNvSpPr>
          <p:nvPr>
            <p:ph type="sldNum" sz="quarter" idx="4294967295"/>
          </p:nvPr>
        </p:nvSpPr>
        <p:spPr>
          <a:xfrm>
            <a:off x="251520" y="6237312"/>
            <a:ext cx="432048" cy="365125"/>
          </a:xfrm>
        </p:spPr>
        <p:txBody>
          <a:bodyPr/>
          <a:lstStyle/>
          <a:p>
            <a:pPr>
              <a:spcAft>
                <a:spcPts val="600"/>
              </a:spcAft>
            </a:pPr>
            <a:fld id="{5B7B0E62-4882-4F1A-AB05-FD69C8510EF2}" type="slidenum">
              <a:rPr lang="en-GB" smtClean="0"/>
              <a:pPr>
                <a:spcAft>
                  <a:spcPts val="600"/>
                </a:spcAft>
              </a:pPr>
              <a:t>9</a:t>
            </a:fld>
            <a:endParaRPr lang="en-GB"/>
          </a:p>
        </p:txBody>
      </p:sp>
    </p:spTree>
    <p:extLst>
      <p:ext uri="{BB962C8B-B14F-4D97-AF65-F5344CB8AC3E}">
        <p14:creationId xmlns:p14="http://schemas.microsoft.com/office/powerpoint/2010/main" val="1668394290"/>
      </p:ext>
    </p:extLst>
  </p:cSld>
  <p:clrMapOvr>
    <a:masterClrMapping/>
  </p:clrMapOvr>
</p:sld>
</file>

<file path=ppt/theme/theme1.xml><?xml version="1.0" encoding="utf-8"?>
<a:theme xmlns:a="http://schemas.openxmlformats.org/drawingml/2006/main" name="CPPE-presentation-template USE THIS 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b67d6c-3562-4c60-bb98-1d575a6ac4f9">
      <Terms xmlns="http://schemas.microsoft.com/office/infopath/2007/PartnerControls"/>
    </lcf76f155ced4ddcb4097134ff3c332f>
    <TaxCatchAll xmlns="e4592717-ed7b-48e0-97a8-883bb1f461c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E6021A62B742408FBB30583E7AE190" ma:contentTypeVersion="15" ma:contentTypeDescription="Create a new document." ma:contentTypeScope="" ma:versionID="5b9a3ff7efc080eaec68e46ccc01a5b9">
  <xsd:schema xmlns:xsd="http://www.w3.org/2001/XMLSchema" xmlns:xs="http://www.w3.org/2001/XMLSchema" xmlns:p="http://schemas.microsoft.com/office/2006/metadata/properties" xmlns:ns2="31b67d6c-3562-4c60-bb98-1d575a6ac4f9" xmlns:ns3="e4592717-ed7b-48e0-97a8-883bb1f461c7" targetNamespace="http://schemas.microsoft.com/office/2006/metadata/properties" ma:root="true" ma:fieldsID="6022a6e9c43aa3f46e62723b8d9d809c" ns2:_="" ns3:_="">
    <xsd:import namespace="31b67d6c-3562-4c60-bb98-1d575a6ac4f9"/>
    <xsd:import namespace="e4592717-ed7b-48e0-97a8-883bb1f461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67d6c-3562-4c60-bb98-1d575a6ac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592717-ed7b-48e0-97a8-883bb1f461c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955d5f-3857-454b-98d6-857021ade4a8}" ma:internalName="TaxCatchAll" ma:showField="CatchAllData" ma:web="e4592717-ed7b-48e0-97a8-883bb1f461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E471D-5734-4F5F-9621-5BF0B591353A}">
  <ds:schemaRefs>
    <ds:schemaRef ds:uri="31b67d6c-3562-4c60-bb98-1d575a6ac4f9"/>
    <ds:schemaRef ds:uri="e4592717-ed7b-48e0-97a8-883bb1f461c7"/>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D0CE10EF-09B2-4BB6-AA16-1D35AA6FFE3D}">
  <ds:schemaRefs>
    <ds:schemaRef ds:uri="http://schemas.microsoft.com/sharepoint/v3/contenttype/forms"/>
  </ds:schemaRefs>
</ds:datastoreItem>
</file>

<file path=customXml/itemProps3.xml><?xml version="1.0" encoding="utf-8"?>
<ds:datastoreItem xmlns:ds="http://schemas.openxmlformats.org/officeDocument/2006/customXml" ds:itemID="{52474063-BA3F-4DB1-B374-308BB37BD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67d6c-3562-4c60-bb98-1d575a6ac4f9"/>
    <ds:schemaRef ds:uri="e4592717-ed7b-48e0-97a8-883bb1f461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716</TotalTime>
  <Words>2910</Words>
  <Application>Microsoft Office PowerPoint</Application>
  <PresentationFormat>On-screen Show (4:3)</PresentationFormat>
  <Paragraphs>225</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Symbol</vt:lpstr>
      <vt:lpstr>CPPE-presentation-template USE THIS ONE</vt:lpstr>
      <vt:lpstr>PowerPoint Presentation</vt:lpstr>
      <vt:lpstr>Supporting Community Pharmacists with PQS</vt:lpstr>
      <vt:lpstr>Gateway criteria</vt:lpstr>
      <vt:lpstr>Domain 1 - Risk management and safeguarding</vt:lpstr>
      <vt:lpstr>Domain 2 - Respiratory</vt:lpstr>
      <vt:lpstr>Domain 3 -  Healthy living support</vt:lpstr>
      <vt:lpstr>Domain 4 -  Prevention</vt:lpstr>
      <vt:lpstr>Domain 5 -  Addressing unwarranted variation in care</vt:lpstr>
      <vt:lpstr>Clinical Audit</vt:lpstr>
      <vt:lpstr>NHS Pharmacy Contraception Service (PCS) </vt:lpstr>
      <vt:lpstr>Newly qualified pharmacist programme</vt:lpstr>
      <vt:lpstr>Leading for change</vt:lpstr>
      <vt:lpstr>Programmes for pharmacy technicians</vt:lpstr>
      <vt:lpstr>Pharmacy technicians e-course</vt:lpstr>
      <vt:lpstr>Accuracy checking pharmacy technician (ACPT)  </vt:lpstr>
      <vt:lpstr>New resources for community practice </vt:lpstr>
      <vt:lpstr>Over-the-counter desogestrel progestogen-only pills case study</vt:lpstr>
      <vt:lpstr>Safeguarding case studies e-learning</vt:lpstr>
      <vt:lpstr>Controlled drugs in chronic pain e-learning</vt:lpstr>
      <vt:lpstr>Menopause learning gateway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Depression focal point online workshop</dc:title>
  <dc:creator>Oliver Jones</dc:creator>
  <cp:lastModifiedBy>Meera Joshi</cp:lastModifiedBy>
  <cp:revision>69</cp:revision>
  <dcterms:created xsi:type="dcterms:W3CDTF">2020-12-11T11:43:49Z</dcterms:created>
  <dcterms:modified xsi:type="dcterms:W3CDTF">2023-03-08T07:44:28Z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0x01010085E6021A62B742408FBB30583E7AE190</vt:lpwstr>
  </property>
  <property fmtid="{D5CDD505-2E9C-101B-9397-08002B2CF9AE}" pid="3" name="MediaServiceImageTags">
    <vt:lpwstr/>
  </property>
</Properties>
</file>