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9" r:id="rId3"/>
    <p:sldId id="280" r:id="rId4"/>
    <p:sldId id="281" r:id="rId5"/>
    <p:sldId id="295" r:id="rId6"/>
    <p:sldId id="296" r:id="rId7"/>
    <p:sldId id="292" r:id="rId8"/>
    <p:sldId id="286" r:id="rId9"/>
    <p:sldId id="287" r:id="rId10"/>
    <p:sldId id="302" r:id="rId11"/>
    <p:sldId id="300" r:id="rId12"/>
    <p:sldId id="293" r:id="rId13"/>
    <p:sldId id="297" r:id="rId14"/>
    <p:sldId id="298" r:id="rId15"/>
    <p:sldId id="282" r:id="rId16"/>
    <p:sldId id="299" r:id="rId17"/>
    <p:sldId id="301" r:id="rId18"/>
    <p:sldId id="303" r:id="rId19"/>
    <p:sldId id="304"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4FF"/>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0"/>
  </p:normalViewPr>
  <p:slideViewPr>
    <p:cSldViewPr snapToGrid="0">
      <p:cViewPr varScale="1">
        <p:scale>
          <a:sx n="55" d="100"/>
          <a:sy n="55" d="100"/>
        </p:scale>
        <p:origin x="106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SGM last year – you voted in following Wright review </a:t>
            </a:r>
          </a:p>
          <a:p>
            <a:r>
              <a:rPr lang="en-GB" dirty="0"/>
              <a:t>Triggered the election process</a:t>
            </a:r>
          </a:p>
          <a:p>
            <a:r>
              <a:rPr lang="en-GB" dirty="0"/>
              <a:t>Committee a few weeks ago completed an induction afternoon with me and the Exec to help them settle and adapt in to their new role </a:t>
            </a:r>
          </a:p>
        </p:txBody>
      </p:sp>
      <p:sp>
        <p:nvSpPr>
          <p:cNvPr id="4" name="Slide Number Placeholder 3"/>
          <p:cNvSpPr>
            <a:spLocks noGrp="1"/>
          </p:cNvSpPr>
          <p:nvPr>
            <p:ph type="sldNum" sz="quarter" idx="5"/>
          </p:nvPr>
        </p:nvSpPr>
        <p:spPr/>
        <p:txBody>
          <a:bodyPr/>
          <a:lstStyle/>
          <a:p>
            <a:fld id="{11856578-BF11-9F4D-A837-E435DD4B880A}" type="slidenum">
              <a:rPr lang="en-US" smtClean="0"/>
              <a:t>8</a:t>
            </a:fld>
            <a:endParaRPr lang="en-US"/>
          </a:p>
        </p:txBody>
      </p:sp>
    </p:spTree>
    <p:extLst>
      <p:ext uri="{BB962C8B-B14F-4D97-AF65-F5344CB8AC3E}">
        <p14:creationId xmlns:p14="http://schemas.microsoft.com/office/powerpoint/2010/main" val="6434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13</a:t>
            </a:fld>
            <a:endParaRPr lang="en-US"/>
          </a:p>
        </p:txBody>
      </p:sp>
    </p:spTree>
    <p:extLst>
      <p:ext uri="{BB962C8B-B14F-4D97-AF65-F5344CB8AC3E}">
        <p14:creationId xmlns:p14="http://schemas.microsoft.com/office/powerpoint/2010/main" val="391970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F62-44A7-2317-E3B9-212D258878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84B9D4-2740-0479-994D-94E764A67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FF5E8-A4A0-04A4-A501-B9939F134AE2}"/>
              </a:ext>
            </a:extLst>
          </p:cNvPr>
          <p:cNvSpPr>
            <a:spLocks noGrp="1"/>
          </p:cNvSpPr>
          <p:nvPr>
            <p:ph type="dt" sz="half" idx="10"/>
          </p:nvPr>
        </p:nvSpPr>
        <p:spPr/>
        <p:txBody>
          <a:bodyPr/>
          <a:lstStyle/>
          <a:p>
            <a:fld id="{08AF66AD-E507-4F21-9A6F-0A76993661EB}" type="datetimeFigureOut">
              <a:rPr lang="en-GB" smtClean="0"/>
              <a:t>18/07/2023</a:t>
            </a:fld>
            <a:endParaRPr lang="en-GB"/>
          </a:p>
        </p:txBody>
      </p:sp>
      <p:sp>
        <p:nvSpPr>
          <p:cNvPr id="5" name="Footer Placeholder 4">
            <a:extLst>
              <a:ext uri="{FF2B5EF4-FFF2-40B4-BE49-F238E27FC236}">
                <a16:creationId xmlns:a16="http://schemas.microsoft.com/office/drawing/2014/main" id="{1D25F162-5EFC-0882-D768-D2040E86A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473EE0-EDCE-021E-DB74-D57B45FFCA33}"/>
              </a:ext>
            </a:extLst>
          </p:cNvPr>
          <p:cNvSpPr>
            <a:spLocks noGrp="1"/>
          </p:cNvSpPr>
          <p:nvPr>
            <p:ph type="sldNum" sz="quarter" idx="12"/>
          </p:nvPr>
        </p:nvSpPr>
        <p:spPr/>
        <p:txBody>
          <a:bodyPr/>
          <a:lstStyle/>
          <a:p>
            <a:fld id="{290AC3CF-DF49-4AF1-A930-DB2A4E3E2E33}" type="slidenum">
              <a:rPr lang="en-GB" smtClean="0"/>
              <a:t>‹#›</a:t>
            </a:fld>
            <a:endParaRPr lang="en-GB"/>
          </a:p>
        </p:txBody>
      </p:sp>
    </p:spTree>
    <p:extLst>
      <p:ext uri="{BB962C8B-B14F-4D97-AF65-F5344CB8AC3E}">
        <p14:creationId xmlns:p14="http://schemas.microsoft.com/office/powerpoint/2010/main" val="13209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7/18/2023</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7/18/2023</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7" name="Picture 6" descr="A blue and orange text on a black background&#10;&#10;Description automatically generated with medium confidence">
            <a:extLst>
              <a:ext uri="{FF2B5EF4-FFF2-40B4-BE49-F238E27FC236}">
                <a16:creationId xmlns:a16="http://schemas.microsoft.com/office/drawing/2014/main" id="{A9A70A20-9EEA-5036-BD01-90E176BD9973}"/>
              </a:ext>
            </a:extLst>
          </p:cNvPr>
          <p:cNvPicPr>
            <a:picLocks noChangeAspect="1"/>
          </p:cNvPicPr>
          <p:nvPr userDrawn="1"/>
        </p:nvPicPr>
        <p:blipFill>
          <a:blip r:embed="rId17"/>
          <a:stretch>
            <a:fillRect/>
          </a:stretch>
        </p:blipFill>
        <p:spPr>
          <a:xfrm>
            <a:off x="299859" y="6058611"/>
            <a:ext cx="2787179" cy="597253"/>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 id="2147483668" r:id="rId15"/>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leicestershire-rutland.communitypharmacy.org.uk/" TargetMode="Externa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profile.php?id=100083179608018" TargetMode="External"/><Relationship Id="rId2" Type="http://schemas.openxmlformats.org/officeDocument/2006/relationships/image" Target="../media/image18.jpg"/><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hyperlink" Target="https://www.linkedin.com/in/community-pharmacy-leicestershire-and-rutland-577723276" TargetMode="External"/><Relationship Id="rId4" Type="http://schemas.openxmlformats.org/officeDocument/2006/relationships/hyperlink" Target="https://www.instagram.com/communitypharmaciyll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eicestershire-rutland.communitypharmacy.org.uk/national-services/advanced-services/gp-cpcs/" TargetMode="External"/><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cpe.org.uk/our-news/government-pledges-645m-investment-in-community-pharmacy/"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wp-content/uploads/2021/11/PRN00173-Advanced-service-specification-NHS-community-pharmacy-hypertension-case-finding-advanced-service-vers-1.pdf" TargetMode="External"/><Relationship Id="rId2" Type="http://schemas.openxmlformats.org/officeDocument/2006/relationships/hyperlink" Target="https://www.nhsbsa.nhs.uk/sites/default/files/2023-04/Drug%20Tariff%20Part%20VIIA%20PQS%2027042023_0.pdf" TargetMode="Externa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sps.nhs.uk/articles/prescribing-available-glp-1-receptor-agonists/"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pe.org.uk/our-work/representation/transforming-pharmacy-representation-tapr-programm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pe.org.uk/our-work/representation/transforming-pharmacy-representation-tapr-programm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leicestershire-rutland.communitypharmacy.org.uk/about-us/meet-the-team/lpc-member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928927" y="1736687"/>
            <a:ext cx="5740073" cy="4510632"/>
          </a:xfrm>
        </p:spPr>
        <p:txBody>
          <a:bodyPr>
            <a:normAutofit/>
          </a:bodyPr>
          <a:lstStyle/>
          <a:p>
            <a:r>
              <a:rPr lang="en-US" dirty="0"/>
              <a:t>Community Pharmacy </a:t>
            </a:r>
            <a:br>
              <a:rPr lang="en-US" dirty="0"/>
            </a:br>
            <a:r>
              <a:rPr lang="en-US" dirty="0"/>
              <a:t>Open House Surgery</a:t>
            </a:r>
            <a:br>
              <a:rPr lang="en-US" dirty="0"/>
            </a:br>
            <a:r>
              <a:rPr lang="en-US" sz="2000" dirty="0"/>
              <a:t>Rajshri Owen </a:t>
            </a:r>
            <a:br>
              <a:rPr lang="en-US" sz="2000" dirty="0"/>
            </a:br>
            <a:r>
              <a:rPr lang="en-US" sz="2000" dirty="0"/>
              <a:t>Chief Officer</a:t>
            </a:r>
          </a:p>
        </p:txBody>
      </p:sp>
      <p:pic>
        <p:nvPicPr>
          <p:cNvPr id="3" name="Picture 2" descr="A logo with text on it&#10;&#10;Description automatically generated">
            <a:extLst>
              <a:ext uri="{FF2B5EF4-FFF2-40B4-BE49-F238E27FC236}">
                <a16:creationId xmlns:a16="http://schemas.microsoft.com/office/drawing/2014/main" id="{52B2EF49-A901-1085-6DFC-FD52791A68DC}"/>
              </a:ext>
            </a:extLst>
          </p:cNvPr>
          <p:cNvPicPr>
            <a:picLocks noChangeAspect="1"/>
          </p:cNvPicPr>
          <p:nvPr/>
        </p:nvPicPr>
        <p:blipFill>
          <a:blip r:embed="rId2"/>
          <a:stretch>
            <a:fillRect/>
          </a:stretch>
        </p:blipFill>
        <p:spPr>
          <a:xfrm>
            <a:off x="464187" y="116809"/>
            <a:ext cx="4325528" cy="1619878"/>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7EBC-1B25-C9C4-2536-FA12B00FA5DA}"/>
              </a:ext>
            </a:extLst>
          </p:cNvPr>
          <p:cNvSpPr>
            <a:spLocks noGrp="1"/>
          </p:cNvSpPr>
          <p:nvPr>
            <p:ph type="title"/>
          </p:nvPr>
        </p:nvSpPr>
        <p:spPr>
          <a:xfrm>
            <a:off x="172585" y="745658"/>
            <a:ext cx="10418411" cy="627028"/>
          </a:xfrm>
        </p:spPr>
        <p:txBody>
          <a:bodyPr>
            <a:normAutofit fontScale="90000"/>
          </a:bodyPr>
          <a:lstStyle/>
          <a:p>
            <a:r>
              <a:rPr lang="en-GB" sz="3100" b="1" dirty="0"/>
              <a:t>Updates: NEW WEBISTE</a:t>
            </a:r>
            <a:r>
              <a:rPr lang="en-GB" sz="3100" dirty="0"/>
              <a:t>: </a:t>
            </a:r>
            <a:r>
              <a:rPr lang="en-GB" sz="3100" dirty="0">
                <a:hlinkClick r:id="rId2"/>
              </a:rPr>
              <a:t>Community Pharmacy Leicestershire and Rutland – Community Pharmacy Leicestershire and Rutland</a:t>
            </a:r>
            <a:br>
              <a:rPr lang="en-GB" dirty="0"/>
            </a:br>
            <a:endParaRPr lang="en-GB" dirty="0"/>
          </a:p>
        </p:txBody>
      </p:sp>
      <p:pic>
        <p:nvPicPr>
          <p:cNvPr id="9" name="Content Placeholder 7" descr="A logo with text on it&#10;&#10;Description automatically generated">
            <a:extLst>
              <a:ext uri="{FF2B5EF4-FFF2-40B4-BE49-F238E27FC236}">
                <a16:creationId xmlns:a16="http://schemas.microsoft.com/office/drawing/2014/main" id="{3CF4EF71-2A90-D416-E0C2-D66D197AFCF1}"/>
              </a:ext>
            </a:extLst>
          </p:cNvPr>
          <p:cNvPicPr>
            <a:picLocks noChangeAspect="1"/>
          </p:cNvPicPr>
          <p:nvPr/>
        </p:nvPicPr>
        <p:blipFill>
          <a:blip r:embed="rId3"/>
          <a:stretch>
            <a:fillRect/>
          </a:stretch>
        </p:blipFill>
        <p:spPr>
          <a:xfrm>
            <a:off x="172585" y="5650088"/>
            <a:ext cx="2881627" cy="1079148"/>
          </a:xfrm>
          <a:prstGeom prst="rect">
            <a:avLst/>
          </a:prstGeom>
        </p:spPr>
      </p:pic>
      <p:pic>
        <p:nvPicPr>
          <p:cNvPr id="14" name="Picture 13">
            <a:extLst>
              <a:ext uri="{FF2B5EF4-FFF2-40B4-BE49-F238E27FC236}">
                <a16:creationId xmlns:a16="http://schemas.microsoft.com/office/drawing/2014/main" id="{7F3AF532-7437-FB40-1A8F-EE03B9BB0900}"/>
              </a:ext>
            </a:extLst>
          </p:cNvPr>
          <p:cNvPicPr>
            <a:picLocks noChangeAspect="1"/>
          </p:cNvPicPr>
          <p:nvPr/>
        </p:nvPicPr>
        <p:blipFill>
          <a:blip r:embed="rId4"/>
          <a:stretch>
            <a:fillRect/>
          </a:stretch>
        </p:blipFill>
        <p:spPr>
          <a:xfrm>
            <a:off x="321962" y="1372686"/>
            <a:ext cx="7830648" cy="4548716"/>
          </a:xfrm>
          <a:prstGeom prst="rect">
            <a:avLst/>
          </a:prstGeom>
        </p:spPr>
      </p:pic>
      <p:sp>
        <p:nvSpPr>
          <p:cNvPr id="16" name="Content Placeholder 15">
            <a:extLst>
              <a:ext uri="{FF2B5EF4-FFF2-40B4-BE49-F238E27FC236}">
                <a16:creationId xmlns:a16="http://schemas.microsoft.com/office/drawing/2014/main" id="{1560CD7B-5E24-E9CC-ED12-F0B99CEF3719}"/>
              </a:ext>
            </a:extLst>
          </p:cNvPr>
          <p:cNvSpPr>
            <a:spLocks noGrp="1"/>
          </p:cNvSpPr>
          <p:nvPr>
            <p:ph sz="quarter" idx="4"/>
          </p:nvPr>
        </p:nvSpPr>
        <p:spPr>
          <a:xfrm>
            <a:off x="8274674" y="1563626"/>
            <a:ext cx="3595364" cy="4548716"/>
          </a:xfrm>
        </p:spPr>
        <p:txBody>
          <a:bodyPr>
            <a:normAutofit fontScale="77500" lnSpcReduction="20000"/>
          </a:bodyPr>
          <a:lstStyle/>
          <a:p>
            <a:pPr marL="0" indent="0">
              <a:buNone/>
            </a:pPr>
            <a:r>
              <a:rPr lang="en-GB" sz="2600" dirty="0">
                <a:latin typeface="DM Sans" pitchFamily="2" charset="0"/>
              </a:rPr>
              <a:t>Fresh new layout &amp; content </a:t>
            </a:r>
          </a:p>
          <a:p>
            <a:pPr marL="0" indent="0">
              <a:buNone/>
            </a:pPr>
            <a:r>
              <a:rPr lang="en-GB" sz="2600" dirty="0">
                <a:latin typeface="DM Sans" pitchFamily="2" charset="0"/>
              </a:rPr>
              <a:t>NEW feature – </a:t>
            </a:r>
            <a:r>
              <a:rPr lang="en-GB" sz="2600" b="1" dirty="0">
                <a:solidFill>
                  <a:srgbClr val="CC94FF"/>
                </a:solidFill>
                <a:latin typeface="DM Sans" pitchFamily="2" charset="0"/>
              </a:rPr>
              <a:t>Contact the Chief Officer for a 15 min </a:t>
            </a:r>
          </a:p>
          <a:p>
            <a:pPr marL="0" indent="0">
              <a:buNone/>
            </a:pPr>
            <a:r>
              <a:rPr lang="en-GB" sz="2600" b="1" dirty="0">
                <a:solidFill>
                  <a:srgbClr val="CC94FF"/>
                </a:solidFill>
                <a:latin typeface="DM Sans" pitchFamily="2" charset="0"/>
              </a:rPr>
              <a:t>1-2-1 </a:t>
            </a:r>
          </a:p>
          <a:p>
            <a:pPr marL="0" indent="0">
              <a:buNone/>
            </a:pPr>
            <a:r>
              <a:rPr lang="en-GB" sz="2100" dirty="0">
                <a:latin typeface="DM Sans" pitchFamily="2" charset="0"/>
                <a:ea typeface="Calibri" panose="020F0502020204030204" pitchFamily="34" charset="0"/>
              </a:rPr>
              <a:t>To</a:t>
            </a:r>
            <a:r>
              <a:rPr lang="en-GB" sz="2100" dirty="0">
                <a:effectLst/>
                <a:latin typeface="DM Sans" pitchFamily="2" charset="0"/>
                <a:ea typeface="Calibri" panose="020F0502020204030204" pitchFamily="34" charset="0"/>
              </a:rPr>
              <a:t> discuss </a:t>
            </a:r>
          </a:p>
          <a:p>
            <a:r>
              <a:rPr lang="en-GB" sz="2100" dirty="0">
                <a:effectLst/>
                <a:latin typeface="DM Sans" pitchFamily="2" charset="0"/>
                <a:ea typeface="Calibri" panose="020F0502020204030204" pitchFamily="34" charset="0"/>
              </a:rPr>
              <a:t>sector issues </a:t>
            </a:r>
          </a:p>
          <a:p>
            <a:r>
              <a:rPr lang="en-GB" sz="2100" dirty="0">
                <a:effectLst/>
                <a:latin typeface="DM Sans" pitchFamily="2" charset="0"/>
                <a:ea typeface="Times New Roman" panose="02020603050405020304" pitchFamily="18" charset="0"/>
              </a:rPr>
              <a:t>e.g., Contracts/ Workforce / Complaint / Query. </a:t>
            </a:r>
          </a:p>
          <a:p>
            <a:r>
              <a:rPr lang="en-GB" sz="2100" dirty="0">
                <a:effectLst/>
                <a:latin typeface="DM Sans" pitchFamily="2" charset="0"/>
                <a:ea typeface="Times New Roman" panose="02020603050405020304" pitchFamily="18" charset="0"/>
              </a:rPr>
              <a:t>It will be a 15 min conversation with myself</a:t>
            </a:r>
            <a:endParaRPr lang="en-GB" sz="2100" dirty="0">
              <a:effectLst/>
              <a:latin typeface="DM Sans" pitchFamily="2" charset="0"/>
              <a:ea typeface="Calibri" panose="020F0502020204030204" pitchFamily="34"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8468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FE1D-C4C9-AE7F-707C-E4009A6A548A}"/>
              </a:ext>
            </a:extLst>
          </p:cNvPr>
          <p:cNvSpPr>
            <a:spLocks noGrp="1"/>
          </p:cNvSpPr>
          <p:nvPr>
            <p:ph type="title"/>
          </p:nvPr>
        </p:nvSpPr>
        <p:spPr/>
        <p:txBody>
          <a:bodyPr/>
          <a:lstStyle/>
          <a:p>
            <a:r>
              <a:rPr lang="en-GB" dirty="0"/>
              <a:t>Social Media- FOLLOW US ! </a:t>
            </a:r>
          </a:p>
        </p:txBody>
      </p:sp>
      <p:pic>
        <p:nvPicPr>
          <p:cNvPr id="8" name="Content Placeholder 7" descr="A cell phone with apps on the screen&#10;&#10;Description automatically generated">
            <a:extLst>
              <a:ext uri="{FF2B5EF4-FFF2-40B4-BE49-F238E27FC236}">
                <a16:creationId xmlns:a16="http://schemas.microsoft.com/office/drawing/2014/main" id="{E1B5CC3D-C6F2-0CD3-95FF-1979C9D29576}"/>
              </a:ext>
            </a:extLst>
          </p:cNvPr>
          <p:cNvPicPr>
            <a:picLocks noGrp="1" noChangeAspect="1"/>
          </p:cNvPicPr>
          <p:nvPr>
            <p:ph sz="half" idx="2"/>
          </p:nvPr>
        </p:nvPicPr>
        <p:blipFill>
          <a:blip r:embed="rId2"/>
          <a:stretch>
            <a:fillRect/>
          </a:stretch>
        </p:blipFill>
        <p:spPr>
          <a:xfrm>
            <a:off x="1358900" y="2103438"/>
            <a:ext cx="4514850" cy="3381375"/>
          </a:xfrm>
        </p:spPr>
      </p:pic>
      <p:sp>
        <p:nvSpPr>
          <p:cNvPr id="6" name="Content Placeholder 5">
            <a:extLst>
              <a:ext uri="{FF2B5EF4-FFF2-40B4-BE49-F238E27FC236}">
                <a16:creationId xmlns:a16="http://schemas.microsoft.com/office/drawing/2014/main" id="{B1583733-1726-95BA-BC99-9976CAF2A26C}"/>
              </a:ext>
            </a:extLst>
          </p:cNvPr>
          <p:cNvSpPr>
            <a:spLocks noGrp="1"/>
          </p:cNvSpPr>
          <p:nvPr>
            <p:ph sz="quarter" idx="4"/>
          </p:nvPr>
        </p:nvSpPr>
        <p:spPr>
          <a:xfrm>
            <a:off x="6499949" y="2113613"/>
            <a:ext cx="4855439" cy="3471011"/>
          </a:xfrm>
        </p:spPr>
        <p:txBody>
          <a:bodyPr>
            <a:normAutofit fontScale="70000" lnSpcReduction="20000"/>
          </a:bodyPr>
          <a:lstStyle/>
          <a:p>
            <a:r>
              <a:rPr lang="en-GB" sz="1800" dirty="0">
                <a:effectLst/>
                <a:latin typeface="Calibri" panose="020F0502020204030204" pitchFamily="34" charset="0"/>
                <a:ea typeface="Calibri" panose="020F0502020204030204" pitchFamily="34" charset="0"/>
              </a:rPr>
              <a:t>Facebook</a:t>
            </a:r>
          </a:p>
          <a:p>
            <a:r>
              <a:rPr lang="en-GB" sz="1800" u="sng" dirty="0">
                <a:solidFill>
                  <a:srgbClr val="0563C1"/>
                </a:solidFill>
                <a:effectLst/>
                <a:latin typeface="Calibri" panose="020F0502020204030204" pitchFamily="34" charset="0"/>
                <a:ea typeface="Calibri" panose="020F0502020204030204" pitchFamily="34" charset="0"/>
                <a:hlinkClick r:id="rId3"/>
              </a:rPr>
              <a:t>Leicestershire &amp; Rutland Community Pharmacy | Leicester | Facebook</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Instagram </a:t>
            </a:r>
          </a:p>
          <a:p>
            <a:r>
              <a:rPr lang="en-GB" sz="1800" u="sng" dirty="0">
                <a:solidFill>
                  <a:srgbClr val="0563C1"/>
                </a:solidFill>
                <a:effectLst/>
                <a:latin typeface="Calibri" panose="020F0502020204030204" pitchFamily="34" charset="0"/>
                <a:ea typeface="Calibri" panose="020F0502020204030204" pitchFamily="34" charset="0"/>
                <a:hlinkClick r:id="rId4"/>
              </a:rPr>
              <a:t>Community Pharmacy Leicestershire &amp; Rutland (@communitypharmaciyllr) | Instagram</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LinkedIn </a:t>
            </a:r>
          </a:p>
          <a:p>
            <a:r>
              <a:rPr lang="en-GB" sz="1800" u="sng" dirty="0">
                <a:solidFill>
                  <a:srgbClr val="0563C1"/>
                </a:solidFill>
                <a:effectLst/>
                <a:latin typeface="Calibri" panose="020F0502020204030204" pitchFamily="34" charset="0"/>
                <a:ea typeface="Calibri" panose="020F0502020204030204" pitchFamily="34" charset="0"/>
                <a:hlinkClick r:id="rId5"/>
              </a:rPr>
              <a:t>https://www.linkedin.com/in/community-pharmacy-leicestershire-and-rutland-577723276</a:t>
            </a:r>
            <a:endParaRPr lang="en-GB" sz="1800" dirty="0">
              <a:effectLst/>
              <a:latin typeface="Calibri" panose="020F0502020204030204" pitchFamily="34" charset="0"/>
              <a:ea typeface="Calibri" panose="020F0502020204030204" pitchFamily="34" charset="0"/>
            </a:endParaRPr>
          </a:p>
          <a:p>
            <a:endParaRPr lang="en-GB" dirty="0"/>
          </a:p>
        </p:txBody>
      </p:sp>
      <p:pic>
        <p:nvPicPr>
          <p:cNvPr id="9" name="Content Placeholder 7" descr="A logo with text on it&#10;&#10;Description automatically generated">
            <a:extLst>
              <a:ext uri="{FF2B5EF4-FFF2-40B4-BE49-F238E27FC236}">
                <a16:creationId xmlns:a16="http://schemas.microsoft.com/office/drawing/2014/main" id="{5D5E3220-D947-500E-8424-82AB7CAB55F1}"/>
              </a:ext>
            </a:extLst>
          </p:cNvPr>
          <p:cNvPicPr>
            <a:picLocks noChangeAspect="1"/>
          </p:cNvPicPr>
          <p:nvPr/>
        </p:nvPicPr>
        <p:blipFill>
          <a:blip r:embed="rId6"/>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50660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2662-0533-F433-CE3A-2123C6F1877B}"/>
              </a:ext>
            </a:extLst>
          </p:cNvPr>
          <p:cNvSpPr>
            <a:spLocks noGrp="1"/>
          </p:cNvSpPr>
          <p:nvPr>
            <p:ph type="title"/>
          </p:nvPr>
        </p:nvSpPr>
        <p:spPr>
          <a:xfrm>
            <a:off x="109662" y="-143343"/>
            <a:ext cx="10418411" cy="1325563"/>
          </a:xfrm>
        </p:spPr>
        <p:txBody>
          <a:bodyPr/>
          <a:lstStyle/>
          <a:p>
            <a:r>
              <a:rPr lang="en-GB" dirty="0"/>
              <a:t>Updates </a:t>
            </a:r>
          </a:p>
        </p:txBody>
      </p:sp>
      <p:pic>
        <p:nvPicPr>
          <p:cNvPr id="8" name="Content Placeholder 7">
            <a:extLst>
              <a:ext uri="{FF2B5EF4-FFF2-40B4-BE49-F238E27FC236}">
                <a16:creationId xmlns:a16="http://schemas.microsoft.com/office/drawing/2014/main" id="{AB47F53B-44AC-6C30-163E-D1705E3D075D}"/>
              </a:ext>
            </a:extLst>
          </p:cNvPr>
          <p:cNvPicPr>
            <a:picLocks noGrp="1" noChangeAspect="1"/>
          </p:cNvPicPr>
          <p:nvPr>
            <p:ph sz="half" idx="2"/>
          </p:nvPr>
        </p:nvPicPr>
        <p:blipFill>
          <a:blip r:embed="rId2"/>
          <a:stretch>
            <a:fillRect/>
          </a:stretch>
        </p:blipFill>
        <p:spPr>
          <a:xfrm>
            <a:off x="531770" y="2050736"/>
            <a:ext cx="4951771" cy="3470275"/>
          </a:xfrm>
        </p:spPr>
      </p:pic>
      <p:sp>
        <p:nvSpPr>
          <p:cNvPr id="5" name="Text Placeholder 4">
            <a:extLst>
              <a:ext uri="{FF2B5EF4-FFF2-40B4-BE49-F238E27FC236}">
                <a16:creationId xmlns:a16="http://schemas.microsoft.com/office/drawing/2014/main" id="{A97686A1-C347-291D-0ADB-FC0BB1763C66}"/>
              </a:ext>
            </a:extLst>
          </p:cNvPr>
          <p:cNvSpPr>
            <a:spLocks noGrp="1"/>
          </p:cNvSpPr>
          <p:nvPr>
            <p:ph type="body" sz="quarter" idx="3"/>
          </p:nvPr>
        </p:nvSpPr>
        <p:spPr>
          <a:xfrm>
            <a:off x="5672634" y="771100"/>
            <a:ext cx="4855439" cy="823912"/>
          </a:xfrm>
        </p:spPr>
        <p:txBody>
          <a:bodyPr>
            <a:normAutofit fontScale="55000" lnSpcReduction="20000"/>
          </a:bodyPr>
          <a:lstStyle/>
          <a:p>
            <a:r>
              <a:rPr lang="en-GB" dirty="0">
                <a:hlinkClick r:id="rId3"/>
              </a:rPr>
              <a:t>Community Pharmacist Consultation Service (CPCS) – Community Pharmacy Leicestershire and Rutland</a:t>
            </a:r>
            <a:endParaRPr lang="en-GB" dirty="0"/>
          </a:p>
        </p:txBody>
      </p:sp>
      <p:pic>
        <p:nvPicPr>
          <p:cNvPr id="10" name="Content Placeholder 9">
            <a:extLst>
              <a:ext uri="{FF2B5EF4-FFF2-40B4-BE49-F238E27FC236}">
                <a16:creationId xmlns:a16="http://schemas.microsoft.com/office/drawing/2014/main" id="{7C48C6A9-3A30-E5EC-10ED-D1D6131383DF}"/>
              </a:ext>
            </a:extLst>
          </p:cNvPr>
          <p:cNvPicPr>
            <a:picLocks noGrp="1" noChangeAspect="1"/>
          </p:cNvPicPr>
          <p:nvPr>
            <p:ph sz="quarter" idx="4"/>
          </p:nvPr>
        </p:nvPicPr>
        <p:blipFill>
          <a:blip r:embed="rId4"/>
          <a:stretch>
            <a:fillRect/>
          </a:stretch>
        </p:blipFill>
        <p:spPr>
          <a:xfrm>
            <a:off x="6303254" y="2697617"/>
            <a:ext cx="2497078" cy="3470275"/>
          </a:xfrm>
        </p:spPr>
      </p:pic>
      <p:pic>
        <p:nvPicPr>
          <p:cNvPr id="12" name="Picture 11">
            <a:extLst>
              <a:ext uri="{FF2B5EF4-FFF2-40B4-BE49-F238E27FC236}">
                <a16:creationId xmlns:a16="http://schemas.microsoft.com/office/drawing/2014/main" id="{B32B3FD1-3122-5C73-D2A0-63C1548038BE}"/>
              </a:ext>
            </a:extLst>
          </p:cNvPr>
          <p:cNvPicPr>
            <a:picLocks noChangeAspect="1"/>
          </p:cNvPicPr>
          <p:nvPr/>
        </p:nvPicPr>
        <p:blipFill>
          <a:blip r:embed="rId5"/>
          <a:stretch>
            <a:fillRect/>
          </a:stretch>
        </p:blipFill>
        <p:spPr>
          <a:xfrm>
            <a:off x="8717556" y="1595012"/>
            <a:ext cx="3378374" cy="4381725"/>
          </a:xfrm>
          <a:prstGeom prst="rect">
            <a:avLst/>
          </a:prstGeom>
        </p:spPr>
      </p:pic>
      <p:sp>
        <p:nvSpPr>
          <p:cNvPr id="14" name="Rectangle 13">
            <a:extLst>
              <a:ext uri="{FF2B5EF4-FFF2-40B4-BE49-F238E27FC236}">
                <a16:creationId xmlns:a16="http://schemas.microsoft.com/office/drawing/2014/main" id="{6B581FCA-6844-14A7-1AE5-66463AF1D65C}"/>
              </a:ext>
            </a:extLst>
          </p:cNvPr>
          <p:cNvSpPr/>
          <p:nvPr/>
        </p:nvSpPr>
        <p:spPr>
          <a:xfrm>
            <a:off x="903357" y="1451938"/>
            <a:ext cx="362567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CPCS Toolkit</a:t>
            </a:r>
          </a:p>
        </p:txBody>
      </p:sp>
      <p:pic>
        <p:nvPicPr>
          <p:cNvPr id="15" name="Content Placeholder 7" descr="A logo with text on it&#10;&#10;Description automatically generated">
            <a:extLst>
              <a:ext uri="{FF2B5EF4-FFF2-40B4-BE49-F238E27FC236}">
                <a16:creationId xmlns:a16="http://schemas.microsoft.com/office/drawing/2014/main" id="{BC9063B7-3E00-C84A-32FD-B5D1B6F0F65F}"/>
              </a:ext>
            </a:extLst>
          </p:cNvPr>
          <p:cNvPicPr>
            <a:picLocks noChangeAspect="1"/>
          </p:cNvPicPr>
          <p:nvPr/>
        </p:nvPicPr>
        <p:blipFill>
          <a:blip r:embed="rId6"/>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93923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D4BD-A108-F501-3C87-FE60F2B68BDB}"/>
              </a:ext>
            </a:extLst>
          </p:cNvPr>
          <p:cNvSpPr>
            <a:spLocks noGrp="1"/>
          </p:cNvSpPr>
          <p:nvPr>
            <p:ph type="title"/>
          </p:nvPr>
        </p:nvSpPr>
        <p:spPr/>
        <p:txBody>
          <a:bodyPr>
            <a:normAutofit fontScale="90000"/>
          </a:bodyPr>
          <a:lstStyle/>
          <a:p>
            <a:r>
              <a:rPr lang="en-GB" b="1" i="0" dirty="0">
                <a:solidFill>
                  <a:srgbClr val="202A30"/>
                </a:solidFill>
                <a:effectLst/>
                <a:latin typeface="-apple-system"/>
              </a:rPr>
              <a:t>Delivery plan for recovering access to primary care (PCARP)</a:t>
            </a:r>
            <a:br>
              <a:rPr lang="en-GB" b="1" i="0" dirty="0">
                <a:solidFill>
                  <a:srgbClr val="202A30"/>
                </a:solidFill>
                <a:effectLst/>
                <a:latin typeface="-apple-system"/>
              </a:rPr>
            </a:br>
            <a:endParaRPr lang="en-GB" dirty="0"/>
          </a:p>
        </p:txBody>
      </p:sp>
      <p:sp>
        <p:nvSpPr>
          <p:cNvPr id="4" name="TextBox 3">
            <a:extLst>
              <a:ext uri="{FF2B5EF4-FFF2-40B4-BE49-F238E27FC236}">
                <a16:creationId xmlns:a16="http://schemas.microsoft.com/office/drawing/2014/main" id="{7BE5497F-A055-3143-C7AC-FA7BEF899F9C}"/>
              </a:ext>
            </a:extLst>
          </p:cNvPr>
          <p:cNvSpPr txBox="1"/>
          <p:nvPr/>
        </p:nvSpPr>
        <p:spPr>
          <a:xfrm>
            <a:off x="661686" y="1567882"/>
            <a:ext cx="10868628" cy="4524315"/>
          </a:xfrm>
          <a:prstGeom prst="rect">
            <a:avLst/>
          </a:prstGeom>
          <a:noFill/>
        </p:spPr>
        <p:txBody>
          <a:bodyPr wrap="square" rtlCol="0">
            <a:spAutoFit/>
          </a:bodyPr>
          <a:lstStyle/>
          <a:p>
            <a:pPr marL="285750" indent="-285750" algn="l" fontAlgn="base">
              <a:buFont typeface="Wingdings" panose="05000000000000000000" pitchFamily="2" charset="2"/>
              <a:buChar char="§"/>
            </a:pPr>
            <a:r>
              <a:rPr lang="en-GB" b="0" i="0" dirty="0">
                <a:solidFill>
                  <a:srgbClr val="0070C0"/>
                </a:solidFill>
                <a:effectLst/>
                <a:latin typeface="DM Sans" pitchFamily="2" charset="0"/>
              </a:rPr>
              <a:t>On 9th May 2023, the Government and NHS promised a </a:t>
            </a:r>
            <a:r>
              <a:rPr lang="en-GB" b="1" i="0" u="sng" dirty="0">
                <a:solidFill>
                  <a:srgbClr val="0070C0"/>
                </a:solidFill>
                <a:effectLst/>
                <a:latin typeface="DM Sans" pitchFamily="2" charset="0"/>
                <a:hlinkClick r:id="rId3">
                  <a:extLst>
                    <a:ext uri="{A12FA001-AC4F-418D-AE19-62706E023703}">
                      <ahyp:hlinkClr xmlns:ahyp="http://schemas.microsoft.com/office/drawing/2018/hyperlinkcolor" val="tx"/>
                    </a:ext>
                  </a:extLst>
                </a:hlinkClick>
              </a:rPr>
              <a:t>£645m investment in community pharmacie</a:t>
            </a:r>
            <a:r>
              <a:rPr lang="en-GB" b="0" i="0" dirty="0">
                <a:solidFill>
                  <a:srgbClr val="0070C0"/>
                </a:solidFill>
                <a:effectLst/>
                <a:latin typeface="DM Sans" pitchFamily="2" charset="0"/>
              </a:rPr>
              <a:t>s over the next two years to support a pharmacy common conditions service, along with expansion of the NHS Pharmacy Contraception and NHS Hypertension Case-Finding services.</a:t>
            </a:r>
            <a:endParaRPr lang="en-GB" dirty="0">
              <a:solidFill>
                <a:srgbClr val="0070C0"/>
              </a:solidFill>
              <a:latin typeface="DM Sans" pitchFamily="2" charset="0"/>
            </a:endParaRPr>
          </a:p>
          <a:p>
            <a:pPr marL="285750" indent="-285750" algn="l" fontAlgn="base">
              <a:buFont typeface="Wingdings" panose="05000000000000000000" pitchFamily="2" charset="2"/>
              <a:buChar char="§"/>
            </a:pPr>
            <a:endParaRPr lang="en-GB" b="0" i="0" dirty="0">
              <a:solidFill>
                <a:srgbClr val="0070C0"/>
              </a:solidFill>
              <a:effectLst/>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Expand pharmacy oral contraception (OC) and blood pressure (BP) services this year, to increase access and convenience for millions of patients, subject to consultation. (31</a:t>
            </a:r>
            <a:r>
              <a:rPr lang="en-GB" b="0" i="0" baseline="30000" dirty="0">
                <a:solidFill>
                  <a:srgbClr val="0070C0"/>
                </a:solidFill>
                <a:effectLst/>
                <a:latin typeface="DM Sans" pitchFamily="2" charset="0"/>
              </a:rPr>
              <a:t>st</a:t>
            </a:r>
            <a:r>
              <a:rPr lang="en-GB" b="0" i="0" dirty="0">
                <a:solidFill>
                  <a:srgbClr val="0070C0"/>
                </a:solidFill>
                <a:effectLst/>
                <a:latin typeface="DM Sans" pitchFamily="2" charset="0"/>
              </a:rPr>
              <a:t> Dec 2023) </a:t>
            </a:r>
          </a:p>
          <a:p>
            <a:pPr marL="285750" indent="-285750" algn="l" fontAlgn="base">
              <a:buFont typeface="Wingdings" panose="05000000000000000000" pitchFamily="2" charset="2"/>
              <a:buChar char="§"/>
            </a:pPr>
            <a:endParaRPr lang="en-GB" b="0" i="0" dirty="0">
              <a:solidFill>
                <a:srgbClr val="0070C0"/>
              </a:solidFill>
              <a:effectLst/>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Launch Common Conditions Service (CCS) formerly known as Pharmacy First so that by end of 2023 community pharmacies can supply prescription-only medicines for seven common conditions. (31</a:t>
            </a:r>
            <a:r>
              <a:rPr lang="en-GB" b="0" i="0" baseline="30000" dirty="0">
                <a:solidFill>
                  <a:srgbClr val="0070C0"/>
                </a:solidFill>
                <a:effectLst/>
                <a:latin typeface="DM Sans" pitchFamily="2" charset="0"/>
              </a:rPr>
              <a:t>st</a:t>
            </a:r>
            <a:r>
              <a:rPr lang="en-GB" b="0" i="0" dirty="0">
                <a:solidFill>
                  <a:srgbClr val="0070C0"/>
                </a:solidFill>
                <a:effectLst/>
                <a:latin typeface="DM Sans" pitchFamily="2" charset="0"/>
              </a:rPr>
              <a:t> Dec 2023) </a:t>
            </a:r>
          </a:p>
          <a:p>
            <a:pPr marL="285750" indent="-285750" algn="l" fontAlgn="base">
              <a:buFont typeface="Wingdings" panose="05000000000000000000" pitchFamily="2" charset="2"/>
              <a:buChar char="§"/>
            </a:pPr>
            <a:endParaRPr lang="en-GB" dirty="0">
              <a:solidFill>
                <a:srgbClr val="0070C0"/>
              </a:solidFill>
              <a:latin typeface="DM Sans" pitchFamily="2" charset="0"/>
            </a:endParaRPr>
          </a:p>
          <a:p>
            <a:pPr marL="285750" indent="-285750" algn="l" fontAlgn="base">
              <a:buFont typeface="Wingdings" panose="05000000000000000000" pitchFamily="2" charset="2"/>
              <a:buChar char="§"/>
            </a:pPr>
            <a:r>
              <a:rPr lang="en-GB" dirty="0">
                <a:solidFill>
                  <a:srgbClr val="0070C0"/>
                </a:solidFill>
                <a:latin typeface="DM Sans" pitchFamily="2" charset="0"/>
              </a:rPr>
              <a:t>Uncomplicated UTI / </a:t>
            </a:r>
            <a:r>
              <a:rPr lang="en-GB" dirty="0">
                <a:solidFill>
                  <a:srgbClr val="FF0000"/>
                </a:solidFill>
                <a:latin typeface="DM Sans" pitchFamily="2" charset="0"/>
              </a:rPr>
              <a:t>Shingles</a:t>
            </a:r>
            <a:r>
              <a:rPr lang="en-GB" dirty="0">
                <a:solidFill>
                  <a:srgbClr val="0070C0"/>
                </a:solidFill>
                <a:latin typeface="DM Sans" pitchFamily="2" charset="0"/>
              </a:rPr>
              <a:t> / Impetigo / </a:t>
            </a:r>
            <a:r>
              <a:rPr lang="en-GB" dirty="0">
                <a:solidFill>
                  <a:srgbClr val="FF0000"/>
                </a:solidFill>
                <a:latin typeface="DM Sans" pitchFamily="2" charset="0"/>
              </a:rPr>
              <a:t>Sinusitis </a:t>
            </a:r>
            <a:r>
              <a:rPr lang="en-GB" dirty="0">
                <a:solidFill>
                  <a:srgbClr val="0070C0"/>
                </a:solidFill>
                <a:latin typeface="DM Sans" pitchFamily="2" charset="0"/>
              </a:rPr>
              <a:t>/ Infected insect bites / Acute otitis media/ </a:t>
            </a:r>
            <a:r>
              <a:rPr lang="en-GB" dirty="0">
                <a:solidFill>
                  <a:srgbClr val="FF0000"/>
                </a:solidFill>
                <a:latin typeface="DM Sans" pitchFamily="2" charset="0"/>
              </a:rPr>
              <a:t>Sore throat </a:t>
            </a:r>
            <a:endParaRPr lang="en-GB" b="0" i="0" dirty="0">
              <a:solidFill>
                <a:srgbClr val="FF0000"/>
              </a:solidFill>
              <a:effectLst/>
              <a:latin typeface="DM Sans" pitchFamily="2" charset="0"/>
            </a:endParaRPr>
          </a:p>
          <a:p>
            <a:pPr marL="285750" indent="-285750" algn="l" fontAlgn="base">
              <a:buFont typeface="Wingdings" panose="05000000000000000000" pitchFamily="2" charset="2"/>
              <a:buChar char="§"/>
            </a:pPr>
            <a:endParaRPr lang="en-GB" dirty="0">
              <a:solidFill>
                <a:srgbClr val="0070C0"/>
              </a:solidFill>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This, together with OC and BP expansion, could save 10 million appointments in general practice a year once scaled, subject to consultation.</a:t>
            </a:r>
          </a:p>
        </p:txBody>
      </p:sp>
      <p:pic>
        <p:nvPicPr>
          <p:cNvPr id="5" name="Content Placeholder 7" descr="A logo with text on it&#10;&#10;Description automatically generated">
            <a:extLst>
              <a:ext uri="{FF2B5EF4-FFF2-40B4-BE49-F238E27FC236}">
                <a16:creationId xmlns:a16="http://schemas.microsoft.com/office/drawing/2014/main" id="{F40A61EE-413B-C510-E846-C8B0D2C818EF}"/>
              </a:ext>
            </a:extLst>
          </p:cNvPr>
          <p:cNvPicPr>
            <a:picLocks noChangeAspect="1"/>
          </p:cNvPicPr>
          <p:nvPr/>
        </p:nvPicPr>
        <p:blipFill>
          <a:blip r:embed="rId4"/>
          <a:stretch>
            <a:fillRect/>
          </a:stretch>
        </p:blipFill>
        <p:spPr>
          <a:xfrm>
            <a:off x="276758" y="5953301"/>
            <a:ext cx="2881627" cy="1079148"/>
          </a:xfrm>
          <a:prstGeom prst="rect">
            <a:avLst/>
          </a:prstGeom>
        </p:spPr>
      </p:pic>
    </p:spTree>
    <p:extLst>
      <p:ext uri="{BB962C8B-B14F-4D97-AF65-F5344CB8AC3E}">
        <p14:creationId xmlns:p14="http://schemas.microsoft.com/office/powerpoint/2010/main" val="44969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6F24-B2E3-7EAD-3EBF-91A24D02EAEA}"/>
              </a:ext>
            </a:extLst>
          </p:cNvPr>
          <p:cNvSpPr>
            <a:spLocks noGrp="1"/>
          </p:cNvSpPr>
          <p:nvPr>
            <p:ph type="title"/>
          </p:nvPr>
        </p:nvSpPr>
        <p:spPr>
          <a:xfrm>
            <a:off x="887589" y="265091"/>
            <a:ext cx="10416822" cy="1325563"/>
          </a:xfrm>
        </p:spPr>
        <p:txBody>
          <a:bodyPr>
            <a:normAutofit fontScale="90000"/>
          </a:bodyPr>
          <a:lstStyle/>
          <a:p>
            <a:r>
              <a:rPr lang="en-GB" b="1" i="0" dirty="0">
                <a:solidFill>
                  <a:srgbClr val="202A30"/>
                </a:solidFill>
                <a:effectLst/>
                <a:latin typeface="-apple-system"/>
              </a:rPr>
              <a:t>Delivery plan for recovering access to primary care (PCARP)</a:t>
            </a:r>
            <a:endParaRPr lang="en-GB" dirty="0"/>
          </a:p>
        </p:txBody>
      </p:sp>
      <p:sp>
        <p:nvSpPr>
          <p:cNvPr id="3" name="TextBox 2">
            <a:extLst>
              <a:ext uri="{FF2B5EF4-FFF2-40B4-BE49-F238E27FC236}">
                <a16:creationId xmlns:a16="http://schemas.microsoft.com/office/drawing/2014/main" id="{974D294C-DB1A-A9F2-5EF5-D15FA7879B2F}"/>
              </a:ext>
            </a:extLst>
          </p:cNvPr>
          <p:cNvSpPr txBox="1"/>
          <p:nvPr/>
        </p:nvSpPr>
        <p:spPr>
          <a:xfrm>
            <a:off x="887589" y="1956769"/>
            <a:ext cx="10416822" cy="3693319"/>
          </a:xfrm>
          <a:prstGeom prst="rect">
            <a:avLst/>
          </a:prstGeom>
          <a:noFill/>
        </p:spPr>
        <p:txBody>
          <a:bodyPr wrap="square" rtlCol="0">
            <a:spAutoFit/>
          </a:bodyPr>
          <a:lstStyle/>
          <a:p>
            <a:pPr marL="0" indent="0">
              <a:buNone/>
            </a:pPr>
            <a:r>
              <a:rPr lang="en-GB" b="1" dirty="0"/>
              <a:t>Pharmacy </a:t>
            </a:r>
          </a:p>
          <a:p>
            <a:pPr marL="0" indent="0">
              <a:buNone/>
            </a:pPr>
            <a:r>
              <a:rPr lang="en-GB" dirty="0"/>
              <a:t>• Launch Common Conditions Service (formerly Pharmacy First) by end of 2023 	</a:t>
            </a:r>
            <a:r>
              <a:rPr lang="en-GB" dirty="0">
                <a:solidFill>
                  <a:schemeClr val="accent1">
                    <a:lumMod val="75000"/>
                  </a:schemeClr>
                </a:solidFill>
              </a:rPr>
              <a:t>By 31 Dec 2023</a:t>
            </a:r>
          </a:p>
          <a:p>
            <a:pPr marL="0" indent="0">
              <a:buNone/>
            </a:pPr>
            <a:endParaRPr lang="en-GB" dirty="0"/>
          </a:p>
          <a:p>
            <a:pPr marL="0" indent="0">
              <a:buNone/>
            </a:pPr>
            <a:r>
              <a:rPr lang="en-GB" dirty="0"/>
              <a:t>• Expand Blood Pressure and Oral Contraception services this year			</a:t>
            </a:r>
            <a:r>
              <a:rPr lang="en-GB" dirty="0">
                <a:solidFill>
                  <a:schemeClr val="accent1">
                    <a:lumMod val="75000"/>
                  </a:schemeClr>
                </a:solidFill>
              </a:rPr>
              <a:t>By 31 October 2023</a:t>
            </a:r>
          </a:p>
          <a:p>
            <a:pPr marL="0" indent="0">
              <a:buNone/>
            </a:pPr>
            <a:endParaRPr lang="en-GB" dirty="0"/>
          </a:p>
          <a:p>
            <a:pPr marL="0" indent="0">
              <a:buNone/>
            </a:pPr>
            <a:r>
              <a:rPr lang="en-GB" dirty="0"/>
              <a:t> • Increase pharmacy flexibility (on supervision, PGDs, POM to P, and hub and spoke)* 	</a:t>
            </a:r>
          </a:p>
          <a:p>
            <a:pPr marL="0" indent="0">
              <a:buNone/>
            </a:pPr>
            <a:r>
              <a:rPr lang="en-GB" dirty="0">
                <a:solidFill>
                  <a:schemeClr val="accent1">
                    <a:lumMod val="75000"/>
                  </a:schemeClr>
                </a:solidFill>
              </a:rPr>
              <a:t>(subject to parliamentary timetables)</a:t>
            </a:r>
          </a:p>
          <a:p>
            <a:pPr marL="0" indent="0">
              <a:buNone/>
            </a:pPr>
            <a:endParaRPr lang="en-GB" b="1" dirty="0"/>
          </a:p>
          <a:p>
            <a:pPr marL="0" indent="0">
              <a:buNone/>
            </a:pPr>
            <a:endParaRPr lang="en-GB" b="1" dirty="0"/>
          </a:p>
          <a:p>
            <a:pPr marL="0" indent="0">
              <a:buNone/>
            </a:pPr>
            <a:r>
              <a:rPr lang="en-GB" b="1" dirty="0"/>
              <a:t>Digital</a:t>
            </a:r>
          </a:p>
          <a:p>
            <a:pPr marL="0" indent="0">
              <a:buNone/>
            </a:pPr>
            <a:r>
              <a:rPr lang="en-GB" dirty="0"/>
              <a:t>• Develop and deliver interoperable digital solutions between pharmacy and general practice </a:t>
            </a:r>
          </a:p>
          <a:p>
            <a:pPr marL="0" indent="0">
              <a:buNone/>
            </a:pPr>
            <a:r>
              <a:rPr lang="en-GB" dirty="0">
                <a:solidFill>
                  <a:schemeClr val="accent1">
                    <a:lumMod val="75000"/>
                  </a:schemeClr>
                </a:solidFill>
              </a:rPr>
              <a:t>By 31 October 2023</a:t>
            </a:r>
          </a:p>
          <a:p>
            <a:endParaRPr lang="en-GB" dirty="0"/>
          </a:p>
        </p:txBody>
      </p:sp>
      <p:pic>
        <p:nvPicPr>
          <p:cNvPr id="4" name="Content Placeholder 7" descr="A logo with text on it&#10;&#10;Description automatically generated">
            <a:extLst>
              <a:ext uri="{FF2B5EF4-FFF2-40B4-BE49-F238E27FC236}">
                <a16:creationId xmlns:a16="http://schemas.microsoft.com/office/drawing/2014/main" id="{EDEF8D42-BCA6-4D00-8926-2A7535E37EC2}"/>
              </a:ext>
            </a:extLst>
          </p:cNvPr>
          <p:cNvPicPr>
            <a:picLocks noChangeAspect="1"/>
          </p:cNvPicPr>
          <p:nvPr/>
        </p:nvPicPr>
        <p:blipFill>
          <a:blip r:embed="rId2"/>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190346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lstStyle/>
          <a:p>
            <a:r>
              <a:rPr lang="en-GB" dirty="0"/>
              <a:t>Workstreams </a:t>
            </a:r>
          </a:p>
        </p:txBody>
      </p:sp>
    </p:spTree>
    <p:extLst>
      <p:ext uri="{BB962C8B-B14F-4D97-AF65-F5344CB8AC3E}">
        <p14:creationId xmlns:p14="http://schemas.microsoft.com/office/powerpoint/2010/main" val="245221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at a pharmacy&#10;&#10;Description automatically generated">
            <a:extLst>
              <a:ext uri="{FF2B5EF4-FFF2-40B4-BE49-F238E27FC236}">
                <a16:creationId xmlns:a16="http://schemas.microsoft.com/office/drawing/2014/main" id="{8156903C-8E2D-326F-21AA-2679926E29C6}"/>
              </a:ext>
            </a:extLst>
          </p:cNvPr>
          <p:cNvPicPr>
            <a:picLocks noChangeAspect="1"/>
          </p:cNvPicPr>
          <p:nvPr/>
        </p:nvPicPr>
        <p:blipFill>
          <a:blip r:embed="rId2"/>
          <a:stretch>
            <a:fillRect/>
          </a:stretch>
        </p:blipFill>
        <p:spPr>
          <a:xfrm>
            <a:off x="-168798" y="0"/>
            <a:ext cx="6858000" cy="6858000"/>
          </a:xfrm>
          <a:prstGeom prst="rect">
            <a:avLst/>
          </a:prstGeom>
        </p:spPr>
      </p:pic>
      <p:sp>
        <p:nvSpPr>
          <p:cNvPr id="8" name="TextBox 7">
            <a:extLst>
              <a:ext uri="{FF2B5EF4-FFF2-40B4-BE49-F238E27FC236}">
                <a16:creationId xmlns:a16="http://schemas.microsoft.com/office/drawing/2014/main" id="{4153FDCE-393A-0BE8-AE25-A8E923F2933D}"/>
              </a:ext>
            </a:extLst>
          </p:cNvPr>
          <p:cNvSpPr txBox="1"/>
          <p:nvPr/>
        </p:nvSpPr>
        <p:spPr>
          <a:xfrm>
            <a:off x="7500395" y="914400"/>
            <a:ext cx="4166886" cy="2585323"/>
          </a:xfrm>
          <a:prstGeom prst="rect">
            <a:avLst/>
          </a:prstGeom>
          <a:noFill/>
        </p:spPr>
        <p:txBody>
          <a:bodyPr wrap="square" rtlCol="0">
            <a:spAutoFit/>
          </a:bodyPr>
          <a:lstStyle/>
          <a:p>
            <a:pPr marL="285750" indent="-285750">
              <a:buFont typeface="Wingdings" panose="05000000000000000000" pitchFamily="2" charset="2"/>
              <a:buChar char="ü"/>
            </a:pPr>
            <a:r>
              <a:rPr lang="en-GB" dirty="0"/>
              <a:t>AGM planning</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Hybrid event (F2F and online) </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Also looking at incorporating training in to the AGM for the first time  </a:t>
            </a:r>
          </a:p>
          <a:p>
            <a:endParaRPr lang="en-GB" dirty="0"/>
          </a:p>
          <a:p>
            <a:endParaRPr lang="en-GB" dirty="0"/>
          </a:p>
          <a:p>
            <a:endParaRPr lang="en-GB" dirty="0"/>
          </a:p>
        </p:txBody>
      </p:sp>
    </p:spTree>
    <p:extLst>
      <p:ext uri="{BB962C8B-B14F-4D97-AF65-F5344CB8AC3E}">
        <p14:creationId xmlns:p14="http://schemas.microsoft.com/office/powerpoint/2010/main" val="30577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81CA-9603-7670-7AF1-4DDEC9E7D534}"/>
              </a:ext>
            </a:extLst>
          </p:cNvPr>
          <p:cNvSpPr>
            <a:spLocks noGrp="1"/>
          </p:cNvSpPr>
          <p:nvPr>
            <p:ph type="title"/>
          </p:nvPr>
        </p:nvSpPr>
        <p:spPr>
          <a:xfrm>
            <a:off x="886794" y="5556"/>
            <a:ext cx="10418411" cy="823913"/>
          </a:xfrm>
        </p:spPr>
        <p:txBody>
          <a:bodyPr/>
          <a:lstStyle/>
          <a:p>
            <a:r>
              <a:rPr lang="en-GB" dirty="0"/>
              <a:t>Workstreams </a:t>
            </a:r>
          </a:p>
        </p:txBody>
      </p:sp>
      <p:sp>
        <p:nvSpPr>
          <p:cNvPr id="3" name="Text Placeholder 2">
            <a:extLst>
              <a:ext uri="{FF2B5EF4-FFF2-40B4-BE49-F238E27FC236}">
                <a16:creationId xmlns:a16="http://schemas.microsoft.com/office/drawing/2014/main" id="{4F4FD54C-C6AA-1D94-4B07-3FC9C400C33F}"/>
              </a:ext>
            </a:extLst>
          </p:cNvPr>
          <p:cNvSpPr>
            <a:spLocks noGrp="1"/>
          </p:cNvSpPr>
          <p:nvPr>
            <p:ph type="body" idx="1"/>
          </p:nvPr>
        </p:nvSpPr>
        <p:spPr>
          <a:xfrm>
            <a:off x="938867" y="1098233"/>
            <a:ext cx="5060597" cy="823912"/>
          </a:xfrm>
        </p:spPr>
        <p:txBody>
          <a:bodyPr>
            <a:normAutofit fontScale="92500" lnSpcReduction="20000"/>
          </a:bodyPr>
          <a:lstStyle/>
          <a:p>
            <a:r>
              <a:rPr lang="en-GB" dirty="0"/>
              <a:t>PQS </a:t>
            </a:r>
            <a:r>
              <a:rPr lang="en-GB" dirty="0">
                <a:hlinkClick r:id="rId2"/>
              </a:rPr>
              <a:t>Drug Tariff Part VIIA PQS 27042023_0.pdf (nhsbsa.nhs.uk)</a:t>
            </a:r>
            <a:endParaRPr lang="en-GB" dirty="0"/>
          </a:p>
        </p:txBody>
      </p:sp>
      <p:sp>
        <p:nvSpPr>
          <p:cNvPr id="4" name="Content Placeholder 3">
            <a:extLst>
              <a:ext uri="{FF2B5EF4-FFF2-40B4-BE49-F238E27FC236}">
                <a16:creationId xmlns:a16="http://schemas.microsoft.com/office/drawing/2014/main" id="{4AA6EDD1-6BBF-D118-CAD8-37AC5221BA35}"/>
              </a:ext>
            </a:extLst>
          </p:cNvPr>
          <p:cNvSpPr>
            <a:spLocks noGrp="1"/>
          </p:cNvSpPr>
          <p:nvPr>
            <p:ph sz="half" idx="2"/>
          </p:nvPr>
        </p:nvSpPr>
        <p:spPr>
          <a:xfrm>
            <a:off x="836613" y="2091719"/>
            <a:ext cx="5060597" cy="3471011"/>
          </a:xfrm>
        </p:spPr>
        <p:txBody>
          <a:bodyPr>
            <a:normAutofit fontScale="92500" lnSpcReduction="20000"/>
          </a:bodyPr>
          <a:lstStyle/>
          <a:p>
            <a:r>
              <a:rPr lang="en-GB" sz="1900" b="0" i="0" dirty="0">
                <a:solidFill>
                  <a:srgbClr val="555555"/>
                </a:solidFill>
                <a:effectLst/>
                <a:latin typeface="Arial" panose="020B0604020202020204" pitchFamily="34" charset="0"/>
              </a:rPr>
              <a:t>Reduced Year 5 Community Pharmacy Contractual Framework (CPCF) PQS scheme launched on 1 June 2023.</a:t>
            </a:r>
          </a:p>
          <a:p>
            <a:r>
              <a:rPr lang="en-GB" sz="1900" b="0" i="0" dirty="0">
                <a:solidFill>
                  <a:srgbClr val="555555"/>
                </a:solidFill>
                <a:effectLst/>
                <a:latin typeface="Arial" panose="020B0604020202020204" pitchFamily="34" charset="0"/>
              </a:rPr>
              <a:t>1 gateway criterion NMS</a:t>
            </a:r>
          </a:p>
          <a:p>
            <a:r>
              <a:rPr lang="en-GB" sz="1900" b="0" i="0" dirty="0">
                <a:solidFill>
                  <a:srgbClr val="555555"/>
                </a:solidFill>
                <a:effectLst/>
                <a:latin typeface="Arial" panose="020B0604020202020204" pitchFamily="34" charset="0"/>
              </a:rPr>
              <a:t>3 domains Medicines Optimisation, Respiratory and Prevention</a:t>
            </a:r>
          </a:p>
          <a:p>
            <a:r>
              <a:rPr lang="en-GB" dirty="0"/>
              <a:t>Webinar planned in Sept </a:t>
            </a:r>
          </a:p>
        </p:txBody>
      </p:sp>
      <p:sp>
        <p:nvSpPr>
          <p:cNvPr id="5" name="Text Placeholder 4">
            <a:extLst>
              <a:ext uri="{FF2B5EF4-FFF2-40B4-BE49-F238E27FC236}">
                <a16:creationId xmlns:a16="http://schemas.microsoft.com/office/drawing/2014/main" id="{C843D8F6-B23E-2058-A8B8-E14184423B0A}"/>
              </a:ext>
            </a:extLst>
          </p:cNvPr>
          <p:cNvSpPr>
            <a:spLocks noGrp="1"/>
          </p:cNvSpPr>
          <p:nvPr>
            <p:ph type="body" sz="quarter" idx="3"/>
          </p:nvPr>
        </p:nvSpPr>
        <p:spPr>
          <a:xfrm>
            <a:off x="6449766" y="1098233"/>
            <a:ext cx="4855439" cy="823912"/>
          </a:xfrm>
        </p:spPr>
        <p:txBody>
          <a:bodyPr>
            <a:normAutofit fontScale="92500" lnSpcReduction="20000"/>
          </a:bodyPr>
          <a:lstStyle/>
          <a:p>
            <a:r>
              <a:rPr lang="en-GB" dirty="0"/>
              <a:t>BP Check Service </a:t>
            </a:r>
          </a:p>
        </p:txBody>
      </p:sp>
      <p:sp>
        <p:nvSpPr>
          <p:cNvPr id="6" name="Content Placeholder 5">
            <a:extLst>
              <a:ext uri="{FF2B5EF4-FFF2-40B4-BE49-F238E27FC236}">
                <a16:creationId xmlns:a16="http://schemas.microsoft.com/office/drawing/2014/main" id="{75E2D41C-49F2-A88D-8CAF-98E0F20691E8}"/>
              </a:ext>
            </a:extLst>
          </p:cNvPr>
          <p:cNvSpPr>
            <a:spLocks noGrp="1"/>
          </p:cNvSpPr>
          <p:nvPr>
            <p:ph sz="quarter" idx="4"/>
          </p:nvPr>
        </p:nvSpPr>
        <p:spPr>
          <a:xfrm>
            <a:off x="6499947" y="2091718"/>
            <a:ext cx="4855439" cy="3973416"/>
          </a:xfrm>
        </p:spPr>
        <p:txBody>
          <a:bodyPr>
            <a:normAutofit fontScale="92500" lnSpcReduction="20000"/>
          </a:bodyPr>
          <a:lstStyle/>
          <a:p>
            <a:r>
              <a:rPr lang="en-GB" dirty="0"/>
              <a:t>Tailored training </a:t>
            </a:r>
          </a:p>
          <a:p>
            <a:r>
              <a:rPr lang="en-GB" dirty="0"/>
              <a:t>ABPM poll on </a:t>
            </a:r>
            <a:r>
              <a:rPr lang="en-GB" dirty="0" err="1"/>
              <a:t>whatsapp</a:t>
            </a:r>
            <a:r>
              <a:rPr lang="en-GB" dirty="0"/>
              <a:t> </a:t>
            </a:r>
          </a:p>
          <a:p>
            <a:r>
              <a:rPr lang="en-GB" dirty="0">
                <a:hlinkClick r:id="rId3"/>
              </a:rPr>
              <a:t>PRN00173-Advanced-service-specification-NHS-community-pharmacy-hypertension-case-finding-advanced-service-vers-1.pdf (england.nhs.uk)</a:t>
            </a:r>
            <a:endParaRPr lang="en-GB" dirty="0"/>
          </a:p>
          <a:p>
            <a:r>
              <a:rPr lang="en-GB" dirty="0"/>
              <a:t>Pharmacist, or </a:t>
            </a:r>
            <a:r>
              <a:rPr lang="en-GB" b="1" dirty="0"/>
              <a:t>pharmacy technician </a:t>
            </a:r>
          </a:p>
          <a:p>
            <a:endParaRPr lang="en-GB" dirty="0"/>
          </a:p>
        </p:txBody>
      </p:sp>
      <p:pic>
        <p:nvPicPr>
          <p:cNvPr id="7" name="Content Placeholder 7" descr="A logo with text on it&#10;&#10;Description automatically generated">
            <a:extLst>
              <a:ext uri="{FF2B5EF4-FFF2-40B4-BE49-F238E27FC236}">
                <a16:creationId xmlns:a16="http://schemas.microsoft.com/office/drawing/2014/main" id="{25F9A720-1A0E-8143-AE39-6D2BB418FD74}"/>
              </a:ext>
            </a:extLst>
          </p:cNvPr>
          <p:cNvPicPr>
            <a:picLocks noChangeAspect="1"/>
          </p:cNvPicPr>
          <p:nvPr/>
        </p:nvPicPr>
        <p:blipFill>
          <a:blip r:embed="rId4"/>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221733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7307-17BF-6BBC-020B-B10D5C828DA7}"/>
              </a:ext>
            </a:extLst>
          </p:cNvPr>
          <p:cNvSpPr>
            <a:spLocks noGrp="1"/>
          </p:cNvSpPr>
          <p:nvPr>
            <p:ph type="title"/>
          </p:nvPr>
        </p:nvSpPr>
        <p:spPr>
          <a:xfrm>
            <a:off x="936977" y="365126"/>
            <a:ext cx="10418411" cy="1102462"/>
          </a:xfrm>
        </p:spPr>
        <p:txBody>
          <a:bodyPr>
            <a:normAutofit fontScale="90000"/>
          </a:bodyPr>
          <a:lstStyle/>
          <a:p>
            <a:r>
              <a:rPr lang="en-GB" dirty="0"/>
              <a:t>Meeting with Novo </a:t>
            </a:r>
            <a:r>
              <a:rPr lang="en-GB" dirty="0" err="1"/>
              <a:t>nordisk</a:t>
            </a:r>
            <a:r>
              <a:rPr lang="en-GB" dirty="0"/>
              <a:t> TODAY - Ozempic supply issues </a:t>
            </a:r>
          </a:p>
        </p:txBody>
      </p:sp>
      <p:sp>
        <p:nvSpPr>
          <p:cNvPr id="3" name="Text Placeholder 2">
            <a:extLst>
              <a:ext uri="{FF2B5EF4-FFF2-40B4-BE49-F238E27FC236}">
                <a16:creationId xmlns:a16="http://schemas.microsoft.com/office/drawing/2014/main" id="{76B3D88A-8225-B5AD-10F8-4F552CCDB08B}"/>
              </a:ext>
            </a:extLst>
          </p:cNvPr>
          <p:cNvSpPr>
            <a:spLocks noGrp="1"/>
          </p:cNvSpPr>
          <p:nvPr>
            <p:ph type="body" idx="1"/>
          </p:nvPr>
        </p:nvSpPr>
        <p:spPr/>
        <p:txBody>
          <a:bodyPr>
            <a:normAutofit fontScale="77500" lnSpcReduction="20000"/>
          </a:bodyPr>
          <a:lstStyle/>
          <a:p>
            <a:r>
              <a:rPr lang="en-GB" b="0" i="0" dirty="0">
                <a:solidFill>
                  <a:srgbClr val="333333"/>
                </a:solidFill>
                <a:effectLst/>
                <a:latin typeface="DM Sans" pitchFamily="2" charset="0"/>
              </a:rPr>
              <a:t>Glucagon-like peptide-1 (GLP-1) analogues act as GLP-1 receptor agonists.</a:t>
            </a:r>
            <a:endParaRPr lang="en-GB" dirty="0">
              <a:latin typeface="DM Sans" pitchFamily="2" charset="0"/>
            </a:endParaRPr>
          </a:p>
        </p:txBody>
      </p:sp>
      <p:sp>
        <p:nvSpPr>
          <p:cNvPr id="4" name="Content Placeholder 3">
            <a:extLst>
              <a:ext uri="{FF2B5EF4-FFF2-40B4-BE49-F238E27FC236}">
                <a16:creationId xmlns:a16="http://schemas.microsoft.com/office/drawing/2014/main" id="{94C853D8-40A1-0E55-60B8-A493D8A659F0}"/>
              </a:ext>
            </a:extLst>
          </p:cNvPr>
          <p:cNvSpPr>
            <a:spLocks noGrp="1"/>
          </p:cNvSpPr>
          <p:nvPr>
            <p:ph sz="half" idx="2"/>
          </p:nvPr>
        </p:nvSpPr>
        <p:spPr/>
        <p:txBody>
          <a:bodyPr>
            <a:normAutofit fontScale="85000" lnSpcReduction="20000"/>
          </a:bodyPr>
          <a:lstStyle/>
          <a:p>
            <a:r>
              <a:rPr lang="en-GB" dirty="0">
                <a:hlinkClick r:id="rId2"/>
              </a:rPr>
              <a:t>Prescribing available GLP-1 receptor agonists – SPS - Specialist Pharmacy Service – The first stop for professional medicines advice</a:t>
            </a:r>
            <a:endParaRPr lang="en-GB" dirty="0"/>
          </a:p>
        </p:txBody>
      </p:sp>
      <p:sp>
        <p:nvSpPr>
          <p:cNvPr id="6" name="Content Placeholder 5">
            <a:extLst>
              <a:ext uri="{FF2B5EF4-FFF2-40B4-BE49-F238E27FC236}">
                <a16:creationId xmlns:a16="http://schemas.microsoft.com/office/drawing/2014/main" id="{20D9BC1D-C0CA-019E-32ED-4CE5FD91EF56}"/>
              </a:ext>
            </a:extLst>
          </p:cNvPr>
          <p:cNvSpPr>
            <a:spLocks noGrp="1"/>
          </p:cNvSpPr>
          <p:nvPr>
            <p:ph sz="quarter" idx="4"/>
          </p:nvPr>
        </p:nvSpPr>
        <p:spPr>
          <a:xfrm>
            <a:off x="6499949" y="1385324"/>
            <a:ext cx="4855439" cy="5107550"/>
          </a:xfrm>
        </p:spPr>
        <p:txBody>
          <a:bodyPr>
            <a:normAutofit fontScale="85000" lnSpcReduction="20000"/>
          </a:bodyPr>
          <a:lstStyle/>
          <a:p>
            <a:r>
              <a:rPr lang="en-GB" sz="2100" b="1" i="1" u="sng" dirty="0">
                <a:effectLst/>
                <a:latin typeface="DM Sans" pitchFamily="2" charset="0"/>
                <a:ea typeface="Calibri" panose="020F0502020204030204" pitchFamily="34" charset="0"/>
              </a:rPr>
              <a:t>Subject: Urgent Issue with Ozempic Stock and Request for Support</a:t>
            </a:r>
          </a:p>
          <a:p>
            <a:r>
              <a:rPr lang="en-GB" sz="2100" b="1" dirty="0">
                <a:latin typeface="DM Sans" pitchFamily="2" charset="0"/>
                <a:ea typeface="Calibri" panose="020F0502020204030204" pitchFamily="34" charset="0"/>
              </a:rPr>
              <a:t>Chair, Altaf Email sent to MHRA and CPE </a:t>
            </a:r>
          </a:p>
          <a:p>
            <a:r>
              <a:rPr lang="en-GB" sz="2100" b="1" dirty="0">
                <a:latin typeface="DM Sans" pitchFamily="2" charset="0"/>
                <a:ea typeface="Calibri" panose="020F0502020204030204" pitchFamily="34" charset="0"/>
              </a:rPr>
              <a:t>Chief Officer –ICB and ICS </a:t>
            </a:r>
          </a:p>
          <a:p>
            <a:r>
              <a:rPr lang="en-GB" sz="2100" b="1" dirty="0">
                <a:solidFill>
                  <a:srgbClr val="0070C0"/>
                </a:solidFill>
                <a:latin typeface="DM Sans" pitchFamily="2" charset="0"/>
                <a:ea typeface="Calibri" panose="020F0502020204030204" pitchFamily="34" charset="0"/>
              </a:rPr>
              <a:t>Raised issues around </a:t>
            </a:r>
            <a:r>
              <a:rPr lang="en-GB" sz="2100" b="1" dirty="0">
                <a:solidFill>
                  <a:schemeClr val="accent1">
                    <a:lumMod val="75000"/>
                  </a:schemeClr>
                </a:solidFill>
                <a:latin typeface="DM Sans" pitchFamily="2" charset="0"/>
                <a:ea typeface="Calibri" panose="020F0502020204030204" pitchFamily="34" charset="0"/>
              </a:rPr>
              <a:t>unfair distribution</a:t>
            </a:r>
            <a:r>
              <a:rPr lang="en-GB" sz="2100" b="1" dirty="0">
                <a:solidFill>
                  <a:srgbClr val="0070C0"/>
                </a:solidFill>
                <a:latin typeface="DM Sans" pitchFamily="2" charset="0"/>
                <a:ea typeface="Calibri" panose="020F0502020204030204" pitchFamily="34" charset="0"/>
              </a:rPr>
              <a:t>, communication for CP, GPs , Patients and ICB </a:t>
            </a:r>
          </a:p>
          <a:p>
            <a:r>
              <a:rPr lang="en-GB" sz="2100" b="1" dirty="0">
                <a:solidFill>
                  <a:schemeClr val="accent1">
                    <a:lumMod val="75000"/>
                  </a:schemeClr>
                </a:solidFill>
                <a:latin typeface="DM Sans" pitchFamily="2" charset="0"/>
                <a:ea typeface="Calibri" panose="020F0502020204030204" pitchFamily="34" charset="0"/>
              </a:rPr>
              <a:t>Pulling together financial impact of inflated procurement pricing on average pharmacy to support </a:t>
            </a:r>
            <a:r>
              <a:rPr lang="en-GB" sz="2100" b="1" dirty="0" err="1">
                <a:solidFill>
                  <a:schemeClr val="accent1">
                    <a:lumMod val="75000"/>
                  </a:schemeClr>
                </a:solidFill>
                <a:latin typeface="DM Sans" pitchFamily="2" charset="0"/>
                <a:ea typeface="Calibri" panose="020F0502020204030204" pitchFamily="34" charset="0"/>
              </a:rPr>
              <a:t>DoH</a:t>
            </a:r>
            <a:r>
              <a:rPr lang="en-GB" sz="2100" b="1" dirty="0">
                <a:solidFill>
                  <a:schemeClr val="accent1">
                    <a:lumMod val="75000"/>
                  </a:schemeClr>
                </a:solidFill>
                <a:latin typeface="DM Sans" pitchFamily="2" charset="0"/>
                <a:ea typeface="Calibri" panose="020F0502020204030204" pitchFamily="34" charset="0"/>
              </a:rPr>
              <a:t> and Govt consultation </a:t>
            </a:r>
          </a:p>
          <a:p>
            <a:r>
              <a:rPr lang="en-GB" sz="2100" dirty="0">
                <a:effectLst/>
                <a:latin typeface="DM Sans" pitchFamily="2" charset="0"/>
                <a:ea typeface="Calibri" panose="020F0502020204030204" pitchFamily="34" charset="0"/>
              </a:rPr>
              <a:t>Ozempic 1mg solution for injection supply issue updated SPS guidance</a:t>
            </a:r>
            <a:r>
              <a:rPr lang="en-GB" sz="2100" b="1" dirty="0">
                <a:effectLst/>
                <a:latin typeface="DM Sans" pitchFamily="2" charset="0"/>
                <a:ea typeface="Calibri" panose="020F0502020204030204" pitchFamily="34" charset="0"/>
              </a:rPr>
              <a:t>- further update later today </a:t>
            </a:r>
            <a:endParaRPr lang="en-GB" sz="2100" dirty="0">
              <a:effectLst/>
              <a:latin typeface="DM Sans" pitchFamily="2" charset="0"/>
              <a:ea typeface="Calibri" panose="020F0502020204030204" pitchFamily="34" charset="0"/>
            </a:endParaRPr>
          </a:p>
          <a:p>
            <a:endParaRPr lang="en-GB" dirty="0"/>
          </a:p>
        </p:txBody>
      </p:sp>
      <p:pic>
        <p:nvPicPr>
          <p:cNvPr id="7" name="Content Placeholder 7" descr="A logo with text on it&#10;&#10;Description automatically generated">
            <a:extLst>
              <a:ext uri="{FF2B5EF4-FFF2-40B4-BE49-F238E27FC236}">
                <a16:creationId xmlns:a16="http://schemas.microsoft.com/office/drawing/2014/main" id="{52814DC8-9594-0562-7BD1-D03A60977848}"/>
              </a:ext>
            </a:extLst>
          </p:cNvPr>
          <p:cNvPicPr>
            <a:picLocks noChangeAspect="1"/>
          </p:cNvPicPr>
          <p:nvPr/>
        </p:nvPicPr>
        <p:blipFill>
          <a:blip r:embed="rId3"/>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333337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E985-9C6F-E440-40E3-203BCA038A0F}"/>
              </a:ext>
            </a:extLst>
          </p:cNvPr>
          <p:cNvSpPr>
            <a:spLocks noGrp="1"/>
          </p:cNvSpPr>
          <p:nvPr>
            <p:ph type="title"/>
          </p:nvPr>
        </p:nvSpPr>
        <p:spPr/>
        <p:txBody>
          <a:bodyPr/>
          <a:lstStyle/>
          <a:p>
            <a:r>
              <a:rPr lang="en-GB" dirty="0"/>
              <a:t>Local workstreams </a:t>
            </a:r>
          </a:p>
        </p:txBody>
      </p:sp>
      <p:sp>
        <p:nvSpPr>
          <p:cNvPr id="3" name="Text Placeholder 2">
            <a:extLst>
              <a:ext uri="{FF2B5EF4-FFF2-40B4-BE49-F238E27FC236}">
                <a16:creationId xmlns:a16="http://schemas.microsoft.com/office/drawing/2014/main" id="{7F936166-986D-A90B-48FE-A7926EE23607}"/>
              </a:ext>
            </a:extLst>
          </p:cNvPr>
          <p:cNvSpPr>
            <a:spLocks noGrp="1"/>
          </p:cNvSpPr>
          <p:nvPr>
            <p:ph type="body" idx="1"/>
          </p:nvPr>
        </p:nvSpPr>
        <p:spPr/>
        <p:txBody>
          <a:bodyPr/>
          <a:lstStyle/>
          <a:p>
            <a:r>
              <a:rPr lang="en-GB" dirty="0"/>
              <a:t>Locally commissioned services</a:t>
            </a:r>
          </a:p>
        </p:txBody>
      </p:sp>
      <p:sp>
        <p:nvSpPr>
          <p:cNvPr id="4" name="Content Placeholder 3">
            <a:extLst>
              <a:ext uri="{FF2B5EF4-FFF2-40B4-BE49-F238E27FC236}">
                <a16:creationId xmlns:a16="http://schemas.microsoft.com/office/drawing/2014/main" id="{376F6FDF-9FD8-5DD8-608D-FA1B60E790DD}"/>
              </a:ext>
            </a:extLst>
          </p:cNvPr>
          <p:cNvSpPr>
            <a:spLocks noGrp="1"/>
          </p:cNvSpPr>
          <p:nvPr>
            <p:ph sz="half" idx="2"/>
          </p:nvPr>
        </p:nvSpPr>
        <p:spPr/>
        <p:txBody>
          <a:bodyPr/>
          <a:lstStyle/>
          <a:p>
            <a:r>
              <a:rPr lang="en-GB" dirty="0"/>
              <a:t>NRT voucher scheme </a:t>
            </a:r>
          </a:p>
          <a:p>
            <a:r>
              <a:rPr lang="en-GB" dirty="0"/>
              <a:t>EHC County PGD updating </a:t>
            </a:r>
          </a:p>
          <a:p>
            <a:endParaRPr lang="en-GB" dirty="0"/>
          </a:p>
          <a:p>
            <a:r>
              <a:rPr lang="en-GB" dirty="0"/>
              <a:t>Shared Care Records </a:t>
            </a:r>
          </a:p>
        </p:txBody>
      </p:sp>
      <p:sp>
        <p:nvSpPr>
          <p:cNvPr id="5" name="Text Placeholder 4">
            <a:extLst>
              <a:ext uri="{FF2B5EF4-FFF2-40B4-BE49-F238E27FC236}">
                <a16:creationId xmlns:a16="http://schemas.microsoft.com/office/drawing/2014/main" id="{77227C33-1728-5949-090D-C6456E02B99F}"/>
              </a:ext>
            </a:extLst>
          </p:cNvPr>
          <p:cNvSpPr>
            <a:spLocks noGrp="1"/>
          </p:cNvSpPr>
          <p:nvPr>
            <p:ph type="body" sz="quarter" idx="3"/>
          </p:nvPr>
        </p:nvSpPr>
        <p:spPr/>
        <p:txBody>
          <a:bodyPr/>
          <a:lstStyle/>
          <a:p>
            <a:r>
              <a:rPr lang="en-GB" dirty="0"/>
              <a:t>MP engagement </a:t>
            </a:r>
          </a:p>
        </p:txBody>
      </p:sp>
      <p:sp>
        <p:nvSpPr>
          <p:cNvPr id="6" name="Content Placeholder 5">
            <a:extLst>
              <a:ext uri="{FF2B5EF4-FFF2-40B4-BE49-F238E27FC236}">
                <a16:creationId xmlns:a16="http://schemas.microsoft.com/office/drawing/2014/main" id="{5AC6C028-7F64-72F8-FB24-57FFE55E34AF}"/>
              </a:ext>
            </a:extLst>
          </p:cNvPr>
          <p:cNvSpPr>
            <a:spLocks noGrp="1"/>
          </p:cNvSpPr>
          <p:nvPr>
            <p:ph sz="quarter" idx="4"/>
          </p:nvPr>
        </p:nvSpPr>
        <p:spPr/>
        <p:txBody>
          <a:bodyPr/>
          <a:lstStyle/>
          <a:p>
            <a:r>
              <a:rPr lang="en-GB" sz="1800" dirty="0">
                <a:effectLst/>
                <a:latin typeface="Calibri" panose="020F0502020204030204" pitchFamily="34" charset="0"/>
              </a:rPr>
              <a:t>Parliamentary drop in session 10th July with CPE </a:t>
            </a:r>
            <a:endParaRPr lang="en-GB" sz="1800" dirty="0">
              <a:effectLst/>
              <a:latin typeface="Arial" panose="020B0604020202020204" pitchFamily="34" charset="0"/>
            </a:endParaRPr>
          </a:p>
          <a:p>
            <a:r>
              <a:rPr lang="en-GB" sz="1800" dirty="0">
                <a:effectLst/>
                <a:latin typeface="Calibri" panose="020F0502020204030204" pitchFamily="34" charset="0"/>
              </a:rPr>
              <a:t>Sent emails and invitations to</a:t>
            </a:r>
            <a:endParaRPr lang="en-GB" sz="1800" dirty="0">
              <a:effectLst/>
              <a:latin typeface="Arial" panose="020B0604020202020204" pitchFamily="34" charset="0"/>
            </a:endParaRPr>
          </a:p>
          <a:p>
            <a:r>
              <a:rPr lang="en-GB" sz="1800" dirty="0">
                <a:effectLst/>
                <a:latin typeface="Calibri" panose="020F0502020204030204" pitchFamily="34" charset="0"/>
              </a:rPr>
              <a:t>Jon Ashworth </a:t>
            </a:r>
            <a:endParaRPr lang="en-GB" sz="1800" dirty="0">
              <a:effectLst/>
              <a:latin typeface="Arial" panose="020B0604020202020204" pitchFamily="34" charset="0"/>
            </a:endParaRPr>
          </a:p>
          <a:p>
            <a:r>
              <a:rPr lang="en-GB" sz="1800" dirty="0">
                <a:effectLst/>
                <a:latin typeface="Calibri" panose="020F0502020204030204" pitchFamily="34" charset="0"/>
              </a:rPr>
              <a:t>Liz Kendell </a:t>
            </a:r>
            <a:endParaRPr lang="en-GB" sz="1800" dirty="0">
              <a:effectLst/>
              <a:latin typeface="Arial" panose="020B0604020202020204" pitchFamily="34" charset="0"/>
            </a:endParaRPr>
          </a:p>
          <a:p>
            <a:r>
              <a:rPr lang="en-GB" sz="1800" dirty="0">
                <a:effectLst/>
                <a:latin typeface="Calibri" panose="020F0502020204030204" pitchFamily="34" charset="0"/>
              </a:rPr>
              <a:t>Neil </a:t>
            </a:r>
            <a:r>
              <a:rPr lang="en-GB" sz="1800" dirty="0" err="1">
                <a:effectLst/>
                <a:latin typeface="Calibri" panose="020F0502020204030204" pitchFamily="34" charset="0"/>
              </a:rPr>
              <a:t>o'brien</a:t>
            </a:r>
            <a:r>
              <a:rPr lang="en-GB" sz="1800" dirty="0">
                <a:effectLst/>
                <a:latin typeface="Calibri" panose="020F0502020204030204" pitchFamily="34" charset="0"/>
              </a:rPr>
              <a:t> </a:t>
            </a:r>
            <a:endParaRPr lang="en-GB" sz="1800" dirty="0">
              <a:effectLst/>
              <a:latin typeface="Arial" panose="020B0604020202020204" pitchFamily="34" charset="0"/>
            </a:endParaRPr>
          </a:p>
          <a:p>
            <a:r>
              <a:rPr lang="en-GB" sz="1800" dirty="0">
                <a:effectLst/>
                <a:latin typeface="Calibri" panose="020F0502020204030204" pitchFamily="34" charset="0"/>
              </a:rPr>
              <a:t>Claudia Webbe</a:t>
            </a:r>
            <a:endParaRPr lang="en-GB" sz="1800" dirty="0">
              <a:effectLst/>
              <a:latin typeface="Arial" panose="020B0604020202020204" pitchFamily="34" charset="0"/>
            </a:endParaRPr>
          </a:p>
          <a:p>
            <a:endParaRPr lang="en-GB" dirty="0"/>
          </a:p>
        </p:txBody>
      </p:sp>
      <p:pic>
        <p:nvPicPr>
          <p:cNvPr id="7" name="Content Placeholder 7" descr="A logo with text on it&#10;&#10;Description automatically generated">
            <a:extLst>
              <a:ext uri="{FF2B5EF4-FFF2-40B4-BE49-F238E27FC236}">
                <a16:creationId xmlns:a16="http://schemas.microsoft.com/office/drawing/2014/main" id="{7CBC03A6-C40D-A816-6861-C533AD921692}"/>
              </a:ext>
            </a:extLst>
          </p:cNvPr>
          <p:cNvPicPr>
            <a:picLocks noChangeAspect="1"/>
          </p:cNvPicPr>
          <p:nvPr/>
        </p:nvPicPr>
        <p:blipFill>
          <a:blip r:embed="rId2"/>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171330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p:txBody>
          <a:bodyPr>
            <a:normAutofit fontScale="90000"/>
          </a:bodyPr>
          <a:lstStyle/>
          <a:p>
            <a:r>
              <a:rPr lang="en-GB" dirty="0"/>
              <a:t>Welcome </a:t>
            </a:r>
            <a:br>
              <a:rPr lang="en-GB" dirty="0"/>
            </a:br>
            <a:r>
              <a:rPr lang="en-GB" sz="3100" dirty="0"/>
              <a:t>Relaunch</a:t>
            </a:r>
            <a:br>
              <a:rPr lang="en-GB" sz="3100" dirty="0"/>
            </a:br>
            <a:r>
              <a:rPr lang="en-GB" sz="3100" dirty="0"/>
              <a:t>You said we did</a:t>
            </a:r>
            <a:br>
              <a:rPr lang="en-GB" sz="3100" dirty="0"/>
            </a:br>
            <a:r>
              <a:rPr lang="en-GB" sz="3100" dirty="0"/>
              <a:t>Poll via WhatsApp group</a:t>
            </a:r>
            <a:br>
              <a:rPr lang="en-GB" sz="3100" dirty="0"/>
            </a:br>
            <a:r>
              <a:rPr lang="en-GB" sz="3100" i="1" dirty="0"/>
              <a:t>(*If you are not on the WhatsApp group get in touch) </a:t>
            </a:r>
          </a:p>
        </p:txBody>
      </p:sp>
      <p:pic>
        <p:nvPicPr>
          <p:cNvPr id="3" name="Picture 2" descr="A logo with text on it&#10;&#10;Description automatically generated">
            <a:extLst>
              <a:ext uri="{FF2B5EF4-FFF2-40B4-BE49-F238E27FC236}">
                <a16:creationId xmlns:a16="http://schemas.microsoft.com/office/drawing/2014/main" id="{5C12DB8F-6DC1-4D03-48E8-8EBEA2007CB6}"/>
              </a:ext>
            </a:extLst>
          </p:cNvPr>
          <p:cNvPicPr>
            <a:picLocks noChangeAspect="1"/>
          </p:cNvPicPr>
          <p:nvPr/>
        </p:nvPicPr>
        <p:blipFill>
          <a:blip r:embed="rId2"/>
          <a:stretch>
            <a:fillRect/>
          </a:stretch>
        </p:blipFill>
        <p:spPr>
          <a:xfrm>
            <a:off x="464187" y="-13819"/>
            <a:ext cx="4325528" cy="1619878"/>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r>
              <a:rPr lang="en-GB" dirty="0"/>
              <a:t>Questions </a:t>
            </a:r>
            <a:br>
              <a:rPr lang="en-GB" dirty="0"/>
            </a:br>
            <a:r>
              <a:rPr lang="en-GB" dirty="0"/>
              <a:t>&amp; </a:t>
            </a:r>
            <a:br>
              <a:rPr lang="en-GB" dirty="0"/>
            </a:br>
            <a:r>
              <a:rPr lang="en-GB" dirty="0"/>
              <a:t>Discussion </a:t>
            </a:r>
          </a:p>
        </p:txBody>
      </p:sp>
      <p:pic>
        <p:nvPicPr>
          <p:cNvPr id="3" name="Camera 2">
            <a:extLst>
              <a:ext uri="{FF2B5EF4-FFF2-40B4-BE49-F238E27FC236}">
                <a16:creationId xmlns:a16="http://schemas.microsoft.com/office/drawing/2014/main" id="{0CD2F2A0-6179-06F4-3D39-97EDBAFFF4DF}"/>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4" name="Camera 3">
            <a:extLst>
              <a:ext uri="{FF2B5EF4-FFF2-40B4-BE49-F238E27FC236}">
                <a16:creationId xmlns:a16="http://schemas.microsoft.com/office/drawing/2014/main" id="{05AB2750-88DC-6682-FD21-78600F55B3C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5" name="Camera 4">
            <a:extLst>
              <a:ext uri="{FF2B5EF4-FFF2-40B4-BE49-F238E27FC236}">
                <a16:creationId xmlns:a16="http://schemas.microsoft.com/office/drawing/2014/main" id="{5861BED0-0EF2-3991-08C3-5F5B30D8967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6" name="Camera 5">
            <a:extLst>
              <a:ext uri="{FF2B5EF4-FFF2-40B4-BE49-F238E27FC236}">
                <a16:creationId xmlns:a16="http://schemas.microsoft.com/office/drawing/2014/main" id="{11E00B3F-73B4-2C44-28E0-6E3EE7F5D44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7" name="Picture 2">
            <a:extLst>
              <a:ext uri="{FF2B5EF4-FFF2-40B4-BE49-F238E27FC236}">
                <a16:creationId xmlns:a16="http://schemas.microsoft.com/office/drawing/2014/main" id="{7BBFB1FF-AAF1-3AE1-656E-292516EAED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8" r="22369"/>
          <a:stretch/>
        </p:blipFill>
        <p:spPr bwMode="auto">
          <a:xfrm>
            <a:off x="8555667" y="3333487"/>
            <a:ext cx="3804552" cy="344221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A logo with text on it&#10;&#10;Description automatically generated">
            <a:extLst>
              <a:ext uri="{FF2B5EF4-FFF2-40B4-BE49-F238E27FC236}">
                <a16:creationId xmlns:a16="http://schemas.microsoft.com/office/drawing/2014/main" id="{D7CC6620-BA62-5659-475E-0F045A5603CE}"/>
              </a:ext>
            </a:extLst>
          </p:cNvPr>
          <p:cNvPicPr>
            <a:picLocks noChangeAspect="1"/>
          </p:cNvPicPr>
          <p:nvPr/>
        </p:nvPicPr>
        <p:blipFill>
          <a:blip r:embed="rId5"/>
          <a:stretch>
            <a:fillRect/>
          </a:stretch>
        </p:blipFill>
        <p:spPr>
          <a:xfrm>
            <a:off x="0" y="5881581"/>
            <a:ext cx="2881627" cy="1079148"/>
          </a:xfrm>
          <a:prstGeom prst="rect">
            <a:avLst/>
          </a:prstGeom>
        </p:spPr>
      </p:pic>
    </p:spTree>
    <p:extLst>
      <p:ext uri="{BB962C8B-B14F-4D97-AF65-F5344CB8AC3E}">
        <p14:creationId xmlns:p14="http://schemas.microsoft.com/office/powerpoint/2010/main" val="61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p:txBody>
          <a:bodyPr>
            <a:normAutofit fontScale="90000"/>
          </a:bodyPr>
          <a:lstStyle/>
          <a:p>
            <a:pPr algn="l"/>
            <a:br>
              <a:rPr lang="en-GB" sz="2200" b="1" u="sng" dirty="0">
                <a:effectLst/>
                <a:latin typeface="DM Sans" pitchFamily="2" charset="0"/>
                <a:ea typeface="Calibri" panose="020F0502020204030204" pitchFamily="34" charset="0"/>
              </a:rPr>
            </a:br>
            <a:r>
              <a:rPr lang="en-GB" sz="2200" b="1" u="sng" dirty="0">
                <a:effectLst/>
                <a:latin typeface="DM Sans" pitchFamily="2" charset="0"/>
                <a:ea typeface="Calibri" panose="020F0502020204030204" pitchFamily="34" charset="0"/>
              </a:rPr>
              <a:t>Agenda</a:t>
            </a:r>
            <a:r>
              <a:rPr lang="en-GB" sz="2200" dirty="0">
                <a:effectLst/>
                <a:latin typeface="DM Sans" pitchFamily="2" charset="0"/>
                <a:ea typeface="Calibri" panose="020F0502020204030204" pitchFamily="34" charset="0"/>
              </a:rPr>
              <a:t> </a:t>
            </a:r>
            <a:br>
              <a:rPr lang="en-GB" sz="2200" dirty="0">
                <a:latin typeface="DM Sans" pitchFamily="2" charset="0"/>
                <a:ea typeface="Calibri" panose="020F0502020204030204" pitchFamily="34" charset="0"/>
              </a:rPr>
            </a:br>
            <a:br>
              <a:rPr lang="en-GB" sz="2200" dirty="0">
                <a:latin typeface="DM Sans" pitchFamily="2" charset="0"/>
                <a:ea typeface="Calibri" panose="020F0502020204030204" pitchFamily="34" charset="0"/>
              </a:rPr>
            </a:br>
            <a:r>
              <a:rPr lang="en-GB" sz="2200" dirty="0">
                <a:effectLst/>
                <a:latin typeface="DM Sans" pitchFamily="2" charset="0"/>
                <a:ea typeface="Calibri" panose="020F0502020204030204" pitchFamily="34" charset="0"/>
              </a:rPr>
              <a:t>Updates from Community Pharmacy Leicestershire and Rutland – regional and national</a:t>
            </a:r>
            <a:br>
              <a:rPr lang="en-GB" sz="2200" dirty="0">
                <a:effectLst/>
                <a:latin typeface="DM Sans" pitchFamily="2" charset="0"/>
                <a:ea typeface="Calibri" panose="020F0502020204030204" pitchFamily="34" charset="0"/>
              </a:rPr>
            </a:br>
            <a:br>
              <a:rPr lang="en-GB" sz="2200" dirty="0">
                <a:effectLst/>
                <a:latin typeface="DM Sans" pitchFamily="2" charset="0"/>
                <a:ea typeface="Calibri" panose="020F0502020204030204" pitchFamily="34" charset="0"/>
              </a:rPr>
            </a:br>
            <a:r>
              <a:rPr lang="en-GB" sz="2200" dirty="0">
                <a:effectLst/>
                <a:latin typeface="DM Sans" pitchFamily="2" charset="0"/>
                <a:ea typeface="Calibri" panose="020F0502020204030204" pitchFamily="34" charset="0"/>
              </a:rPr>
              <a:t>Workstreams – regional and national </a:t>
            </a:r>
            <a:br>
              <a:rPr lang="en-GB" sz="2200" dirty="0">
                <a:effectLst/>
                <a:latin typeface="DM Sans" pitchFamily="2" charset="0"/>
                <a:ea typeface="Calibri" panose="020F0502020204030204" pitchFamily="34" charset="0"/>
              </a:rPr>
            </a:br>
            <a:br>
              <a:rPr lang="en-GB" sz="2200" dirty="0">
                <a:effectLst/>
                <a:latin typeface="DM Sans" pitchFamily="2" charset="0"/>
                <a:ea typeface="Calibri" panose="020F0502020204030204" pitchFamily="34" charset="0"/>
              </a:rPr>
            </a:br>
            <a:r>
              <a:rPr lang="en-GB" sz="2200" b="1" u="sng" dirty="0">
                <a:effectLst/>
                <a:latin typeface="DM Sans" pitchFamily="2" charset="0"/>
                <a:ea typeface="Calibri" panose="020F0502020204030204" pitchFamily="34" charset="0"/>
              </a:rPr>
              <a:t>Hear from you-Tell us what is important to you/ matters arising </a:t>
            </a:r>
            <a:br>
              <a:rPr lang="en-GB" sz="1800" dirty="0">
                <a:effectLst/>
                <a:latin typeface="Calibri" panose="020F0502020204030204" pitchFamily="34" charset="0"/>
                <a:ea typeface="Calibri" panose="020F0502020204030204" pitchFamily="34" charset="0"/>
              </a:rPr>
            </a:br>
            <a:endParaRPr lang="en-GB" dirty="0"/>
          </a:p>
        </p:txBody>
      </p:sp>
      <p:pic>
        <p:nvPicPr>
          <p:cNvPr id="5" name="Picture 4" descr="A logo with text on it&#10;&#10;Description automatically generated">
            <a:extLst>
              <a:ext uri="{FF2B5EF4-FFF2-40B4-BE49-F238E27FC236}">
                <a16:creationId xmlns:a16="http://schemas.microsoft.com/office/drawing/2014/main" id="{77FD1EE4-3B89-82E1-25B9-F5ED194B6B20}"/>
              </a:ext>
            </a:extLst>
          </p:cNvPr>
          <p:cNvPicPr>
            <a:picLocks noChangeAspect="1"/>
          </p:cNvPicPr>
          <p:nvPr/>
        </p:nvPicPr>
        <p:blipFill>
          <a:blip r:embed="rId2"/>
          <a:stretch>
            <a:fillRect/>
          </a:stretch>
        </p:blipFill>
        <p:spPr>
          <a:xfrm>
            <a:off x="0" y="103167"/>
            <a:ext cx="3280499" cy="1228522"/>
          </a:xfrm>
          <a:prstGeom prst="rect">
            <a:avLst/>
          </a:prstGeom>
        </p:spPr>
      </p:pic>
    </p:spTree>
    <p:extLst>
      <p:ext uri="{BB962C8B-B14F-4D97-AF65-F5344CB8AC3E}">
        <p14:creationId xmlns:p14="http://schemas.microsoft.com/office/powerpoint/2010/main" val="128081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normAutofit/>
          </a:bodyPr>
          <a:lstStyle/>
          <a:p>
            <a:r>
              <a:rPr lang="en-GB" sz="5400" dirty="0">
                <a:effectLst/>
                <a:latin typeface="DM Sans" pitchFamily="2" charset="0"/>
                <a:ea typeface="Calibri" panose="020F0502020204030204" pitchFamily="34" charset="0"/>
              </a:rPr>
              <a:t>Updates</a:t>
            </a:r>
            <a:endParaRPr lang="en-GB" dirty="0"/>
          </a:p>
        </p:txBody>
      </p:sp>
    </p:spTree>
    <p:extLst>
      <p:ext uri="{BB962C8B-B14F-4D97-AF65-F5344CB8AC3E}">
        <p14:creationId xmlns:p14="http://schemas.microsoft.com/office/powerpoint/2010/main" val="39669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456B-8838-5C6D-44F8-4A8C20C75C1C}"/>
              </a:ext>
            </a:extLst>
          </p:cNvPr>
          <p:cNvSpPr>
            <a:spLocks noGrp="1"/>
          </p:cNvSpPr>
          <p:nvPr>
            <p:ph type="title"/>
          </p:nvPr>
        </p:nvSpPr>
        <p:spPr/>
        <p:txBody>
          <a:bodyPr/>
          <a:lstStyle/>
          <a:p>
            <a:r>
              <a:rPr lang="en-GB" dirty="0"/>
              <a:t>Review Steering Group (RSG) </a:t>
            </a:r>
          </a:p>
        </p:txBody>
      </p:sp>
      <p:sp>
        <p:nvSpPr>
          <p:cNvPr id="3" name="Content Placeholder 2">
            <a:extLst>
              <a:ext uri="{FF2B5EF4-FFF2-40B4-BE49-F238E27FC236}">
                <a16:creationId xmlns:a16="http://schemas.microsoft.com/office/drawing/2014/main" id="{04D13116-5379-1F71-3F9F-D66CAE6E03C6}"/>
              </a:ext>
            </a:extLst>
          </p:cNvPr>
          <p:cNvSpPr>
            <a:spLocks noGrp="1"/>
          </p:cNvSpPr>
          <p:nvPr>
            <p:ph sz="half" idx="1"/>
          </p:nvPr>
        </p:nvSpPr>
        <p:spPr/>
        <p:txBody>
          <a:bodyPr>
            <a:normAutofit fontScale="55000" lnSpcReduction="20000"/>
          </a:bodyPr>
          <a:lstStyle/>
          <a:p>
            <a:r>
              <a:rPr lang="en-GB" sz="3300" b="0" i="0" dirty="0">
                <a:solidFill>
                  <a:srgbClr val="0070C0"/>
                </a:solidFill>
                <a:effectLst/>
                <a:latin typeface="DM Sans" pitchFamily="2" charset="0"/>
              </a:rPr>
              <a:t>LPCs have been undergoing changes to respond to the Review Steering Group (RSG) recommendations on pharmacy representation. </a:t>
            </a:r>
          </a:p>
          <a:p>
            <a:r>
              <a:rPr lang="en-GB" sz="3300" b="0" i="0" dirty="0">
                <a:solidFill>
                  <a:srgbClr val="0070C0"/>
                </a:solidFill>
                <a:effectLst/>
                <a:latin typeface="DM Sans" pitchFamily="2" charset="0"/>
              </a:rPr>
              <a:t>The sector voted in favour of the RSG proposals in the summer of 2022, and since then progress has been made on many of the changes at both local and national level as part of the </a:t>
            </a:r>
            <a:r>
              <a:rPr lang="en-GB" sz="3300" b="1" i="0" u="sng" dirty="0">
                <a:solidFill>
                  <a:srgbClr val="0070C0"/>
                </a:solidFill>
                <a:effectLst/>
                <a:latin typeface="DM Sans" pitchFamily="2" charset="0"/>
                <a:hlinkClick r:id="rId2">
                  <a:extLst>
                    <a:ext uri="{A12FA001-AC4F-418D-AE19-62706E023703}">
                      <ahyp:hlinkClr xmlns:ahyp="http://schemas.microsoft.com/office/drawing/2018/hyperlinkcolor" val="tx"/>
                    </a:ext>
                  </a:extLst>
                </a:hlinkClick>
              </a:rPr>
              <a:t>Transforming Pharmacy Representation (TAPR) Programme</a:t>
            </a:r>
            <a:r>
              <a:rPr lang="en-GB" sz="3300" b="0" i="0" dirty="0">
                <a:solidFill>
                  <a:srgbClr val="0070C0"/>
                </a:solidFill>
                <a:effectLst/>
                <a:latin typeface="DM Sans" pitchFamily="2" charset="0"/>
              </a:rPr>
              <a:t>.</a:t>
            </a:r>
            <a:endParaRPr lang="en-GB" sz="3300" dirty="0">
              <a:solidFill>
                <a:srgbClr val="0070C0"/>
              </a:solidFill>
            </a:endParaRPr>
          </a:p>
        </p:txBody>
      </p:sp>
      <p:sp>
        <p:nvSpPr>
          <p:cNvPr id="4" name="Content Placeholder 3">
            <a:extLst>
              <a:ext uri="{FF2B5EF4-FFF2-40B4-BE49-F238E27FC236}">
                <a16:creationId xmlns:a16="http://schemas.microsoft.com/office/drawing/2014/main" id="{4DE54002-247B-66E1-84F0-BF6ED777D568}"/>
              </a:ext>
            </a:extLst>
          </p:cNvPr>
          <p:cNvSpPr>
            <a:spLocks noGrp="1"/>
          </p:cNvSpPr>
          <p:nvPr>
            <p:ph sz="half" idx="2"/>
          </p:nvPr>
        </p:nvSpPr>
        <p:spPr/>
        <p:txBody>
          <a:bodyPr>
            <a:normAutofit fontScale="55000" lnSpcReduction="20000"/>
          </a:bodyPr>
          <a:lstStyle/>
          <a:p>
            <a:pPr algn="just"/>
            <a:r>
              <a:rPr lang="en-GB" sz="2500" b="0" i="0" dirty="0">
                <a:solidFill>
                  <a:srgbClr val="0070C0"/>
                </a:solidFill>
                <a:effectLst/>
                <a:latin typeface="DM Sans" pitchFamily="2" charset="0"/>
              </a:rPr>
              <a:t>Over the last year-18 months, LPCs have considered the following and sought approval from pharmacy owners at a local level to:</a:t>
            </a:r>
          </a:p>
          <a:p>
            <a:pPr algn="just">
              <a:buFont typeface="Arial" panose="020B0604020202020204" pitchFamily="34" charset="0"/>
              <a:buChar char="•"/>
            </a:pPr>
            <a:r>
              <a:rPr lang="en-GB" sz="2500" b="0" i="0" dirty="0">
                <a:solidFill>
                  <a:srgbClr val="0070C0"/>
                </a:solidFill>
                <a:effectLst/>
                <a:latin typeface="DM Sans" pitchFamily="2" charset="0"/>
              </a:rPr>
              <a:t>Consider boundary and size, where possible more closely aligning with the local NHS;</a:t>
            </a:r>
          </a:p>
          <a:p>
            <a:pPr algn="just">
              <a:buFont typeface="Arial" panose="020B0604020202020204" pitchFamily="34" charset="0"/>
              <a:buChar char="•"/>
            </a:pPr>
            <a:r>
              <a:rPr lang="en-GB" sz="2500" b="0" i="0" dirty="0">
                <a:solidFill>
                  <a:srgbClr val="0070C0"/>
                </a:solidFill>
                <a:effectLst/>
                <a:latin typeface="DM Sans" pitchFamily="2" charset="0"/>
              </a:rPr>
              <a:t>Reduce LPC committee sizes to a range of 10-12 members whilst maintaining local proportional representation;</a:t>
            </a:r>
          </a:p>
          <a:p>
            <a:pPr algn="just">
              <a:buFont typeface="Arial" panose="020B0604020202020204" pitchFamily="34" charset="0"/>
              <a:buChar char="•"/>
            </a:pPr>
            <a:r>
              <a:rPr lang="en-GB" sz="2500" b="0" i="0" dirty="0">
                <a:solidFill>
                  <a:srgbClr val="0070C0"/>
                </a:solidFill>
                <a:effectLst/>
                <a:latin typeface="DM Sans" pitchFamily="2" charset="0"/>
              </a:rPr>
              <a:t>Meet the future Community Pharmacy England levy through efficiencies;</a:t>
            </a:r>
          </a:p>
          <a:p>
            <a:pPr algn="just">
              <a:buFont typeface="Arial" panose="020B0604020202020204" pitchFamily="34" charset="0"/>
              <a:buChar char="•"/>
            </a:pPr>
            <a:r>
              <a:rPr lang="en-GB" sz="2500" b="0" i="0" dirty="0">
                <a:solidFill>
                  <a:srgbClr val="0070C0"/>
                </a:solidFill>
                <a:effectLst/>
                <a:latin typeface="DM Sans" pitchFamily="2" charset="0"/>
              </a:rPr>
              <a:t>Adopt a new updated model constitution to strengthen governance and focus levy funded activity; and</a:t>
            </a:r>
          </a:p>
          <a:p>
            <a:pPr algn="just">
              <a:buFont typeface="Arial" panose="020B0604020202020204" pitchFamily="34" charset="0"/>
              <a:buChar char="•"/>
            </a:pPr>
            <a:r>
              <a:rPr lang="en-GB" sz="2500" b="0" i="0" dirty="0">
                <a:solidFill>
                  <a:srgbClr val="0070C0"/>
                </a:solidFill>
                <a:effectLst/>
                <a:latin typeface="DM Sans" pitchFamily="2" charset="0"/>
              </a:rPr>
              <a:t>Rebrand to be known as ‘Community Pharmacy &lt;Local&gt;’, where ‘local’ represents a description of an area or location</a:t>
            </a:r>
          </a:p>
          <a:p>
            <a:endParaRPr lang="en-GB" dirty="0"/>
          </a:p>
        </p:txBody>
      </p:sp>
      <p:pic>
        <p:nvPicPr>
          <p:cNvPr id="5" name="Picture 4">
            <a:extLst>
              <a:ext uri="{FF2B5EF4-FFF2-40B4-BE49-F238E27FC236}">
                <a16:creationId xmlns:a16="http://schemas.microsoft.com/office/drawing/2014/main" id="{424732D2-5CA8-6F0D-8F78-F8CF3CC4D272}"/>
              </a:ext>
            </a:extLst>
          </p:cNvPr>
          <p:cNvPicPr>
            <a:picLocks noChangeAspect="1"/>
          </p:cNvPicPr>
          <p:nvPr/>
        </p:nvPicPr>
        <p:blipFill>
          <a:blip r:embed="rId3"/>
          <a:stretch>
            <a:fillRect/>
          </a:stretch>
        </p:blipFill>
        <p:spPr>
          <a:xfrm>
            <a:off x="128448" y="5355800"/>
            <a:ext cx="4011294" cy="1502200"/>
          </a:xfrm>
          <a:prstGeom prst="rect">
            <a:avLst/>
          </a:prstGeom>
        </p:spPr>
      </p:pic>
    </p:spTree>
    <p:extLst>
      <p:ext uri="{BB962C8B-B14F-4D97-AF65-F5344CB8AC3E}">
        <p14:creationId xmlns:p14="http://schemas.microsoft.com/office/powerpoint/2010/main" val="308624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456B-8838-5C6D-44F8-4A8C20C75C1C}"/>
              </a:ext>
            </a:extLst>
          </p:cNvPr>
          <p:cNvSpPr>
            <a:spLocks noGrp="1"/>
          </p:cNvSpPr>
          <p:nvPr>
            <p:ph type="title"/>
          </p:nvPr>
        </p:nvSpPr>
        <p:spPr/>
        <p:txBody>
          <a:bodyPr/>
          <a:lstStyle/>
          <a:p>
            <a:r>
              <a:rPr lang="en-GB" dirty="0"/>
              <a:t>Review Steering Group (RSG) </a:t>
            </a:r>
          </a:p>
        </p:txBody>
      </p:sp>
      <p:sp>
        <p:nvSpPr>
          <p:cNvPr id="3" name="Content Placeholder 2">
            <a:extLst>
              <a:ext uri="{FF2B5EF4-FFF2-40B4-BE49-F238E27FC236}">
                <a16:creationId xmlns:a16="http://schemas.microsoft.com/office/drawing/2014/main" id="{04D13116-5379-1F71-3F9F-D66CAE6E03C6}"/>
              </a:ext>
            </a:extLst>
          </p:cNvPr>
          <p:cNvSpPr>
            <a:spLocks noGrp="1"/>
          </p:cNvSpPr>
          <p:nvPr>
            <p:ph sz="half" idx="1"/>
          </p:nvPr>
        </p:nvSpPr>
        <p:spPr/>
        <p:txBody>
          <a:bodyPr>
            <a:normAutofit fontScale="55000" lnSpcReduction="20000"/>
          </a:bodyPr>
          <a:lstStyle/>
          <a:p>
            <a:r>
              <a:rPr lang="en-GB" sz="3300" b="0" i="0" dirty="0">
                <a:solidFill>
                  <a:srgbClr val="0070C0"/>
                </a:solidFill>
                <a:effectLst/>
                <a:latin typeface="DM Sans" pitchFamily="2" charset="0"/>
              </a:rPr>
              <a:t>LPCs have been undergoing changes to respond to the Review Steering Group (RSG) recommendations on pharmacy representation. </a:t>
            </a:r>
          </a:p>
          <a:p>
            <a:r>
              <a:rPr lang="en-GB" sz="3300" b="0" i="0" dirty="0">
                <a:solidFill>
                  <a:srgbClr val="0070C0"/>
                </a:solidFill>
                <a:effectLst/>
                <a:latin typeface="DM Sans" pitchFamily="2" charset="0"/>
              </a:rPr>
              <a:t>The sector voted in favour of the RSG proposals in the summer of 2022, and since then progress has been made on many of the changes at both local and national level as part of the </a:t>
            </a:r>
            <a:r>
              <a:rPr lang="en-GB" sz="3300" b="1" i="0" u="sng" dirty="0">
                <a:solidFill>
                  <a:srgbClr val="0070C0"/>
                </a:solidFill>
                <a:effectLst/>
                <a:latin typeface="DM Sans" pitchFamily="2" charset="0"/>
                <a:hlinkClick r:id="rId2">
                  <a:extLst>
                    <a:ext uri="{A12FA001-AC4F-418D-AE19-62706E023703}">
                      <ahyp:hlinkClr xmlns:ahyp="http://schemas.microsoft.com/office/drawing/2018/hyperlinkcolor" val="tx"/>
                    </a:ext>
                  </a:extLst>
                </a:hlinkClick>
              </a:rPr>
              <a:t>Transforming Pharmacy Representation (TAPR) Programme</a:t>
            </a:r>
            <a:r>
              <a:rPr lang="en-GB" sz="3300" b="0" i="0" dirty="0">
                <a:solidFill>
                  <a:srgbClr val="0070C0"/>
                </a:solidFill>
                <a:effectLst/>
                <a:latin typeface="DM Sans" pitchFamily="2" charset="0"/>
              </a:rPr>
              <a:t>.</a:t>
            </a:r>
            <a:endParaRPr lang="en-GB" sz="3300" dirty="0">
              <a:solidFill>
                <a:srgbClr val="0070C0"/>
              </a:solidFill>
            </a:endParaRPr>
          </a:p>
        </p:txBody>
      </p:sp>
      <p:sp>
        <p:nvSpPr>
          <p:cNvPr id="4" name="Content Placeholder 3">
            <a:extLst>
              <a:ext uri="{FF2B5EF4-FFF2-40B4-BE49-F238E27FC236}">
                <a16:creationId xmlns:a16="http://schemas.microsoft.com/office/drawing/2014/main" id="{4DE54002-247B-66E1-84F0-BF6ED777D568}"/>
              </a:ext>
            </a:extLst>
          </p:cNvPr>
          <p:cNvSpPr>
            <a:spLocks noGrp="1"/>
          </p:cNvSpPr>
          <p:nvPr>
            <p:ph sz="half" idx="2"/>
          </p:nvPr>
        </p:nvSpPr>
        <p:spPr/>
        <p:txBody>
          <a:bodyPr>
            <a:normAutofit fontScale="55000" lnSpcReduction="20000"/>
          </a:bodyPr>
          <a:lstStyle/>
          <a:p>
            <a:pPr algn="just"/>
            <a:r>
              <a:rPr lang="en-GB" sz="2500" b="0" i="0" dirty="0">
                <a:solidFill>
                  <a:srgbClr val="0070C0"/>
                </a:solidFill>
                <a:effectLst/>
                <a:latin typeface="DM Sans" pitchFamily="2" charset="0"/>
              </a:rPr>
              <a:t>Over the last year-18 months, LPCs have considered the following and sought approval from pharmacy owners at a local level to:</a:t>
            </a:r>
          </a:p>
          <a:p>
            <a:pPr algn="just">
              <a:buFont typeface="Arial" panose="020B0604020202020204" pitchFamily="34" charset="0"/>
              <a:buChar char="•"/>
            </a:pPr>
            <a:r>
              <a:rPr lang="en-GB" sz="2500" b="0" i="0" dirty="0">
                <a:solidFill>
                  <a:srgbClr val="0070C0"/>
                </a:solidFill>
                <a:effectLst/>
                <a:latin typeface="DM Sans" pitchFamily="2" charset="0"/>
              </a:rPr>
              <a:t>Consider boundary and size, where possible more closely aligning with the local NHS;</a:t>
            </a:r>
          </a:p>
          <a:p>
            <a:pPr algn="just">
              <a:buFont typeface="Arial" panose="020B0604020202020204" pitchFamily="34" charset="0"/>
              <a:buChar char="•"/>
            </a:pPr>
            <a:r>
              <a:rPr lang="en-GB" sz="2500" b="0" i="0" dirty="0">
                <a:solidFill>
                  <a:srgbClr val="0070C0"/>
                </a:solidFill>
                <a:effectLst/>
                <a:latin typeface="DM Sans" pitchFamily="2" charset="0"/>
              </a:rPr>
              <a:t>Reduce LPC committee sizes to a range of 10-12 members whilst maintaining local proportional representation;</a:t>
            </a:r>
          </a:p>
          <a:p>
            <a:pPr algn="just">
              <a:buFont typeface="Arial" panose="020B0604020202020204" pitchFamily="34" charset="0"/>
              <a:buChar char="•"/>
            </a:pPr>
            <a:r>
              <a:rPr lang="en-GB" sz="2500" b="0" i="0" dirty="0">
                <a:solidFill>
                  <a:srgbClr val="0070C0"/>
                </a:solidFill>
                <a:effectLst/>
                <a:latin typeface="DM Sans" pitchFamily="2" charset="0"/>
              </a:rPr>
              <a:t>Meet the future Community Pharmacy England levy through efficiencies;</a:t>
            </a:r>
          </a:p>
          <a:p>
            <a:pPr algn="just">
              <a:buFont typeface="Arial" panose="020B0604020202020204" pitchFamily="34" charset="0"/>
              <a:buChar char="•"/>
            </a:pPr>
            <a:r>
              <a:rPr lang="en-GB" sz="2500" b="0" i="0" dirty="0">
                <a:solidFill>
                  <a:srgbClr val="0070C0"/>
                </a:solidFill>
                <a:effectLst/>
                <a:latin typeface="DM Sans" pitchFamily="2" charset="0"/>
              </a:rPr>
              <a:t>Adopt a new updated model constitution to strengthen governance and focus levy funded activity; and</a:t>
            </a:r>
          </a:p>
          <a:p>
            <a:pPr algn="just">
              <a:buFont typeface="Arial" panose="020B0604020202020204" pitchFamily="34" charset="0"/>
              <a:buChar char="•"/>
            </a:pPr>
            <a:r>
              <a:rPr lang="en-GB" sz="2500" b="0" i="0" dirty="0">
                <a:solidFill>
                  <a:srgbClr val="0070C0"/>
                </a:solidFill>
                <a:effectLst/>
                <a:latin typeface="DM Sans" pitchFamily="2" charset="0"/>
              </a:rPr>
              <a:t>Rebrand to be known as ‘Community Pharmacy &lt;Local&gt;’, where ‘local’ represents a description of an area or location</a:t>
            </a:r>
          </a:p>
          <a:p>
            <a:endParaRPr lang="en-GB" dirty="0"/>
          </a:p>
        </p:txBody>
      </p:sp>
      <p:pic>
        <p:nvPicPr>
          <p:cNvPr id="5" name="Picture 4">
            <a:extLst>
              <a:ext uri="{FF2B5EF4-FFF2-40B4-BE49-F238E27FC236}">
                <a16:creationId xmlns:a16="http://schemas.microsoft.com/office/drawing/2014/main" id="{424732D2-5CA8-6F0D-8F78-F8CF3CC4D272}"/>
              </a:ext>
            </a:extLst>
          </p:cNvPr>
          <p:cNvPicPr>
            <a:picLocks noChangeAspect="1"/>
          </p:cNvPicPr>
          <p:nvPr/>
        </p:nvPicPr>
        <p:blipFill>
          <a:blip r:embed="rId3"/>
          <a:stretch>
            <a:fillRect/>
          </a:stretch>
        </p:blipFill>
        <p:spPr>
          <a:xfrm>
            <a:off x="128448" y="5355800"/>
            <a:ext cx="4011294" cy="1502200"/>
          </a:xfrm>
          <a:prstGeom prst="rect">
            <a:avLst/>
          </a:prstGeom>
        </p:spPr>
      </p:pic>
      <p:sp>
        <p:nvSpPr>
          <p:cNvPr id="7" name="Rectangle 6">
            <a:extLst>
              <a:ext uri="{FF2B5EF4-FFF2-40B4-BE49-F238E27FC236}">
                <a16:creationId xmlns:a16="http://schemas.microsoft.com/office/drawing/2014/main" id="{17667041-FC06-336E-FF37-3ADD6448484D}"/>
              </a:ext>
            </a:extLst>
          </p:cNvPr>
          <p:cNvSpPr/>
          <p:nvPr/>
        </p:nvSpPr>
        <p:spPr>
          <a:xfrm>
            <a:off x="664272" y="1825625"/>
            <a:ext cx="10416822" cy="2585323"/>
          </a:xfrm>
          <a:prstGeom prst="rect">
            <a:avLst/>
          </a:prstGeom>
          <a:solidFill>
            <a:srgbClr val="00B0F0"/>
          </a:solid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We met all </a:t>
            </a:r>
          </a:p>
          <a:p>
            <a:pPr algn="ctr"/>
            <a:r>
              <a:rPr lang="en-US" sz="5400" b="1" cap="none" spc="0" dirty="0">
                <a:ln w="22225">
                  <a:solidFill>
                    <a:schemeClr val="accent2"/>
                  </a:solidFill>
                  <a:prstDash val="solid"/>
                </a:ln>
                <a:solidFill>
                  <a:schemeClr val="accent2">
                    <a:lumMod val="40000"/>
                    <a:lumOff val="60000"/>
                  </a:schemeClr>
                </a:solidFill>
                <a:effectLst/>
              </a:rPr>
              <a:t>RSG recommendations</a:t>
            </a:r>
          </a:p>
          <a:p>
            <a:pPr algn="ctr"/>
            <a:r>
              <a:rPr lang="en-US" sz="5400" b="1" dirty="0">
                <a:ln w="22225">
                  <a:solidFill>
                    <a:schemeClr val="accent2"/>
                  </a:solidFill>
                  <a:prstDash val="solid"/>
                </a:ln>
                <a:solidFill>
                  <a:schemeClr val="accent2">
                    <a:lumMod val="40000"/>
                    <a:lumOff val="60000"/>
                  </a:schemeClr>
                </a:solidFill>
              </a:rPr>
              <a:t>before they were announced </a:t>
            </a:r>
          </a:p>
        </p:txBody>
      </p:sp>
    </p:spTree>
    <p:extLst>
      <p:ext uri="{BB962C8B-B14F-4D97-AF65-F5344CB8AC3E}">
        <p14:creationId xmlns:p14="http://schemas.microsoft.com/office/powerpoint/2010/main" val="335923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A picture containing colorfulness, graphics, graphic design, pixel&#10;&#10;Description automatically generated">
            <a:extLst>
              <a:ext uri="{FF2B5EF4-FFF2-40B4-BE49-F238E27FC236}">
                <a16:creationId xmlns:a16="http://schemas.microsoft.com/office/drawing/2014/main" id="{244ACA47-7CF1-84AF-F2F7-EF34F1C88ED5}"/>
              </a:ext>
            </a:extLst>
          </p:cNvPr>
          <p:cNvPicPr>
            <a:picLocks noChangeAspect="1"/>
          </p:cNvPicPr>
          <p:nvPr/>
        </p:nvPicPr>
        <p:blipFill rotWithShape="1">
          <a:blip r:embed="rId2">
            <a:extLst>
              <a:ext uri="{28A0092B-C50C-407E-A947-70E740481C1C}">
                <a14:useLocalDpi xmlns:a14="http://schemas.microsoft.com/office/drawing/2010/main" val="0"/>
              </a:ext>
            </a:extLst>
          </a:blip>
          <a:srcRect l="23425" r="61208" b="36175"/>
          <a:stretch/>
        </p:blipFill>
        <p:spPr>
          <a:xfrm rot="16200000">
            <a:off x="2667033" y="-2641587"/>
            <a:ext cx="6857932" cy="12192001"/>
          </a:xfrm>
          <a:prstGeom prst="rect">
            <a:avLst/>
          </a:prstGeom>
        </p:spPr>
      </p:pic>
      <p:pic>
        <p:nvPicPr>
          <p:cNvPr id="5" name="Picture 4" descr="A picture containing screenshot, graphics, colorfulness&#10;&#10;Description automatically generated">
            <a:extLst>
              <a:ext uri="{FF2B5EF4-FFF2-40B4-BE49-F238E27FC236}">
                <a16:creationId xmlns:a16="http://schemas.microsoft.com/office/drawing/2014/main" id="{917B7283-6A34-5AC9-66F7-B20F5E346716}"/>
              </a:ext>
            </a:extLst>
          </p:cNvPr>
          <p:cNvPicPr>
            <a:picLocks noChangeAspect="1"/>
          </p:cNvPicPr>
          <p:nvPr/>
        </p:nvPicPr>
        <p:blipFill rotWithShape="1">
          <a:blip r:embed="rId3">
            <a:extLst>
              <a:ext uri="{28A0092B-C50C-407E-A947-70E740481C1C}">
                <a14:useLocalDpi xmlns:a14="http://schemas.microsoft.com/office/drawing/2010/main" val="0"/>
              </a:ext>
            </a:extLst>
          </a:blip>
          <a:srcRect l="81622" r="1" b="7186"/>
          <a:stretch/>
        </p:blipFill>
        <p:spPr>
          <a:xfrm>
            <a:off x="10700951" y="91266"/>
            <a:ext cx="1586158" cy="1253621"/>
          </a:xfrm>
          <a:prstGeom prst="rect">
            <a:avLst/>
          </a:prstGeom>
        </p:spPr>
      </p:pic>
      <p:sp>
        <p:nvSpPr>
          <p:cNvPr id="6" name="TextBox 5">
            <a:extLst>
              <a:ext uri="{FF2B5EF4-FFF2-40B4-BE49-F238E27FC236}">
                <a16:creationId xmlns:a16="http://schemas.microsoft.com/office/drawing/2014/main" id="{212C725B-412E-3510-B776-2CFA0A171FC2}"/>
              </a:ext>
            </a:extLst>
          </p:cNvPr>
          <p:cNvSpPr txBox="1"/>
          <p:nvPr/>
        </p:nvSpPr>
        <p:spPr>
          <a:xfrm>
            <a:off x="1353669" y="550347"/>
            <a:ext cx="8806343" cy="553998"/>
          </a:xfrm>
          <a:prstGeom prst="rect">
            <a:avLst/>
          </a:prstGeom>
          <a:noFill/>
        </p:spPr>
        <p:txBody>
          <a:bodyPr wrap="square">
            <a:spAutoFit/>
          </a:bodyPr>
          <a:lstStyle/>
          <a:p>
            <a:pPr algn="ctr"/>
            <a:r>
              <a:rPr lang="en-US" sz="3000" b="1" dirty="0">
                <a:solidFill>
                  <a:srgbClr val="0070C0"/>
                </a:solidFill>
                <a:latin typeface="Mokoko" panose="02060503020203020204" pitchFamily="18" charset="0"/>
                <a:cs typeface="Mokoko" panose="02060503020203020204" pitchFamily="18" charset="0"/>
              </a:rPr>
              <a:t>Model Timeline for change  </a:t>
            </a:r>
            <a:endParaRPr lang="en-GB" sz="3000" b="1" dirty="0">
              <a:solidFill>
                <a:srgbClr val="0070C0"/>
              </a:solidFill>
              <a:latin typeface="Mokoko" panose="02060503020203020204" pitchFamily="18" charset="0"/>
              <a:cs typeface="Mokoko" panose="02060503020203020204" pitchFamily="18" charset="0"/>
            </a:endParaRPr>
          </a:p>
        </p:txBody>
      </p:sp>
      <p:pic>
        <p:nvPicPr>
          <p:cNvPr id="7" name="Picture 6" descr="A picture containing font, graphics, graphic design, colorfulness&#10;&#10;Description automatically generated">
            <a:extLst>
              <a:ext uri="{FF2B5EF4-FFF2-40B4-BE49-F238E27FC236}">
                <a16:creationId xmlns:a16="http://schemas.microsoft.com/office/drawing/2014/main" id="{D9EE5C30-782D-E341-B688-629B6A467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7" y="91266"/>
            <a:ext cx="1189996" cy="382307"/>
          </a:xfrm>
          <a:prstGeom prst="rect">
            <a:avLst/>
          </a:prstGeom>
        </p:spPr>
      </p:pic>
      <p:pic>
        <p:nvPicPr>
          <p:cNvPr id="8" name="Picture 7" descr="A picture containing screenshot, graphics, colorfulness&#10;&#10;Description automatically generated">
            <a:extLst>
              <a:ext uri="{FF2B5EF4-FFF2-40B4-BE49-F238E27FC236}">
                <a16:creationId xmlns:a16="http://schemas.microsoft.com/office/drawing/2014/main" id="{96409AC0-AA09-3451-2379-DE25381727DD}"/>
              </a:ext>
            </a:extLst>
          </p:cNvPr>
          <p:cNvPicPr>
            <a:picLocks noChangeAspect="1"/>
          </p:cNvPicPr>
          <p:nvPr/>
        </p:nvPicPr>
        <p:blipFill rotWithShape="1">
          <a:blip r:embed="rId3">
            <a:extLst>
              <a:ext uri="{28A0092B-C50C-407E-A947-70E740481C1C}">
                <a14:useLocalDpi xmlns:a14="http://schemas.microsoft.com/office/drawing/2010/main" val="0"/>
              </a:ext>
            </a:extLst>
          </a:blip>
          <a:srcRect l="74230" r="12963" b="7186"/>
          <a:stretch/>
        </p:blipFill>
        <p:spPr>
          <a:xfrm rot="10800000">
            <a:off x="0" y="5924014"/>
            <a:ext cx="865982" cy="978625"/>
          </a:xfrm>
          <a:prstGeom prst="rect">
            <a:avLst/>
          </a:prstGeom>
        </p:spPr>
      </p:pic>
      <p:cxnSp>
        <p:nvCxnSpPr>
          <p:cNvPr id="9" name="Straight Connector 8">
            <a:extLst>
              <a:ext uri="{FF2B5EF4-FFF2-40B4-BE49-F238E27FC236}">
                <a16:creationId xmlns:a16="http://schemas.microsoft.com/office/drawing/2014/main" id="{5E1151C7-0537-2F4F-F938-3D5A47D3EEA9}"/>
              </a:ext>
            </a:extLst>
          </p:cNvPr>
          <p:cNvCxnSpPr>
            <a:cxnSpLocks/>
          </p:cNvCxnSpPr>
          <p:nvPr/>
        </p:nvCxnSpPr>
        <p:spPr>
          <a:xfrm>
            <a:off x="2546351" y="1788329"/>
            <a:ext cx="14263" cy="3863393"/>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FEED53-A36A-DCCD-263F-0B44995B5BC0}"/>
              </a:ext>
            </a:extLst>
          </p:cNvPr>
          <p:cNvCxnSpPr/>
          <p:nvPr/>
        </p:nvCxnSpPr>
        <p:spPr>
          <a:xfrm>
            <a:off x="2367763" y="23869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9963C8-AF17-1086-3C6A-670619430EBA}"/>
              </a:ext>
            </a:extLst>
          </p:cNvPr>
          <p:cNvCxnSpPr/>
          <p:nvPr/>
        </p:nvCxnSpPr>
        <p:spPr>
          <a:xfrm>
            <a:off x="2367763" y="248996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DDE8-C618-2911-E255-9BBF2992E2BC}"/>
              </a:ext>
            </a:extLst>
          </p:cNvPr>
          <p:cNvCxnSpPr/>
          <p:nvPr/>
        </p:nvCxnSpPr>
        <p:spPr>
          <a:xfrm>
            <a:off x="2367763" y="25929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A16520-9A06-D692-08E7-CE13E5ECB1EE}"/>
              </a:ext>
            </a:extLst>
          </p:cNvPr>
          <p:cNvCxnSpPr/>
          <p:nvPr/>
        </p:nvCxnSpPr>
        <p:spPr>
          <a:xfrm>
            <a:off x="2312197" y="2588636"/>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F7C2BE-FAB3-183C-5486-845B0EB1B457}"/>
              </a:ext>
            </a:extLst>
          </p:cNvPr>
          <p:cNvCxnSpPr/>
          <p:nvPr/>
        </p:nvCxnSpPr>
        <p:spPr>
          <a:xfrm>
            <a:off x="2367763" y="279899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F311FD-F6F0-ED23-A3B6-6129EBA0F34B}"/>
              </a:ext>
            </a:extLst>
          </p:cNvPr>
          <p:cNvCxnSpPr/>
          <p:nvPr/>
        </p:nvCxnSpPr>
        <p:spPr>
          <a:xfrm>
            <a:off x="2367763" y="310770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1BABE-FBA7-734B-1984-0CA0A364D202}"/>
              </a:ext>
            </a:extLst>
          </p:cNvPr>
          <p:cNvCxnSpPr/>
          <p:nvPr/>
        </p:nvCxnSpPr>
        <p:spPr>
          <a:xfrm>
            <a:off x="2367763" y="321071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C7FF17-4C4F-3FD5-976F-5C2F77B95193}"/>
              </a:ext>
            </a:extLst>
          </p:cNvPr>
          <p:cNvCxnSpPr/>
          <p:nvPr/>
        </p:nvCxnSpPr>
        <p:spPr>
          <a:xfrm>
            <a:off x="2367763" y="331372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38F221-9784-1C7E-9043-C92B9F858EEC}"/>
              </a:ext>
            </a:extLst>
          </p:cNvPr>
          <p:cNvCxnSpPr/>
          <p:nvPr/>
        </p:nvCxnSpPr>
        <p:spPr>
          <a:xfrm>
            <a:off x="2367763" y="341673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EC05B5-9551-E0B5-8BD6-2C6631E778F0}"/>
              </a:ext>
            </a:extLst>
          </p:cNvPr>
          <p:cNvCxnSpPr/>
          <p:nvPr/>
        </p:nvCxnSpPr>
        <p:spPr>
          <a:xfrm>
            <a:off x="2367763" y="351974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13F558-BC67-5537-F5CB-1402BD903F2B}"/>
              </a:ext>
            </a:extLst>
          </p:cNvPr>
          <p:cNvCxnSpPr/>
          <p:nvPr/>
        </p:nvCxnSpPr>
        <p:spPr>
          <a:xfrm>
            <a:off x="2367763" y="36227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BD887-7421-7E9D-3508-0A55D87AF88F}"/>
              </a:ext>
            </a:extLst>
          </p:cNvPr>
          <p:cNvCxnSpPr/>
          <p:nvPr/>
        </p:nvCxnSpPr>
        <p:spPr>
          <a:xfrm>
            <a:off x="2367763" y="372576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12B6A7-7539-22D1-1632-4A8E876AE73C}"/>
              </a:ext>
            </a:extLst>
          </p:cNvPr>
          <p:cNvCxnSpPr/>
          <p:nvPr/>
        </p:nvCxnSpPr>
        <p:spPr>
          <a:xfrm>
            <a:off x="2367763" y="393178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982BE2-AFA2-55BF-7BC3-CE22D458B027}"/>
              </a:ext>
            </a:extLst>
          </p:cNvPr>
          <p:cNvCxnSpPr/>
          <p:nvPr/>
        </p:nvCxnSpPr>
        <p:spPr>
          <a:xfrm>
            <a:off x="2367763" y="403479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465615-603A-DE19-8370-A92C1DB2C6C9}"/>
              </a:ext>
            </a:extLst>
          </p:cNvPr>
          <p:cNvCxnSpPr/>
          <p:nvPr/>
        </p:nvCxnSpPr>
        <p:spPr>
          <a:xfrm>
            <a:off x="2367763" y="413780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F99465-F1BD-7CCE-F340-3D717360FCBF}"/>
              </a:ext>
            </a:extLst>
          </p:cNvPr>
          <p:cNvCxnSpPr/>
          <p:nvPr/>
        </p:nvCxnSpPr>
        <p:spPr>
          <a:xfrm>
            <a:off x="2367763" y="424081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0BA8BE-E8F5-C42D-CE01-A0A28AD39D44}"/>
              </a:ext>
            </a:extLst>
          </p:cNvPr>
          <p:cNvCxnSpPr/>
          <p:nvPr/>
        </p:nvCxnSpPr>
        <p:spPr>
          <a:xfrm>
            <a:off x="2367763" y="434382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726955-4670-44D1-A75B-62D0339C8446}"/>
              </a:ext>
            </a:extLst>
          </p:cNvPr>
          <p:cNvCxnSpPr/>
          <p:nvPr/>
        </p:nvCxnSpPr>
        <p:spPr>
          <a:xfrm>
            <a:off x="2367763" y="444683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4400C7-A17C-5437-03DE-AEC47BA216A7}"/>
              </a:ext>
            </a:extLst>
          </p:cNvPr>
          <p:cNvCxnSpPr/>
          <p:nvPr/>
        </p:nvCxnSpPr>
        <p:spPr>
          <a:xfrm>
            <a:off x="2367763" y="413511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869CBE-5CC8-F40F-55EB-508BB2895DC1}"/>
              </a:ext>
            </a:extLst>
          </p:cNvPr>
          <p:cNvCxnSpPr/>
          <p:nvPr/>
        </p:nvCxnSpPr>
        <p:spPr>
          <a:xfrm>
            <a:off x="2367763" y="46528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E979D5-5EED-7AA6-A788-9C1C205C5CB0}"/>
              </a:ext>
            </a:extLst>
          </p:cNvPr>
          <p:cNvCxnSpPr/>
          <p:nvPr/>
        </p:nvCxnSpPr>
        <p:spPr>
          <a:xfrm>
            <a:off x="2367763" y="455708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56074F-32BF-E9C4-3F79-CA1FD2F07DFC}"/>
              </a:ext>
            </a:extLst>
          </p:cNvPr>
          <p:cNvCxnSpPr/>
          <p:nvPr/>
        </p:nvCxnSpPr>
        <p:spPr>
          <a:xfrm>
            <a:off x="2367763" y="48588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AC9724F-71BE-A87F-21F0-D8C1C5058833}"/>
              </a:ext>
            </a:extLst>
          </p:cNvPr>
          <p:cNvSpPr>
            <a:spLocks noChangeAspect="1"/>
          </p:cNvSpPr>
          <p:nvPr/>
        </p:nvSpPr>
        <p:spPr>
          <a:xfrm>
            <a:off x="2224946" y="4081202"/>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cxnSp>
        <p:nvCxnSpPr>
          <p:cNvPr id="33" name="Straight Connector 32">
            <a:extLst>
              <a:ext uri="{FF2B5EF4-FFF2-40B4-BE49-F238E27FC236}">
                <a16:creationId xmlns:a16="http://schemas.microsoft.com/office/drawing/2014/main" id="{5DB92DC2-4CE1-4527-D480-66C73B11683B}"/>
              </a:ext>
            </a:extLst>
          </p:cNvPr>
          <p:cNvCxnSpPr/>
          <p:nvPr/>
        </p:nvCxnSpPr>
        <p:spPr>
          <a:xfrm>
            <a:off x="2367763" y="496188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45D563-D989-5C12-B051-4D0072D155D7}"/>
              </a:ext>
            </a:extLst>
          </p:cNvPr>
          <p:cNvCxnSpPr/>
          <p:nvPr/>
        </p:nvCxnSpPr>
        <p:spPr>
          <a:xfrm>
            <a:off x="2367763" y="2597423"/>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0C90A94-5678-5648-B8D8-7649D9E783C1}"/>
              </a:ext>
            </a:extLst>
          </p:cNvPr>
          <p:cNvSpPr>
            <a:spLocks noChangeAspect="1"/>
          </p:cNvSpPr>
          <p:nvPr/>
        </p:nvSpPr>
        <p:spPr>
          <a:xfrm>
            <a:off x="2224946" y="2546845"/>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36" name="TextBox 35">
            <a:extLst>
              <a:ext uri="{FF2B5EF4-FFF2-40B4-BE49-F238E27FC236}">
                <a16:creationId xmlns:a16="http://schemas.microsoft.com/office/drawing/2014/main" id="{AA0EA42D-CEF3-2C24-E02D-58FF2220449C}"/>
              </a:ext>
            </a:extLst>
          </p:cNvPr>
          <p:cNvSpPr txBox="1"/>
          <p:nvPr/>
        </p:nvSpPr>
        <p:spPr>
          <a:xfrm>
            <a:off x="3485986" y="1498591"/>
            <a:ext cx="8256415" cy="4667303"/>
          </a:xfrm>
          <a:prstGeom prst="rect">
            <a:avLst/>
          </a:prstGeom>
          <a:noFill/>
        </p:spPr>
        <p:txBody>
          <a:bodyPr wrap="square" lIns="91440" tIns="45720" rIns="91440" bIns="45720" rtlCol="0" anchor="t">
            <a:spAutoFit/>
          </a:bodyPr>
          <a:lstStyle/>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Transformation explainer events for LPCs 13th September </a:t>
            </a: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Transformation Toolkit part 1 published 14th September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Employment matters portal launched 16th September </a:t>
            </a:r>
          </a:p>
          <a:p>
            <a:pPr marL="285744" indent="-285744" defTabSz="914377">
              <a:lnSpc>
                <a:spcPts val="1700"/>
              </a:lnSpc>
              <a:buFont typeface="Arial,Sans-Serif" panose="020B0604020202020204" pitchFamily="34" charset="0"/>
              <a:buChar char="•"/>
              <a:defRPr/>
            </a:pPr>
            <a:r>
              <a:rPr lang="en-GB" sz="1400" dirty="0">
                <a:solidFill>
                  <a:prstClr val="black"/>
                </a:solidFill>
                <a:latin typeface="DM Sans" pitchFamily="2" charset="0"/>
                <a:cs typeface="Calibri"/>
              </a:rPr>
              <a:t>Engagement with neighbouring LPCs to discuss boundaries - ongoing</a:t>
            </a:r>
            <a:endParaRPr lang="en-US" sz="1400" dirty="0">
              <a:solidFill>
                <a:prstClr val="black"/>
              </a:solidFill>
              <a:latin typeface="DM Sans" pitchFamily="2" charset="0"/>
              <a:ea typeface="+mn-lt"/>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Representatives of LPC Conference 22nd September – levy and constitution discussions</a:t>
            </a:r>
            <a:endParaRPr lang="en-GB" sz="1400" i="1" dirty="0">
              <a:solidFill>
                <a:srgbClr val="FF0000"/>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Indicative levy amounts for 2023/24 and beyond published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LPCs meet to begin discussing the main questions</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Development of a proposal for the committee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LPC meeting to discuss and agree boundaries, name, size</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Prepare materials for contractors and engagement plan to explain rationale for the new LPC model constitution, any boundary changes, proposed mergers and extension to the term of office to 30 June 2023</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Give notice of special meeting of contractors </a:t>
            </a:r>
            <a:r>
              <a:rPr lang="en-GB" sz="1400" b="1" i="1" dirty="0">
                <a:solidFill>
                  <a:srgbClr val="FF0000"/>
                </a:solidFill>
                <a:latin typeface="DM Sans" pitchFamily="2" charset="0"/>
              </a:rPr>
              <a:t>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Hold special meeting of contractors with resolutions on model constitution and 3-month delay of current LPC term and then declare the results, inform NHS England and CPE of existing LPC, new LPC, merged LPC or small changes to boundaries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b="1" dirty="0">
                <a:solidFill>
                  <a:prstClr val="black"/>
                </a:solidFill>
                <a:latin typeface="DM Sans" pitchFamily="2" charset="0"/>
              </a:rPr>
              <a:t>Develop implementation plan and prepare for LPC elections, nominations</a:t>
            </a:r>
            <a:endParaRPr lang="en-GB" sz="1400" b="1"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b="1" dirty="0">
                <a:solidFill>
                  <a:prstClr val="black"/>
                </a:solidFill>
                <a:latin typeface="DM Sans" pitchFamily="2" charset="0"/>
              </a:rPr>
              <a:t>Move to implementation phase </a:t>
            </a:r>
            <a:r>
              <a:rPr lang="en-GB" sz="1400" dirty="0">
                <a:solidFill>
                  <a:prstClr val="black"/>
                </a:solidFill>
                <a:latin typeface="DM Sans" pitchFamily="2" charset="0"/>
              </a:rPr>
              <a:t>to include consulting with employees, financial convergence  </a:t>
            </a: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Existing terms of office end</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New LPC term of office begins, other operational changes – rebranding and websites</a:t>
            </a:r>
            <a:endParaRPr lang="en-GB" sz="1400" dirty="0">
              <a:solidFill>
                <a:prstClr val="black"/>
              </a:solidFill>
              <a:latin typeface="DM Sans" pitchFamily="2" charset="0"/>
              <a:cs typeface="Calibri"/>
            </a:endParaRPr>
          </a:p>
          <a:p>
            <a:pPr marL="177796" indent="-177796" defTabSz="914377">
              <a:lnSpc>
                <a:spcPts val="1700"/>
              </a:lnSpc>
              <a:buFont typeface="Arial" panose="020B0604020202020204" pitchFamily="34" charset="0"/>
              <a:buChar char="•"/>
              <a:defRPr/>
            </a:pPr>
            <a:endParaRPr lang="en-GB" sz="1400" dirty="0">
              <a:solidFill>
                <a:prstClr val="black"/>
              </a:solidFill>
              <a:latin typeface="DM Sans" pitchFamily="2" charset="0"/>
            </a:endParaRPr>
          </a:p>
        </p:txBody>
      </p:sp>
      <p:sp>
        <p:nvSpPr>
          <p:cNvPr id="37" name="TextBox 36">
            <a:extLst>
              <a:ext uri="{FF2B5EF4-FFF2-40B4-BE49-F238E27FC236}">
                <a16:creationId xmlns:a16="http://schemas.microsoft.com/office/drawing/2014/main" id="{0485A365-AAB9-E301-1FA4-CC584918E294}"/>
              </a:ext>
            </a:extLst>
          </p:cNvPr>
          <p:cNvSpPr txBox="1"/>
          <p:nvPr/>
        </p:nvSpPr>
        <p:spPr>
          <a:xfrm>
            <a:off x="748397" y="2457746"/>
            <a:ext cx="1364477"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October 2022</a:t>
            </a:r>
          </a:p>
        </p:txBody>
      </p:sp>
      <p:cxnSp>
        <p:nvCxnSpPr>
          <p:cNvPr id="38" name="Straight Connector 37">
            <a:extLst>
              <a:ext uri="{FF2B5EF4-FFF2-40B4-BE49-F238E27FC236}">
                <a16:creationId xmlns:a16="http://schemas.microsoft.com/office/drawing/2014/main" id="{FCD443D5-E473-229A-AB92-3E0942F0C1E1}"/>
              </a:ext>
            </a:extLst>
          </p:cNvPr>
          <p:cNvCxnSpPr/>
          <p:nvPr/>
        </p:nvCxnSpPr>
        <p:spPr>
          <a:xfrm>
            <a:off x="2367763" y="330549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A421A13-2CCB-294A-68C8-DC1BAF2C0173}"/>
              </a:ext>
            </a:extLst>
          </p:cNvPr>
          <p:cNvSpPr>
            <a:spLocks noChangeAspect="1"/>
          </p:cNvSpPr>
          <p:nvPr/>
        </p:nvSpPr>
        <p:spPr>
          <a:xfrm>
            <a:off x="2224946" y="3262870"/>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cxnSp>
        <p:nvCxnSpPr>
          <p:cNvPr id="40" name="Straight Connector 39">
            <a:extLst>
              <a:ext uri="{FF2B5EF4-FFF2-40B4-BE49-F238E27FC236}">
                <a16:creationId xmlns:a16="http://schemas.microsoft.com/office/drawing/2014/main" id="{DB97BB65-D70C-9345-BAE8-24CC07251853}"/>
              </a:ext>
            </a:extLst>
          </p:cNvPr>
          <p:cNvCxnSpPr>
            <a:cxnSpLocks/>
          </p:cNvCxnSpPr>
          <p:nvPr/>
        </p:nvCxnSpPr>
        <p:spPr>
          <a:xfrm>
            <a:off x="2367763" y="3016352"/>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AE22A44-10E7-A0ED-CA93-347B1F7832A2}"/>
              </a:ext>
            </a:extLst>
          </p:cNvPr>
          <p:cNvCxnSpPr/>
          <p:nvPr/>
        </p:nvCxnSpPr>
        <p:spPr>
          <a:xfrm>
            <a:off x="2371872" y="382811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7D5F7E-E145-33FF-465B-AA34EA5B88FB}"/>
              </a:ext>
            </a:extLst>
          </p:cNvPr>
          <p:cNvCxnSpPr/>
          <p:nvPr/>
        </p:nvCxnSpPr>
        <p:spPr>
          <a:xfrm>
            <a:off x="2367763" y="464924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9F0F88D-801A-421F-C9DF-3C600CA1BF46}"/>
              </a:ext>
            </a:extLst>
          </p:cNvPr>
          <p:cNvSpPr>
            <a:spLocks noChangeAspect="1"/>
          </p:cNvSpPr>
          <p:nvPr/>
        </p:nvSpPr>
        <p:spPr>
          <a:xfrm>
            <a:off x="2224946" y="4595331"/>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44" name="TextBox 43">
            <a:extLst>
              <a:ext uri="{FF2B5EF4-FFF2-40B4-BE49-F238E27FC236}">
                <a16:creationId xmlns:a16="http://schemas.microsoft.com/office/drawing/2014/main" id="{9B5C5B45-231D-F07D-5D08-F743F8D7337F}"/>
              </a:ext>
            </a:extLst>
          </p:cNvPr>
          <p:cNvSpPr txBox="1"/>
          <p:nvPr/>
        </p:nvSpPr>
        <p:spPr>
          <a:xfrm>
            <a:off x="701909" y="4513020"/>
            <a:ext cx="1410964"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February 2023</a:t>
            </a:r>
          </a:p>
        </p:txBody>
      </p:sp>
      <p:cxnSp>
        <p:nvCxnSpPr>
          <p:cNvPr id="45" name="Straight Connector 44">
            <a:extLst>
              <a:ext uri="{FF2B5EF4-FFF2-40B4-BE49-F238E27FC236}">
                <a16:creationId xmlns:a16="http://schemas.microsoft.com/office/drawing/2014/main" id="{966228D5-0ABC-85EC-510D-5F95BD357EDD}"/>
              </a:ext>
            </a:extLst>
          </p:cNvPr>
          <p:cNvCxnSpPr/>
          <p:nvPr/>
        </p:nvCxnSpPr>
        <p:spPr>
          <a:xfrm>
            <a:off x="2367763" y="5166384"/>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97004A-DA11-9240-B869-A039EBACDF6C}"/>
              </a:ext>
            </a:extLst>
          </p:cNvPr>
          <p:cNvCxnSpPr/>
          <p:nvPr/>
        </p:nvCxnSpPr>
        <p:spPr>
          <a:xfrm>
            <a:off x="2367763" y="507060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CB1E175-14DB-9C54-D990-D114FCF1E2B3}"/>
              </a:ext>
            </a:extLst>
          </p:cNvPr>
          <p:cNvCxnSpPr/>
          <p:nvPr/>
        </p:nvCxnSpPr>
        <p:spPr>
          <a:xfrm>
            <a:off x="2367763" y="475207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C0D68F-BDC5-014F-B764-3A2866F5325D}"/>
              </a:ext>
            </a:extLst>
          </p:cNvPr>
          <p:cNvCxnSpPr/>
          <p:nvPr/>
        </p:nvCxnSpPr>
        <p:spPr>
          <a:xfrm>
            <a:off x="2367763" y="5162771"/>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DEBC74D2-0C38-616A-51C3-CA36CF8E90C1}"/>
              </a:ext>
            </a:extLst>
          </p:cNvPr>
          <p:cNvSpPr>
            <a:spLocks noChangeAspect="1"/>
          </p:cNvSpPr>
          <p:nvPr/>
        </p:nvSpPr>
        <p:spPr>
          <a:xfrm>
            <a:off x="2224946" y="5108858"/>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grpSp>
        <p:nvGrpSpPr>
          <p:cNvPr id="50" name="Group 49">
            <a:extLst>
              <a:ext uri="{FF2B5EF4-FFF2-40B4-BE49-F238E27FC236}">
                <a16:creationId xmlns:a16="http://schemas.microsoft.com/office/drawing/2014/main" id="{FC77E2B1-A571-3515-32AB-E5816F6E19AF}"/>
              </a:ext>
            </a:extLst>
          </p:cNvPr>
          <p:cNvGrpSpPr/>
          <p:nvPr/>
        </p:nvGrpSpPr>
        <p:grpSpPr>
          <a:xfrm>
            <a:off x="2913066" y="2412115"/>
            <a:ext cx="410764" cy="410764"/>
            <a:chOff x="5664200" y="4421188"/>
            <a:chExt cx="971550" cy="971550"/>
          </a:xfrm>
        </p:grpSpPr>
        <p:sp>
          <p:nvSpPr>
            <p:cNvPr id="51" name="Oval 168">
              <a:extLst>
                <a:ext uri="{FF2B5EF4-FFF2-40B4-BE49-F238E27FC236}">
                  <a16:creationId xmlns:a16="http://schemas.microsoft.com/office/drawing/2014/main" id="{8D3D0AC8-A7B2-9382-EEF2-BB8D7D514817}"/>
                </a:ext>
              </a:extLst>
            </p:cNvPr>
            <p:cNvSpPr>
              <a:spLocks noChangeArrowheads="1"/>
            </p:cNvSpPr>
            <p:nvPr/>
          </p:nvSpPr>
          <p:spPr bwMode="auto">
            <a:xfrm>
              <a:off x="5664200" y="4421188"/>
              <a:ext cx="971550" cy="971550"/>
            </a:xfrm>
            <a:prstGeom prst="ellipse">
              <a:avLst/>
            </a:pr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2" name="Freeform 169">
              <a:extLst>
                <a:ext uri="{FF2B5EF4-FFF2-40B4-BE49-F238E27FC236}">
                  <a16:creationId xmlns:a16="http://schemas.microsoft.com/office/drawing/2014/main" id="{BE5B0636-C671-7A34-2F8F-E2522BB051CA}"/>
                </a:ext>
              </a:extLst>
            </p:cNvPr>
            <p:cNvSpPr>
              <a:spLocks/>
            </p:cNvSpPr>
            <p:nvPr/>
          </p:nvSpPr>
          <p:spPr bwMode="auto">
            <a:xfrm>
              <a:off x="6081713" y="4868863"/>
              <a:ext cx="136525" cy="136525"/>
            </a:xfrm>
            <a:custGeom>
              <a:avLst/>
              <a:gdLst>
                <a:gd name="T0" fmla="*/ 18 w 36"/>
                <a:gd name="T1" fmla="*/ 0 h 36"/>
                <a:gd name="T2" fmla="*/ 18 w 36"/>
                <a:gd name="T3" fmla="*/ 0 h 36"/>
                <a:gd name="T4" fmla="*/ 0 w 36"/>
                <a:gd name="T5" fmla="*/ 18 h 36"/>
                <a:gd name="T6" fmla="*/ 18 w 36"/>
                <a:gd name="T7" fmla="*/ 36 h 36"/>
                <a:gd name="T8" fmla="*/ 36 w 36"/>
                <a:gd name="T9" fmla="*/ 18 h 36"/>
                <a:gd name="T10" fmla="*/ 36 w 36"/>
                <a:gd name="T11" fmla="*/ 1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18" y="0"/>
                    <a:pt x="18" y="0"/>
                    <a:pt x="18" y="0"/>
                  </a:cubicBezTo>
                  <a:cubicBezTo>
                    <a:pt x="8" y="0"/>
                    <a:pt x="0" y="8"/>
                    <a:pt x="0" y="18"/>
                  </a:cubicBezTo>
                  <a:cubicBezTo>
                    <a:pt x="0" y="28"/>
                    <a:pt x="8" y="36"/>
                    <a:pt x="18" y="36"/>
                  </a:cubicBezTo>
                  <a:cubicBezTo>
                    <a:pt x="28" y="36"/>
                    <a:pt x="36" y="28"/>
                    <a:pt x="36" y="18"/>
                  </a:cubicBezTo>
                  <a:cubicBezTo>
                    <a:pt x="36" y="18"/>
                    <a:pt x="36" y="18"/>
                    <a:pt x="36" y="18"/>
                  </a:cubicBezTo>
                  <a:cubicBezTo>
                    <a:pt x="36" y="8"/>
                    <a:pt x="28" y="0"/>
                    <a:pt x="1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3" name="Freeform 170">
              <a:extLst>
                <a:ext uri="{FF2B5EF4-FFF2-40B4-BE49-F238E27FC236}">
                  <a16:creationId xmlns:a16="http://schemas.microsoft.com/office/drawing/2014/main" id="{81CC52E8-8D1E-F081-4EF3-6B3DCF4890D6}"/>
                </a:ext>
              </a:extLst>
            </p:cNvPr>
            <p:cNvSpPr>
              <a:spLocks noEditPoints="1"/>
            </p:cNvSpPr>
            <p:nvPr/>
          </p:nvSpPr>
          <p:spPr bwMode="auto">
            <a:xfrm>
              <a:off x="5816600" y="4602163"/>
              <a:ext cx="668338" cy="668338"/>
            </a:xfrm>
            <a:custGeom>
              <a:avLst/>
              <a:gdLst>
                <a:gd name="T0" fmla="*/ 48 w 176"/>
                <a:gd name="T1" fmla="*/ 88 h 176"/>
                <a:gd name="T2" fmla="*/ 128 w 176"/>
                <a:gd name="T3" fmla="*/ 88 h 176"/>
                <a:gd name="T4" fmla="*/ 88 w 176"/>
                <a:gd name="T5" fmla="*/ 0 h 176"/>
                <a:gd name="T6" fmla="*/ 82 w 176"/>
                <a:gd name="T7" fmla="*/ 0 h 176"/>
                <a:gd name="T8" fmla="*/ 71 w 176"/>
                <a:gd name="T9" fmla="*/ 21 h 176"/>
                <a:gd name="T10" fmla="*/ 60 w 176"/>
                <a:gd name="T11" fmla="*/ 29 h 176"/>
                <a:gd name="T12" fmla="*/ 52 w 176"/>
                <a:gd name="T13" fmla="*/ 29 h 176"/>
                <a:gd name="T14" fmla="*/ 34 w 176"/>
                <a:gd name="T15" fmla="*/ 21 h 176"/>
                <a:gd name="T16" fmla="*/ 22 w 176"/>
                <a:gd name="T17" fmla="*/ 30 h 176"/>
                <a:gd name="T18" fmla="*/ 29 w 176"/>
                <a:gd name="T19" fmla="*/ 52 h 176"/>
                <a:gd name="T20" fmla="*/ 26 w 176"/>
                <a:gd name="T21" fmla="*/ 66 h 176"/>
                <a:gd name="T22" fmla="*/ 4 w 176"/>
                <a:gd name="T23" fmla="*/ 77 h 176"/>
                <a:gd name="T24" fmla="*/ 0 w 176"/>
                <a:gd name="T25" fmla="*/ 88 h 176"/>
                <a:gd name="T26" fmla="*/ 4 w 176"/>
                <a:gd name="T27" fmla="*/ 99 h 176"/>
                <a:gd name="T28" fmla="*/ 26 w 176"/>
                <a:gd name="T29" fmla="*/ 110 h 176"/>
                <a:gd name="T30" fmla="*/ 29 w 176"/>
                <a:gd name="T31" fmla="*/ 124 h 176"/>
                <a:gd name="T32" fmla="*/ 22 w 176"/>
                <a:gd name="T33" fmla="*/ 146 h 176"/>
                <a:gd name="T34" fmla="*/ 34 w 176"/>
                <a:gd name="T35" fmla="*/ 155 h 176"/>
                <a:gd name="T36" fmla="*/ 52 w 176"/>
                <a:gd name="T37" fmla="*/ 147 h 176"/>
                <a:gd name="T38" fmla="*/ 60 w 176"/>
                <a:gd name="T39" fmla="*/ 147 h 176"/>
                <a:gd name="T40" fmla="*/ 71 w 176"/>
                <a:gd name="T41" fmla="*/ 155 h 176"/>
                <a:gd name="T42" fmla="*/ 82 w 176"/>
                <a:gd name="T43" fmla="*/ 176 h 176"/>
                <a:gd name="T44" fmla="*/ 94 w 176"/>
                <a:gd name="T45" fmla="*/ 176 h 176"/>
                <a:gd name="T46" fmla="*/ 105 w 176"/>
                <a:gd name="T47" fmla="*/ 155 h 176"/>
                <a:gd name="T48" fmla="*/ 116 w 176"/>
                <a:gd name="T49" fmla="*/ 147 h 176"/>
                <a:gd name="T50" fmla="*/ 124 w 176"/>
                <a:gd name="T51" fmla="*/ 147 h 176"/>
                <a:gd name="T52" fmla="*/ 142 w 176"/>
                <a:gd name="T53" fmla="*/ 155 h 176"/>
                <a:gd name="T54" fmla="*/ 154 w 176"/>
                <a:gd name="T55" fmla="*/ 146 h 176"/>
                <a:gd name="T56" fmla="*/ 147 w 176"/>
                <a:gd name="T57" fmla="*/ 124 h 176"/>
                <a:gd name="T58" fmla="*/ 150 w 176"/>
                <a:gd name="T59" fmla="*/ 110 h 176"/>
                <a:gd name="T60" fmla="*/ 172 w 176"/>
                <a:gd name="T61" fmla="*/ 99 h 176"/>
                <a:gd name="T62" fmla="*/ 176 w 176"/>
                <a:gd name="T63" fmla="*/ 88 h 176"/>
                <a:gd name="T64" fmla="*/ 176 w 176"/>
                <a:gd name="T65" fmla="*/ 82 h 176"/>
                <a:gd name="T66" fmla="*/ 155 w 176"/>
                <a:gd name="T67" fmla="*/ 71 h 176"/>
                <a:gd name="T68" fmla="*/ 147 w 176"/>
                <a:gd name="T69" fmla="*/ 60 h 176"/>
                <a:gd name="T70" fmla="*/ 155 w 176"/>
                <a:gd name="T71" fmla="*/ 37 h 176"/>
                <a:gd name="T72" fmla="*/ 146 w 176"/>
                <a:gd name="T73" fmla="*/ 22 h 176"/>
                <a:gd name="T74" fmla="*/ 139 w 176"/>
                <a:gd name="T75" fmla="*/ 21 h 176"/>
                <a:gd name="T76" fmla="*/ 120 w 176"/>
                <a:gd name="T77" fmla="*/ 29 h 176"/>
                <a:gd name="T78" fmla="*/ 110 w 176"/>
                <a:gd name="T79" fmla="*/ 26 h 176"/>
                <a:gd name="T80" fmla="*/ 99 w 176"/>
                <a:gd name="T81" fmla="*/ 4 h 176"/>
                <a:gd name="T82" fmla="*/ 88 w 176"/>
                <a:gd name="T8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moveTo>
                    <a:pt x="88" y="0"/>
                  </a:moveTo>
                  <a:cubicBezTo>
                    <a:pt x="88" y="0"/>
                    <a:pt x="88"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9" y="29"/>
                    <a:pt x="57" y="29"/>
                    <a:pt x="56" y="29"/>
                  </a:cubicBezTo>
                  <a:cubicBezTo>
                    <a:pt x="55" y="29"/>
                    <a:pt x="53" y="29"/>
                    <a:pt x="52" y="29"/>
                  </a:cubicBezTo>
                  <a:cubicBezTo>
                    <a:pt x="37" y="21"/>
                    <a:pt x="37" y="21"/>
                    <a:pt x="37" y="21"/>
                  </a:cubicBezTo>
                  <a:cubicBezTo>
                    <a:pt x="36" y="21"/>
                    <a:pt x="35" y="21"/>
                    <a:pt x="34" y="21"/>
                  </a:cubicBezTo>
                  <a:cubicBezTo>
                    <a:pt x="33" y="21"/>
                    <a:pt x="31"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1" y="155"/>
                    <a:pt x="33" y="155"/>
                    <a:pt x="34" y="155"/>
                  </a:cubicBezTo>
                  <a:cubicBezTo>
                    <a:pt x="35" y="155"/>
                    <a:pt x="36" y="155"/>
                    <a:pt x="37" y="155"/>
                  </a:cubicBezTo>
                  <a:cubicBezTo>
                    <a:pt x="52" y="147"/>
                    <a:pt x="52" y="147"/>
                    <a:pt x="52" y="147"/>
                  </a:cubicBezTo>
                  <a:cubicBezTo>
                    <a:pt x="53" y="147"/>
                    <a:pt x="55" y="147"/>
                    <a:pt x="56" y="147"/>
                  </a:cubicBezTo>
                  <a:cubicBezTo>
                    <a:pt x="57" y="147"/>
                    <a:pt x="59"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7" y="147"/>
                    <a:pt x="119" y="147"/>
                    <a:pt x="120" y="147"/>
                  </a:cubicBezTo>
                  <a:cubicBezTo>
                    <a:pt x="121" y="147"/>
                    <a:pt x="123" y="147"/>
                    <a:pt x="124" y="147"/>
                  </a:cubicBezTo>
                  <a:cubicBezTo>
                    <a:pt x="139" y="155"/>
                    <a:pt x="139" y="155"/>
                    <a:pt x="139" y="155"/>
                  </a:cubicBezTo>
                  <a:cubicBezTo>
                    <a:pt x="140" y="155"/>
                    <a:pt x="141" y="155"/>
                    <a:pt x="142" y="155"/>
                  </a:cubicBezTo>
                  <a:cubicBezTo>
                    <a:pt x="143" y="155"/>
                    <a:pt x="145"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8"/>
                    <a:pt x="176" y="88"/>
                    <a:pt x="176" y="88"/>
                  </a:cubicBezTo>
                  <a:cubicBezTo>
                    <a:pt x="176" y="85"/>
                    <a:pt x="176" y="82"/>
                    <a:pt x="176" y="82"/>
                  </a:cubicBez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5" y="21"/>
                    <a:pt x="143" y="21"/>
                    <a:pt x="142" y="21"/>
                  </a:cubicBezTo>
                  <a:cubicBezTo>
                    <a:pt x="141" y="21"/>
                    <a:pt x="140" y="21"/>
                    <a:pt x="139" y="21"/>
                  </a:cubicBezTo>
                  <a:cubicBezTo>
                    <a:pt x="124" y="29"/>
                    <a:pt x="124" y="29"/>
                    <a:pt x="124" y="29"/>
                  </a:cubicBezTo>
                  <a:cubicBezTo>
                    <a:pt x="123" y="29"/>
                    <a:pt x="121" y="29"/>
                    <a:pt x="120" y="29"/>
                  </a:cubicBezTo>
                  <a:cubicBezTo>
                    <a:pt x="119" y="29"/>
                    <a:pt x="117"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4" name="Oval 171">
              <a:extLst>
                <a:ext uri="{FF2B5EF4-FFF2-40B4-BE49-F238E27FC236}">
                  <a16:creationId xmlns:a16="http://schemas.microsoft.com/office/drawing/2014/main" id="{63D6CF0C-F75C-BE80-FC29-39C743B0C3A7}"/>
                </a:ext>
              </a:extLst>
            </p:cNvPr>
            <p:cNvSpPr>
              <a:spLocks noChangeArrowheads="1"/>
            </p:cNvSpPr>
            <p:nvPr/>
          </p:nvSpPr>
          <p:spPr bwMode="auto">
            <a:xfrm>
              <a:off x="6081713" y="4838701"/>
              <a:ext cx="136525" cy="136525"/>
            </a:xfrm>
            <a:prstGeom prst="ellipse">
              <a:avLst/>
            </a:pr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5" name="Freeform 172">
              <a:extLst>
                <a:ext uri="{FF2B5EF4-FFF2-40B4-BE49-F238E27FC236}">
                  <a16:creationId xmlns:a16="http://schemas.microsoft.com/office/drawing/2014/main" id="{36C8BEB3-ABA2-B767-331D-54206F37706E}"/>
                </a:ext>
              </a:extLst>
            </p:cNvPr>
            <p:cNvSpPr>
              <a:spLocks noEditPoints="1"/>
            </p:cNvSpPr>
            <p:nvPr/>
          </p:nvSpPr>
          <p:spPr bwMode="auto">
            <a:xfrm>
              <a:off x="5816600" y="4572001"/>
              <a:ext cx="668338" cy="668338"/>
            </a:xfrm>
            <a:custGeom>
              <a:avLst/>
              <a:gdLst>
                <a:gd name="T0" fmla="*/ 172 w 176"/>
                <a:gd name="T1" fmla="*/ 77 h 176"/>
                <a:gd name="T2" fmla="*/ 150 w 176"/>
                <a:gd name="T3" fmla="*/ 66 h 176"/>
                <a:gd name="T4" fmla="*/ 147 w 176"/>
                <a:gd name="T5" fmla="*/ 52 h 176"/>
                <a:gd name="T6" fmla="*/ 154 w 176"/>
                <a:gd name="T7" fmla="*/ 30 h 176"/>
                <a:gd name="T8" fmla="*/ 139 w 176"/>
                <a:gd name="T9" fmla="*/ 21 h 176"/>
                <a:gd name="T10" fmla="*/ 116 w 176"/>
                <a:gd name="T11" fmla="*/ 29 h 176"/>
                <a:gd name="T12" fmla="*/ 105 w 176"/>
                <a:gd name="T13" fmla="*/ 21 h 176"/>
                <a:gd name="T14" fmla="*/ 94 w 176"/>
                <a:gd name="T15" fmla="*/ 0 h 176"/>
                <a:gd name="T16" fmla="*/ 82 w 176"/>
                <a:gd name="T17" fmla="*/ 0 h 176"/>
                <a:gd name="T18" fmla="*/ 71 w 176"/>
                <a:gd name="T19" fmla="*/ 21 h 176"/>
                <a:gd name="T20" fmla="*/ 60 w 176"/>
                <a:gd name="T21" fmla="*/ 29 h 176"/>
                <a:gd name="T22" fmla="*/ 37 w 176"/>
                <a:gd name="T23" fmla="*/ 21 h 176"/>
                <a:gd name="T24" fmla="*/ 22 w 176"/>
                <a:gd name="T25" fmla="*/ 30 h 176"/>
                <a:gd name="T26" fmla="*/ 29 w 176"/>
                <a:gd name="T27" fmla="*/ 52 h 176"/>
                <a:gd name="T28" fmla="*/ 26 w 176"/>
                <a:gd name="T29" fmla="*/ 66 h 176"/>
                <a:gd name="T30" fmla="*/ 4 w 176"/>
                <a:gd name="T31" fmla="*/ 77 h 176"/>
                <a:gd name="T32" fmla="*/ 0 w 176"/>
                <a:gd name="T33" fmla="*/ 88 h 176"/>
                <a:gd name="T34" fmla="*/ 4 w 176"/>
                <a:gd name="T35" fmla="*/ 99 h 176"/>
                <a:gd name="T36" fmla="*/ 26 w 176"/>
                <a:gd name="T37" fmla="*/ 110 h 176"/>
                <a:gd name="T38" fmla="*/ 29 w 176"/>
                <a:gd name="T39" fmla="*/ 124 h 176"/>
                <a:gd name="T40" fmla="*/ 22 w 176"/>
                <a:gd name="T41" fmla="*/ 146 h 176"/>
                <a:gd name="T42" fmla="*/ 37 w 176"/>
                <a:gd name="T43" fmla="*/ 155 h 176"/>
                <a:gd name="T44" fmla="*/ 60 w 176"/>
                <a:gd name="T45" fmla="*/ 147 h 176"/>
                <a:gd name="T46" fmla="*/ 71 w 176"/>
                <a:gd name="T47" fmla="*/ 155 h 176"/>
                <a:gd name="T48" fmla="*/ 82 w 176"/>
                <a:gd name="T49" fmla="*/ 176 h 176"/>
                <a:gd name="T50" fmla="*/ 94 w 176"/>
                <a:gd name="T51" fmla="*/ 176 h 176"/>
                <a:gd name="T52" fmla="*/ 105 w 176"/>
                <a:gd name="T53" fmla="*/ 155 h 176"/>
                <a:gd name="T54" fmla="*/ 116 w 176"/>
                <a:gd name="T55" fmla="*/ 147 h 176"/>
                <a:gd name="T56" fmla="*/ 139 w 176"/>
                <a:gd name="T57" fmla="*/ 155 h 176"/>
                <a:gd name="T58" fmla="*/ 154 w 176"/>
                <a:gd name="T59" fmla="*/ 146 h 176"/>
                <a:gd name="T60" fmla="*/ 147 w 176"/>
                <a:gd name="T61" fmla="*/ 124 h 176"/>
                <a:gd name="T62" fmla="*/ 150 w 176"/>
                <a:gd name="T63" fmla="*/ 110 h 176"/>
                <a:gd name="T64" fmla="*/ 172 w 176"/>
                <a:gd name="T65" fmla="*/ 99 h 176"/>
                <a:gd name="T66" fmla="*/ 176 w 176"/>
                <a:gd name="T67" fmla="*/ 88 h 176"/>
                <a:gd name="T68" fmla="*/ 88 w 176"/>
                <a:gd name="T69" fmla="*/ 128 h 176"/>
                <a:gd name="T70" fmla="*/ 88 w 176"/>
                <a:gd name="T71" fmla="*/ 48 h 176"/>
                <a:gd name="T72" fmla="*/ 88 w 176"/>
                <a:gd name="T7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76" y="82"/>
                  </a:move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4" y="21"/>
                    <a:pt x="141" y="20"/>
                    <a:pt x="139" y="21"/>
                  </a:cubicBezTo>
                  <a:cubicBezTo>
                    <a:pt x="124" y="29"/>
                    <a:pt x="124" y="29"/>
                    <a:pt x="124" y="29"/>
                  </a:cubicBezTo>
                  <a:cubicBezTo>
                    <a:pt x="122" y="29"/>
                    <a:pt x="118"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8" y="29"/>
                    <a:pt x="54" y="29"/>
                    <a:pt x="52" y="29"/>
                  </a:cubicBezTo>
                  <a:cubicBezTo>
                    <a:pt x="37" y="21"/>
                    <a:pt x="37" y="21"/>
                    <a:pt x="37" y="21"/>
                  </a:cubicBezTo>
                  <a:cubicBezTo>
                    <a:pt x="35" y="20"/>
                    <a:pt x="32"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2" y="155"/>
                    <a:pt x="35" y="156"/>
                    <a:pt x="37" y="155"/>
                  </a:cubicBezTo>
                  <a:cubicBezTo>
                    <a:pt x="52" y="147"/>
                    <a:pt x="52" y="147"/>
                    <a:pt x="52" y="147"/>
                  </a:cubicBezTo>
                  <a:cubicBezTo>
                    <a:pt x="54" y="147"/>
                    <a:pt x="58"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8" y="147"/>
                    <a:pt x="122" y="146"/>
                    <a:pt x="124" y="147"/>
                  </a:cubicBezTo>
                  <a:cubicBezTo>
                    <a:pt x="139" y="155"/>
                    <a:pt x="139" y="155"/>
                    <a:pt x="139" y="155"/>
                  </a:cubicBezTo>
                  <a:cubicBezTo>
                    <a:pt x="141" y="156"/>
                    <a:pt x="144"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5"/>
                    <a:pt x="176" y="82"/>
                    <a:pt x="176" y="82"/>
                  </a:cubicBezTo>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sp>
        <p:nvSpPr>
          <p:cNvPr id="56" name="Freeform 41">
            <a:extLst>
              <a:ext uri="{FF2B5EF4-FFF2-40B4-BE49-F238E27FC236}">
                <a16:creationId xmlns:a16="http://schemas.microsoft.com/office/drawing/2014/main" id="{967EC61C-372B-67C3-6783-D67CA64226E8}"/>
              </a:ext>
            </a:extLst>
          </p:cNvPr>
          <p:cNvSpPr/>
          <p:nvPr/>
        </p:nvSpPr>
        <p:spPr>
          <a:xfrm>
            <a:off x="2934851" y="3138971"/>
            <a:ext cx="410764" cy="4107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848"/>
                  <a:pt x="0" y="10800"/>
                </a:cubicBezTo>
                <a:cubicBezTo>
                  <a:pt x="0" y="16752"/>
                  <a:pt x="4786" y="21600"/>
                  <a:pt x="10800" y="21600"/>
                </a:cubicBezTo>
                <a:cubicBezTo>
                  <a:pt x="16752" y="21600"/>
                  <a:pt x="21600" y="16752"/>
                  <a:pt x="21600" y="10800"/>
                </a:cubicBezTo>
                <a:cubicBezTo>
                  <a:pt x="21600" y="4848"/>
                  <a:pt x="16752" y="0"/>
                  <a:pt x="10800" y="0"/>
                </a:cubicBezTo>
                <a:close/>
                <a:moveTo>
                  <a:pt x="14114" y="15280"/>
                </a:moveTo>
                <a:cubicBezTo>
                  <a:pt x="6259" y="15280"/>
                  <a:pt x="6259" y="15280"/>
                  <a:pt x="6259" y="15280"/>
                </a:cubicBezTo>
                <a:cubicBezTo>
                  <a:pt x="4357" y="17305"/>
                  <a:pt x="4357" y="17305"/>
                  <a:pt x="4357" y="17305"/>
                </a:cubicBezTo>
                <a:cubicBezTo>
                  <a:pt x="4357" y="15280"/>
                  <a:pt x="4357" y="15280"/>
                  <a:pt x="4357" y="15280"/>
                </a:cubicBezTo>
                <a:cubicBezTo>
                  <a:pt x="3191" y="15280"/>
                  <a:pt x="3191" y="15280"/>
                  <a:pt x="3191" y="15280"/>
                </a:cubicBezTo>
                <a:cubicBezTo>
                  <a:pt x="3191" y="7916"/>
                  <a:pt x="3191" y="7916"/>
                  <a:pt x="3191" y="7916"/>
                </a:cubicBezTo>
                <a:cubicBezTo>
                  <a:pt x="6627" y="7916"/>
                  <a:pt x="6627" y="7916"/>
                  <a:pt x="6627" y="7916"/>
                </a:cubicBezTo>
                <a:cubicBezTo>
                  <a:pt x="6627" y="12641"/>
                  <a:pt x="6627" y="12641"/>
                  <a:pt x="6627" y="12641"/>
                </a:cubicBezTo>
                <a:cubicBezTo>
                  <a:pt x="6627" y="13070"/>
                  <a:pt x="6627" y="13070"/>
                  <a:pt x="6627" y="13070"/>
                </a:cubicBezTo>
                <a:cubicBezTo>
                  <a:pt x="6995" y="13070"/>
                  <a:pt x="6995" y="13070"/>
                  <a:pt x="6995" y="13070"/>
                </a:cubicBezTo>
                <a:cubicBezTo>
                  <a:pt x="14114" y="13070"/>
                  <a:pt x="14114" y="13070"/>
                  <a:pt x="14114" y="13070"/>
                </a:cubicBezTo>
                <a:lnTo>
                  <a:pt x="14114" y="15280"/>
                </a:lnTo>
                <a:close/>
                <a:moveTo>
                  <a:pt x="18348" y="12641"/>
                </a:moveTo>
                <a:cubicBezTo>
                  <a:pt x="17120" y="12641"/>
                  <a:pt x="17120" y="12641"/>
                  <a:pt x="17120" y="12641"/>
                </a:cubicBezTo>
                <a:cubicBezTo>
                  <a:pt x="17120" y="14850"/>
                  <a:pt x="17120" y="14850"/>
                  <a:pt x="17120" y="14850"/>
                </a:cubicBezTo>
                <a:cubicBezTo>
                  <a:pt x="15157" y="12641"/>
                  <a:pt x="15157" y="12641"/>
                  <a:pt x="15157" y="12641"/>
                </a:cubicBezTo>
                <a:cubicBezTo>
                  <a:pt x="14114" y="12641"/>
                  <a:pt x="14114" y="12641"/>
                  <a:pt x="14114" y="12641"/>
                </a:cubicBezTo>
                <a:cubicBezTo>
                  <a:pt x="7057" y="12641"/>
                  <a:pt x="7057" y="12641"/>
                  <a:pt x="7057" y="12641"/>
                </a:cubicBezTo>
                <a:cubicBezTo>
                  <a:pt x="7057" y="7916"/>
                  <a:pt x="7057" y="7916"/>
                  <a:pt x="7057" y="7916"/>
                </a:cubicBezTo>
                <a:cubicBezTo>
                  <a:pt x="7057" y="5032"/>
                  <a:pt x="7057" y="5032"/>
                  <a:pt x="7057" y="5032"/>
                </a:cubicBezTo>
                <a:cubicBezTo>
                  <a:pt x="18348" y="5032"/>
                  <a:pt x="18348" y="5032"/>
                  <a:pt x="18348" y="5032"/>
                </a:cubicBezTo>
                <a:lnTo>
                  <a:pt x="18348" y="12641"/>
                </a:lnTo>
                <a:close/>
              </a:path>
            </a:pathLst>
          </a:custGeom>
          <a:solidFill>
            <a:schemeClr val="accent2"/>
          </a:solidFill>
          <a:ln w="12700" cap="flat">
            <a:noFill/>
            <a:miter lim="400000"/>
          </a:ln>
          <a:effectLst/>
        </p:spPr>
        <p:txBody>
          <a:bodyPr wrap="square" lIns="45719" tIns="45719" rIns="45719" bIns="45719" numCol="1" anchor="t">
            <a:noAutofit/>
          </a:bodyPr>
          <a:lstStyle/>
          <a:p>
            <a:pPr defTabSz="914377">
              <a:defRPr/>
            </a:pPr>
            <a:endParaRPr>
              <a:solidFill>
                <a:prstClr val="black"/>
              </a:solidFill>
              <a:latin typeface="Calibri" panose="020F0502020204030204"/>
            </a:endParaRPr>
          </a:p>
        </p:txBody>
      </p:sp>
      <p:grpSp>
        <p:nvGrpSpPr>
          <p:cNvPr id="57" name="Group 56">
            <a:extLst>
              <a:ext uri="{FF2B5EF4-FFF2-40B4-BE49-F238E27FC236}">
                <a16:creationId xmlns:a16="http://schemas.microsoft.com/office/drawing/2014/main" id="{4D84336F-BA70-8356-2059-D6CC8F9F62F9}"/>
              </a:ext>
            </a:extLst>
          </p:cNvPr>
          <p:cNvGrpSpPr/>
          <p:nvPr/>
        </p:nvGrpSpPr>
        <p:grpSpPr>
          <a:xfrm>
            <a:off x="2921418" y="4988155"/>
            <a:ext cx="410764" cy="433352"/>
            <a:chOff x="5664200" y="4421188"/>
            <a:chExt cx="971550" cy="971550"/>
          </a:xfrm>
        </p:grpSpPr>
        <p:sp>
          <p:nvSpPr>
            <p:cNvPr id="58" name="Oval 168">
              <a:extLst>
                <a:ext uri="{FF2B5EF4-FFF2-40B4-BE49-F238E27FC236}">
                  <a16:creationId xmlns:a16="http://schemas.microsoft.com/office/drawing/2014/main" id="{BE5FFD9A-38E1-B223-FACC-952ECDAB54E8}"/>
                </a:ext>
              </a:extLst>
            </p:cNvPr>
            <p:cNvSpPr>
              <a:spLocks noChangeArrowheads="1"/>
            </p:cNvSpPr>
            <p:nvPr/>
          </p:nvSpPr>
          <p:spPr bwMode="auto">
            <a:xfrm>
              <a:off x="5664200" y="4421188"/>
              <a:ext cx="971550" cy="971550"/>
            </a:xfrm>
            <a:prstGeom prst="ellipse">
              <a:avLst/>
            </a:pr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9" name="Freeform 169">
              <a:extLst>
                <a:ext uri="{FF2B5EF4-FFF2-40B4-BE49-F238E27FC236}">
                  <a16:creationId xmlns:a16="http://schemas.microsoft.com/office/drawing/2014/main" id="{92DE7657-3B2C-7095-ED9C-3E6F3E359098}"/>
                </a:ext>
              </a:extLst>
            </p:cNvPr>
            <p:cNvSpPr>
              <a:spLocks/>
            </p:cNvSpPr>
            <p:nvPr/>
          </p:nvSpPr>
          <p:spPr bwMode="auto">
            <a:xfrm>
              <a:off x="6081713" y="4868863"/>
              <a:ext cx="136525" cy="136525"/>
            </a:xfrm>
            <a:custGeom>
              <a:avLst/>
              <a:gdLst>
                <a:gd name="T0" fmla="*/ 18 w 36"/>
                <a:gd name="T1" fmla="*/ 0 h 36"/>
                <a:gd name="T2" fmla="*/ 18 w 36"/>
                <a:gd name="T3" fmla="*/ 0 h 36"/>
                <a:gd name="T4" fmla="*/ 0 w 36"/>
                <a:gd name="T5" fmla="*/ 18 h 36"/>
                <a:gd name="T6" fmla="*/ 18 w 36"/>
                <a:gd name="T7" fmla="*/ 36 h 36"/>
                <a:gd name="T8" fmla="*/ 36 w 36"/>
                <a:gd name="T9" fmla="*/ 18 h 36"/>
                <a:gd name="T10" fmla="*/ 36 w 36"/>
                <a:gd name="T11" fmla="*/ 1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18" y="0"/>
                    <a:pt x="18" y="0"/>
                    <a:pt x="18" y="0"/>
                  </a:cubicBezTo>
                  <a:cubicBezTo>
                    <a:pt x="8" y="0"/>
                    <a:pt x="0" y="8"/>
                    <a:pt x="0" y="18"/>
                  </a:cubicBezTo>
                  <a:cubicBezTo>
                    <a:pt x="0" y="28"/>
                    <a:pt x="8" y="36"/>
                    <a:pt x="18" y="36"/>
                  </a:cubicBezTo>
                  <a:cubicBezTo>
                    <a:pt x="28" y="36"/>
                    <a:pt x="36" y="28"/>
                    <a:pt x="36" y="18"/>
                  </a:cubicBezTo>
                  <a:cubicBezTo>
                    <a:pt x="36" y="18"/>
                    <a:pt x="36" y="18"/>
                    <a:pt x="36" y="18"/>
                  </a:cubicBezTo>
                  <a:cubicBezTo>
                    <a:pt x="36" y="8"/>
                    <a:pt x="28" y="0"/>
                    <a:pt x="1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0" name="Freeform 170">
              <a:extLst>
                <a:ext uri="{FF2B5EF4-FFF2-40B4-BE49-F238E27FC236}">
                  <a16:creationId xmlns:a16="http://schemas.microsoft.com/office/drawing/2014/main" id="{B3E49B5A-7620-1DA8-C6F9-DA87CF2AE5B7}"/>
                </a:ext>
              </a:extLst>
            </p:cNvPr>
            <p:cNvSpPr>
              <a:spLocks noEditPoints="1"/>
            </p:cNvSpPr>
            <p:nvPr/>
          </p:nvSpPr>
          <p:spPr bwMode="auto">
            <a:xfrm>
              <a:off x="5816600" y="4602163"/>
              <a:ext cx="668338" cy="668338"/>
            </a:xfrm>
            <a:custGeom>
              <a:avLst/>
              <a:gdLst>
                <a:gd name="T0" fmla="*/ 48 w 176"/>
                <a:gd name="T1" fmla="*/ 88 h 176"/>
                <a:gd name="T2" fmla="*/ 128 w 176"/>
                <a:gd name="T3" fmla="*/ 88 h 176"/>
                <a:gd name="T4" fmla="*/ 88 w 176"/>
                <a:gd name="T5" fmla="*/ 0 h 176"/>
                <a:gd name="T6" fmla="*/ 82 w 176"/>
                <a:gd name="T7" fmla="*/ 0 h 176"/>
                <a:gd name="T8" fmla="*/ 71 w 176"/>
                <a:gd name="T9" fmla="*/ 21 h 176"/>
                <a:gd name="T10" fmla="*/ 60 w 176"/>
                <a:gd name="T11" fmla="*/ 29 h 176"/>
                <a:gd name="T12" fmla="*/ 52 w 176"/>
                <a:gd name="T13" fmla="*/ 29 h 176"/>
                <a:gd name="T14" fmla="*/ 34 w 176"/>
                <a:gd name="T15" fmla="*/ 21 h 176"/>
                <a:gd name="T16" fmla="*/ 22 w 176"/>
                <a:gd name="T17" fmla="*/ 30 h 176"/>
                <a:gd name="T18" fmla="*/ 29 w 176"/>
                <a:gd name="T19" fmla="*/ 52 h 176"/>
                <a:gd name="T20" fmla="*/ 26 w 176"/>
                <a:gd name="T21" fmla="*/ 66 h 176"/>
                <a:gd name="T22" fmla="*/ 4 w 176"/>
                <a:gd name="T23" fmla="*/ 77 h 176"/>
                <a:gd name="T24" fmla="*/ 0 w 176"/>
                <a:gd name="T25" fmla="*/ 88 h 176"/>
                <a:gd name="T26" fmla="*/ 4 w 176"/>
                <a:gd name="T27" fmla="*/ 99 h 176"/>
                <a:gd name="T28" fmla="*/ 26 w 176"/>
                <a:gd name="T29" fmla="*/ 110 h 176"/>
                <a:gd name="T30" fmla="*/ 29 w 176"/>
                <a:gd name="T31" fmla="*/ 124 h 176"/>
                <a:gd name="T32" fmla="*/ 22 w 176"/>
                <a:gd name="T33" fmla="*/ 146 h 176"/>
                <a:gd name="T34" fmla="*/ 34 w 176"/>
                <a:gd name="T35" fmla="*/ 155 h 176"/>
                <a:gd name="T36" fmla="*/ 52 w 176"/>
                <a:gd name="T37" fmla="*/ 147 h 176"/>
                <a:gd name="T38" fmla="*/ 60 w 176"/>
                <a:gd name="T39" fmla="*/ 147 h 176"/>
                <a:gd name="T40" fmla="*/ 71 w 176"/>
                <a:gd name="T41" fmla="*/ 155 h 176"/>
                <a:gd name="T42" fmla="*/ 82 w 176"/>
                <a:gd name="T43" fmla="*/ 176 h 176"/>
                <a:gd name="T44" fmla="*/ 94 w 176"/>
                <a:gd name="T45" fmla="*/ 176 h 176"/>
                <a:gd name="T46" fmla="*/ 105 w 176"/>
                <a:gd name="T47" fmla="*/ 155 h 176"/>
                <a:gd name="T48" fmla="*/ 116 w 176"/>
                <a:gd name="T49" fmla="*/ 147 h 176"/>
                <a:gd name="T50" fmla="*/ 124 w 176"/>
                <a:gd name="T51" fmla="*/ 147 h 176"/>
                <a:gd name="T52" fmla="*/ 142 w 176"/>
                <a:gd name="T53" fmla="*/ 155 h 176"/>
                <a:gd name="T54" fmla="*/ 154 w 176"/>
                <a:gd name="T55" fmla="*/ 146 h 176"/>
                <a:gd name="T56" fmla="*/ 147 w 176"/>
                <a:gd name="T57" fmla="*/ 124 h 176"/>
                <a:gd name="T58" fmla="*/ 150 w 176"/>
                <a:gd name="T59" fmla="*/ 110 h 176"/>
                <a:gd name="T60" fmla="*/ 172 w 176"/>
                <a:gd name="T61" fmla="*/ 99 h 176"/>
                <a:gd name="T62" fmla="*/ 176 w 176"/>
                <a:gd name="T63" fmla="*/ 88 h 176"/>
                <a:gd name="T64" fmla="*/ 176 w 176"/>
                <a:gd name="T65" fmla="*/ 82 h 176"/>
                <a:gd name="T66" fmla="*/ 155 w 176"/>
                <a:gd name="T67" fmla="*/ 71 h 176"/>
                <a:gd name="T68" fmla="*/ 147 w 176"/>
                <a:gd name="T69" fmla="*/ 60 h 176"/>
                <a:gd name="T70" fmla="*/ 155 w 176"/>
                <a:gd name="T71" fmla="*/ 37 h 176"/>
                <a:gd name="T72" fmla="*/ 146 w 176"/>
                <a:gd name="T73" fmla="*/ 22 h 176"/>
                <a:gd name="T74" fmla="*/ 139 w 176"/>
                <a:gd name="T75" fmla="*/ 21 h 176"/>
                <a:gd name="T76" fmla="*/ 120 w 176"/>
                <a:gd name="T77" fmla="*/ 29 h 176"/>
                <a:gd name="T78" fmla="*/ 110 w 176"/>
                <a:gd name="T79" fmla="*/ 26 h 176"/>
                <a:gd name="T80" fmla="*/ 99 w 176"/>
                <a:gd name="T81" fmla="*/ 4 h 176"/>
                <a:gd name="T82" fmla="*/ 88 w 176"/>
                <a:gd name="T8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moveTo>
                    <a:pt x="88" y="0"/>
                  </a:moveTo>
                  <a:cubicBezTo>
                    <a:pt x="88" y="0"/>
                    <a:pt x="88"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9" y="29"/>
                    <a:pt x="57" y="29"/>
                    <a:pt x="56" y="29"/>
                  </a:cubicBezTo>
                  <a:cubicBezTo>
                    <a:pt x="55" y="29"/>
                    <a:pt x="53" y="29"/>
                    <a:pt x="52" y="29"/>
                  </a:cubicBezTo>
                  <a:cubicBezTo>
                    <a:pt x="37" y="21"/>
                    <a:pt x="37" y="21"/>
                    <a:pt x="37" y="21"/>
                  </a:cubicBezTo>
                  <a:cubicBezTo>
                    <a:pt x="36" y="21"/>
                    <a:pt x="35" y="21"/>
                    <a:pt x="34" y="21"/>
                  </a:cubicBezTo>
                  <a:cubicBezTo>
                    <a:pt x="33" y="21"/>
                    <a:pt x="31"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1" y="155"/>
                    <a:pt x="33" y="155"/>
                    <a:pt x="34" y="155"/>
                  </a:cubicBezTo>
                  <a:cubicBezTo>
                    <a:pt x="35" y="155"/>
                    <a:pt x="36" y="155"/>
                    <a:pt x="37" y="155"/>
                  </a:cubicBezTo>
                  <a:cubicBezTo>
                    <a:pt x="52" y="147"/>
                    <a:pt x="52" y="147"/>
                    <a:pt x="52" y="147"/>
                  </a:cubicBezTo>
                  <a:cubicBezTo>
                    <a:pt x="53" y="147"/>
                    <a:pt x="55" y="147"/>
                    <a:pt x="56" y="147"/>
                  </a:cubicBezTo>
                  <a:cubicBezTo>
                    <a:pt x="57" y="147"/>
                    <a:pt x="59"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7" y="147"/>
                    <a:pt x="119" y="147"/>
                    <a:pt x="120" y="147"/>
                  </a:cubicBezTo>
                  <a:cubicBezTo>
                    <a:pt x="121" y="147"/>
                    <a:pt x="123" y="147"/>
                    <a:pt x="124" y="147"/>
                  </a:cubicBezTo>
                  <a:cubicBezTo>
                    <a:pt x="139" y="155"/>
                    <a:pt x="139" y="155"/>
                    <a:pt x="139" y="155"/>
                  </a:cubicBezTo>
                  <a:cubicBezTo>
                    <a:pt x="140" y="155"/>
                    <a:pt x="141" y="155"/>
                    <a:pt x="142" y="155"/>
                  </a:cubicBezTo>
                  <a:cubicBezTo>
                    <a:pt x="143" y="155"/>
                    <a:pt x="145"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8"/>
                    <a:pt x="176" y="88"/>
                    <a:pt x="176" y="88"/>
                  </a:cubicBezTo>
                  <a:cubicBezTo>
                    <a:pt x="176" y="85"/>
                    <a:pt x="176" y="82"/>
                    <a:pt x="176" y="82"/>
                  </a:cubicBez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5" y="21"/>
                    <a:pt x="143" y="21"/>
                    <a:pt x="142" y="21"/>
                  </a:cubicBezTo>
                  <a:cubicBezTo>
                    <a:pt x="141" y="21"/>
                    <a:pt x="140" y="21"/>
                    <a:pt x="139" y="21"/>
                  </a:cubicBezTo>
                  <a:cubicBezTo>
                    <a:pt x="124" y="29"/>
                    <a:pt x="124" y="29"/>
                    <a:pt x="124" y="29"/>
                  </a:cubicBezTo>
                  <a:cubicBezTo>
                    <a:pt x="123" y="29"/>
                    <a:pt x="121" y="29"/>
                    <a:pt x="120" y="29"/>
                  </a:cubicBezTo>
                  <a:cubicBezTo>
                    <a:pt x="119" y="29"/>
                    <a:pt x="117"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1" name="Oval 171">
              <a:extLst>
                <a:ext uri="{FF2B5EF4-FFF2-40B4-BE49-F238E27FC236}">
                  <a16:creationId xmlns:a16="http://schemas.microsoft.com/office/drawing/2014/main" id="{21274632-9107-737E-CD62-A6F535662F4B}"/>
                </a:ext>
              </a:extLst>
            </p:cNvPr>
            <p:cNvSpPr>
              <a:spLocks noChangeArrowheads="1"/>
            </p:cNvSpPr>
            <p:nvPr/>
          </p:nvSpPr>
          <p:spPr bwMode="auto">
            <a:xfrm>
              <a:off x="6081713" y="4838701"/>
              <a:ext cx="136525" cy="136525"/>
            </a:xfrm>
            <a:prstGeom prst="ellipse">
              <a:avLst/>
            </a:pr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2" name="Freeform 172">
              <a:extLst>
                <a:ext uri="{FF2B5EF4-FFF2-40B4-BE49-F238E27FC236}">
                  <a16:creationId xmlns:a16="http://schemas.microsoft.com/office/drawing/2014/main" id="{E9BAAD2F-8C64-BE50-7419-CB8DA2CC882F}"/>
                </a:ext>
              </a:extLst>
            </p:cNvPr>
            <p:cNvSpPr>
              <a:spLocks noEditPoints="1"/>
            </p:cNvSpPr>
            <p:nvPr/>
          </p:nvSpPr>
          <p:spPr bwMode="auto">
            <a:xfrm>
              <a:off x="5816600" y="4572001"/>
              <a:ext cx="668338" cy="668338"/>
            </a:xfrm>
            <a:custGeom>
              <a:avLst/>
              <a:gdLst>
                <a:gd name="T0" fmla="*/ 172 w 176"/>
                <a:gd name="T1" fmla="*/ 77 h 176"/>
                <a:gd name="T2" fmla="*/ 150 w 176"/>
                <a:gd name="T3" fmla="*/ 66 h 176"/>
                <a:gd name="T4" fmla="*/ 147 w 176"/>
                <a:gd name="T5" fmla="*/ 52 h 176"/>
                <a:gd name="T6" fmla="*/ 154 w 176"/>
                <a:gd name="T7" fmla="*/ 30 h 176"/>
                <a:gd name="T8" fmla="*/ 139 w 176"/>
                <a:gd name="T9" fmla="*/ 21 h 176"/>
                <a:gd name="T10" fmla="*/ 116 w 176"/>
                <a:gd name="T11" fmla="*/ 29 h 176"/>
                <a:gd name="T12" fmla="*/ 105 w 176"/>
                <a:gd name="T13" fmla="*/ 21 h 176"/>
                <a:gd name="T14" fmla="*/ 94 w 176"/>
                <a:gd name="T15" fmla="*/ 0 h 176"/>
                <a:gd name="T16" fmla="*/ 82 w 176"/>
                <a:gd name="T17" fmla="*/ 0 h 176"/>
                <a:gd name="T18" fmla="*/ 71 w 176"/>
                <a:gd name="T19" fmla="*/ 21 h 176"/>
                <a:gd name="T20" fmla="*/ 60 w 176"/>
                <a:gd name="T21" fmla="*/ 29 h 176"/>
                <a:gd name="T22" fmla="*/ 37 w 176"/>
                <a:gd name="T23" fmla="*/ 21 h 176"/>
                <a:gd name="T24" fmla="*/ 22 w 176"/>
                <a:gd name="T25" fmla="*/ 30 h 176"/>
                <a:gd name="T26" fmla="*/ 29 w 176"/>
                <a:gd name="T27" fmla="*/ 52 h 176"/>
                <a:gd name="T28" fmla="*/ 26 w 176"/>
                <a:gd name="T29" fmla="*/ 66 h 176"/>
                <a:gd name="T30" fmla="*/ 4 w 176"/>
                <a:gd name="T31" fmla="*/ 77 h 176"/>
                <a:gd name="T32" fmla="*/ 0 w 176"/>
                <a:gd name="T33" fmla="*/ 88 h 176"/>
                <a:gd name="T34" fmla="*/ 4 w 176"/>
                <a:gd name="T35" fmla="*/ 99 h 176"/>
                <a:gd name="T36" fmla="*/ 26 w 176"/>
                <a:gd name="T37" fmla="*/ 110 h 176"/>
                <a:gd name="T38" fmla="*/ 29 w 176"/>
                <a:gd name="T39" fmla="*/ 124 h 176"/>
                <a:gd name="T40" fmla="*/ 22 w 176"/>
                <a:gd name="T41" fmla="*/ 146 h 176"/>
                <a:gd name="T42" fmla="*/ 37 w 176"/>
                <a:gd name="T43" fmla="*/ 155 h 176"/>
                <a:gd name="T44" fmla="*/ 60 w 176"/>
                <a:gd name="T45" fmla="*/ 147 h 176"/>
                <a:gd name="T46" fmla="*/ 71 w 176"/>
                <a:gd name="T47" fmla="*/ 155 h 176"/>
                <a:gd name="T48" fmla="*/ 82 w 176"/>
                <a:gd name="T49" fmla="*/ 176 h 176"/>
                <a:gd name="T50" fmla="*/ 94 w 176"/>
                <a:gd name="T51" fmla="*/ 176 h 176"/>
                <a:gd name="T52" fmla="*/ 105 w 176"/>
                <a:gd name="T53" fmla="*/ 155 h 176"/>
                <a:gd name="T54" fmla="*/ 116 w 176"/>
                <a:gd name="T55" fmla="*/ 147 h 176"/>
                <a:gd name="T56" fmla="*/ 139 w 176"/>
                <a:gd name="T57" fmla="*/ 155 h 176"/>
                <a:gd name="T58" fmla="*/ 154 w 176"/>
                <a:gd name="T59" fmla="*/ 146 h 176"/>
                <a:gd name="T60" fmla="*/ 147 w 176"/>
                <a:gd name="T61" fmla="*/ 124 h 176"/>
                <a:gd name="T62" fmla="*/ 150 w 176"/>
                <a:gd name="T63" fmla="*/ 110 h 176"/>
                <a:gd name="T64" fmla="*/ 172 w 176"/>
                <a:gd name="T65" fmla="*/ 99 h 176"/>
                <a:gd name="T66" fmla="*/ 176 w 176"/>
                <a:gd name="T67" fmla="*/ 88 h 176"/>
                <a:gd name="T68" fmla="*/ 88 w 176"/>
                <a:gd name="T69" fmla="*/ 128 h 176"/>
                <a:gd name="T70" fmla="*/ 88 w 176"/>
                <a:gd name="T71" fmla="*/ 48 h 176"/>
                <a:gd name="T72" fmla="*/ 88 w 176"/>
                <a:gd name="T7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76" y="82"/>
                  </a:move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4" y="21"/>
                    <a:pt x="141" y="20"/>
                    <a:pt x="139" y="21"/>
                  </a:cubicBezTo>
                  <a:cubicBezTo>
                    <a:pt x="124" y="29"/>
                    <a:pt x="124" y="29"/>
                    <a:pt x="124" y="29"/>
                  </a:cubicBezTo>
                  <a:cubicBezTo>
                    <a:pt x="122" y="29"/>
                    <a:pt x="118"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8" y="29"/>
                    <a:pt x="54" y="29"/>
                    <a:pt x="52" y="29"/>
                  </a:cubicBezTo>
                  <a:cubicBezTo>
                    <a:pt x="37" y="21"/>
                    <a:pt x="37" y="21"/>
                    <a:pt x="37" y="21"/>
                  </a:cubicBezTo>
                  <a:cubicBezTo>
                    <a:pt x="35" y="20"/>
                    <a:pt x="32"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2" y="155"/>
                    <a:pt x="35" y="156"/>
                    <a:pt x="37" y="155"/>
                  </a:cubicBezTo>
                  <a:cubicBezTo>
                    <a:pt x="52" y="147"/>
                    <a:pt x="52" y="147"/>
                    <a:pt x="52" y="147"/>
                  </a:cubicBezTo>
                  <a:cubicBezTo>
                    <a:pt x="54" y="147"/>
                    <a:pt x="58"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8" y="147"/>
                    <a:pt x="122" y="146"/>
                    <a:pt x="124" y="147"/>
                  </a:cubicBezTo>
                  <a:cubicBezTo>
                    <a:pt x="139" y="155"/>
                    <a:pt x="139" y="155"/>
                    <a:pt x="139" y="155"/>
                  </a:cubicBezTo>
                  <a:cubicBezTo>
                    <a:pt x="141" y="156"/>
                    <a:pt x="144"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5"/>
                    <a:pt x="176" y="82"/>
                    <a:pt x="176" y="82"/>
                  </a:cubicBezTo>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pic>
        <p:nvPicPr>
          <p:cNvPr id="63" name="Picture 62">
            <a:extLst>
              <a:ext uri="{FF2B5EF4-FFF2-40B4-BE49-F238E27FC236}">
                <a16:creationId xmlns:a16="http://schemas.microsoft.com/office/drawing/2014/main" id="{A4E6DB70-A792-A2ED-D3F5-56ECE8200643}"/>
              </a:ext>
            </a:extLst>
          </p:cNvPr>
          <p:cNvPicPr>
            <a:picLocks noChangeAspect="1"/>
          </p:cNvPicPr>
          <p:nvPr/>
        </p:nvPicPr>
        <p:blipFill>
          <a:blip r:embed="rId5"/>
          <a:stretch>
            <a:fillRect/>
          </a:stretch>
        </p:blipFill>
        <p:spPr>
          <a:xfrm>
            <a:off x="2923715" y="3989545"/>
            <a:ext cx="408467" cy="353599"/>
          </a:xfrm>
          <a:prstGeom prst="rect">
            <a:avLst/>
          </a:prstGeom>
        </p:spPr>
      </p:pic>
      <p:pic>
        <p:nvPicPr>
          <p:cNvPr id="64" name="Picture 63">
            <a:extLst>
              <a:ext uri="{FF2B5EF4-FFF2-40B4-BE49-F238E27FC236}">
                <a16:creationId xmlns:a16="http://schemas.microsoft.com/office/drawing/2014/main" id="{EB120686-BF90-D0C5-9093-5E8AF1490A8B}"/>
              </a:ext>
            </a:extLst>
          </p:cNvPr>
          <p:cNvPicPr>
            <a:picLocks noChangeAspect="1"/>
          </p:cNvPicPr>
          <p:nvPr/>
        </p:nvPicPr>
        <p:blipFill>
          <a:blip r:embed="rId6"/>
          <a:stretch>
            <a:fillRect/>
          </a:stretch>
        </p:blipFill>
        <p:spPr>
          <a:xfrm>
            <a:off x="2921417" y="4500982"/>
            <a:ext cx="408467" cy="359695"/>
          </a:xfrm>
          <a:prstGeom prst="rect">
            <a:avLst/>
          </a:prstGeom>
        </p:spPr>
      </p:pic>
      <p:cxnSp>
        <p:nvCxnSpPr>
          <p:cNvPr id="65" name="Straight Connector 64">
            <a:extLst>
              <a:ext uri="{FF2B5EF4-FFF2-40B4-BE49-F238E27FC236}">
                <a16:creationId xmlns:a16="http://schemas.microsoft.com/office/drawing/2014/main" id="{58887EDA-7A2B-EC46-7445-1569F30F0CC5}"/>
              </a:ext>
            </a:extLst>
          </p:cNvPr>
          <p:cNvCxnSpPr/>
          <p:nvPr/>
        </p:nvCxnSpPr>
        <p:spPr>
          <a:xfrm>
            <a:off x="2368575" y="29122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8BFA7EC-37C6-445D-9773-91B8DF95AA50}"/>
              </a:ext>
            </a:extLst>
          </p:cNvPr>
          <p:cNvCxnSpPr/>
          <p:nvPr/>
        </p:nvCxnSpPr>
        <p:spPr>
          <a:xfrm>
            <a:off x="2347253" y="179860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678005-E4B0-54A2-C93C-C15E4DC071DB}"/>
              </a:ext>
            </a:extLst>
          </p:cNvPr>
          <p:cNvCxnSpPr/>
          <p:nvPr/>
        </p:nvCxnSpPr>
        <p:spPr>
          <a:xfrm>
            <a:off x="2347253" y="191424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BD4287-3CE8-6F7A-7CFC-E9208663822F}"/>
              </a:ext>
            </a:extLst>
          </p:cNvPr>
          <p:cNvCxnSpPr/>
          <p:nvPr/>
        </p:nvCxnSpPr>
        <p:spPr>
          <a:xfrm>
            <a:off x="2347253" y="2022627"/>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60F606D5-8BB2-1B37-E175-68129228F3E6}"/>
              </a:ext>
            </a:extLst>
          </p:cNvPr>
          <p:cNvSpPr>
            <a:spLocks noChangeAspect="1"/>
          </p:cNvSpPr>
          <p:nvPr/>
        </p:nvSpPr>
        <p:spPr>
          <a:xfrm>
            <a:off x="2204437" y="1972050"/>
            <a:ext cx="102676" cy="102676"/>
          </a:xfrm>
          <a:prstGeom prst="ellipse">
            <a:avLst/>
          </a:prstGeom>
          <a:solidFill>
            <a:schemeClr val="accent3"/>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70" name="TextBox 69">
            <a:extLst>
              <a:ext uri="{FF2B5EF4-FFF2-40B4-BE49-F238E27FC236}">
                <a16:creationId xmlns:a16="http://schemas.microsoft.com/office/drawing/2014/main" id="{15D1509B-821D-AA2B-450E-C75314B47FC2}"/>
              </a:ext>
            </a:extLst>
          </p:cNvPr>
          <p:cNvSpPr txBox="1"/>
          <p:nvPr/>
        </p:nvSpPr>
        <p:spPr>
          <a:xfrm>
            <a:off x="495451" y="1882952"/>
            <a:ext cx="1596912"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September 2022</a:t>
            </a:r>
          </a:p>
        </p:txBody>
      </p:sp>
      <p:cxnSp>
        <p:nvCxnSpPr>
          <p:cNvPr id="71" name="Straight Connector 70">
            <a:extLst>
              <a:ext uri="{FF2B5EF4-FFF2-40B4-BE49-F238E27FC236}">
                <a16:creationId xmlns:a16="http://schemas.microsoft.com/office/drawing/2014/main" id="{6804F9DD-F96C-9C95-8460-988B3969B808}"/>
              </a:ext>
            </a:extLst>
          </p:cNvPr>
          <p:cNvCxnSpPr/>
          <p:nvPr/>
        </p:nvCxnSpPr>
        <p:spPr>
          <a:xfrm>
            <a:off x="2350800" y="202411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2" name="Freeform 41">
            <a:extLst>
              <a:ext uri="{FF2B5EF4-FFF2-40B4-BE49-F238E27FC236}">
                <a16:creationId xmlns:a16="http://schemas.microsoft.com/office/drawing/2014/main" id="{F52D7109-B944-5F70-93F4-7353F88C3B5F}"/>
              </a:ext>
            </a:extLst>
          </p:cNvPr>
          <p:cNvSpPr/>
          <p:nvPr/>
        </p:nvSpPr>
        <p:spPr>
          <a:xfrm>
            <a:off x="2892557" y="1835837"/>
            <a:ext cx="410764" cy="4107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848"/>
                  <a:pt x="0" y="10800"/>
                </a:cubicBezTo>
                <a:cubicBezTo>
                  <a:pt x="0" y="16752"/>
                  <a:pt x="4786" y="21600"/>
                  <a:pt x="10800" y="21600"/>
                </a:cubicBezTo>
                <a:cubicBezTo>
                  <a:pt x="16752" y="21600"/>
                  <a:pt x="21600" y="16752"/>
                  <a:pt x="21600" y="10800"/>
                </a:cubicBezTo>
                <a:cubicBezTo>
                  <a:pt x="21600" y="4848"/>
                  <a:pt x="16752" y="0"/>
                  <a:pt x="10800" y="0"/>
                </a:cubicBezTo>
                <a:close/>
                <a:moveTo>
                  <a:pt x="14114" y="15280"/>
                </a:moveTo>
                <a:cubicBezTo>
                  <a:pt x="6259" y="15280"/>
                  <a:pt x="6259" y="15280"/>
                  <a:pt x="6259" y="15280"/>
                </a:cubicBezTo>
                <a:cubicBezTo>
                  <a:pt x="4357" y="17305"/>
                  <a:pt x="4357" y="17305"/>
                  <a:pt x="4357" y="17305"/>
                </a:cubicBezTo>
                <a:cubicBezTo>
                  <a:pt x="4357" y="15280"/>
                  <a:pt x="4357" y="15280"/>
                  <a:pt x="4357" y="15280"/>
                </a:cubicBezTo>
                <a:cubicBezTo>
                  <a:pt x="3191" y="15280"/>
                  <a:pt x="3191" y="15280"/>
                  <a:pt x="3191" y="15280"/>
                </a:cubicBezTo>
                <a:cubicBezTo>
                  <a:pt x="3191" y="7916"/>
                  <a:pt x="3191" y="7916"/>
                  <a:pt x="3191" y="7916"/>
                </a:cubicBezTo>
                <a:cubicBezTo>
                  <a:pt x="6627" y="7916"/>
                  <a:pt x="6627" y="7916"/>
                  <a:pt x="6627" y="7916"/>
                </a:cubicBezTo>
                <a:cubicBezTo>
                  <a:pt x="6627" y="12641"/>
                  <a:pt x="6627" y="12641"/>
                  <a:pt x="6627" y="12641"/>
                </a:cubicBezTo>
                <a:cubicBezTo>
                  <a:pt x="6627" y="13070"/>
                  <a:pt x="6627" y="13070"/>
                  <a:pt x="6627" y="13070"/>
                </a:cubicBezTo>
                <a:cubicBezTo>
                  <a:pt x="6995" y="13070"/>
                  <a:pt x="6995" y="13070"/>
                  <a:pt x="6995" y="13070"/>
                </a:cubicBezTo>
                <a:cubicBezTo>
                  <a:pt x="14114" y="13070"/>
                  <a:pt x="14114" y="13070"/>
                  <a:pt x="14114" y="13070"/>
                </a:cubicBezTo>
                <a:lnTo>
                  <a:pt x="14114" y="15280"/>
                </a:lnTo>
                <a:close/>
                <a:moveTo>
                  <a:pt x="18348" y="12641"/>
                </a:moveTo>
                <a:cubicBezTo>
                  <a:pt x="17120" y="12641"/>
                  <a:pt x="17120" y="12641"/>
                  <a:pt x="17120" y="12641"/>
                </a:cubicBezTo>
                <a:cubicBezTo>
                  <a:pt x="17120" y="14850"/>
                  <a:pt x="17120" y="14850"/>
                  <a:pt x="17120" y="14850"/>
                </a:cubicBezTo>
                <a:cubicBezTo>
                  <a:pt x="15157" y="12641"/>
                  <a:pt x="15157" y="12641"/>
                  <a:pt x="15157" y="12641"/>
                </a:cubicBezTo>
                <a:cubicBezTo>
                  <a:pt x="14114" y="12641"/>
                  <a:pt x="14114" y="12641"/>
                  <a:pt x="14114" y="12641"/>
                </a:cubicBezTo>
                <a:cubicBezTo>
                  <a:pt x="7057" y="12641"/>
                  <a:pt x="7057" y="12641"/>
                  <a:pt x="7057" y="12641"/>
                </a:cubicBezTo>
                <a:cubicBezTo>
                  <a:pt x="7057" y="7916"/>
                  <a:pt x="7057" y="7916"/>
                  <a:pt x="7057" y="7916"/>
                </a:cubicBezTo>
                <a:cubicBezTo>
                  <a:pt x="7057" y="5032"/>
                  <a:pt x="7057" y="5032"/>
                  <a:pt x="7057" y="5032"/>
                </a:cubicBezTo>
                <a:cubicBezTo>
                  <a:pt x="18348" y="5032"/>
                  <a:pt x="18348" y="5032"/>
                  <a:pt x="18348" y="5032"/>
                </a:cubicBezTo>
                <a:lnTo>
                  <a:pt x="18348" y="12641"/>
                </a:lnTo>
                <a:close/>
              </a:path>
            </a:pathLst>
          </a:custGeom>
          <a:solidFill>
            <a:schemeClr val="accent2"/>
          </a:solidFill>
          <a:ln w="12700" cap="flat">
            <a:noFill/>
            <a:miter lim="400000"/>
          </a:ln>
          <a:effectLst/>
        </p:spPr>
        <p:txBody>
          <a:bodyPr wrap="square" lIns="45719" tIns="45719" rIns="45719" bIns="45719" numCol="1" anchor="t">
            <a:noAutofit/>
          </a:bodyPr>
          <a:lstStyle/>
          <a:p>
            <a:pPr defTabSz="914377">
              <a:defRPr/>
            </a:pPr>
            <a:endParaRPr>
              <a:solidFill>
                <a:prstClr val="black"/>
              </a:solidFill>
              <a:latin typeface="Calibri" panose="020F0502020204030204"/>
            </a:endParaRPr>
          </a:p>
        </p:txBody>
      </p:sp>
      <p:cxnSp>
        <p:nvCxnSpPr>
          <p:cNvPr id="73" name="Straight Connector 72">
            <a:extLst>
              <a:ext uri="{FF2B5EF4-FFF2-40B4-BE49-F238E27FC236}">
                <a16:creationId xmlns:a16="http://schemas.microsoft.com/office/drawing/2014/main" id="{B4C01ACA-2EAC-59FD-D9C4-B45143D1AFCF}"/>
              </a:ext>
            </a:extLst>
          </p:cNvPr>
          <p:cNvCxnSpPr/>
          <p:nvPr/>
        </p:nvCxnSpPr>
        <p:spPr>
          <a:xfrm>
            <a:off x="2368236" y="2132212"/>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4863D8-8067-D8A7-B14F-DADA17CA26B8}"/>
              </a:ext>
            </a:extLst>
          </p:cNvPr>
          <p:cNvCxnSpPr/>
          <p:nvPr/>
        </p:nvCxnSpPr>
        <p:spPr>
          <a:xfrm>
            <a:off x="2368236" y="227462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100D7AF-FE34-2AEC-815C-32DA47AEE340}"/>
              </a:ext>
            </a:extLst>
          </p:cNvPr>
          <p:cNvSpPr txBox="1"/>
          <p:nvPr/>
        </p:nvSpPr>
        <p:spPr>
          <a:xfrm>
            <a:off x="118190" y="3159837"/>
            <a:ext cx="1994457" cy="523220"/>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November/December</a:t>
            </a:r>
          </a:p>
          <a:p>
            <a:pPr algn="r" defTabSz="914377">
              <a:defRPr/>
            </a:pPr>
            <a:r>
              <a:rPr lang="en-US" sz="1400">
                <a:solidFill>
                  <a:prstClr val="black"/>
                </a:solidFill>
                <a:latin typeface="DM Sans" pitchFamily="2" charset="0"/>
              </a:rPr>
              <a:t> 2022</a:t>
            </a:r>
          </a:p>
        </p:txBody>
      </p:sp>
      <p:sp>
        <p:nvSpPr>
          <p:cNvPr id="76" name="TextBox 75">
            <a:extLst>
              <a:ext uri="{FF2B5EF4-FFF2-40B4-BE49-F238E27FC236}">
                <a16:creationId xmlns:a16="http://schemas.microsoft.com/office/drawing/2014/main" id="{FC8A1B78-B175-7367-78AE-2DF7CA19DDC8}"/>
              </a:ext>
            </a:extLst>
          </p:cNvPr>
          <p:cNvSpPr txBox="1"/>
          <p:nvPr/>
        </p:nvSpPr>
        <p:spPr>
          <a:xfrm>
            <a:off x="482314" y="4985688"/>
            <a:ext cx="1657826"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April – June 2023</a:t>
            </a:r>
          </a:p>
        </p:txBody>
      </p:sp>
      <p:sp>
        <p:nvSpPr>
          <p:cNvPr id="77" name="TextBox 76">
            <a:extLst>
              <a:ext uri="{FF2B5EF4-FFF2-40B4-BE49-F238E27FC236}">
                <a16:creationId xmlns:a16="http://schemas.microsoft.com/office/drawing/2014/main" id="{B4705D5D-85E9-6475-69A2-98D7927FC4D9}"/>
              </a:ext>
            </a:extLst>
          </p:cNvPr>
          <p:cNvSpPr txBox="1"/>
          <p:nvPr/>
        </p:nvSpPr>
        <p:spPr>
          <a:xfrm>
            <a:off x="795231" y="3999464"/>
            <a:ext cx="1324402"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January 2023</a:t>
            </a:r>
          </a:p>
        </p:txBody>
      </p:sp>
      <p:sp>
        <p:nvSpPr>
          <p:cNvPr id="78" name="Diamond 77">
            <a:extLst>
              <a:ext uri="{FF2B5EF4-FFF2-40B4-BE49-F238E27FC236}">
                <a16:creationId xmlns:a16="http://schemas.microsoft.com/office/drawing/2014/main" id="{70ADE74E-B051-1CD4-90D1-6937B658380E}"/>
              </a:ext>
            </a:extLst>
          </p:cNvPr>
          <p:cNvSpPr/>
          <p:nvPr/>
        </p:nvSpPr>
        <p:spPr>
          <a:xfrm>
            <a:off x="11158780" y="6006190"/>
            <a:ext cx="120651" cy="111803"/>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sp>
        <p:nvSpPr>
          <p:cNvPr id="79" name="TextBox 78">
            <a:extLst>
              <a:ext uri="{FF2B5EF4-FFF2-40B4-BE49-F238E27FC236}">
                <a16:creationId xmlns:a16="http://schemas.microsoft.com/office/drawing/2014/main" id="{AB41E138-0AE5-81D0-10A3-EC00EDC9E5DF}"/>
              </a:ext>
            </a:extLst>
          </p:cNvPr>
          <p:cNvSpPr txBox="1"/>
          <p:nvPr/>
        </p:nvSpPr>
        <p:spPr>
          <a:xfrm>
            <a:off x="11249561" y="5474008"/>
            <a:ext cx="855047" cy="707886"/>
          </a:xfrm>
          <a:prstGeom prst="rect">
            <a:avLst/>
          </a:prstGeom>
          <a:noFill/>
        </p:spPr>
        <p:txBody>
          <a:bodyPr wrap="square" rtlCol="0">
            <a:spAutoFit/>
          </a:bodyPr>
          <a:lstStyle/>
          <a:p>
            <a:pPr defTabSz="914377">
              <a:defRPr/>
            </a:pPr>
            <a:r>
              <a:rPr lang="en-GB" sz="800" b="1">
                <a:solidFill>
                  <a:srgbClr val="8064A2">
                    <a:lumMod val="60000"/>
                    <a:lumOff val="40000"/>
                  </a:srgbClr>
                </a:solidFill>
                <a:latin typeface="Calibri"/>
              </a:rPr>
              <a:t>CPCF year 5 begins</a:t>
            </a:r>
          </a:p>
          <a:p>
            <a:pPr defTabSz="914377">
              <a:defRPr/>
            </a:pPr>
            <a:r>
              <a:rPr lang="en-GB" sz="800" b="1">
                <a:solidFill>
                  <a:srgbClr val="8064A2">
                    <a:lumMod val="60000"/>
                    <a:lumOff val="40000"/>
                  </a:srgbClr>
                </a:solidFill>
                <a:latin typeface="Calibri"/>
              </a:rPr>
              <a:t>ICBs live with delegated commissioning </a:t>
            </a:r>
          </a:p>
        </p:txBody>
      </p:sp>
      <p:sp>
        <p:nvSpPr>
          <p:cNvPr id="80" name="TextBox 79">
            <a:extLst>
              <a:ext uri="{FF2B5EF4-FFF2-40B4-BE49-F238E27FC236}">
                <a16:creationId xmlns:a16="http://schemas.microsoft.com/office/drawing/2014/main" id="{23CFB0BB-466F-2086-219C-49FF88A6B9AB}"/>
              </a:ext>
            </a:extLst>
          </p:cNvPr>
          <p:cNvSpPr txBox="1"/>
          <p:nvPr/>
        </p:nvSpPr>
        <p:spPr>
          <a:xfrm>
            <a:off x="10955961" y="4528729"/>
            <a:ext cx="855047" cy="215444"/>
          </a:xfrm>
          <a:prstGeom prst="rect">
            <a:avLst/>
          </a:prstGeom>
          <a:noFill/>
        </p:spPr>
        <p:txBody>
          <a:bodyPr wrap="square" rtlCol="0">
            <a:spAutoFit/>
          </a:bodyPr>
          <a:lstStyle/>
          <a:p>
            <a:pPr defTabSz="914377">
              <a:defRPr/>
            </a:pPr>
            <a:r>
              <a:rPr lang="en-GB" sz="800" b="1">
                <a:solidFill>
                  <a:srgbClr val="8064A2">
                    <a:lumMod val="60000"/>
                    <a:lumOff val="40000"/>
                  </a:srgbClr>
                </a:solidFill>
                <a:latin typeface="Calibri"/>
              </a:rPr>
              <a:t> </a:t>
            </a:r>
          </a:p>
        </p:txBody>
      </p:sp>
      <p:cxnSp>
        <p:nvCxnSpPr>
          <p:cNvPr id="81" name="Straight Connector 80">
            <a:extLst>
              <a:ext uri="{FF2B5EF4-FFF2-40B4-BE49-F238E27FC236}">
                <a16:creationId xmlns:a16="http://schemas.microsoft.com/office/drawing/2014/main" id="{43E024B6-6637-9A9B-61F0-482A6FF25EF0}"/>
              </a:ext>
            </a:extLst>
          </p:cNvPr>
          <p:cNvCxnSpPr/>
          <p:nvPr/>
        </p:nvCxnSpPr>
        <p:spPr>
          <a:xfrm>
            <a:off x="2367763" y="535580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9BEF44B-5362-A0D0-D91A-93B61975C6D7}"/>
              </a:ext>
            </a:extLst>
          </p:cNvPr>
          <p:cNvCxnSpPr/>
          <p:nvPr/>
        </p:nvCxnSpPr>
        <p:spPr>
          <a:xfrm>
            <a:off x="2367763" y="5263988"/>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6C4C9-E420-BFDF-9EFF-5E2973A5AC3B}"/>
              </a:ext>
            </a:extLst>
          </p:cNvPr>
          <p:cNvCxnSpPr/>
          <p:nvPr/>
        </p:nvCxnSpPr>
        <p:spPr>
          <a:xfrm>
            <a:off x="2367761" y="5454235"/>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1709A7A-EA77-A482-28D0-08B27890FDC2}"/>
              </a:ext>
            </a:extLst>
          </p:cNvPr>
          <p:cNvCxnSpPr/>
          <p:nvPr/>
        </p:nvCxnSpPr>
        <p:spPr>
          <a:xfrm>
            <a:off x="2367761" y="5568535"/>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911DF82-8C0C-7B81-7514-4A1C6FAFF48E}"/>
              </a:ext>
            </a:extLst>
          </p:cNvPr>
          <p:cNvCxnSpPr/>
          <p:nvPr/>
        </p:nvCxnSpPr>
        <p:spPr>
          <a:xfrm>
            <a:off x="2379003" y="5651721"/>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ED8F9C7-5FE3-7314-2B49-464A6486A4D4}"/>
              </a:ext>
            </a:extLst>
          </p:cNvPr>
          <p:cNvSpPr txBox="1"/>
          <p:nvPr/>
        </p:nvSpPr>
        <p:spPr>
          <a:xfrm>
            <a:off x="1237295" y="5454236"/>
            <a:ext cx="1000595"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July 2023</a:t>
            </a:r>
          </a:p>
        </p:txBody>
      </p:sp>
      <p:sp>
        <p:nvSpPr>
          <p:cNvPr id="87" name="Oval 86">
            <a:extLst>
              <a:ext uri="{FF2B5EF4-FFF2-40B4-BE49-F238E27FC236}">
                <a16:creationId xmlns:a16="http://schemas.microsoft.com/office/drawing/2014/main" id="{4AE3B125-CCB1-618E-01F8-34593DAA2502}"/>
              </a:ext>
            </a:extLst>
          </p:cNvPr>
          <p:cNvSpPr>
            <a:spLocks noChangeAspect="1"/>
          </p:cNvSpPr>
          <p:nvPr/>
        </p:nvSpPr>
        <p:spPr>
          <a:xfrm>
            <a:off x="2245635" y="5600383"/>
            <a:ext cx="102676" cy="102676"/>
          </a:xfrm>
          <a:prstGeom prst="ellipse">
            <a:avLst/>
          </a:prstGeom>
          <a:solidFill>
            <a:schemeClr val="accent3"/>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88" name="Isosceles Triangle 87">
            <a:extLst>
              <a:ext uri="{FF2B5EF4-FFF2-40B4-BE49-F238E27FC236}">
                <a16:creationId xmlns:a16="http://schemas.microsoft.com/office/drawing/2014/main" id="{1C0A3493-894B-C2A2-DAEC-A2CC479619F1}"/>
              </a:ext>
            </a:extLst>
          </p:cNvPr>
          <p:cNvSpPr/>
          <p:nvPr/>
        </p:nvSpPr>
        <p:spPr>
          <a:xfrm rot="16200000">
            <a:off x="11652832" y="5157127"/>
            <a:ext cx="179137" cy="26439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pic>
        <p:nvPicPr>
          <p:cNvPr id="3" name="Picture 2" descr="A logo with text on it&#10;&#10;Description automatically generated">
            <a:extLst>
              <a:ext uri="{FF2B5EF4-FFF2-40B4-BE49-F238E27FC236}">
                <a16:creationId xmlns:a16="http://schemas.microsoft.com/office/drawing/2014/main" id="{C93D0DE8-F379-202B-D9EE-A4388AB488E3}"/>
              </a:ext>
            </a:extLst>
          </p:cNvPr>
          <p:cNvPicPr>
            <a:picLocks noChangeAspect="1"/>
          </p:cNvPicPr>
          <p:nvPr/>
        </p:nvPicPr>
        <p:blipFill>
          <a:blip r:embed="rId7"/>
          <a:stretch>
            <a:fillRect/>
          </a:stretch>
        </p:blipFill>
        <p:spPr>
          <a:xfrm>
            <a:off x="-87144" y="15567"/>
            <a:ext cx="2881627" cy="1079148"/>
          </a:xfrm>
          <a:prstGeom prst="rect">
            <a:avLst/>
          </a:prstGeom>
        </p:spPr>
      </p:pic>
    </p:spTree>
    <p:extLst>
      <p:ext uri="{BB962C8B-B14F-4D97-AF65-F5344CB8AC3E}">
        <p14:creationId xmlns:p14="http://schemas.microsoft.com/office/powerpoint/2010/main" val="291517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185864" y="0"/>
            <a:ext cx="10416822" cy="1325563"/>
          </a:xfrm>
        </p:spPr>
        <p:txBody>
          <a:bodyPr/>
          <a:lstStyle/>
          <a:p>
            <a:r>
              <a:rPr lang="en-GB" dirty="0"/>
              <a:t>New Committee </a:t>
            </a:r>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526080" y="1172483"/>
            <a:ext cx="5082821" cy="4351338"/>
          </a:xfrm>
        </p:spPr>
        <p:txBody>
          <a:bodyPr>
            <a:normAutofit fontScale="92500" lnSpcReduction="20000"/>
          </a:bodyPr>
          <a:lstStyle/>
          <a:p>
            <a:r>
              <a:rPr lang="en-GB" dirty="0"/>
              <a:t>Constitution </a:t>
            </a:r>
          </a:p>
          <a:p>
            <a:r>
              <a:rPr lang="en-GB" dirty="0"/>
              <a:t>1</a:t>
            </a:r>
            <a:r>
              <a:rPr lang="en-GB" baseline="30000" dirty="0"/>
              <a:t>st</a:t>
            </a:r>
            <a:r>
              <a:rPr lang="en-GB" dirty="0"/>
              <a:t> July 2023 </a:t>
            </a:r>
          </a:p>
          <a:p>
            <a:r>
              <a:rPr lang="en-GB" dirty="0"/>
              <a:t>10 members</a:t>
            </a:r>
          </a:p>
          <a:p>
            <a:r>
              <a:rPr lang="en-GB" dirty="0"/>
              <a:t>6 Independent</a:t>
            </a:r>
          </a:p>
          <a:p>
            <a:r>
              <a:rPr lang="en-GB" dirty="0"/>
              <a:t>1 </a:t>
            </a:r>
            <a:r>
              <a:rPr lang="en-GB" dirty="0" err="1"/>
              <a:t>Aimp</a:t>
            </a:r>
            <a:endParaRPr lang="en-GB" dirty="0"/>
          </a:p>
          <a:p>
            <a:r>
              <a:rPr lang="en-GB" dirty="0"/>
              <a:t>3 CCA  </a:t>
            </a:r>
          </a:p>
          <a:p>
            <a:r>
              <a:rPr lang="en-GB" dirty="0">
                <a:hlinkClick r:id="rId3"/>
              </a:rPr>
              <a:t>LPC Committee – Community Pharmacy Leicestershire and Rutland</a:t>
            </a:r>
            <a:endParaRPr lang="en-GB" dirty="0"/>
          </a:p>
        </p:txBody>
      </p:sp>
      <p:graphicFrame>
        <p:nvGraphicFramePr>
          <p:cNvPr id="5" name="Content Placeholder 4">
            <a:extLst>
              <a:ext uri="{FF2B5EF4-FFF2-40B4-BE49-F238E27FC236}">
                <a16:creationId xmlns:a16="http://schemas.microsoft.com/office/drawing/2014/main" id="{73A4D048-BAE6-4A12-6746-626ECED9B609}"/>
              </a:ext>
            </a:extLst>
          </p:cNvPr>
          <p:cNvGraphicFramePr>
            <a:graphicFrameLocks noGrp="1"/>
          </p:cNvGraphicFramePr>
          <p:nvPr>
            <p:ph sz="half" idx="2"/>
            <p:extLst>
              <p:ext uri="{D42A27DB-BD31-4B8C-83A1-F6EECF244321}">
                <p14:modId xmlns:p14="http://schemas.microsoft.com/office/powerpoint/2010/main" val="662125038"/>
              </p:ext>
            </p:extLst>
          </p:nvPr>
        </p:nvGraphicFramePr>
        <p:xfrm>
          <a:off x="4201886" y="348343"/>
          <a:ext cx="7315200" cy="6426705"/>
        </p:xfrm>
        <a:graphic>
          <a:graphicData uri="http://schemas.openxmlformats.org/drawingml/2006/table">
            <a:tbl>
              <a:tblPr firstRow="1" firstCol="1" bandRow="1">
                <a:tableStyleId>{5C22544A-7EE6-4342-B048-85BDC9FD1C3A}</a:tableStyleId>
              </a:tblPr>
              <a:tblGrid>
                <a:gridCol w="2313855">
                  <a:extLst>
                    <a:ext uri="{9D8B030D-6E8A-4147-A177-3AD203B41FA5}">
                      <a16:colId xmlns:a16="http://schemas.microsoft.com/office/drawing/2014/main" val="60177173"/>
                    </a:ext>
                  </a:extLst>
                </a:gridCol>
                <a:gridCol w="1739173">
                  <a:extLst>
                    <a:ext uri="{9D8B030D-6E8A-4147-A177-3AD203B41FA5}">
                      <a16:colId xmlns:a16="http://schemas.microsoft.com/office/drawing/2014/main" val="326068720"/>
                    </a:ext>
                  </a:extLst>
                </a:gridCol>
                <a:gridCol w="3262172">
                  <a:extLst>
                    <a:ext uri="{9D8B030D-6E8A-4147-A177-3AD203B41FA5}">
                      <a16:colId xmlns:a16="http://schemas.microsoft.com/office/drawing/2014/main" val="1818401789"/>
                    </a:ext>
                  </a:extLst>
                </a:gridCol>
              </a:tblGrid>
              <a:tr h="582957">
                <a:tc>
                  <a:txBody>
                    <a:bodyPr/>
                    <a:lstStyle/>
                    <a:p>
                      <a:pPr algn="ctr" fontAlgn="base">
                        <a:lnSpc>
                          <a:spcPct val="107000"/>
                        </a:lnSpc>
                      </a:pPr>
                      <a:r>
                        <a:rPr lang="en-US" sz="2000" kern="0" dirty="0">
                          <a:solidFill>
                            <a:schemeClr val="accent6"/>
                          </a:solidFill>
                          <a:effectLst/>
                        </a:rPr>
                        <a:t>Name</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err="1">
                          <a:solidFill>
                            <a:schemeClr val="accent6"/>
                          </a:solidFill>
                          <a:effectLst/>
                        </a:rPr>
                        <a:t>Organisation</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Elected or appointed by</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5798487"/>
                  </a:ext>
                </a:extLst>
              </a:tr>
              <a:tr h="637449">
                <a:tc>
                  <a:txBody>
                    <a:bodyPr/>
                    <a:lstStyle/>
                    <a:p>
                      <a:pPr algn="ctr" fontAlgn="base">
                        <a:lnSpc>
                          <a:spcPct val="107000"/>
                        </a:lnSpc>
                      </a:pPr>
                      <a:r>
                        <a:rPr lang="en-GB" sz="2000" kern="100">
                          <a:solidFill>
                            <a:schemeClr val="accent6"/>
                          </a:solidFill>
                          <a:effectLst/>
                        </a:rPr>
                        <a:t>Shoaib Haji</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dirty="0" err="1">
                          <a:solidFill>
                            <a:schemeClr val="accent6"/>
                          </a:solidFill>
                          <a:effectLst/>
                        </a:rPr>
                        <a:t>Countesthorpe</a:t>
                      </a:r>
                      <a:r>
                        <a:rPr lang="en-GB" sz="2000" kern="0" dirty="0">
                          <a:solidFill>
                            <a:schemeClr val="accent6"/>
                          </a:solidFill>
                          <a:effectLst/>
                        </a:rPr>
                        <a:t> Chemist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7998049"/>
                  </a:ext>
                </a:extLst>
              </a:tr>
              <a:tr h="634765">
                <a:tc>
                  <a:txBody>
                    <a:bodyPr/>
                    <a:lstStyle/>
                    <a:p>
                      <a:pPr algn="ctr" fontAlgn="base">
                        <a:lnSpc>
                          <a:spcPct val="107000"/>
                        </a:lnSpc>
                      </a:pPr>
                      <a:r>
                        <a:rPr lang="en-GB" sz="2000" kern="100">
                          <a:solidFill>
                            <a:schemeClr val="accent6"/>
                          </a:solidFill>
                          <a:effectLst/>
                        </a:rPr>
                        <a:t>Altaf Vaiya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Alpharm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3861059"/>
                  </a:ext>
                </a:extLst>
              </a:tr>
              <a:tr h="370698">
                <a:tc>
                  <a:txBody>
                    <a:bodyPr/>
                    <a:lstStyle/>
                    <a:p>
                      <a:pPr algn="ctr" fontAlgn="base">
                        <a:lnSpc>
                          <a:spcPct val="107000"/>
                        </a:lnSpc>
                      </a:pPr>
                      <a:r>
                        <a:rPr lang="en-GB" sz="2000" kern="100">
                          <a:solidFill>
                            <a:schemeClr val="accent6"/>
                          </a:solidFill>
                          <a:effectLst/>
                        </a:rPr>
                        <a:t>Nayan Chauhan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Medicine Chest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7715181"/>
                  </a:ext>
                </a:extLst>
              </a:tr>
              <a:tr h="634765">
                <a:tc>
                  <a:txBody>
                    <a:bodyPr/>
                    <a:lstStyle/>
                    <a:p>
                      <a:pPr algn="ctr" fontAlgn="base">
                        <a:lnSpc>
                          <a:spcPct val="107000"/>
                        </a:lnSpc>
                      </a:pPr>
                      <a:r>
                        <a:rPr lang="en-GB" sz="2000" kern="100">
                          <a:solidFill>
                            <a:schemeClr val="accent6"/>
                          </a:solidFill>
                          <a:effectLst/>
                        </a:rPr>
                        <a:t>Kishan Kotecha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Medicare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8750261"/>
                  </a:ext>
                </a:extLst>
              </a:tr>
              <a:tr h="634765">
                <a:tc>
                  <a:txBody>
                    <a:bodyPr/>
                    <a:lstStyle/>
                    <a:p>
                      <a:pPr algn="ctr" fontAlgn="base">
                        <a:lnSpc>
                          <a:spcPct val="107000"/>
                        </a:lnSpc>
                      </a:pPr>
                      <a:r>
                        <a:rPr lang="en-GB" sz="2000" kern="100">
                          <a:solidFill>
                            <a:schemeClr val="accent6"/>
                          </a:solidFill>
                          <a:effectLst/>
                        </a:rPr>
                        <a:t>Nadya Jethwa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Bosworth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902059"/>
                  </a:ext>
                </a:extLst>
              </a:tr>
              <a:tr h="370698">
                <a:tc>
                  <a:txBody>
                    <a:bodyPr/>
                    <a:lstStyle/>
                    <a:p>
                      <a:pPr algn="ctr" fontAlgn="base">
                        <a:lnSpc>
                          <a:spcPct val="107000"/>
                        </a:lnSpc>
                      </a:pPr>
                      <a:r>
                        <a:rPr lang="en-GB" sz="2000" kern="100" dirty="0">
                          <a:solidFill>
                            <a:schemeClr val="accent6"/>
                          </a:solidFill>
                          <a:effectLst/>
                        </a:rPr>
                        <a:t>Satyan Kotecha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Saraj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5024257"/>
                  </a:ext>
                </a:extLst>
              </a:tr>
              <a:tr h="634765">
                <a:tc>
                  <a:txBody>
                    <a:bodyPr/>
                    <a:lstStyle/>
                    <a:p>
                      <a:pPr algn="ctr" fontAlgn="base">
                        <a:lnSpc>
                          <a:spcPct val="107000"/>
                        </a:lnSpc>
                      </a:pPr>
                      <a:r>
                        <a:rPr lang="en-GB" sz="2000" kern="100">
                          <a:solidFill>
                            <a:schemeClr val="accent6"/>
                          </a:solidFill>
                          <a:effectLst/>
                        </a:rPr>
                        <a:t>Rahul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BMP Healthcare</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tabLst>
                          <a:tab pos="635000" algn="l"/>
                        </a:tabLst>
                      </a:pPr>
                      <a:r>
                        <a:rPr lang="en-US" sz="2000" kern="0" dirty="0">
                          <a:solidFill>
                            <a:schemeClr val="accent6"/>
                          </a:solidFill>
                          <a:effectLst/>
                        </a:rPr>
                        <a:t>Association of Independent Multiples (AIM)</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44230"/>
                  </a:ext>
                </a:extLst>
              </a:tr>
              <a:tr h="634765">
                <a:tc>
                  <a:txBody>
                    <a:bodyPr/>
                    <a:lstStyle/>
                    <a:p>
                      <a:pPr algn="ctr" fontAlgn="base">
                        <a:lnSpc>
                          <a:spcPct val="107000"/>
                        </a:lnSpc>
                      </a:pPr>
                      <a:r>
                        <a:rPr lang="en-GB" sz="2000" kern="100">
                          <a:solidFill>
                            <a:schemeClr val="accent6"/>
                          </a:solidFill>
                          <a:effectLst/>
                        </a:rPr>
                        <a:t>Viral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Company Chemists Association (CCA)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548590"/>
                  </a:ext>
                </a:extLst>
              </a:tr>
              <a:tr h="634765">
                <a:tc>
                  <a:txBody>
                    <a:bodyPr/>
                    <a:lstStyle/>
                    <a:p>
                      <a:pPr algn="ctr" fontAlgn="base">
                        <a:lnSpc>
                          <a:spcPct val="107000"/>
                        </a:lnSpc>
                      </a:pPr>
                      <a:r>
                        <a:rPr lang="en-GB" sz="2000" kern="100">
                          <a:solidFill>
                            <a:schemeClr val="accent6"/>
                          </a:solidFill>
                          <a:effectLst/>
                        </a:rPr>
                        <a:t>Ron Gregson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3744138"/>
                  </a:ext>
                </a:extLst>
              </a:tr>
              <a:tr h="634765">
                <a:tc>
                  <a:txBody>
                    <a:bodyPr/>
                    <a:lstStyle/>
                    <a:p>
                      <a:pPr algn="ctr" fontAlgn="base">
                        <a:lnSpc>
                          <a:spcPct val="107000"/>
                        </a:lnSpc>
                      </a:pPr>
                      <a:r>
                        <a:rPr lang="en-GB" sz="2000" kern="100">
                          <a:solidFill>
                            <a:schemeClr val="accent6"/>
                          </a:solidFill>
                          <a:effectLst/>
                        </a:rPr>
                        <a:t>Shezad Alimahomed</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9170293"/>
                  </a:ext>
                </a:extLst>
              </a:tr>
            </a:tbl>
          </a:graphicData>
        </a:graphic>
      </p:graphicFrame>
      <p:pic>
        <p:nvPicPr>
          <p:cNvPr id="6" name="Content Placeholder 7" descr="A logo with text on it&#10;&#10;Description automatically generated">
            <a:extLst>
              <a:ext uri="{FF2B5EF4-FFF2-40B4-BE49-F238E27FC236}">
                <a16:creationId xmlns:a16="http://schemas.microsoft.com/office/drawing/2014/main" id="{4216E25D-FA44-D827-7051-272D7675338B}"/>
              </a:ext>
            </a:extLst>
          </p:cNvPr>
          <p:cNvPicPr>
            <a:picLocks noChangeAspect="1"/>
          </p:cNvPicPr>
          <p:nvPr/>
        </p:nvPicPr>
        <p:blipFill>
          <a:blip r:embed="rId4"/>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328323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7EBC-1B25-C9C4-2536-FA12B00FA5DA}"/>
              </a:ext>
            </a:extLst>
          </p:cNvPr>
          <p:cNvSpPr>
            <a:spLocks noGrp="1"/>
          </p:cNvSpPr>
          <p:nvPr>
            <p:ph type="title"/>
          </p:nvPr>
        </p:nvSpPr>
        <p:spPr>
          <a:xfrm>
            <a:off x="172585" y="120498"/>
            <a:ext cx="10418411" cy="627028"/>
          </a:xfrm>
        </p:spPr>
        <p:txBody>
          <a:bodyPr>
            <a:normAutofit fontScale="90000"/>
          </a:bodyPr>
          <a:lstStyle/>
          <a:p>
            <a:r>
              <a:rPr lang="en-GB" b="1" dirty="0"/>
              <a:t>Updates</a:t>
            </a:r>
            <a:r>
              <a:rPr lang="en-GB" dirty="0"/>
              <a:t> NEW BRANDING </a:t>
            </a:r>
          </a:p>
        </p:txBody>
      </p:sp>
      <p:pic>
        <p:nvPicPr>
          <p:cNvPr id="8" name="Content Placeholder 7" descr="A logo with text on it&#10;&#10;Description automatically generated">
            <a:extLst>
              <a:ext uri="{FF2B5EF4-FFF2-40B4-BE49-F238E27FC236}">
                <a16:creationId xmlns:a16="http://schemas.microsoft.com/office/drawing/2014/main" id="{D490984C-A5F7-1A37-134F-26D4CB4B43CD}"/>
              </a:ext>
            </a:extLst>
          </p:cNvPr>
          <p:cNvPicPr>
            <a:picLocks noGrp="1" noChangeAspect="1"/>
          </p:cNvPicPr>
          <p:nvPr>
            <p:ph sz="half" idx="2"/>
          </p:nvPr>
        </p:nvPicPr>
        <p:blipFill>
          <a:blip r:embed="rId2"/>
          <a:stretch>
            <a:fillRect/>
          </a:stretch>
        </p:blipFill>
        <p:spPr>
          <a:xfrm>
            <a:off x="3495554" y="764811"/>
            <a:ext cx="7539109" cy="2823341"/>
          </a:xfrm>
        </p:spPr>
      </p:pic>
      <p:pic>
        <p:nvPicPr>
          <p:cNvPr id="9" name="Content Placeholder 7" descr="A logo with text on it&#10;&#10;Description automatically generated">
            <a:extLst>
              <a:ext uri="{FF2B5EF4-FFF2-40B4-BE49-F238E27FC236}">
                <a16:creationId xmlns:a16="http://schemas.microsoft.com/office/drawing/2014/main" id="{3CF4EF71-2A90-D416-E0C2-D66D197AFCF1}"/>
              </a:ext>
            </a:extLst>
          </p:cNvPr>
          <p:cNvPicPr>
            <a:picLocks noChangeAspect="1"/>
          </p:cNvPicPr>
          <p:nvPr/>
        </p:nvPicPr>
        <p:blipFill>
          <a:blip r:embed="rId2"/>
          <a:stretch>
            <a:fillRect/>
          </a:stretch>
        </p:blipFill>
        <p:spPr>
          <a:xfrm>
            <a:off x="172585" y="5650088"/>
            <a:ext cx="2881627" cy="1079148"/>
          </a:xfrm>
          <a:prstGeom prst="rect">
            <a:avLst/>
          </a:prstGeom>
        </p:spPr>
      </p:pic>
      <p:sp>
        <p:nvSpPr>
          <p:cNvPr id="12" name="TextBox 11">
            <a:extLst>
              <a:ext uri="{FF2B5EF4-FFF2-40B4-BE49-F238E27FC236}">
                <a16:creationId xmlns:a16="http://schemas.microsoft.com/office/drawing/2014/main" id="{5E57ADBB-6D0C-9865-4A02-CE89E53E35B2}"/>
              </a:ext>
            </a:extLst>
          </p:cNvPr>
          <p:cNvSpPr txBox="1"/>
          <p:nvPr/>
        </p:nvSpPr>
        <p:spPr>
          <a:xfrm>
            <a:off x="450840" y="1899966"/>
            <a:ext cx="2881627" cy="1200329"/>
          </a:xfrm>
          <a:prstGeom prst="rect">
            <a:avLst/>
          </a:prstGeom>
          <a:noFill/>
        </p:spPr>
        <p:txBody>
          <a:bodyPr wrap="square" rtlCol="0">
            <a:spAutoFit/>
          </a:bodyPr>
          <a:lstStyle/>
          <a:p>
            <a:pPr marL="285750" indent="-285750">
              <a:buFont typeface="Wingdings" panose="05000000000000000000" pitchFamily="2" charset="2"/>
              <a:buChar char="ü"/>
            </a:pPr>
            <a:r>
              <a:rPr lang="en-GB" dirty="0"/>
              <a:t>New name </a:t>
            </a:r>
          </a:p>
          <a:p>
            <a:pPr marL="285750" indent="-285750">
              <a:buFont typeface="Wingdings" panose="05000000000000000000" pitchFamily="2" charset="2"/>
              <a:buChar char="ü"/>
            </a:pPr>
            <a:r>
              <a:rPr lang="en-GB" dirty="0"/>
              <a:t>Vibrancy </a:t>
            </a:r>
          </a:p>
          <a:p>
            <a:pPr marL="285750" indent="-285750">
              <a:buFont typeface="Wingdings" panose="05000000000000000000" pitchFamily="2" charset="2"/>
              <a:buChar char="ü"/>
            </a:pPr>
            <a:r>
              <a:rPr lang="en-GB" dirty="0"/>
              <a:t>Collaboration </a:t>
            </a:r>
          </a:p>
          <a:p>
            <a:pPr marL="285750" indent="-285750">
              <a:buFont typeface="Wingdings" panose="05000000000000000000" pitchFamily="2" charset="2"/>
              <a:buChar char="ü"/>
            </a:pPr>
            <a:r>
              <a:rPr lang="en-GB" dirty="0"/>
              <a:t>Aligned to NHS and CPE </a:t>
            </a:r>
          </a:p>
        </p:txBody>
      </p:sp>
      <p:pic>
        <p:nvPicPr>
          <p:cNvPr id="28" name="Picture 27">
            <a:extLst>
              <a:ext uri="{FF2B5EF4-FFF2-40B4-BE49-F238E27FC236}">
                <a16:creationId xmlns:a16="http://schemas.microsoft.com/office/drawing/2014/main" id="{5AC68E42-AE18-917D-BF15-C069FA3D9EBD}"/>
              </a:ext>
            </a:extLst>
          </p:cNvPr>
          <p:cNvPicPr>
            <a:picLocks noChangeAspect="1"/>
          </p:cNvPicPr>
          <p:nvPr/>
        </p:nvPicPr>
        <p:blipFill>
          <a:blip r:embed="rId3"/>
          <a:stretch>
            <a:fillRect/>
          </a:stretch>
        </p:blipFill>
        <p:spPr>
          <a:xfrm>
            <a:off x="3644984" y="3429000"/>
            <a:ext cx="7905750" cy="2971800"/>
          </a:xfrm>
          <a:prstGeom prst="rect">
            <a:avLst/>
          </a:prstGeom>
        </p:spPr>
      </p:pic>
    </p:spTree>
    <p:extLst>
      <p:ext uri="{BB962C8B-B14F-4D97-AF65-F5344CB8AC3E}">
        <p14:creationId xmlns:p14="http://schemas.microsoft.com/office/powerpoint/2010/main" val="2552998052"/>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LPC Presentation Template</Template>
  <TotalTime>1220</TotalTime>
  <Words>1449</Words>
  <Application>Microsoft Office PowerPoint</Application>
  <PresentationFormat>Widescreen</PresentationFormat>
  <Paragraphs>188</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-apple-system</vt:lpstr>
      <vt:lpstr>Arial</vt:lpstr>
      <vt:lpstr>Arial,Sans-Serif</vt:lpstr>
      <vt:lpstr>Calibri</vt:lpstr>
      <vt:lpstr>DM Sans</vt:lpstr>
      <vt:lpstr>Mokoko</vt:lpstr>
      <vt:lpstr>Mokoko Medium</vt:lpstr>
      <vt:lpstr>Wingdings</vt:lpstr>
      <vt:lpstr>Office Theme</vt:lpstr>
      <vt:lpstr>Community Pharmacy  Open House Surgery Rajshri Owen  Chief Officer</vt:lpstr>
      <vt:lpstr>Welcome  Relaunch You said we did Poll via WhatsApp group (*If you are not on the WhatsApp group get in touch) </vt:lpstr>
      <vt:lpstr> Agenda   Updates from Community Pharmacy Leicestershire and Rutland – regional and national  Workstreams – regional and national   Hear from you-Tell us what is important to you/ matters arising  </vt:lpstr>
      <vt:lpstr>Updates</vt:lpstr>
      <vt:lpstr>Review Steering Group (RSG) </vt:lpstr>
      <vt:lpstr>Review Steering Group (RSG) </vt:lpstr>
      <vt:lpstr>PowerPoint Presentation</vt:lpstr>
      <vt:lpstr>New Committee </vt:lpstr>
      <vt:lpstr>Updates NEW BRANDING </vt:lpstr>
      <vt:lpstr>Updates: NEW WEBISTE: Community Pharmacy Leicestershire and Rutland – Community Pharmacy Leicestershire and Rutland </vt:lpstr>
      <vt:lpstr>Social Media- FOLLOW US ! </vt:lpstr>
      <vt:lpstr>Updates </vt:lpstr>
      <vt:lpstr>Delivery plan for recovering access to primary care (PCARP) </vt:lpstr>
      <vt:lpstr>Delivery plan for recovering access to primary care (PCARP)</vt:lpstr>
      <vt:lpstr>Workstreams </vt:lpstr>
      <vt:lpstr>PowerPoint Presentation</vt:lpstr>
      <vt:lpstr>Workstreams </vt:lpstr>
      <vt:lpstr>Meeting with Novo nordisk TODAY - Ozempic supply issues </vt:lpstr>
      <vt:lpstr>Local workstreams </vt:lpstr>
      <vt:lpstr>Questions  &amp;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Rajshri Owen</dc:creator>
  <cp:lastModifiedBy>Rajshri Owen </cp:lastModifiedBy>
  <cp:revision>9</cp:revision>
  <dcterms:created xsi:type="dcterms:W3CDTF">2023-06-28T09:28:54Z</dcterms:created>
  <dcterms:modified xsi:type="dcterms:W3CDTF">2023-07-19T13:28:20Z</dcterms:modified>
</cp:coreProperties>
</file>