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80" r:id="rId3"/>
    <p:sldId id="279" r:id="rId4"/>
    <p:sldId id="281" r:id="rId5"/>
    <p:sldId id="306" r:id="rId6"/>
    <p:sldId id="320" r:id="rId7"/>
    <p:sldId id="308" r:id="rId8"/>
    <p:sldId id="309" r:id="rId9"/>
    <p:sldId id="321" r:id="rId10"/>
    <p:sldId id="296" r:id="rId11"/>
    <p:sldId id="319" r:id="rId12"/>
    <p:sldId id="292" r:id="rId13"/>
    <p:sldId id="286" r:id="rId14"/>
    <p:sldId id="312" r:id="rId15"/>
    <p:sldId id="322" r:id="rId16"/>
    <p:sldId id="300" r:id="rId17"/>
    <p:sldId id="287" r:id="rId18"/>
    <p:sldId id="313" r:id="rId19"/>
    <p:sldId id="314" r:id="rId20"/>
    <p:sldId id="297" r:id="rId21"/>
    <p:sldId id="298" r:id="rId22"/>
    <p:sldId id="282" r:id="rId23"/>
    <p:sldId id="299" r:id="rId24"/>
    <p:sldId id="315" r:id="rId25"/>
    <p:sldId id="301" r:id="rId26"/>
    <p:sldId id="316" r:id="rId27"/>
    <p:sldId id="318" r:id="rId28"/>
    <p:sldId id="303" r:id="rId29"/>
    <p:sldId id="317" r:id="rId30"/>
    <p:sldId id="283" r:id="rId31"/>
    <p:sldId id="32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4FF"/>
    <a:srgbClr val="0072CE"/>
    <a:srgbClr val="47D1BA"/>
    <a:srgbClr val="0F6B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80"/>
  </p:normalViewPr>
  <p:slideViewPr>
    <p:cSldViewPr snapToGrid="0">
      <p:cViewPr>
        <p:scale>
          <a:sx n="44" d="100"/>
          <a:sy n="44" d="100"/>
        </p:scale>
        <p:origin x="1484" y="2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04D95-B157-1146-842D-9361530D14CC}" type="datetimeFigureOut">
              <a:rPr lang="en-US" smtClean="0"/>
              <a:t>8/10/2023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856578-BF11-9F4D-A837-E435DD4B880A}" type="slidenum">
              <a:rPr lang="en-US" smtClean="0"/>
              <a:t>‹#›</a:t>
            </a:fld>
            <a:endParaRPr lang="en-US"/>
          </a:p>
        </p:txBody>
      </p:sp>
    </p:spTree>
    <p:extLst>
      <p:ext uri="{BB962C8B-B14F-4D97-AF65-F5344CB8AC3E}">
        <p14:creationId xmlns:p14="http://schemas.microsoft.com/office/powerpoint/2010/main" val="925558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SGM last year – you voted in following Wright review </a:t>
            </a:r>
          </a:p>
          <a:p>
            <a:r>
              <a:rPr lang="en-GB" dirty="0"/>
              <a:t>Triggered the election process</a:t>
            </a:r>
          </a:p>
          <a:p>
            <a:r>
              <a:rPr lang="en-GB" dirty="0"/>
              <a:t>Committee a few weeks ago completed an induction afternoon with me and the Exec to help them settle and adapt in to their new role </a:t>
            </a:r>
          </a:p>
        </p:txBody>
      </p:sp>
      <p:sp>
        <p:nvSpPr>
          <p:cNvPr id="4" name="Slide Number Placeholder 3"/>
          <p:cNvSpPr>
            <a:spLocks noGrp="1"/>
          </p:cNvSpPr>
          <p:nvPr>
            <p:ph type="sldNum" sz="quarter" idx="5"/>
          </p:nvPr>
        </p:nvSpPr>
        <p:spPr/>
        <p:txBody>
          <a:bodyPr/>
          <a:lstStyle/>
          <a:p>
            <a:fld id="{11856578-BF11-9F4D-A837-E435DD4B880A}" type="slidenum">
              <a:rPr lang="en-US" smtClean="0"/>
              <a:t>13</a:t>
            </a:fld>
            <a:endParaRPr lang="en-US"/>
          </a:p>
        </p:txBody>
      </p:sp>
    </p:spTree>
    <p:extLst>
      <p:ext uri="{BB962C8B-B14F-4D97-AF65-F5344CB8AC3E}">
        <p14:creationId xmlns:p14="http://schemas.microsoft.com/office/powerpoint/2010/main" val="6434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SGM last year – you voted in following Wright review </a:t>
            </a:r>
          </a:p>
          <a:p>
            <a:r>
              <a:rPr lang="en-GB" dirty="0"/>
              <a:t>Triggered the election process</a:t>
            </a:r>
          </a:p>
          <a:p>
            <a:r>
              <a:rPr lang="en-GB" dirty="0"/>
              <a:t>Committee a few weeks ago completed an induction afternoon with me and the Exec to help them settle and adapt in to their new role </a:t>
            </a:r>
          </a:p>
        </p:txBody>
      </p:sp>
      <p:sp>
        <p:nvSpPr>
          <p:cNvPr id="4" name="Slide Number Placeholder 3"/>
          <p:cNvSpPr>
            <a:spLocks noGrp="1"/>
          </p:cNvSpPr>
          <p:nvPr>
            <p:ph type="sldNum" sz="quarter" idx="5"/>
          </p:nvPr>
        </p:nvSpPr>
        <p:spPr/>
        <p:txBody>
          <a:bodyPr/>
          <a:lstStyle/>
          <a:p>
            <a:fld id="{11856578-BF11-9F4D-A837-E435DD4B880A}" type="slidenum">
              <a:rPr lang="en-US" smtClean="0"/>
              <a:t>14</a:t>
            </a:fld>
            <a:endParaRPr lang="en-US"/>
          </a:p>
        </p:txBody>
      </p:sp>
    </p:spTree>
    <p:extLst>
      <p:ext uri="{BB962C8B-B14F-4D97-AF65-F5344CB8AC3E}">
        <p14:creationId xmlns:p14="http://schemas.microsoft.com/office/powerpoint/2010/main" val="1088833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1856578-BF11-9F4D-A837-E435DD4B880A}" type="slidenum">
              <a:rPr lang="en-US" smtClean="0"/>
              <a:t>20</a:t>
            </a:fld>
            <a:endParaRPr lang="en-US"/>
          </a:p>
        </p:txBody>
      </p:sp>
    </p:spTree>
    <p:extLst>
      <p:ext uri="{BB962C8B-B14F-4D97-AF65-F5344CB8AC3E}">
        <p14:creationId xmlns:p14="http://schemas.microsoft.com/office/powerpoint/2010/main" val="39197015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5" name="Picture 4" descr="A picture containing clothing, human face, person, smile&#10;&#10;Description automatically generated">
            <a:extLst>
              <a:ext uri="{FF2B5EF4-FFF2-40B4-BE49-F238E27FC236}">
                <a16:creationId xmlns:a16="http://schemas.microsoft.com/office/drawing/2014/main" id="{15FC90AE-88BB-6562-8F51-203C1521AE9E}"/>
              </a:ext>
            </a:extLst>
          </p:cNvPr>
          <p:cNvPicPr>
            <a:picLocks noChangeAspect="1"/>
          </p:cNvPicPr>
          <p:nvPr userDrawn="1"/>
        </p:nvPicPr>
        <p:blipFill>
          <a:blip r:embed="rId2"/>
          <a:stretch>
            <a:fillRect/>
          </a:stretch>
        </p:blipFill>
        <p:spPr>
          <a:xfrm>
            <a:off x="762" y="428"/>
            <a:ext cx="12190476" cy="6857143"/>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1067823" y="1264204"/>
            <a:ext cx="5740073" cy="4510632"/>
          </a:xfrm>
        </p:spPr>
        <p:txBody>
          <a:bodyPr>
            <a:normAutofit/>
          </a:bodyPr>
          <a:lstStyle>
            <a:lvl1pPr>
              <a:lnSpc>
                <a:spcPct val="110000"/>
              </a:lnSpc>
              <a:defRPr sz="5400"/>
            </a:lvl1pPr>
          </a:lstStyle>
          <a:p>
            <a:r>
              <a:rPr lang="en-US"/>
              <a:t>Click to edit Master title style</a:t>
            </a:r>
            <a:endParaRPr lang="en-US" dirty="0"/>
          </a:p>
        </p:txBody>
      </p:sp>
      <p:pic>
        <p:nvPicPr>
          <p:cNvPr id="6" name="Picture 5" descr="A blue and orange text on a black background&#10;&#10;Description automatically generated with medium confidence">
            <a:extLst>
              <a:ext uri="{FF2B5EF4-FFF2-40B4-BE49-F238E27FC236}">
                <a16:creationId xmlns:a16="http://schemas.microsoft.com/office/drawing/2014/main" id="{DA4871C9-A189-3165-5AB8-C7ABB586348C}"/>
              </a:ext>
            </a:extLst>
          </p:cNvPr>
          <p:cNvPicPr>
            <a:picLocks noChangeAspect="1"/>
          </p:cNvPicPr>
          <p:nvPr userDrawn="1"/>
        </p:nvPicPr>
        <p:blipFill>
          <a:blip r:embed="rId3"/>
          <a:stretch>
            <a:fillRect/>
          </a:stretch>
        </p:blipFill>
        <p:spPr>
          <a:xfrm>
            <a:off x="771730" y="399519"/>
            <a:ext cx="3727324" cy="800777"/>
          </a:xfrm>
          <a:prstGeom prst="rect">
            <a:avLst/>
          </a:prstGeom>
        </p:spPr>
      </p:pic>
    </p:spTree>
    <p:extLst>
      <p:ext uri="{BB962C8B-B14F-4D97-AF65-F5344CB8AC3E}">
        <p14:creationId xmlns:p14="http://schemas.microsoft.com/office/powerpoint/2010/main" val="372009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6412D-53F8-E0AF-1302-C1F470C09382}"/>
              </a:ext>
            </a:extLst>
          </p:cNvPr>
          <p:cNvSpPr>
            <a:spLocks noGrp="1"/>
          </p:cNvSpPr>
          <p:nvPr>
            <p:ph type="title"/>
          </p:nvPr>
        </p:nvSpPr>
        <p:spPr>
          <a:xfrm>
            <a:off x="936977" y="365125"/>
            <a:ext cx="10418411"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9B85956-3986-5D52-5AD3-915996704669}"/>
              </a:ext>
            </a:extLst>
          </p:cNvPr>
          <p:cNvSpPr>
            <a:spLocks noGrp="1"/>
          </p:cNvSpPr>
          <p:nvPr>
            <p:ph type="body" idx="1"/>
          </p:nvPr>
        </p:nvSpPr>
        <p:spPr>
          <a:xfrm>
            <a:off x="936978" y="1681163"/>
            <a:ext cx="5060597" cy="823912"/>
          </a:xfrm>
        </p:spPr>
        <p:txBody>
          <a:bodyPr anchor="b"/>
          <a:lstStyle>
            <a:lvl1pPr marL="0" indent="0">
              <a:buNone/>
              <a:defRPr sz="2400" b="1">
                <a:solidFill>
                  <a:srgbClr val="47D1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C930A0-A446-8934-83B0-4211CE9DDEBF}"/>
              </a:ext>
            </a:extLst>
          </p:cNvPr>
          <p:cNvSpPr>
            <a:spLocks noGrp="1"/>
          </p:cNvSpPr>
          <p:nvPr>
            <p:ph sz="half" idx="2"/>
          </p:nvPr>
        </p:nvSpPr>
        <p:spPr>
          <a:xfrm>
            <a:off x="936978" y="2718651"/>
            <a:ext cx="5060597" cy="3471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D073EB0-202F-9534-7FA6-4360AF3028BC}"/>
              </a:ext>
            </a:extLst>
          </p:cNvPr>
          <p:cNvSpPr>
            <a:spLocks noGrp="1"/>
          </p:cNvSpPr>
          <p:nvPr>
            <p:ph type="body" sz="quarter" idx="3"/>
          </p:nvPr>
        </p:nvSpPr>
        <p:spPr>
          <a:xfrm>
            <a:off x="6499948" y="1681163"/>
            <a:ext cx="4855439" cy="823912"/>
          </a:xfrm>
        </p:spPr>
        <p:txBody>
          <a:bodyPr anchor="b"/>
          <a:lstStyle>
            <a:lvl1pPr marL="0" indent="0">
              <a:buNone/>
              <a:defRPr sz="2400" b="1">
                <a:solidFill>
                  <a:srgbClr val="47D1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24C7C7-9972-861A-4FE3-88F8319EF832}"/>
              </a:ext>
            </a:extLst>
          </p:cNvPr>
          <p:cNvSpPr>
            <a:spLocks noGrp="1"/>
          </p:cNvSpPr>
          <p:nvPr>
            <p:ph sz="quarter" idx="4"/>
          </p:nvPr>
        </p:nvSpPr>
        <p:spPr>
          <a:xfrm>
            <a:off x="6499948" y="2718651"/>
            <a:ext cx="4855439" cy="34710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BD02DD-D141-31DC-5F08-399C5421C4EE}"/>
              </a:ext>
            </a:extLst>
          </p:cNvPr>
          <p:cNvSpPr>
            <a:spLocks noGrp="1"/>
          </p:cNvSpPr>
          <p:nvPr>
            <p:ph type="dt" sz="half" idx="10"/>
          </p:nvPr>
        </p:nvSpPr>
        <p:spPr/>
        <p:txBody>
          <a:bodyPr/>
          <a:lstStyle/>
          <a:p>
            <a:fld id="{8F3B928F-9529-4741-8D68-C934E21C6887}" type="datetimeFigureOut">
              <a:rPr lang="en-US" smtClean="0"/>
              <a:t>8/10/2023</a:t>
            </a:fld>
            <a:endParaRPr lang="en-US"/>
          </a:p>
        </p:txBody>
      </p:sp>
      <p:sp>
        <p:nvSpPr>
          <p:cNvPr id="8" name="Footer Placeholder 7">
            <a:extLst>
              <a:ext uri="{FF2B5EF4-FFF2-40B4-BE49-F238E27FC236}">
                <a16:creationId xmlns:a16="http://schemas.microsoft.com/office/drawing/2014/main" id="{A44A02C5-BABC-E8B6-0ACD-ED244D3AA7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D985BB-EA85-CB44-EC72-A8AA5E0EC7FE}"/>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3253522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B449D-27B1-7F72-FF02-A3C9C61F9DC0}"/>
              </a:ext>
            </a:extLst>
          </p:cNvPr>
          <p:cNvSpPr>
            <a:spLocks noGrp="1"/>
          </p:cNvSpPr>
          <p:nvPr>
            <p:ph type="title"/>
          </p:nvPr>
        </p:nvSpPr>
        <p:spPr>
          <a:xfrm>
            <a:off x="936978" y="365125"/>
            <a:ext cx="1041682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14DAF6E-A6CE-8E1F-7712-50736750E342}"/>
              </a:ext>
            </a:extLst>
          </p:cNvPr>
          <p:cNvSpPr>
            <a:spLocks noGrp="1"/>
          </p:cNvSpPr>
          <p:nvPr>
            <p:ph type="dt" sz="half" idx="10"/>
          </p:nvPr>
        </p:nvSpPr>
        <p:spPr/>
        <p:txBody>
          <a:bodyPr/>
          <a:lstStyle/>
          <a:p>
            <a:fld id="{8F3B928F-9529-4741-8D68-C934E21C6887}" type="datetimeFigureOut">
              <a:rPr lang="en-US" smtClean="0"/>
              <a:t>8/10/2023</a:t>
            </a:fld>
            <a:endParaRPr lang="en-US"/>
          </a:p>
        </p:txBody>
      </p:sp>
      <p:sp>
        <p:nvSpPr>
          <p:cNvPr id="4" name="Footer Placeholder 3">
            <a:extLst>
              <a:ext uri="{FF2B5EF4-FFF2-40B4-BE49-F238E27FC236}">
                <a16:creationId xmlns:a16="http://schemas.microsoft.com/office/drawing/2014/main" id="{091DE5B0-5C76-4FF0-0647-75F1663077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5343FB-AF03-CE0F-4C9E-D1D429F4230C}"/>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2210252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A6CF-5E58-6404-777E-F8DE33A126B5}"/>
              </a:ext>
            </a:extLst>
          </p:cNvPr>
          <p:cNvSpPr>
            <a:spLocks noGrp="1"/>
          </p:cNvSpPr>
          <p:nvPr>
            <p:ph type="title"/>
          </p:nvPr>
        </p:nvSpPr>
        <p:spPr>
          <a:xfrm>
            <a:off x="936978" y="982436"/>
            <a:ext cx="3835047" cy="2198914"/>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16BFE4B-4FC6-24FC-D2CB-DF6C98DC8A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342920-6755-600A-0F2C-89E0FAAD5A02}"/>
              </a:ext>
            </a:extLst>
          </p:cNvPr>
          <p:cNvSpPr>
            <a:spLocks noGrp="1"/>
          </p:cNvSpPr>
          <p:nvPr>
            <p:ph type="body" sz="half" idx="2"/>
          </p:nvPr>
        </p:nvSpPr>
        <p:spPr>
          <a:xfrm>
            <a:off x="936978" y="3429000"/>
            <a:ext cx="383504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88BB2E-F127-2942-6275-F8973C296E0F}"/>
              </a:ext>
            </a:extLst>
          </p:cNvPr>
          <p:cNvSpPr>
            <a:spLocks noGrp="1"/>
          </p:cNvSpPr>
          <p:nvPr>
            <p:ph type="dt" sz="half" idx="10"/>
          </p:nvPr>
        </p:nvSpPr>
        <p:spPr/>
        <p:txBody>
          <a:bodyPr/>
          <a:lstStyle/>
          <a:p>
            <a:fld id="{8F3B928F-9529-4741-8D68-C934E21C6887}" type="datetimeFigureOut">
              <a:rPr lang="en-US" smtClean="0"/>
              <a:t>8/10/2023</a:t>
            </a:fld>
            <a:endParaRPr lang="en-US"/>
          </a:p>
        </p:txBody>
      </p:sp>
      <p:sp>
        <p:nvSpPr>
          <p:cNvPr id="6" name="Footer Placeholder 5">
            <a:extLst>
              <a:ext uri="{FF2B5EF4-FFF2-40B4-BE49-F238E27FC236}">
                <a16:creationId xmlns:a16="http://schemas.microsoft.com/office/drawing/2014/main" id="{9D1651BB-69AD-54FC-BD8D-98D8F5E9A1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7B6A26-29C5-A008-6741-1D58B585B7D1}"/>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560555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3FDFF-4146-8CD5-3C87-D19BE64B796F}"/>
              </a:ext>
            </a:extLst>
          </p:cNvPr>
          <p:cNvSpPr>
            <a:spLocks noGrp="1"/>
          </p:cNvSpPr>
          <p:nvPr>
            <p:ph type="title"/>
          </p:nvPr>
        </p:nvSpPr>
        <p:spPr>
          <a:xfrm>
            <a:off x="936978" y="987424"/>
            <a:ext cx="3835047" cy="2172543"/>
          </a:xfrm>
        </p:spPr>
        <p:txBody>
          <a:bodyPr anchor="t" anchorCtr="0"/>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43B195D-8CE5-F0E2-0FF4-12F378102548}"/>
              </a:ext>
            </a:extLst>
          </p:cNvPr>
          <p:cNvSpPr>
            <a:spLocks noGrp="1"/>
          </p:cNvSpPr>
          <p:nvPr>
            <p:ph type="pic" idx="1"/>
          </p:nvPr>
        </p:nvSpPr>
        <p:spPr>
          <a:xfrm>
            <a:off x="5868988" y="1673224"/>
            <a:ext cx="4831645" cy="37264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A3C38BC-3C86-7AA4-43B8-024C9E223588}"/>
              </a:ext>
            </a:extLst>
          </p:cNvPr>
          <p:cNvSpPr>
            <a:spLocks noGrp="1"/>
          </p:cNvSpPr>
          <p:nvPr>
            <p:ph type="body" sz="half" idx="2"/>
          </p:nvPr>
        </p:nvSpPr>
        <p:spPr>
          <a:xfrm>
            <a:off x="936978" y="3429000"/>
            <a:ext cx="383504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63AB55-097B-2831-B03E-C01860C67901}"/>
              </a:ext>
            </a:extLst>
          </p:cNvPr>
          <p:cNvSpPr>
            <a:spLocks noGrp="1"/>
          </p:cNvSpPr>
          <p:nvPr>
            <p:ph type="dt" sz="half" idx="10"/>
          </p:nvPr>
        </p:nvSpPr>
        <p:spPr/>
        <p:txBody>
          <a:bodyPr/>
          <a:lstStyle/>
          <a:p>
            <a:fld id="{8F3B928F-9529-4741-8D68-C934E21C6887}" type="datetimeFigureOut">
              <a:rPr lang="en-US" smtClean="0"/>
              <a:t>8/10/2023</a:t>
            </a:fld>
            <a:endParaRPr lang="en-US"/>
          </a:p>
        </p:txBody>
      </p:sp>
      <p:sp>
        <p:nvSpPr>
          <p:cNvPr id="6" name="Footer Placeholder 5">
            <a:extLst>
              <a:ext uri="{FF2B5EF4-FFF2-40B4-BE49-F238E27FC236}">
                <a16:creationId xmlns:a16="http://schemas.microsoft.com/office/drawing/2014/main" id="{806DABBC-9BEF-DB93-4AB1-355364F8F6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249394-3E59-F90E-978C-40DC1CBC7CB9}"/>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2762705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F61448-670D-3DB7-2A72-BD218D0521EB}"/>
              </a:ext>
            </a:extLst>
          </p:cNvPr>
          <p:cNvSpPr>
            <a:spLocks noGrp="1"/>
          </p:cNvSpPr>
          <p:nvPr>
            <p:ph type="dt" sz="half" idx="10"/>
          </p:nvPr>
        </p:nvSpPr>
        <p:spPr/>
        <p:txBody>
          <a:bodyPr/>
          <a:lstStyle/>
          <a:p>
            <a:fld id="{8F3B928F-9529-4741-8D68-C934E21C6887}" type="datetimeFigureOut">
              <a:rPr lang="en-US" smtClean="0"/>
              <a:t>8/10/2023</a:t>
            </a:fld>
            <a:endParaRPr lang="en-US"/>
          </a:p>
        </p:txBody>
      </p:sp>
      <p:sp>
        <p:nvSpPr>
          <p:cNvPr id="3" name="Footer Placeholder 2">
            <a:extLst>
              <a:ext uri="{FF2B5EF4-FFF2-40B4-BE49-F238E27FC236}">
                <a16:creationId xmlns:a16="http://schemas.microsoft.com/office/drawing/2014/main" id="{D91A21C0-9EEF-5C5C-C944-5F63E5C638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BDC09B-0830-B547-5BE5-E894DB13F055}"/>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308587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5DF62-44A7-2317-E3B9-212D258878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84B9D4-2740-0479-994D-94E764A672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5FF5E8-A4A0-04A4-A501-B9939F134AE2}"/>
              </a:ext>
            </a:extLst>
          </p:cNvPr>
          <p:cNvSpPr>
            <a:spLocks noGrp="1"/>
          </p:cNvSpPr>
          <p:nvPr>
            <p:ph type="dt" sz="half" idx="10"/>
          </p:nvPr>
        </p:nvSpPr>
        <p:spPr/>
        <p:txBody>
          <a:bodyPr/>
          <a:lstStyle/>
          <a:p>
            <a:fld id="{08AF66AD-E507-4F21-9A6F-0A76993661EB}" type="datetimeFigureOut">
              <a:rPr lang="en-GB" smtClean="0"/>
              <a:t>10/08/2023</a:t>
            </a:fld>
            <a:endParaRPr lang="en-GB"/>
          </a:p>
        </p:txBody>
      </p:sp>
      <p:sp>
        <p:nvSpPr>
          <p:cNvPr id="5" name="Footer Placeholder 4">
            <a:extLst>
              <a:ext uri="{FF2B5EF4-FFF2-40B4-BE49-F238E27FC236}">
                <a16:creationId xmlns:a16="http://schemas.microsoft.com/office/drawing/2014/main" id="{1D25F162-5EFC-0882-D768-D2040E86AE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473EE0-EDCE-021E-DB74-D57B45FFCA33}"/>
              </a:ext>
            </a:extLst>
          </p:cNvPr>
          <p:cNvSpPr>
            <a:spLocks noGrp="1"/>
          </p:cNvSpPr>
          <p:nvPr>
            <p:ph type="sldNum" sz="quarter" idx="12"/>
          </p:nvPr>
        </p:nvSpPr>
        <p:spPr/>
        <p:txBody>
          <a:bodyPr/>
          <a:lstStyle/>
          <a:p>
            <a:fld id="{290AC3CF-DF49-4AF1-A930-DB2A4E3E2E33}" type="slidenum">
              <a:rPr lang="en-GB" smtClean="0"/>
              <a:t>‹#›</a:t>
            </a:fld>
            <a:endParaRPr lang="en-GB"/>
          </a:p>
        </p:txBody>
      </p:sp>
    </p:spTree>
    <p:extLst>
      <p:ext uri="{BB962C8B-B14F-4D97-AF65-F5344CB8AC3E}">
        <p14:creationId xmlns:p14="http://schemas.microsoft.com/office/powerpoint/2010/main" val="1320920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ection 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lvl1pPr>
          </a:lstStyle>
          <a:p>
            <a:r>
              <a:rPr lang="en-US"/>
              <a:t>Click to edit Master title style</a:t>
            </a:r>
            <a:endParaRPr lang="en-US" dirty="0"/>
          </a:p>
        </p:txBody>
      </p:sp>
    </p:spTree>
    <p:extLst>
      <p:ext uri="{BB962C8B-B14F-4D97-AF65-F5344CB8AC3E}">
        <p14:creationId xmlns:p14="http://schemas.microsoft.com/office/powerpoint/2010/main" val="390732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ection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3044348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ection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accent6"/>
                </a:solidFill>
              </a:defRPr>
            </a:lvl1pPr>
          </a:lstStyle>
          <a:p>
            <a:r>
              <a:rPr lang="en-US"/>
              <a:t>Click to edit Master title style</a:t>
            </a:r>
            <a:endParaRPr lang="en-US" dirty="0"/>
          </a:p>
        </p:txBody>
      </p:sp>
    </p:spTree>
    <p:extLst>
      <p:ext uri="{BB962C8B-B14F-4D97-AF65-F5344CB8AC3E}">
        <p14:creationId xmlns:p14="http://schemas.microsoft.com/office/powerpoint/2010/main" val="2047419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817818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47852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ection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9A763A-ADAD-5100-EF3E-1BC603504BB3}"/>
              </a:ext>
            </a:extLst>
          </p:cNvPr>
          <p:cNvPicPr>
            <a:picLocks noChangeAspect="1"/>
          </p:cNvPicPr>
          <p:nvPr userDrawn="1"/>
        </p:nvPicPr>
        <p:blipFill>
          <a:blip r:embed="rId2"/>
          <a:srcRect/>
          <a:stretch/>
        </p:blipFill>
        <p:spPr>
          <a:xfrm>
            <a:off x="6350" y="0"/>
            <a:ext cx="12192000" cy="6858000"/>
          </a:xfrm>
          <a:prstGeom prst="rect">
            <a:avLst/>
          </a:prstGeom>
        </p:spPr>
      </p:pic>
      <p:sp>
        <p:nvSpPr>
          <p:cNvPr id="2" name="Title 1">
            <a:extLst>
              <a:ext uri="{FF2B5EF4-FFF2-40B4-BE49-F238E27FC236}">
                <a16:creationId xmlns:a16="http://schemas.microsoft.com/office/drawing/2014/main" id="{DD0728E2-B757-CACE-05FF-2C02678DFEFF}"/>
              </a:ext>
            </a:extLst>
          </p:cNvPr>
          <p:cNvSpPr>
            <a:spLocks noGrp="1"/>
          </p:cNvSpPr>
          <p:nvPr>
            <p:ph type="title"/>
          </p:nvPr>
        </p:nvSpPr>
        <p:spPr>
          <a:xfrm>
            <a:off x="2368848" y="2074277"/>
            <a:ext cx="7456349" cy="2681830"/>
          </a:xfrm>
        </p:spPr>
        <p:txBody>
          <a:bodyPr>
            <a:normAutofit/>
          </a:bodyPr>
          <a:lstStyle>
            <a:lvl1pPr algn="ctr">
              <a:lnSpc>
                <a:spcPct val="110000"/>
              </a:lnSpc>
              <a:defRPr sz="5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074995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45995-54D3-DDFE-21DF-86D9C9FEEAC0}"/>
              </a:ext>
            </a:extLst>
          </p:cNvPr>
          <p:cNvSpPr>
            <a:spLocks noGrp="1"/>
          </p:cNvSpPr>
          <p:nvPr>
            <p:ph type="title"/>
          </p:nvPr>
        </p:nvSpPr>
        <p:spPr>
          <a:xfrm>
            <a:off x="936978" y="703285"/>
            <a:ext cx="10410472" cy="2015367"/>
          </a:xfrm>
        </p:spPr>
        <p:txBody>
          <a:bodyPr anchor="t" anchorCtr="0">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99E5D0A-7541-AB3A-7D84-B5ED8F5D76BD}"/>
              </a:ext>
            </a:extLst>
          </p:cNvPr>
          <p:cNvSpPr>
            <a:spLocks noGrp="1"/>
          </p:cNvSpPr>
          <p:nvPr>
            <p:ph type="body" idx="1"/>
          </p:nvPr>
        </p:nvSpPr>
        <p:spPr>
          <a:xfrm>
            <a:off x="936978" y="3429000"/>
            <a:ext cx="10410472" cy="2309013"/>
          </a:xfrm>
        </p:spPr>
        <p:txBody>
          <a:bodyPr>
            <a:normAutofit/>
          </a:bodyPr>
          <a:lstStyle>
            <a:lvl1pPr marL="0" indent="0">
              <a:lnSpc>
                <a:spcPct val="130000"/>
              </a:lnSpc>
              <a:buNone/>
              <a:defRPr sz="2000">
                <a:solidFill>
                  <a:srgbClr val="0072C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A252ED-F918-709F-364D-EF7A825FC441}"/>
              </a:ext>
            </a:extLst>
          </p:cNvPr>
          <p:cNvSpPr>
            <a:spLocks noGrp="1"/>
          </p:cNvSpPr>
          <p:nvPr>
            <p:ph type="dt" sz="half" idx="10"/>
          </p:nvPr>
        </p:nvSpPr>
        <p:spPr/>
        <p:txBody>
          <a:bodyPr/>
          <a:lstStyle/>
          <a:p>
            <a:fld id="{8F3B928F-9529-4741-8D68-C934E21C6887}" type="datetimeFigureOut">
              <a:rPr lang="en-US" smtClean="0"/>
              <a:t>8/10/2023</a:t>
            </a:fld>
            <a:endParaRPr lang="en-US"/>
          </a:p>
        </p:txBody>
      </p:sp>
      <p:sp>
        <p:nvSpPr>
          <p:cNvPr id="5" name="Footer Placeholder 4">
            <a:extLst>
              <a:ext uri="{FF2B5EF4-FFF2-40B4-BE49-F238E27FC236}">
                <a16:creationId xmlns:a16="http://schemas.microsoft.com/office/drawing/2014/main" id="{BA6568F5-97A0-C8A1-5AD7-B6FA54D003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DB5580-4CF0-E22E-9532-02B6CBC893D2}"/>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1855513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DED8-4D4F-EFED-613A-F59C47920805}"/>
              </a:ext>
            </a:extLst>
          </p:cNvPr>
          <p:cNvSpPr>
            <a:spLocks noGrp="1"/>
          </p:cNvSpPr>
          <p:nvPr>
            <p:ph type="title"/>
          </p:nvPr>
        </p:nvSpPr>
        <p:spPr>
          <a:xfrm>
            <a:off x="936978" y="365125"/>
            <a:ext cx="10416822"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76782A5-1A86-937D-22E5-C3571C8BCCC2}"/>
              </a:ext>
            </a:extLst>
          </p:cNvPr>
          <p:cNvSpPr>
            <a:spLocks noGrp="1"/>
          </p:cNvSpPr>
          <p:nvPr>
            <p:ph sz="half" idx="1"/>
          </p:nvPr>
        </p:nvSpPr>
        <p:spPr>
          <a:xfrm>
            <a:off x="936978" y="1825625"/>
            <a:ext cx="50828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37EF7FE-06D2-883E-5876-1F8132E7A648}"/>
              </a:ext>
            </a:extLst>
          </p:cNvPr>
          <p:cNvSpPr>
            <a:spLocks noGrp="1"/>
          </p:cNvSpPr>
          <p:nvPr>
            <p:ph sz="half" idx="2"/>
          </p:nvPr>
        </p:nvSpPr>
        <p:spPr>
          <a:xfrm>
            <a:off x="6270978" y="1825625"/>
            <a:ext cx="508282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B405CF-2D37-8B88-F360-0D7B4691B34E}"/>
              </a:ext>
            </a:extLst>
          </p:cNvPr>
          <p:cNvSpPr>
            <a:spLocks noGrp="1"/>
          </p:cNvSpPr>
          <p:nvPr>
            <p:ph type="dt" sz="half" idx="10"/>
          </p:nvPr>
        </p:nvSpPr>
        <p:spPr/>
        <p:txBody>
          <a:bodyPr/>
          <a:lstStyle/>
          <a:p>
            <a:fld id="{8F3B928F-9529-4741-8D68-C934E21C6887}" type="datetimeFigureOut">
              <a:rPr lang="en-US" smtClean="0"/>
              <a:t>8/10/2023</a:t>
            </a:fld>
            <a:endParaRPr lang="en-US"/>
          </a:p>
        </p:txBody>
      </p:sp>
      <p:sp>
        <p:nvSpPr>
          <p:cNvPr id="6" name="Footer Placeholder 5">
            <a:extLst>
              <a:ext uri="{FF2B5EF4-FFF2-40B4-BE49-F238E27FC236}">
                <a16:creationId xmlns:a16="http://schemas.microsoft.com/office/drawing/2014/main" id="{6C85B0C1-1746-696D-8E4C-C0354C0417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CA69A7-0EC1-8AC4-AD38-1F7C596DA839}"/>
              </a:ext>
            </a:extLst>
          </p:cNvPr>
          <p:cNvSpPr>
            <a:spLocks noGrp="1"/>
          </p:cNvSpPr>
          <p:nvPr>
            <p:ph type="sldNum" sz="quarter" idx="12"/>
          </p:nvPr>
        </p:nvSpPr>
        <p:spPr/>
        <p:txBody>
          <a:bodyPr/>
          <a:lstStyle/>
          <a:p>
            <a:fld id="{E69C1DFF-60A0-0E45-8672-CB76E4BE2A7B}" type="slidenum">
              <a:rPr lang="en-US" smtClean="0"/>
              <a:t>‹#›</a:t>
            </a:fld>
            <a:endParaRPr lang="en-US"/>
          </a:p>
        </p:txBody>
      </p:sp>
    </p:spTree>
    <p:extLst>
      <p:ext uri="{BB962C8B-B14F-4D97-AF65-F5344CB8AC3E}">
        <p14:creationId xmlns:p14="http://schemas.microsoft.com/office/powerpoint/2010/main" val="4103617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49E6C9-767E-87D0-9B16-55CEE3C94581}"/>
              </a:ext>
            </a:extLst>
          </p:cNvPr>
          <p:cNvSpPr>
            <a:spLocks noGrp="1"/>
          </p:cNvSpPr>
          <p:nvPr>
            <p:ph type="title"/>
          </p:nvPr>
        </p:nvSpPr>
        <p:spPr>
          <a:xfrm>
            <a:off x="1162050" y="365125"/>
            <a:ext cx="1019175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0D1C9C-1361-1715-3A0C-E9140AAD6761}"/>
              </a:ext>
            </a:extLst>
          </p:cNvPr>
          <p:cNvSpPr>
            <a:spLocks noGrp="1"/>
          </p:cNvSpPr>
          <p:nvPr>
            <p:ph type="body" idx="1"/>
          </p:nvPr>
        </p:nvSpPr>
        <p:spPr>
          <a:xfrm>
            <a:off x="1162050" y="1825625"/>
            <a:ext cx="101917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4674DCC-90D5-4A4B-4014-ACE5C30119AD}"/>
              </a:ext>
            </a:extLst>
          </p:cNvPr>
          <p:cNvSpPr>
            <a:spLocks noGrp="1"/>
          </p:cNvSpPr>
          <p:nvPr>
            <p:ph type="dt" sz="half" idx="2"/>
          </p:nvPr>
        </p:nvSpPr>
        <p:spPr>
          <a:xfrm>
            <a:off x="4213225" y="6356350"/>
            <a:ext cx="1397000" cy="365125"/>
          </a:xfrm>
          <a:prstGeom prst="rect">
            <a:avLst/>
          </a:prstGeom>
        </p:spPr>
        <p:txBody>
          <a:bodyPr vert="horz" lIns="91440" tIns="45720" rIns="91440" bIns="45720" rtlCol="0" anchor="ctr"/>
          <a:lstStyle>
            <a:lvl1pPr algn="l">
              <a:defRPr sz="1200">
                <a:solidFill>
                  <a:srgbClr val="0072CE"/>
                </a:solidFill>
                <a:latin typeface="DM Sans" pitchFamily="2" charset="77"/>
              </a:defRPr>
            </a:lvl1pPr>
          </a:lstStyle>
          <a:p>
            <a:fld id="{8F3B928F-9529-4741-8D68-C934E21C6887}" type="datetimeFigureOut">
              <a:rPr lang="en-US" smtClean="0"/>
              <a:pPr/>
              <a:t>8/10/2023</a:t>
            </a:fld>
            <a:endParaRPr lang="en-US" dirty="0"/>
          </a:p>
        </p:txBody>
      </p:sp>
      <p:sp>
        <p:nvSpPr>
          <p:cNvPr id="5" name="Footer Placeholder 4">
            <a:extLst>
              <a:ext uri="{FF2B5EF4-FFF2-40B4-BE49-F238E27FC236}">
                <a16:creationId xmlns:a16="http://schemas.microsoft.com/office/drawing/2014/main" id="{9128E93E-FE88-318F-67C2-DF02FAAA073B}"/>
              </a:ext>
            </a:extLst>
          </p:cNvPr>
          <p:cNvSpPr>
            <a:spLocks noGrp="1"/>
          </p:cNvSpPr>
          <p:nvPr>
            <p:ph type="ftr" sz="quarter" idx="3"/>
          </p:nvPr>
        </p:nvSpPr>
        <p:spPr>
          <a:xfrm>
            <a:off x="5734756" y="6356350"/>
            <a:ext cx="4831644" cy="365125"/>
          </a:xfrm>
          <a:prstGeom prst="rect">
            <a:avLst/>
          </a:prstGeom>
        </p:spPr>
        <p:txBody>
          <a:bodyPr vert="horz" lIns="91440" tIns="45720" rIns="91440" bIns="45720" rtlCol="0" anchor="ctr"/>
          <a:lstStyle>
            <a:lvl1pPr algn="l">
              <a:defRPr sz="1200">
                <a:solidFill>
                  <a:srgbClr val="0072CE"/>
                </a:solidFill>
                <a:latin typeface="DM Sans" pitchFamily="2" charset="77"/>
              </a:defRPr>
            </a:lvl1pPr>
          </a:lstStyle>
          <a:p>
            <a:endParaRPr lang="en-US" dirty="0"/>
          </a:p>
        </p:txBody>
      </p:sp>
      <p:sp>
        <p:nvSpPr>
          <p:cNvPr id="6" name="Slide Number Placeholder 5">
            <a:extLst>
              <a:ext uri="{FF2B5EF4-FFF2-40B4-BE49-F238E27FC236}">
                <a16:creationId xmlns:a16="http://schemas.microsoft.com/office/drawing/2014/main" id="{B7B21C1C-DDA7-3DC8-CBA9-AF2BBBF49033}"/>
              </a:ext>
            </a:extLst>
          </p:cNvPr>
          <p:cNvSpPr>
            <a:spLocks noGrp="1"/>
          </p:cNvSpPr>
          <p:nvPr>
            <p:ph type="sldNum" sz="quarter" idx="4"/>
          </p:nvPr>
        </p:nvSpPr>
        <p:spPr>
          <a:xfrm>
            <a:off x="10673644" y="6356350"/>
            <a:ext cx="680156" cy="365125"/>
          </a:xfrm>
          <a:prstGeom prst="rect">
            <a:avLst/>
          </a:prstGeom>
        </p:spPr>
        <p:txBody>
          <a:bodyPr vert="horz" lIns="91440" tIns="45720" rIns="91440" bIns="45720" rtlCol="0" anchor="ctr"/>
          <a:lstStyle>
            <a:lvl1pPr algn="r">
              <a:defRPr sz="1200">
                <a:solidFill>
                  <a:srgbClr val="0072CE"/>
                </a:solidFill>
                <a:latin typeface="DM Sans" pitchFamily="2" charset="77"/>
              </a:defRPr>
            </a:lvl1pPr>
          </a:lstStyle>
          <a:p>
            <a:fld id="{E69C1DFF-60A0-0E45-8672-CB76E4BE2A7B}" type="slidenum">
              <a:rPr lang="en-US" smtClean="0"/>
              <a:pPr/>
              <a:t>‹#›</a:t>
            </a:fld>
            <a:endParaRPr lang="en-US" dirty="0"/>
          </a:p>
        </p:txBody>
      </p:sp>
      <p:pic>
        <p:nvPicPr>
          <p:cNvPr id="7" name="Picture 6" descr="A blue and orange text on a black background&#10;&#10;Description automatically generated with medium confidence">
            <a:extLst>
              <a:ext uri="{FF2B5EF4-FFF2-40B4-BE49-F238E27FC236}">
                <a16:creationId xmlns:a16="http://schemas.microsoft.com/office/drawing/2014/main" id="{A9A70A20-9EEA-5036-BD01-90E176BD9973}"/>
              </a:ext>
            </a:extLst>
          </p:cNvPr>
          <p:cNvPicPr>
            <a:picLocks noChangeAspect="1"/>
          </p:cNvPicPr>
          <p:nvPr userDrawn="1"/>
        </p:nvPicPr>
        <p:blipFill>
          <a:blip r:embed="rId17"/>
          <a:stretch>
            <a:fillRect/>
          </a:stretch>
        </p:blipFill>
        <p:spPr>
          <a:xfrm>
            <a:off x="299859" y="6058611"/>
            <a:ext cx="2787179" cy="597253"/>
          </a:xfrm>
          <a:prstGeom prst="rect">
            <a:avLst/>
          </a:prstGeom>
        </p:spPr>
      </p:pic>
    </p:spTree>
    <p:extLst>
      <p:ext uri="{BB962C8B-B14F-4D97-AF65-F5344CB8AC3E}">
        <p14:creationId xmlns:p14="http://schemas.microsoft.com/office/powerpoint/2010/main" val="3616974385"/>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5" r:id="rId4"/>
    <p:sldLayoutId id="2147483662" r:id="rId5"/>
    <p:sldLayoutId id="2147483666" r:id="rId6"/>
    <p:sldLayoutId id="2147483667" r:id="rId7"/>
    <p:sldLayoutId id="2147483651" r:id="rId8"/>
    <p:sldLayoutId id="2147483652" r:id="rId9"/>
    <p:sldLayoutId id="2147483653" r:id="rId10"/>
    <p:sldLayoutId id="2147483654" r:id="rId11"/>
    <p:sldLayoutId id="2147483656" r:id="rId12"/>
    <p:sldLayoutId id="2147483657" r:id="rId13"/>
    <p:sldLayoutId id="2147483655" r:id="rId14"/>
    <p:sldLayoutId id="2147483668" r:id="rId15"/>
  </p:sldLayoutIdLst>
  <p:txStyles>
    <p:titleStyle>
      <a:lvl1pPr algn="l" defTabSz="914400" rtl="0" eaLnBrk="1" latinLnBrk="0" hangingPunct="1">
        <a:lnSpc>
          <a:spcPct val="110000"/>
        </a:lnSpc>
        <a:spcBef>
          <a:spcPct val="0"/>
        </a:spcBef>
        <a:buNone/>
        <a:defRPr sz="4400" b="0" i="0" kern="1200">
          <a:solidFill>
            <a:srgbClr val="0072CE"/>
          </a:solidFill>
          <a:latin typeface="Mokoko Medium" panose="02060503020203020204" pitchFamily="18" charset="77"/>
          <a:ea typeface="+mj-ea"/>
          <a:cs typeface="Mokoko Medium" panose="02060503020203020204" pitchFamily="18" charset="77"/>
        </a:defRPr>
      </a:lvl1pPr>
    </p:titleStyle>
    <p:bodyStyle>
      <a:lvl1pPr marL="228600" indent="-228600" algn="l" defTabSz="914400" rtl="0" eaLnBrk="1" latinLnBrk="0" hangingPunct="1">
        <a:lnSpc>
          <a:spcPct val="130000"/>
        </a:lnSpc>
        <a:spcBef>
          <a:spcPts val="1000"/>
        </a:spcBef>
        <a:buClr>
          <a:srgbClr val="FF6E3B"/>
        </a:buClr>
        <a:buSzPct val="80000"/>
        <a:buFont typeface="Wingdings" pitchFamily="2" charset="2"/>
        <a:buChar char="§"/>
        <a:defRPr sz="2400" kern="1200">
          <a:solidFill>
            <a:srgbClr val="0072CE"/>
          </a:solidFill>
          <a:latin typeface="DM Sans" pitchFamily="2" charset="77"/>
          <a:ea typeface="+mn-ea"/>
          <a:cs typeface="+mn-cs"/>
        </a:defRPr>
      </a:lvl1pPr>
      <a:lvl2pPr marL="685800" indent="-228600" algn="l" defTabSz="914400" rtl="0" eaLnBrk="1" latinLnBrk="0" hangingPunct="1">
        <a:lnSpc>
          <a:spcPct val="130000"/>
        </a:lnSpc>
        <a:spcBef>
          <a:spcPts val="500"/>
        </a:spcBef>
        <a:buClr>
          <a:srgbClr val="FF6E3B"/>
        </a:buClr>
        <a:buSzPct val="80000"/>
        <a:buFont typeface="Wingdings" pitchFamily="2" charset="2"/>
        <a:buChar char="§"/>
        <a:defRPr sz="2000" kern="1200">
          <a:solidFill>
            <a:srgbClr val="0072CE"/>
          </a:solidFill>
          <a:latin typeface="DM Sans" pitchFamily="2" charset="77"/>
          <a:ea typeface="+mn-ea"/>
          <a:cs typeface="+mn-cs"/>
        </a:defRPr>
      </a:lvl2pPr>
      <a:lvl3pPr marL="1143000" indent="-228600" algn="l" defTabSz="914400" rtl="0" eaLnBrk="1" latinLnBrk="0" hangingPunct="1">
        <a:lnSpc>
          <a:spcPct val="130000"/>
        </a:lnSpc>
        <a:spcBef>
          <a:spcPts val="500"/>
        </a:spcBef>
        <a:buClr>
          <a:srgbClr val="FF6E3B"/>
        </a:buClr>
        <a:buSzPct val="80000"/>
        <a:buFont typeface="Wingdings" pitchFamily="2" charset="2"/>
        <a:buChar char="§"/>
        <a:defRPr sz="1800" kern="1200">
          <a:solidFill>
            <a:srgbClr val="0072CE"/>
          </a:solidFill>
          <a:latin typeface="DM Sans" pitchFamily="2" charset="77"/>
          <a:ea typeface="+mn-ea"/>
          <a:cs typeface="+mn-cs"/>
        </a:defRPr>
      </a:lvl3pPr>
      <a:lvl4pPr marL="16002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4pPr>
      <a:lvl5pPr marL="2057400" indent="-228600" algn="l" defTabSz="914400" rtl="0" eaLnBrk="1" latinLnBrk="0" hangingPunct="1">
        <a:lnSpc>
          <a:spcPct val="130000"/>
        </a:lnSpc>
        <a:spcBef>
          <a:spcPts val="500"/>
        </a:spcBef>
        <a:buClr>
          <a:srgbClr val="FF6E3B"/>
        </a:buClr>
        <a:buSzPct val="80000"/>
        <a:buFont typeface="Wingdings" pitchFamily="2" charset="2"/>
        <a:buChar char="§"/>
        <a:defRPr sz="1600" kern="1200">
          <a:solidFill>
            <a:srgbClr val="0072CE"/>
          </a:solidFill>
          <a:latin typeface="DM San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cpe.org.uk/our-work/representation/transforming-pharmacy-representation-tapr-programme/" TargetMode="Externa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cpe.org.uk/our-work/representation/transforming-pharmacy-representation-tapr-programme/"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leicestershire-rutland.communitypharmacy.org.uk/about-us/meet-the-team/lpc-members/"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hyperlink" Target="https://leicestershire-rutland.communitypharmacy.org.uk/about-us/meet-the-team/lpc-members/"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facebook.com/profile.php?id=100083179608018" TargetMode="External"/><Relationship Id="rId2" Type="http://schemas.openxmlformats.org/officeDocument/2006/relationships/image" Target="../media/image16.jpg"/><Relationship Id="rId1" Type="http://schemas.openxmlformats.org/officeDocument/2006/relationships/slideLayout" Target="../slideLayouts/slideLayout10.xml"/><Relationship Id="rId6" Type="http://schemas.openxmlformats.org/officeDocument/2006/relationships/image" Target="../media/image10.jpg"/><Relationship Id="rId5" Type="http://schemas.openxmlformats.org/officeDocument/2006/relationships/hyperlink" Target="https://www.linkedin.com/in/community-pharmacy-leicestershire-and-rutland-577723276" TargetMode="External"/><Relationship Id="rId4" Type="http://schemas.openxmlformats.org/officeDocument/2006/relationships/hyperlink" Target="https://www.instagram.com/communitypharmaciyll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s://leicestershire-rutland.communitypharmacy.org.uk/about-us/meet-the-team/" TargetMode="External"/><Relationship Id="rId7" Type="http://schemas.openxmlformats.org/officeDocument/2006/relationships/image" Target="../media/image10.jpg"/><Relationship Id="rId2" Type="http://schemas.openxmlformats.org/officeDocument/2006/relationships/hyperlink" Target="https://leicestershire-rutland.communitypharmacy.org.uk/" TargetMode="External"/><Relationship Id="rId1" Type="http://schemas.openxmlformats.org/officeDocument/2006/relationships/slideLayout" Target="../slideLayouts/slideLayout15.xml"/><Relationship Id="rId6" Type="http://schemas.openxmlformats.org/officeDocument/2006/relationships/hyperlink" Target="https://leicestershire-rutland.communitypharmacy.org.uk/contact-us/contact-the-chief-officer/" TargetMode="External"/><Relationship Id="rId5" Type="http://schemas.openxmlformats.org/officeDocument/2006/relationships/hyperlink" Target="https://leicestershire-rutland.communitypharmacy.org.uk/report-an-issue/" TargetMode="External"/><Relationship Id="rId4" Type="http://schemas.openxmlformats.org/officeDocument/2006/relationships/hyperlink" Target="https://leicestershire-rutland.communitypharmacy.org.uk/about-us/meet-the-team/lpc-member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eicestershire-rutland.communitypharmacy.org.uk/training-events/annual-general-meeting-2023/" TargetMode="External"/><Relationship Id="rId2" Type="http://schemas.openxmlformats.org/officeDocument/2006/relationships/hyperlink" Target="https://leicestershire-rutland.communitypharmacy.org.uk/training-events/training-development/contractors-open-house-surgery/" TargetMode="External"/><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hyperlink" Target="https://leicestershire-rutland.communitypharmacy.org.uk/latest-news/regional-correspondence/" TargetMode="External"/><Relationship Id="rId4" Type="http://schemas.openxmlformats.org/officeDocument/2006/relationships/hyperlink" Target="https://leicestershire-rutland.communitypharmacy.org.uk/latest-new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cpe.org.uk/our-news/government-pledges-645m-investment-in-community-pharmacy/"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eventbrite.co.uk/e/693946060347?aff=oddtdtcreator" TargetMode="External"/><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hyperlink" Target="https://psnc.org.uk/quality-and-regulations/pharmacy-quality-scheme/" TargetMode="External"/><Relationship Id="rId7" Type="http://schemas.openxmlformats.org/officeDocument/2006/relationships/hyperlink" Target="mailto:dst@cpe.org.uk" TargetMode="External"/><Relationship Id="rId2" Type="http://schemas.openxmlformats.org/officeDocument/2006/relationships/hyperlink" Target="https://www.nhsbsa.nhs.uk/sites/default/files/2023-04/Drug%20Tariff%20Part%20VIIA%20PQS%2027042023_0.pdf" TargetMode="External"/><Relationship Id="rId1" Type="http://schemas.openxmlformats.org/officeDocument/2006/relationships/slideLayout" Target="../slideLayouts/slideLayout10.xml"/><Relationship Id="rId6" Type="http://schemas.openxmlformats.org/officeDocument/2006/relationships/hyperlink" Target="https://us02web.zoom.us/meeting/register/tZcvceyhpjkrH9zK4G0Y2BcDennI7Xuo2K9J#/registration" TargetMode="External"/><Relationship Id="rId5" Type="http://schemas.openxmlformats.org/officeDocument/2006/relationships/hyperlink" Target="https://leicestershire-rutland.communitypharmacy.org.uk/latest-news/regional-correspondence/" TargetMode="External"/><Relationship Id="rId4" Type="http://schemas.openxmlformats.org/officeDocument/2006/relationships/hyperlink" Target="https://gbr01.safelinks.protection.outlook.com/?url=http%3A%2F%2Fwww.areaprescribingcommitteeleicesterleicestershirerutland.nhs.uk%2Fwp-content%2Fuploads%2F2018%2F09%2FPalliative-Care-Drugs-and-Emergency-Antibiotics-%25E2%2580%2593Pharmacies-and-Stock.pdf&amp;data=05%7C01%7Cvishal.mashru%40nhs.net%7C7f3a26fc47ca4ab3cc2908db08370709%7C37c354b285b047f5b22207b48d774ee3%7C0%7C0%7C638112804648425051%7CUnknown%7CTWFpbGZsb3d8eyJWIjoiMC4wLjAwMDAiLCJQIjoiV2luMzIiLCJBTiI6Ik1haWwiLCJXVCI6Mn0%3D%7C3000%7C%7C%7C&amp;sdata=AdcS3V9Vo8Bv9UoHYw%2B0sncecpvVuGSr69TMTn2FxrU%3D&amp;reserved=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eicestershire-rutland.communitypharmacy.org.uk/latest-news/deadline-tracker/" TargetMode="External"/><Relationship Id="rId2" Type="http://schemas.openxmlformats.org/officeDocument/2006/relationships/hyperlink" Target="https://leicestershire-rutland.communitypharmacy.org.uk/latest-news/newsletters/" TargetMode="External"/><Relationship Id="rId1" Type="http://schemas.openxmlformats.org/officeDocument/2006/relationships/slideLayout" Target="../slideLayouts/slideLayout10.xml"/><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cpe.org.uk/our-news/reminder-hypertension-case-finding-service-you-must-use-an-it-system-from-september/" TargetMode="Externa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www.instagram.com/communitypharmaciyllr/" TargetMode="External"/><Relationship Id="rId2" Type="http://schemas.openxmlformats.org/officeDocument/2006/relationships/hyperlink" Target="https://www.facebook.com/profile.php?id=100083179608018" TargetMode="Externa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hyperlink" Target="https://www.linkedin.com/in/community-pharmacy-leicestershire-and-rutland-577723276"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8" Type="http://schemas.openxmlformats.org/officeDocument/2006/relationships/hyperlink" Target="mailto:servicedevelopmentlead@leicslpc.co.uk" TargetMode="External"/><Relationship Id="rId3" Type="http://schemas.openxmlformats.org/officeDocument/2006/relationships/image" Target="../media/image21.svg"/><Relationship Id="rId7" Type="http://schemas.openxmlformats.org/officeDocument/2006/relationships/hyperlink" Target="mailto:service.support@leics-lpc.co.uk" TargetMode="External"/><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hyperlink" Target="mailto:admin@leics-lpc.co.uk" TargetMode="External"/><Relationship Id="rId5" Type="http://schemas.openxmlformats.org/officeDocument/2006/relationships/hyperlink" Target="mailto:chiefofficer@leics-lpc.co.uk" TargetMode="Externa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coronavirus/publication/community-pharmacy-national-enhanced-service-covid-19-vaccination-programme/" TargetMode="External"/><Relationship Id="rId2" Type="http://schemas.openxmlformats.org/officeDocument/2006/relationships/hyperlink" Target="https://www.england.nhs.uk/publication/community-pharmacy-seasonal-influenza-vaccine-service/" TargetMode="External"/><Relationship Id="rId1" Type="http://schemas.openxmlformats.org/officeDocument/2006/relationships/slideLayout" Target="../slideLayouts/slideLayout10.xml"/><Relationship Id="rId5" Type="http://schemas.openxmlformats.org/officeDocument/2006/relationships/image" Target="../media/image10.jpg"/><Relationship Id="rId4" Type="http://schemas.openxmlformats.org/officeDocument/2006/relationships/hyperlink" Target="https://health-family.force.com/s/Welcom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pe.org.uk/national-pharmacy-services/advanced-services/flu-vaccination-service/" TargetMode="External"/><Relationship Id="rId2" Type="http://schemas.openxmlformats.org/officeDocument/2006/relationships/hyperlink" Target="https://www.england.nhs.uk/publication/autumn-winter-23-24-flu-and-covid-19-seasonal-campaign/" TargetMode="External"/><Relationship Id="rId1" Type="http://schemas.openxmlformats.org/officeDocument/2006/relationships/slideLayout" Target="../slideLayouts/slideLayout10.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cpe.org.uk/wp-content/uploads/2023/08/Template-email-to-MP-Urgent-Support-Needed-on-NHS-flu-vaccinations.docx" TargetMode="External"/><Relationship Id="rId2" Type="http://schemas.openxmlformats.org/officeDocument/2006/relationships/hyperlink" Target="https://cpe.org.uk/wp-content/uploads/2023/08/MP-Briefing-NHS-Flu-Vaccinations.pdf" TargetMode="External"/><Relationship Id="rId1" Type="http://schemas.openxmlformats.org/officeDocument/2006/relationships/slideLayout" Target="../slideLayouts/slideLayout9.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hyperlink" Target="https://cpe.org.uk/our-news/youre-invited-pharmacy-owner-september-engagement-event/" TargetMode="External"/><Relationship Id="rId2" Type="http://schemas.openxmlformats.org/officeDocument/2006/relationships/hyperlink" Target="https://www.surveymonkey.co.uk/r/NS2SW6G" TargetMode="External"/><Relationship Id="rId1" Type="http://schemas.openxmlformats.org/officeDocument/2006/relationships/slideLayout" Target="../slideLayouts/slideLayout11.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16BF77-5A3C-2190-2656-82184F3DCE4F}"/>
              </a:ext>
            </a:extLst>
          </p:cNvPr>
          <p:cNvSpPr>
            <a:spLocks noGrp="1"/>
          </p:cNvSpPr>
          <p:nvPr>
            <p:ph type="title"/>
          </p:nvPr>
        </p:nvSpPr>
        <p:spPr>
          <a:xfrm>
            <a:off x="928927" y="1736687"/>
            <a:ext cx="5740073" cy="4510632"/>
          </a:xfrm>
        </p:spPr>
        <p:txBody>
          <a:bodyPr>
            <a:normAutofit fontScale="90000"/>
          </a:bodyPr>
          <a:lstStyle/>
          <a:p>
            <a:r>
              <a:rPr lang="en-US" dirty="0"/>
              <a:t>Community Pharmacy </a:t>
            </a:r>
            <a:br>
              <a:rPr lang="en-US" dirty="0"/>
            </a:br>
            <a:r>
              <a:rPr lang="en-US" dirty="0"/>
              <a:t>Open House Surgery </a:t>
            </a:r>
            <a:br>
              <a:rPr lang="en-US" dirty="0"/>
            </a:br>
            <a:r>
              <a:rPr lang="en-US" dirty="0"/>
              <a:t>August 2023 </a:t>
            </a:r>
            <a:br>
              <a:rPr lang="en-US" dirty="0"/>
            </a:br>
            <a:r>
              <a:rPr lang="en-US" sz="2000" dirty="0"/>
              <a:t>Rajshri Owen </a:t>
            </a:r>
            <a:br>
              <a:rPr lang="en-US" sz="2000" dirty="0"/>
            </a:br>
            <a:r>
              <a:rPr lang="en-US" sz="2000" dirty="0"/>
              <a:t>Chief Officer</a:t>
            </a:r>
          </a:p>
        </p:txBody>
      </p:sp>
      <p:pic>
        <p:nvPicPr>
          <p:cNvPr id="3" name="Picture 2" descr="A logo with text on it&#10;&#10;Description automatically generated">
            <a:extLst>
              <a:ext uri="{FF2B5EF4-FFF2-40B4-BE49-F238E27FC236}">
                <a16:creationId xmlns:a16="http://schemas.microsoft.com/office/drawing/2014/main" id="{52B2EF49-A901-1085-6DFC-FD52791A68DC}"/>
              </a:ext>
            </a:extLst>
          </p:cNvPr>
          <p:cNvPicPr>
            <a:picLocks noChangeAspect="1"/>
          </p:cNvPicPr>
          <p:nvPr/>
        </p:nvPicPr>
        <p:blipFill>
          <a:blip r:embed="rId2"/>
          <a:stretch>
            <a:fillRect/>
          </a:stretch>
        </p:blipFill>
        <p:spPr>
          <a:xfrm>
            <a:off x="464187" y="116809"/>
            <a:ext cx="4325528" cy="1619878"/>
          </a:xfrm>
          <a:prstGeom prst="rect">
            <a:avLst/>
          </a:prstGeom>
        </p:spPr>
      </p:pic>
    </p:spTree>
    <p:extLst>
      <p:ext uri="{BB962C8B-B14F-4D97-AF65-F5344CB8AC3E}">
        <p14:creationId xmlns:p14="http://schemas.microsoft.com/office/powerpoint/2010/main" val="2488306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2456B-8838-5C6D-44F8-4A8C20C75C1C}"/>
              </a:ext>
            </a:extLst>
          </p:cNvPr>
          <p:cNvSpPr>
            <a:spLocks noGrp="1"/>
          </p:cNvSpPr>
          <p:nvPr>
            <p:ph type="title"/>
          </p:nvPr>
        </p:nvSpPr>
        <p:spPr/>
        <p:txBody>
          <a:bodyPr/>
          <a:lstStyle/>
          <a:p>
            <a:r>
              <a:rPr lang="en-GB" dirty="0"/>
              <a:t>Review Steering Group (RSG) </a:t>
            </a:r>
          </a:p>
        </p:txBody>
      </p:sp>
      <p:sp>
        <p:nvSpPr>
          <p:cNvPr id="3" name="Content Placeholder 2">
            <a:extLst>
              <a:ext uri="{FF2B5EF4-FFF2-40B4-BE49-F238E27FC236}">
                <a16:creationId xmlns:a16="http://schemas.microsoft.com/office/drawing/2014/main" id="{04D13116-5379-1F71-3F9F-D66CAE6E03C6}"/>
              </a:ext>
            </a:extLst>
          </p:cNvPr>
          <p:cNvSpPr>
            <a:spLocks noGrp="1"/>
          </p:cNvSpPr>
          <p:nvPr>
            <p:ph sz="half" idx="1"/>
          </p:nvPr>
        </p:nvSpPr>
        <p:spPr/>
        <p:txBody>
          <a:bodyPr>
            <a:normAutofit fontScale="55000" lnSpcReduction="20000"/>
          </a:bodyPr>
          <a:lstStyle/>
          <a:p>
            <a:r>
              <a:rPr lang="en-GB" sz="3300" b="0" i="0" dirty="0">
                <a:solidFill>
                  <a:srgbClr val="0070C0"/>
                </a:solidFill>
                <a:effectLst/>
                <a:latin typeface="DM Sans" pitchFamily="2" charset="0"/>
              </a:rPr>
              <a:t>LPCs have been undergoing changes to respond to the Review Steering Group (RSG) recommendations on pharmacy representation. </a:t>
            </a:r>
          </a:p>
          <a:p>
            <a:r>
              <a:rPr lang="en-GB" sz="3300" b="0" i="0" dirty="0">
                <a:solidFill>
                  <a:srgbClr val="0070C0"/>
                </a:solidFill>
                <a:effectLst/>
                <a:latin typeface="DM Sans" pitchFamily="2" charset="0"/>
              </a:rPr>
              <a:t>The sector voted in favour of the RSG proposals in the summer of 2022, and since then progress has been made on many of the changes at both local and national level as part of the </a:t>
            </a:r>
            <a:r>
              <a:rPr lang="en-GB" sz="3300" b="1" i="0" u="sng" dirty="0">
                <a:solidFill>
                  <a:srgbClr val="0070C0"/>
                </a:solidFill>
                <a:effectLst/>
                <a:latin typeface="DM Sans" pitchFamily="2" charset="0"/>
                <a:hlinkClick r:id="rId2">
                  <a:extLst>
                    <a:ext uri="{A12FA001-AC4F-418D-AE19-62706E023703}">
                      <ahyp:hlinkClr xmlns:ahyp="http://schemas.microsoft.com/office/drawing/2018/hyperlinkcolor" val="tx"/>
                    </a:ext>
                  </a:extLst>
                </a:hlinkClick>
              </a:rPr>
              <a:t>Transforming Pharmacy Representation (TAPR) Programme</a:t>
            </a:r>
            <a:r>
              <a:rPr lang="en-GB" sz="3300" b="0" i="0" dirty="0">
                <a:solidFill>
                  <a:srgbClr val="0070C0"/>
                </a:solidFill>
                <a:effectLst/>
                <a:latin typeface="DM Sans" pitchFamily="2" charset="0"/>
              </a:rPr>
              <a:t>.</a:t>
            </a:r>
            <a:endParaRPr lang="en-GB" sz="3300" dirty="0">
              <a:solidFill>
                <a:srgbClr val="0070C0"/>
              </a:solidFill>
            </a:endParaRPr>
          </a:p>
        </p:txBody>
      </p:sp>
      <p:sp>
        <p:nvSpPr>
          <p:cNvPr id="4" name="Content Placeholder 3">
            <a:extLst>
              <a:ext uri="{FF2B5EF4-FFF2-40B4-BE49-F238E27FC236}">
                <a16:creationId xmlns:a16="http://schemas.microsoft.com/office/drawing/2014/main" id="{4DE54002-247B-66E1-84F0-BF6ED777D568}"/>
              </a:ext>
            </a:extLst>
          </p:cNvPr>
          <p:cNvSpPr>
            <a:spLocks noGrp="1"/>
          </p:cNvSpPr>
          <p:nvPr>
            <p:ph sz="half" idx="2"/>
          </p:nvPr>
        </p:nvSpPr>
        <p:spPr/>
        <p:txBody>
          <a:bodyPr>
            <a:normAutofit fontScale="55000" lnSpcReduction="20000"/>
          </a:bodyPr>
          <a:lstStyle/>
          <a:p>
            <a:pPr algn="just"/>
            <a:r>
              <a:rPr lang="en-GB" sz="2500" b="0" i="0" dirty="0">
                <a:solidFill>
                  <a:srgbClr val="0070C0"/>
                </a:solidFill>
                <a:effectLst/>
                <a:latin typeface="DM Sans" pitchFamily="2" charset="0"/>
              </a:rPr>
              <a:t>Over the last year-18 months, LPCs have considered the following and sought approval from pharmacy owners at a local level to:</a:t>
            </a:r>
          </a:p>
          <a:p>
            <a:pPr algn="just">
              <a:buFont typeface="Arial" panose="020B0604020202020204" pitchFamily="34" charset="0"/>
              <a:buChar char="•"/>
            </a:pPr>
            <a:r>
              <a:rPr lang="en-GB" sz="2500" b="0" i="0" dirty="0">
                <a:solidFill>
                  <a:srgbClr val="0070C0"/>
                </a:solidFill>
                <a:effectLst/>
                <a:latin typeface="DM Sans" pitchFamily="2" charset="0"/>
              </a:rPr>
              <a:t>Consider boundary and size, where possible more closely aligning with the local NHS;</a:t>
            </a:r>
          </a:p>
          <a:p>
            <a:pPr algn="just">
              <a:buFont typeface="Arial" panose="020B0604020202020204" pitchFamily="34" charset="0"/>
              <a:buChar char="•"/>
            </a:pPr>
            <a:r>
              <a:rPr lang="en-GB" sz="2500" b="0" i="0" dirty="0">
                <a:solidFill>
                  <a:srgbClr val="0070C0"/>
                </a:solidFill>
                <a:effectLst/>
                <a:latin typeface="DM Sans" pitchFamily="2" charset="0"/>
              </a:rPr>
              <a:t>Reduce LPC committee sizes to a range of 10-12 members whilst maintaining local proportional representation;</a:t>
            </a:r>
          </a:p>
          <a:p>
            <a:pPr algn="just">
              <a:buFont typeface="Arial" panose="020B0604020202020204" pitchFamily="34" charset="0"/>
              <a:buChar char="•"/>
            </a:pPr>
            <a:r>
              <a:rPr lang="en-GB" sz="2500" b="0" i="0" dirty="0">
                <a:solidFill>
                  <a:srgbClr val="0070C0"/>
                </a:solidFill>
                <a:effectLst/>
                <a:latin typeface="DM Sans" pitchFamily="2" charset="0"/>
              </a:rPr>
              <a:t>Meet the future Community Pharmacy England levy through efficiencies;</a:t>
            </a:r>
          </a:p>
          <a:p>
            <a:pPr algn="just">
              <a:buFont typeface="Arial" panose="020B0604020202020204" pitchFamily="34" charset="0"/>
              <a:buChar char="•"/>
            </a:pPr>
            <a:r>
              <a:rPr lang="en-GB" sz="2500" b="0" i="0" dirty="0">
                <a:solidFill>
                  <a:srgbClr val="0070C0"/>
                </a:solidFill>
                <a:effectLst/>
                <a:latin typeface="DM Sans" pitchFamily="2" charset="0"/>
              </a:rPr>
              <a:t>Adopt a new updated model constitution to strengthen governance and focus levy funded activity; and</a:t>
            </a:r>
          </a:p>
          <a:p>
            <a:pPr algn="just">
              <a:buFont typeface="Arial" panose="020B0604020202020204" pitchFamily="34" charset="0"/>
              <a:buChar char="•"/>
            </a:pPr>
            <a:r>
              <a:rPr lang="en-GB" sz="2500" b="0" i="0" dirty="0">
                <a:solidFill>
                  <a:srgbClr val="0070C0"/>
                </a:solidFill>
                <a:effectLst/>
                <a:latin typeface="DM Sans" pitchFamily="2" charset="0"/>
              </a:rPr>
              <a:t>Rebrand to be known as ‘Community Pharmacy &lt;Local&gt;’, where ‘local’ represents a description of an area or location</a:t>
            </a:r>
          </a:p>
          <a:p>
            <a:endParaRPr lang="en-GB" dirty="0"/>
          </a:p>
        </p:txBody>
      </p:sp>
      <p:pic>
        <p:nvPicPr>
          <p:cNvPr id="5" name="Picture 4">
            <a:extLst>
              <a:ext uri="{FF2B5EF4-FFF2-40B4-BE49-F238E27FC236}">
                <a16:creationId xmlns:a16="http://schemas.microsoft.com/office/drawing/2014/main" id="{424732D2-5CA8-6F0D-8F78-F8CF3CC4D272}"/>
              </a:ext>
            </a:extLst>
          </p:cNvPr>
          <p:cNvPicPr>
            <a:picLocks noChangeAspect="1"/>
          </p:cNvPicPr>
          <p:nvPr/>
        </p:nvPicPr>
        <p:blipFill>
          <a:blip r:embed="rId3"/>
          <a:stretch>
            <a:fillRect/>
          </a:stretch>
        </p:blipFill>
        <p:spPr>
          <a:xfrm>
            <a:off x="128448" y="5355800"/>
            <a:ext cx="4011294" cy="1502200"/>
          </a:xfrm>
          <a:prstGeom prst="rect">
            <a:avLst/>
          </a:prstGeom>
        </p:spPr>
      </p:pic>
    </p:spTree>
    <p:extLst>
      <p:ext uri="{BB962C8B-B14F-4D97-AF65-F5344CB8AC3E}">
        <p14:creationId xmlns:p14="http://schemas.microsoft.com/office/powerpoint/2010/main" val="3359231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2456B-8838-5C6D-44F8-4A8C20C75C1C}"/>
              </a:ext>
            </a:extLst>
          </p:cNvPr>
          <p:cNvSpPr>
            <a:spLocks noGrp="1"/>
          </p:cNvSpPr>
          <p:nvPr>
            <p:ph type="title"/>
          </p:nvPr>
        </p:nvSpPr>
        <p:spPr/>
        <p:txBody>
          <a:bodyPr/>
          <a:lstStyle/>
          <a:p>
            <a:r>
              <a:rPr lang="en-GB" dirty="0"/>
              <a:t>Review Steering Group (RSG) </a:t>
            </a:r>
          </a:p>
        </p:txBody>
      </p:sp>
      <p:sp>
        <p:nvSpPr>
          <p:cNvPr id="3" name="Content Placeholder 2">
            <a:extLst>
              <a:ext uri="{FF2B5EF4-FFF2-40B4-BE49-F238E27FC236}">
                <a16:creationId xmlns:a16="http://schemas.microsoft.com/office/drawing/2014/main" id="{04D13116-5379-1F71-3F9F-D66CAE6E03C6}"/>
              </a:ext>
            </a:extLst>
          </p:cNvPr>
          <p:cNvSpPr>
            <a:spLocks noGrp="1"/>
          </p:cNvSpPr>
          <p:nvPr>
            <p:ph sz="half" idx="1"/>
          </p:nvPr>
        </p:nvSpPr>
        <p:spPr/>
        <p:txBody>
          <a:bodyPr>
            <a:normAutofit fontScale="55000" lnSpcReduction="20000"/>
          </a:bodyPr>
          <a:lstStyle/>
          <a:p>
            <a:r>
              <a:rPr lang="en-GB" sz="3300" b="0" i="0" dirty="0">
                <a:solidFill>
                  <a:srgbClr val="0070C0"/>
                </a:solidFill>
                <a:effectLst/>
                <a:latin typeface="DM Sans" pitchFamily="2" charset="0"/>
              </a:rPr>
              <a:t>LPCs have been undergoing changes to respond to the Review Steering Group (RSG) recommendations on pharmacy representation. </a:t>
            </a:r>
          </a:p>
          <a:p>
            <a:r>
              <a:rPr lang="en-GB" sz="3300" b="0" i="0" dirty="0">
                <a:solidFill>
                  <a:srgbClr val="0070C0"/>
                </a:solidFill>
                <a:effectLst/>
                <a:latin typeface="DM Sans" pitchFamily="2" charset="0"/>
              </a:rPr>
              <a:t>The sector voted in favour of the RSG proposals in the summer of 2022, and since then progress has been made on many of the changes at both local and national level as part of the </a:t>
            </a:r>
            <a:r>
              <a:rPr lang="en-GB" sz="3300" b="1" i="0" u="sng" dirty="0">
                <a:solidFill>
                  <a:srgbClr val="0070C0"/>
                </a:solidFill>
                <a:effectLst/>
                <a:latin typeface="DM Sans" pitchFamily="2" charset="0"/>
                <a:hlinkClick r:id="rId2">
                  <a:extLst>
                    <a:ext uri="{A12FA001-AC4F-418D-AE19-62706E023703}">
                      <ahyp:hlinkClr xmlns:ahyp="http://schemas.microsoft.com/office/drawing/2018/hyperlinkcolor" val="tx"/>
                    </a:ext>
                  </a:extLst>
                </a:hlinkClick>
              </a:rPr>
              <a:t>Transforming Pharmacy Representation (TAPR) Programme</a:t>
            </a:r>
            <a:r>
              <a:rPr lang="en-GB" sz="3300" b="0" i="0" dirty="0">
                <a:solidFill>
                  <a:srgbClr val="0070C0"/>
                </a:solidFill>
                <a:effectLst/>
                <a:latin typeface="DM Sans" pitchFamily="2" charset="0"/>
              </a:rPr>
              <a:t>.</a:t>
            </a:r>
            <a:endParaRPr lang="en-GB" sz="3300" dirty="0">
              <a:solidFill>
                <a:srgbClr val="0070C0"/>
              </a:solidFill>
            </a:endParaRPr>
          </a:p>
        </p:txBody>
      </p:sp>
      <p:sp>
        <p:nvSpPr>
          <p:cNvPr id="4" name="Content Placeholder 3">
            <a:extLst>
              <a:ext uri="{FF2B5EF4-FFF2-40B4-BE49-F238E27FC236}">
                <a16:creationId xmlns:a16="http://schemas.microsoft.com/office/drawing/2014/main" id="{4DE54002-247B-66E1-84F0-BF6ED777D568}"/>
              </a:ext>
            </a:extLst>
          </p:cNvPr>
          <p:cNvSpPr>
            <a:spLocks noGrp="1"/>
          </p:cNvSpPr>
          <p:nvPr>
            <p:ph sz="half" idx="2"/>
          </p:nvPr>
        </p:nvSpPr>
        <p:spPr/>
        <p:txBody>
          <a:bodyPr>
            <a:normAutofit fontScale="55000" lnSpcReduction="20000"/>
          </a:bodyPr>
          <a:lstStyle/>
          <a:p>
            <a:pPr algn="just"/>
            <a:r>
              <a:rPr lang="en-GB" sz="2500" b="0" i="0" dirty="0">
                <a:solidFill>
                  <a:srgbClr val="0070C0"/>
                </a:solidFill>
                <a:effectLst/>
                <a:latin typeface="DM Sans" pitchFamily="2" charset="0"/>
              </a:rPr>
              <a:t>Over the last year-18 months, LPCs have considered the following and sought approval from pharmacy owners at a local level to:</a:t>
            </a:r>
          </a:p>
          <a:p>
            <a:pPr algn="just">
              <a:buFont typeface="Arial" panose="020B0604020202020204" pitchFamily="34" charset="0"/>
              <a:buChar char="•"/>
            </a:pPr>
            <a:r>
              <a:rPr lang="en-GB" sz="2500" b="0" i="0" dirty="0">
                <a:solidFill>
                  <a:srgbClr val="0070C0"/>
                </a:solidFill>
                <a:effectLst/>
                <a:latin typeface="DM Sans" pitchFamily="2" charset="0"/>
              </a:rPr>
              <a:t>Consider boundary and size, where possible more closely aligning with the local NHS;</a:t>
            </a:r>
          </a:p>
          <a:p>
            <a:pPr algn="just">
              <a:buFont typeface="Arial" panose="020B0604020202020204" pitchFamily="34" charset="0"/>
              <a:buChar char="•"/>
            </a:pPr>
            <a:r>
              <a:rPr lang="en-GB" sz="2500" b="0" i="0" dirty="0">
                <a:solidFill>
                  <a:srgbClr val="0070C0"/>
                </a:solidFill>
                <a:effectLst/>
                <a:latin typeface="DM Sans" pitchFamily="2" charset="0"/>
              </a:rPr>
              <a:t>Reduce LPC committee sizes to a range of 10-12 members whilst maintaining local proportional representation;</a:t>
            </a:r>
          </a:p>
          <a:p>
            <a:pPr algn="just">
              <a:buFont typeface="Arial" panose="020B0604020202020204" pitchFamily="34" charset="0"/>
              <a:buChar char="•"/>
            </a:pPr>
            <a:r>
              <a:rPr lang="en-GB" sz="2500" b="0" i="0" dirty="0">
                <a:solidFill>
                  <a:srgbClr val="0070C0"/>
                </a:solidFill>
                <a:effectLst/>
                <a:latin typeface="DM Sans" pitchFamily="2" charset="0"/>
              </a:rPr>
              <a:t>Meet the future Community Pharmacy England levy through efficiencies;</a:t>
            </a:r>
          </a:p>
          <a:p>
            <a:pPr algn="just">
              <a:buFont typeface="Arial" panose="020B0604020202020204" pitchFamily="34" charset="0"/>
              <a:buChar char="•"/>
            </a:pPr>
            <a:r>
              <a:rPr lang="en-GB" sz="2500" b="0" i="0" dirty="0">
                <a:solidFill>
                  <a:srgbClr val="0070C0"/>
                </a:solidFill>
                <a:effectLst/>
                <a:latin typeface="DM Sans" pitchFamily="2" charset="0"/>
              </a:rPr>
              <a:t>Adopt a new updated model constitution to strengthen governance and focus levy funded activity; and</a:t>
            </a:r>
          </a:p>
          <a:p>
            <a:pPr algn="just">
              <a:buFont typeface="Arial" panose="020B0604020202020204" pitchFamily="34" charset="0"/>
              <a:buChar char="•"/>
            </a:pPr>
            <a:r>
              <a:rPr lang="en-GB" sz="2500" b="0" i="0" dirty="0">
                <a:solidFill>
                  <a:srgbClr val="0070C0"/>
                </a:solidFill>
                <a:effectLst/>
                <a:latin typeface="DM Sans" pitchFamily="2" charset="0"/>
              </a:rPr>
              <a:t>Rebrand to be known as ‘Community Pharmacy &lt;Local&gt;’, where ‘local’ represents a description of an area or location</a:t>
            </a:r>
          </a:p>
          <a:p>
            <a:endParaRPr lang="en-GB" dirty="0"/>
          </a:p>
        </p:txBody>
      </p:sp>
      <p:pic>
        <p:nvPicPr>
          <p:cNvPr id="5" name="Picture 4">
            <a:extLst>
              <a:ext uri="{FF2B5EF4-FFF2-40B4-BE49-F238E27FC236}">
                <a16:creationId xmlns:a16="http://schemas.microsoft.com/office/drawing/2014/main" id="{424732D2-5CA8-6F0D-8F78-F8CF3CC4D272}"/>
              </a:ext>
            </a:extLst>
          </p:cNvPr>
          <p:cNvPicPr>
            <a:picLocks noChangeAspect="1"/>
          </p:cNvPicPr>
          <p:nvPr/>
        </p:nvPicPr>
        <p:blipFill>
          <a:blip r:embed="rId3"/>
          <a:stretch>
            <a:fillRect/>
          </a:stretch>
        </p:blipFill>
        <p:spPr>
          <a:xfrm>
            <a:off x="128448" y="5355800"/>
            <a:ext cx="4011294" cy="1502200"/>
          </a:xfrm>
          <a:prstGeom prst="rect">
            <a:avLst/>
          </a:prstGeom>
        </p:spPr>
      </p:pic>
      <p:sp>
        <p:nvSpPr>
          <p:cNvPr id="7" name="Rectangle 6">
            <a:extLst>
              <a:ext uri="{FF2B5EF4-FFF2-40B4-BE49-F238E27FC236}">
                <a16:creationId xmlns:a16="http://schemas.microsoft.com/office/drawing/2014/main" id="{17667041-FC06-336E-FF37-3ADD6448484D}"/>
              </a:ext>
            </a:extLst>
          </p:cNvPr>
          <p:cNvSpPr/>
          <p:nvPr/>
        </p:nvSpPr>
        <p:spPr>
          <a:xfrm>
            <a:off x="712612" y="2635540"/>
            <a:ext cx="10416822" cy="2585323"/>
          </a:xfrm>
          <a:prstGeom prst="rect">
            <a:avLst/>
          </a:prstGeom>
          <a:solidFill>
            <a:srgbClr val="00B0F0"/>
          </a:solid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We as a LPC met all </a:t>
            </a:r>
          </a:p>
          <a:p>
            <a:pPr algn="ctr"/>
            <a:r>
              <a:rPr lang="en-US" sz="5400" b="1" cap="none" spc="0" dirty="0">
                <a:ln w="22225">
                  <a:solidFill>
                    <a:schemeClr val="accent2"/>
                  </a:solidFill>
                  <a:prstDash val="solid"/>
                </a:ln>
                <a:solidFill>
                  <a:schemeClr val="accent2">
                    <a:lumMod val="40000"/>
                    <a:lumOff val="60000"/>
                  </a:schemeClr>
                </a:solidFill>
                <a:effectLst/>
              </a:rPr>
              <a:t>RSG recommendations</a:t>
            </a:r>
          </a:p>
          <a:p>
            <a:pPr algn="ctr"/>
            <a:r>
              <a:rPr lang="en-US" sz="5400" b="1" dirty="0">
                <a:ln w="22225">
                  <a:solidFill>
                    <a:schemeClr val="accent2"/>
                  </a:solidFill>
                  <a:prstDash val="solid"/>
                </a:ln>
                <a:solidFill>
                  <a:schemeClr val="accent2">
                    <a:lumMod val="40000"/>
                    <a:lumOff val="60000"/>
                  </a:schemeClr>
                </a:solidFill>
              </a:rPr>
              <a:t>before they were announced </a:t>
            </a:r>
          </a:p>
        </p:txBody>
      </p:sp>
    </p:spTree>
    <p:extLst>
      <p:ext uri="{BB962C8B-B14F-4D97-AF65-F5344CB8AC3E}">
        <p14:creationId xmlns:p14="http://schemas.microsoft.com/office/powerpoint/2010/main" val="3150048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89" descr="A picture containing colorfulness, graphics, graphic design, pixel&#10;&#10;Description automatically generated">
            <a:extLst>
              <a:ext uri="{FF2B5EF4-FFF2-40B4-BE49-F238E27FC236}">
                <a16:creationId xmlns:a16="http://schemas.microsoft.com/office/drawing/2014/main" id="{244ACA47-7CF1-84AF-F2F7-EF34F1C88ED5}"/>
              </a:ext>
            </a:extLst>
          </p:cNvPr>
          <p:cNvPicPr>
            <a:picLocks noChangeAspect="1"/>
          </p:cNvPicPr>
          <p:nvPr/>
        </p:nvPicPr>
        <p:blipFill rotWithShape="1">
          <a:blip r:embed="rId2">
            <a:extLst>
              <a:ext uri="{28A0092B-C50C-407E-A947-70E740481C1C}">
                <a14:useLocalDpi xmlns:a14="http://schemas.microsoft.com/office/drawing/2010/main" val="0"/>
              </a:ext>
            </a:extLst>
          </a:blip>
          <a:srcRect l="23425" r="61208" b="36175"/>
          <a:stretch/>
        </p:blipFill>
        <p:spPr>
          <a:xfrm rot="16200000">
            <a:off x="2667033" y="-2641587"/>
            <a:ext cx="6857932" cy="12192001"/>
          </a:xfrm>
          <a:prstGeom prst="rect">
            <a:avLst/>
          </a:prstGeom>
        </p:spPr>
      </p:pic>
      <p:pic>
        <p:nvPicPr>
          <p:cNvPr id="5" name="Picture 4" descr="A picture containing screenshot, graphics, colorfulness&#10;&#10;Description automatically generated">
            <a:extLst>
              <a:ext uri="{FF2B5EF4-FFF2-40B4-BE49-F238E27FC236}">
                <a16:creationId xmlns:a16="http://schemas.microsoft.com/office/drawing/2014/main" id="{917B7283-6A34-5AC9-66F7-B20F5E346716}"/>
              </a:ext>
            </a:extLst>
          </p:cNvPr>
          <p:cNvPicPr>
            <a:picLocks noChangeAspect="1"/>
          </p:cNvPicPr>
          <p:nvPr/>
        </p:nvPicPr>
        <p:blipFill rotWithShape="1">
          <a:blip r:embed="rId3">
            <a:extLst>
              <a:ext uri="{28A0092B-C50C-407E-A947-70E740481C1C}">
                <a14:useLocalDpi xmlns:a14="http://schemas.microsoft.com/office/drawing/2010/main" val="0"/>
              </a:ext>
            </a:extLst>
          </a:blip>
          <a:srcRect l="81622" r="1" b="7186"/>
          <a:stretch/>
        </p:blipFill>
        <p:spPr>
          <a:xfrm>
            <a:off x="10700951" y="91266"/>
            <a:ext cx="1586158" cy="1253621"/>
          </a:xfrm>
          <a:prstGeom prst="rect">
            <a:avLst/>
          </a:prstGeom>
        </p:spPr>
      </p:pic>
      <p:sp>
        <p:nvSpPr>
          <p:cNvPr id="6" name="TextBox 5">
            <a:extLst>
              <a:ext uri="{FF2B5EF4-FFF2-40B4-BE49-F238E27FC236}">
                <a16:creationId xmlns:a16="http://schemas.microsoft.com/office/drawing/2014/main" id="{212C725B-412E-3510-B776-2CFA0A171FC2}"/>
              </a:ext>
            </a:extLst>
          </p:cNvPr>
          <p:cNvSpPr txBox="1"/>
          <p:nvPr/>
        </p:nvSpPr>
        <p:spPr>
          <a:xfrm>
            <a:off x="1353669" y="550347"/>
            <a:ext cx="8806343" cy="553998"/>
          </a:xfrm>
          <a:prstGeom prst="rect">
            <a:avLst/>
          </a:prstGeom>
          <a:noFill/>
        </p:spPr>
        <p:txBody>
          <a:bodyPr wrap="square">
            <a:spAutoFit/>
          </a:bodyPr>
          <a:lstStyle/>
          <a:p>
            <a:pPr algn="ctr"/>
            <a:r>
              <a:rPr lang="en-US" sz="3000" b="1" dirty="0">
                <a:solidFill>
                  <a:srgbClr val="0070C0"/>
                </a:solidFill>
                <a:latin typeface="Mokoko" panose="02060503020203020204" pitchFamily="18" charset="0"/>
                <a:cs typeface="Mokoko" panose="02060503020203020204" pitchFamily="18" charset="0"/>
              </a:rPr>
              <a:t>Model Timeline for change  </a:t>
            </a:r>
            <a:endParaRPr lang="en-GB" sz="3000" b="1" dirty="0">
              <a:solidFill>
                <a:srgbClr val="0070C0"/>
              </a:solidFill>
              <a:latin typeface="Mokoko" panose="02060503020203020204" pitchFamily="18" charset="0"/>
              <a:cs typeface="Mokoko" panose="02060503020203020204" pitchFamily="18" charset="0"/>
            </a:endParaRPr>
          </a:p>
        </p:txBody>
      </p:sp>
      <p:pic>
        <p:nvPicPr>
          <p:cNvPr id="7" name="Picture 6" descr="A picture containing font, graphics, graphic design, colorfulness&#10;&#10;Description automatically generated">
            <a:extLst>
              <a:ext uri="{FF2B5EF4-FFF2-40B4-BE49-F238E27FC236}">
                <a16:creationId xmlns:a16="http://schemas.microsoft.com/office/drawing/2014/main" id="{D9EE5C30-782D-E341-B688-629B6A4678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07" y="91266"/>
            <a:ext cx="1189996" cy="382307"/>
          </a:xfrm>
          <a:prstGeom prst="rect">
            <a:avLst/>
          </a:prstGeom>
        </p:spPr>
      </p:pic>
      <p:pic>
        <p:nvPicPr>
          <p:cNvPr id="8" name="Picture 7" descr="A picture containing screenshot, graphics, colorfulness&#10;&#10;Description automatically generated">
            <a:extLst>
              <a:ext uri="{FF2B5EF4-FFF2-40B4-BE49-F238E27FC236}">
                <a16:creationId xmlns:a16="http://schemas.microsoft.com/office/drawing/2014/main" id="{96409AC0-AA09-3451-2379-DE25381727DD}"/>
              </a:ext>
            </a:extLst>
          </p:cNvPr>
          <p:cNvPicPr>
            <a:picLocks noChangeAspect="1"/>
          </p:cNvPicPr>
          <p:nvPr/>
        </p:nvPicPr>
        <p:blipFill rotWithShape="1">
          <a:blip r:embed="rId3">
            <a:extLst>
              <a:ext uri="{28A0092B-C50C-407E-A947-70E740481C1C}">
                <a14:useLocalDpi xmlns:a14="http://schemas.microsoft.com/office/drawing/2010/main" val="0"/>
              </a:ext>
            </a:extLst>
          </a:blip>
          <a:srcRect l="74230" r="12963" b="7186"/>
          <a:stretch/>
        </p:blipFill>
        <p:spPr>
          <a:xfrm rot="10800000">
            <a:off x="0" y="5924014"/>
            <a:ext cx="865982" cy="978625"/>
          </a:xfrm>
          <a:prstGeom prst="rect">
            <a:avLst/>
          </a:prstGeom>
        </p:spPr>
      </p:pic>
      <p:cxnSp>
        <p:nvCxnSpPr>
          <p:cNvPr id="9" name="Straight Connector 8">
            <a:extLst>
              <a:ext uri="{FF2B5EF4-FFF2-40B4-BE49-F238E27FC236}">
                <a16:creationId xmlns:a16="http://schemas.microsoft.com/office/drawing/2014/main" id="{5E1151C7-0537-2F4F-F938-3D5A47D3EEA9}"/>
              </a:ext>
            </a:extLst>
          </p:cNvPr>
          <p:cNvCxnSpPr>
            <a:cxnSpLocks/>
          </p:cNvCxnSpPr>
          <p:nvPr/>
        </p:nvCxnSpPr>
        <p:spPr>
          <a:xfrm>
            <a:off x="2546351" y="1788329"/>
            <a:ext cx="14263" cy="3863393"/>
          </a:xfrm>
          <a:prstGeom prst="line">
            <a:avLst/>
          </a:prstGeom>
          <a:ln w="25400" cap="rnd">
            <a:solidFill>
              <a:schemeClr val="tx1"/>
            </a:solidFill>
            <a:rou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FEED53-A36A-DCCD-263F-0B44995B5BC0}"/>
              </a:ext>
            </a:extLst>
          </p:cNvPr>
          <p:cNvCxnSpPr/>
          <p:nvPr/>
        </p:nvCxnSpPr>
        <p:spPr>
          <a:xfrm>
            <a:off x="2367763" y="238695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D9963C8-AF17-1086-3C6A-670619430EBA}"/>
              </a:ext>
            </a:extLst>
          </p:cNvPr>
          <p:cNvCxnSpPr/>
          <p:nvPr/>
        </p:nvCxnSpPr>
        <p:spPr>
          <a:xfrm>
            <a:off x="2367763" y="248996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626DDE8-C618-2911-E255-9BBF2992E2BC}"/>
              </a:ext>
            </a:extLst>
          </p:cNvPr>
          <p:cNvCxnSpPr/>
          <p:nvPr/>
        </p:nvCxnSpPr>
        <p:spPr>
          <a:xfrm>
            <a:off x="2367763" y="259297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A16520-9A06-D692-08E7-CE13E5ECB1EE}"/>
              </a:ext>
            </a:extLst>
          </p:cNvPr>
          <p:cNvCxnSpPr/>
          <p:nvPr/>
        </p:nvCxnSpPr>
        <p:spPr>
          <a:xfrm>
            <a:off x="2312197" y="2588636"/>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F7C2BE-FAB3-183C-5486-845B0EB1B457}"/>
              </a:ext>
            </a:extLst>
          </p:cNvPr>
          <p:cNvCxnSpPr/>
          <p:nvPr/>
        </p:nvCxnSpPr>
        <p:spPr>
          <a:xfrm>
            <a:off x="2367763" y="279899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EF311FD-F6F0-ED23-A3B6-6129EBA0F34B}"/>
              </a:ext>
            </a:extLst>
          </p:cNvPr>
          <p:cNvCxnSpPr/>
          <p:nvPr/>
        </p:nvCxnSpPr>
        <p:spPr>
          <a:xfrm>
            <a:off x="2367763" y="310770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6D1BABE-FBA7-734B-1984-0CA0A364D202}"/>
              </a:ext>
            </a:extLst>
          </p:cNvPr>
          <p:cNvCxnSpPr/>
          <p:nvPr/>
        </p:nvCxnSpPr>
        <p:spPr>
          <a:xfrm>
            <a:off x="2367763" y="321071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C7FF17-4C4F-3FD5-976F-5C2F77B95193}"/>
              </a:ext>
            </a:extLst>
          </p:cNvPr>
          <p:cNvCxnSpPr/>
          <p:nvPr/>
        </p:nvCxnSpPr>
        <p:spPr>
          <a:xfrm>
            <a:off x="2367763" y="331372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38F221-9784-1C7E-9043-C92B9F858EEC}"/>
              </a:ext>
            </a:extLst>
          </p:cNvPr>
          <p:cNvCxnSpPr/>
          <p:nvPr/>
        </p:nvCxnSpPr>
        <p:spPr>
          <a:xfrm>
            <a:off x="2367763" y="341673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1EC05B5-9551-E0B5-8BD6-2C6631E778F0}"/>
              </a:ext>
            </a:extLst>
          </p:cNvPr>
          <p:cNvCxnSpPr/>
          <p:nvPr/>
        </p:nvCxnSpPr>
        <p:spPr>
          <a:xfrm>
            <a:off x="2367763" y="351974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813F558-BC67-5537-F5CB-1402BD903F2B}"/>
              </a:ext>
            </a:extLst>
          </p:cNvPr>
          <p:cNvCxnSpPr/>
          <p:nvPr/>
        </p:nvCxnSpPr>
        <p:spPr>
          <a:xfrm>
            <a:off x="2367763" y="362275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79BD887-7421-7E9D-3508-0A55D87AF88F}"/>
              </a:ext>
            </a:extLst>
          </p:cNvPr>
          <p:cNvCxnSpPr/>
          <p:nvPr/>
        </p:nvCxnSpPr>
        <p:spPr>
          <a:xfrm>
            <a:off x="2367763" y="372576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312B6A7-7539-22D1-1632-4A8E876AE73C}"/>
              </a:ext>
            </a:extLst>
          </p:cNvPr>
          <p:cNvCxnSpPr/>
          <p:nvPr/>
        </p:nvCxnSpPr>
        <p:spPr>
          <a:xfrm>
            <a:off x="2367763" y="393178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A982BE2-AFA2-55BF-7BC3-CE22D458B027}"/>
              </a:ext>
            </a:extLst>
          </p:cNvPr>
          <p:cNvCxnSpPr/>
          <p:nvPr/>
        </p:nvCxnSpPr>
        <p:spPr>
          <a:xfrm>
            <a:off x="2367763" y="403479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2465615-603A-DE19-8370-A92C1DB2C6C9}"/>
              </a:ext>
            </a:extLst>
          </p:cNvPr>
          <p:cNvCxnSpPr/>
          <p:nvPr/>
        </p:nvCxnSpPr>
        <p:spPr>
          <a:xfrm>
            <a:off x="2367763" y="413780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F99465-F1BD-7CCE-F340-3D717360FCBF}"/>
              </a:ext>
            </a:extLst>
          </p:cNvPr>
          <p:cNvCxnSpPr/>
          <p:nvPr/>
        </p:nvCxnSpPr>
        <p:spPr>
          <a:xfrm>
            <a:off x="2367763" y="424081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30BA8BE-E8F5-C42D-CE01-A0A28AD39D44}"/>
              </a:ext>
            </a:extLst>
          </p:cNvPr>
          <p:cNvCxnSpPr/>
          <p:nvPr/>
        </p:nvCxnSpPr>
        <p:spPr>
          <a:xfrm>
            <a:off x="2367763" y="434382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E726955-4670-44D1-A75B-62D0339C8446}"/>
              </a:ext>
            </a:extLst>
          </p:cNvPr>
          <p:cNvCxnSpPr/>
          <p:nvPr/>
        </p:nvCxnSpPr>
        <p:spPr>
          <a:xfrm>
            <a:off x="2367763" y="444683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74400C7-A17C-5437-03DE-AEC47BA216A7}"/>
              </a:ext>
            </a:extLst>
          </p:cNvPr>
          <p:cNvCxnSpPr/>
          <p:nvPr/>
        </p:nvCxnSpPr>
        <p:spPr>
          <a:xfrm>
            <a:off x="2367763" y="4135115"/>
            <a:ext cx="426720"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1869CBE-5CC8-F40F-55EB-508BB2895DC1}"/>
              </a:ext>
            </a:extLst>
          </p:cNvPr>
          <p:cNvCxnSpPr/>
          <p:nvPr/>
        </p:nvCxnSpPr>
        <p:spPr>
          <a:xfrm>
            <a:off x="2367763" y="465285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7E979D5-5EED-7AA6-A788-9C1C205C5CB0}"/>
              </a:ext>
            </a:extLst>
          </p:cNvPr>
          <p:cNvCxnSpPr/>
          <p:nvPr/>
        </p:nvCxnSpPr>
        <p:spPr>
          <a:xfrm>
            <a:off x="2367763" y="4557083"/>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F56074F-32BF-E9C4-3F79-CA1FD2F07DFC}"/>
              </a:ext>
            </a:extLst>
          </p:cNvPr>
          <p:cNvCxnSpPr/>
          <p:nvPr/>
        </p:nvCxnSpPr>
        <p:spPr>
          <a:xfrm>
            <a:off x="2367763" y="485887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CAC9724F-71BE-A87F-21F0-D8C1C5058833}"/>
              </a:ext>
            </a:extLst>
          </p:cNvPr>
          <p:cNvSpPr>
            <a:spLocks noChangeAspect="1"/>
          </p:cNvSpPr>
          <p:nvPr/>
        </p:nvSpPr>
        <p:spPr>
          <a:xfrm>
            <a:off x="2224946" y="4081202"/>
            <a:ext cx="102676" cy="102676"/>
          </a:xfrm>
          <a:prstGeom prst="ellipse">
            <a:avLst/>
          </a:prstGeom>
          <a:solidFill>
            <a:schemeClr val="accent1"/>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914377">
              <a:defRPr/>
            </a:pPr>
            <a:endParaRPr lang="ko-KR" altLang="en-US" sz="800">
              <a:solidFill>
                <a:prstClr val="white"/>
              </a:solidFill>
              <a:latin typeface="Calibri" panose="020F0502020204030204"/>
              <a:ea typeface="맑은 고딕" panose="020B0503020000020004" pitchFamily="34" charset="-127"/>
            </a:endParaRPr>
          </a:p>
        </p:txBody>
      </p:sp>
      <p:cxnSp>
        <p:nvCxnSpPr>
          <p:cNvPr id="33" name="Straight Connector 32">
            <a:extLst>
              <a:ext uri="{FF2B5EF4-FFF2-40B4-BE49-F238E27FC236}">
                <a16:creationId xmlns:a16="http://schemas.microsoft.com/office/drawing/2014/main" id="{5DB92DC2-4CE1-4527-D480-66C73B11683B}"/>
              </a:ext>
            </a:extLst>
          </p:cNvPr>
          <p:cNvCxnSpPr/>
          <p:nvPr/>
        </p:nvCxnSpPr>
        <p:spPr>
          <a:xfrm>
            <a:off x="2367763" y="496188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A45D563-D989-5C12-B051-4D0072D155D7}"/>
              </a:ext>
            </a:extLst>
          </p:cNvPr>
          <p:cNvCxnSpPr/>
          <p:nvPr/>
        </p:nvCxnSpPr>
        <p:spPr>
          <a:xfrm>
            <a:off x="2367763" y="2597423"/>
            <a:ext cx="426720"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10C90A94-5678-5648-B8D8-7649D9E783C1}"/>
              </a:ext>
            </a:extLst>
          </p:cNvPr>
          <p:cNvSpPr>
            <a:spLocks noChangeAspect="1"/>
          </p:cNvSpPr>
          <p:nvPr/>
        </p:nvSpPr>
        <p:spPr>
          <a:xfrm>
            <a:off x="2224946" y="2546845"/>
            <a:ext cx="102676" cy="102676"/>
          </a:xfrm>
          <a:prstGeom prst="ellipse">
            <a:avLst/>
          </a:prstGeom>
          <a:solidFill>
            <a:schemeClr val="accent1"/>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914377">
              <a:defRPr/>
            </a:pPr>
            <a:endParaRPr lang="ko-KR" altLang="en-US" sz="800">
              <a:solidFill>
                <a:prstClr val="white"/>
              </a:solidFill>
              <a:latin typeface="Calibri" panose="020F0502020204030204"/>
              <a:ea typeface="맑은 고딕" panose="020B0503020000020004" pitchFamily="34" charset="-127"/>
            </a:endParaRPr>
          </a:p>
        </p:txBody>
      </p:sp>
      <p:sp>
        <p:nvSpPr>
          <p:cNvPr id="36" name="TextBox 35">
            <a:extLst>
              <a:ext uri="{FF2B5EF4-FFF2-40B4-BE49-F238E27FC236}">
                <a16:creationId xmlns:a16="http://schemas.microsoft.com/office/drawing/2014/main" id="{AA0EA42D-CEF3-2C24-E02D-58FF2220449C}"/>
              </a:ext>
            </a:extLst>
          </p:cNvPr>
          <p:cNvSpPr txBox="1"/>
          <p:nvPr/>
        </p:nvSpPr>
        <p:spPr>
          <a:xfrm>
            <a:off x="3485986" y="1498591"/>
            <a:ext cx="8256415" cy="4667303"/>
          </a:xfrm>
          <a:prstGeom prst="rect">
            <a:avLst/>
          </a:prstGeom>
          <a:noFill/>
        </p:spPr>
        <p:txBody>
          <a:bodyPr wrap="square" lIns="91440" tIns="45720" rIns="91440" bIns="45720" rtlCol="0" anchor="t">
            <a:spAutoFit/>
          </a:bodyPr>
          <a:lstStyle/>
          <a:p>
            <a:pPr marL="285744" indent="-285744" defTabSz="914377">
              <a:lnSpc>
                <a:spcPts val="1700"/>
              </a:lnSpc>
              <a:buFont typeface="Arial" panose="020B0604020202020204" pitchFamily="34" charset="0"/>
              <a:buChar char="•"/>
              <a:defRPr/>
            </a:pPr>
            <a:r>
              <a:rPr lang="en-GB" sz="1400" dirty="0">
                <a:solidFill>
                  <a:prstClr val="black"/>
                </a:solidFill>
                <a:latin typeface="DM Sans" pitchFamily="2" charset="0"/>
              </a:rPr>
              <a:t>Transformation explainer events for LPCs 13th September </a:t>
            </a:r>
          </a:p>
          <a:p>
            <a:pPr marL="285744" indent="-285744" defTabSz="914377">
              <a:lnSpc>
                <a:spcPts val="1700"/>
              </a:lnSpc>
              <a:buFont typeface="Arial" panose="020B0604020202020204" pitchFamily="34" charset="0"/>
              <a:buChar char="•"/>
              <a:defRPr/>
            </a:pPr>
            <a:r>
              <a:rPr lang="en-GB" sz="1400" dirty="0">
                <a:solidFill>
                  <a:prstClr val="black"/>
                </a:solidFill>
                <a:latin typeface="DM Sans" pitchFamily="2" charset="0"/>
              </a:rPr>
              <a:t>Transformation Toolkit part 1 published 14th September </a:t>
            </a:r>
            <a:endParaRPr lang="en-GB" sz="1400" dirty="0">
              <a:solidFill>
                <a:prstClr val="black"/>
              </a:solidFill>
              <a:latin typeface="DM Sans" pitchFamily="2" charset="0"/>
              <a:cs typeface="Calibri"/>
            </a:endParaRPr>
          </a:p>
          <a:p>
            <a:pPr marL="285744" indent="-285744" defTabSz="914377">
              <a:lnSpc>
                <a:spcPts val="1700"/>
              </a:lnSpc>
              <a:buFont typeface="Arial" panose="020B0604020202020204" pitchFamily="34" charset="0"/>
              <a:buChar char="•"/>
              <a:defRPr/>
            </a:pPr>
            <a:r>
              <a:rPr lang="en-GB" sz="1400" dirty="0">
                <a:solidFill>
                  <a:prstClr val="black"/>
                </a:solidFill>
                <a:latin typeface="DM Sans" pitchFamily="2" charset="0"/>
              </a:rPr>
              <a:t>Employment matters portal launched 16th September </a:t>
            </a:r>
          </a:p>
          <a:p>
            <a:pPr marL="285744" indent="-285744" defTabSz="914377">
              <a:lnSpc>
                <a:spcPts val="1700"/>
              </a:lnSpc>
              <a:buFont typeface="Arial,Sans-Serif" panose="020B0604020202020204" pitchFamily="34" charset="0"/>
              <a:buChar char="•"/>
              <a:defRPr/>
            </a:pPr>
            <a:r>
              <a:rPr lang="en-GB" sz="1400" dirty="0">
                <a:solidFill>
                  <a:prstClr val="black"/>
                </a:solidFill>
                <a:latin typeface="DM Sans" pitchFamily="2" charset="0"/>
                <a:cs typeface="Calibri"/>
              </a:rPr>
              <a:t>Engagement with neighbouring LPCs to discuss boundaries - ongoing</a:t>
            </a:r>
            <a:endParaRPr lang="en-US" sz="1400" dirty="0">
              <a:solidFill>
                <a:prstClr val="black"/>
              </a:solidFill>
              <a:latin typeface="DM Sans" pitchFamily="2" charset="0"/>
              <a:ea typeface="+mn-lt"/>
              <a:cs typeface="Calibri"/>
            </a:endParaRPr>
          </a:p>
          <a:p>
            <a:pPr marL="285744" indent="-285744" defTabSz="914377">
              <a:lnSpc>
                <a:spcPts val="1700"/>
              </a:lnSpc>
              <a:buFont typeface="Arial" panose="020B0604020202020204" pitchFamily="34" charset="0"/>
              <a:buChar char="•"/>
              <a:defRPr/>
            </a:pPr>
            <a:r>
              <a:rPr lang="en-GB" sz="1400" dirty="0">
                <a:solidFill>
                  <a:prstClr val="black"/>
                </a:solidFill>
                <a:latin typeface="DM Sans" pitchFamily="2" charset="0"/>
              </a:rPr>
              <a:t>Representatives of LPC Conference 22nd September – levy and constitution discussions</a:t>
            </a:r>
            <a:endParaRPr lang="en-GB" sz="1400" i="1" dirty="0">
              <a:solidFill>
                <a:srgbClr val="FF0000"/>
              </a:solidFill>
              <a:latin typeface="DM Sans" pitchFamily="2" charset="0"/>
              <a:cs typeface="Calibri"/>
            </a:endParaRPr>
          </a:p>
          <a:p>
            <a:pPr marL="285744" indent="-285744" defTabSz="914377">
              <a:lnSpc>
                <a:spcPts val="1700"/>
              </a:lnSpc>
              <a:buFont typeface="Arial" panose="020B0604020202020204" pitchFamily="34" charset="0"/>
              <a:buChar char="•"/>
              <a:defRPr/>
            </a:pPr>
            <a:r>
              <a:rPr lang="en-GB" sz="1400" dirty="0">
                <a:solidFill>
                  <a:prstClr val="black"/>
                </a:solidFill>
                <a:latin typeface="DM Sans" pitchFamily="2" charset="0"/>
              </a:rPr>
              <a:t>Indicative levy amounts for 2023/24 and beyond published  </a:t>
            </a:r>
            <a:endParaRPr lang="en-GB" sz="1400" dirty="0">
              <a:solidFill>
                <a:prstClr val="black"/>
              </a:solidFill>
              <a:latin typeface="DM Sans" pitchFamily="2" charset="0"/>
              <a:cs typeface="Calibri"/>
            </a:endParaRPr>
          </a:p>
          <a:p>
            <a:pPr marL="285744" indent="-285744" defTabSz="914377">
              <a:lnSpc>
                <a:spcPts val="1700"/>
              </a:lnSpc>
              <a:buFont typeface="Arial" panose="020B0604020202020204" pitchFamily="34" charset="0"/>
              <a:buChar char="•"/>
              <a:defRPr/>
            </a:pPr>
            <a:r>
              <a:rPr lang="en-GB" sz="1400" dirty="0">
                <a:solidFill>
                  <a:prstClr val="black"/>
                </a:solidFill>
                <a:latin typeface="DM Sans" pitchFamily="2" charset="0"/>
              </a:rPr>
              <a:t>LPCs meet to begin discussing the main questions</a:t>
            </a:r>
            <a:endParaRPr lang="en-GB" sz="1400" dirty="0">
              <a:solidFill>
                <a:prstClr val="black"/>
              </a:solidFill>
              <a:latin typeface="DM Sans" pitchFamily="2" charset="0"/>
              <a:cs typeface="Calibri"/>
            </a:endParaRPr>
          </a:p>
          <a:p>
            <a:pPr marL="285744" indent="-285744" defTabSz="914377">
              <a:lnSpc>
                <a:spcPts val="1700"/>
              </a:lnSpc>
              <a:buFont typeface="Arial" panose="020B0604020202020204" pitchFamily="34" charset="0"/>
              <a:buChar char="•"/>
              <a:defRPr/>
            </a:pPr>
            <a:r>
              <a:rPr lang="en-GB" sz="1400" dirty="0">
                <a:solidFill>
                  <a:prstClr val="black"/>
                </a:solidFill>
                <a:latin typeface="DM Sans" pitchFamily="2" charset="0"/>
              </a:rPr>
              <a:t>Development of a proposal for the committee </a:t>
            </a:r>
            <a:endParaRPr lang="en-GB" sz="1400" dirty="0">
              <a:solidFill>
                <a:prstClr val="black"/>
              </a:solidFill>
              <a:latin typeface="DM Sans" pitchFamily="2" charset="0"/>
              <a:cs typeface="Calibri"/>
            </a:endParaRPr>
          </a:p>
          <a:p>
            <a:pPr marL="285744" indent="-285744" defTabSz="914377">
              <a:lnSpc>
                <a:spcPts val="1700"/>
              </a:lnSpc>
              <a:buFont typeface="Arial" panose="020B0604020202020204" pitchFamily="34" charset="0"/>
              <a:buChar char="•"/>
              <a:defRPr/>
            </a:pPr>
            <a:r>
              <a:rPr lang="en-GB" sz="1400" dirty="0">
                <a:solidFill>
                  <a:prstClr val="black"/>
                </a:solidFill>
                <a:latin typeface="DM Sans" pitchFamily="2" charset="0"/>
              </a:rPr>
              <a:t>LPC meeting to discuss and agree boundaries, name, size</a:t>
            </a:r>
            <a:endParaRPr lang="en-GB" sz="1400" dirty="0">
              <a:solidFill>
                <a:prstClr val="black"/>
              </a:solidFill>
              <a:latin typeface="DM Sans" pitchFamily="2" charset="0"/>
              <a:cs typeface="Calibri"/>
            </a:endParaRPr>
          </a:p>
          <a:p>
            <a:pPr marL="285744" indent="-285744" defTabSz="914377">
              <a:lnSpc>
                <a:spcPts val="1700"/>
              </a:lnSpc>
              <a:buFont typeface="Arial" panose="020B0604020202020204" pitchFamily="34" charset="0"/>
              <a:buChar char="•"/>
              <a:defRPr/>
            </a:pPr>
            <a:r>
              <a:rPr lang="en-GB" sz="1400" dirty="0">
                <a:solidFill>
                  <a:prstClr val="black"/>
                </a:solidFill>
                <a:latin typeface="DM Sans" pitchFamily="2" charset="0"/>
              </a:rPr>
              <a:t>Prepare materials for contractors and engagement plan to explain rationale for the new LPC model constitution, any boundary changes, proposed mergers and extension to the term of office to 30 June 2023</a:t>
            </a:r>
            <a:endParaRPr lang="en-GB" sz="1400" dirty="0">
              <a:solidFill>
                <a:prstClr val="black"/>
              </a:solidFill>
              <a:latin typeface="DM Sans" pitchFamily="2" charset="0"/>
              <a:cs typeface="Calibri"/>
            </a:endParaRPr>
          </a:p>
          <a:p>
            <a:pPr marL="285744" indent="-285744" defTabSz="914377">
              <a:lnSpc>
                <a:spcPts val="1700"/>
              </a:lnSpc>
              <a:buFont typeface="Arial" panose="020B0604020202020204" pitchFamily="34" charset="0"/>
              <a:buChar char="•"/>
              <a:defRPr/>
            </a:pPr>
            <a:r>
              <a:rPr lang="en-GB" sz="1400" dirty="0">
                <a:solidFill>
                  <a:prstClr val="black"/>
                </a:solidFill>
                <a:latin typeface="DM Sans" pitchFamily="2" charset="0"/>
              </a:rPr>
              <a:t>Give notice of special meeting of contractors </a:t>
            </a:r>
            <a:r>
              <a:rPr lang="en-GB" sz="1400" b="1" i="1" dirty="0">
                <a:solidFill>
                  <a:srgbClr val="FF0000"/>
                </a:solidFill>
                <a:latin typeface="DM Sans" pitchFamily="2" charset="0"/>
              </a:rPr>
              <a:t>				</a:t>
            </a:r>
            <a:endParaRPr lang="en-GB" sz="1400" dirty="0">
              <a:solidFill>
                <a:prstClr val="black"/>
              </a:solidFill>
              <a:latin typeface="DM Sans" pitchFamily="2" charset="0"/>
              <a:cs typeface="Calibri"/>
            </a:endParaRPr>
          </a:p>
          <a:p>
            <a:pPr marL="285744" indent="-285744" defTabSz="914377">
              <a:lnSpc>
                <a:spcPts val="1700"/>
              </a:lnSpc>
              <a:buFont typeface="Arial" panose="020B0604020202020204" pitchFamily="34" charset="0"/>
              <a:buChar char="•"/>
              <a:defRPr/>
            </a:pPr>
            <a:r>
              <a:rPr lang="en-GB" sz="1400" dirty="0">
                <a:solidFill>
                  <a:prstClr val="black"/>
                </a:solidFill>
                <a:latin typeface="DM Sans" pitchFamily="2" charset="0"/>
              </a:rPr>
              <a:t>Hold special meeting of contractors with resolutions on model constitution and 3-month delay of current LPC term and then declare the results, inform NHS England and CPE of existing LPC, new LPC, merged LPC or small changes to boundaries </a:t>
            </a:r>
            <a:endParaRPr lang="en-GB" sz="1400" dirty="0">
              <a:solidFill>
                <a:prstClr val="black"/>
              </a:solidFill>
              <a:latin typeface="DM Sans" pitchFamily="2" charset="0"/>
              <a:cs typeface="Calibri"/>
            </a:endParaRPr>
          </a:p>
          <a:p>
            <a:pPr marL="285744" indent="-285744" defTabSz="914377">
              <a:lnSpc>
                <a:spcPts val="1700"/>
              </a:lnSpc>
              <a:buFont typeface="Arial" panose="020B0604020202020204" pitchFamily="34" charset="0"/>
              <a:buChar char="•"/>
              <a:defRPr/>
            </a:pPr>
            <a:r>
              <a:rPr lang="en-GB" sz="1400" b="1" dirty="0">
                <a:solidFill>
                  <a:prstClr val="black"/>
                </a:solidFill>
                <a:latin typeface="DM Sans" pitchFamily="2" charset="0"/>
              </a:rPr>
              <a:t>Develop implementation plan and prepare for LPC elections, nominations</a:t>
            </a:r>
            <a:endParaRPr lang="en-GB" sz="1400" b="1" dirty="0">
              <a:solidFill>
                <a:prstClr val="black"/>
              </a:solidFill>
              <a:latin typeface="DM Sans" pitchFamily="2" charset="0"/>
              <a:cs typeface="Calibri"/>
            </a:endParaRPr>
          </a:p>
          <a:p>
            <a:pPr marL="285744" indent="-285744" defTabSz="914377">
              <a:lnSpc>
                <a:spcPts val="1700"/>
              </a:lnSpc>
              <a:buFont typeface="Arial" panose="020B0604020202020204" pitchFamily="34" charset="0"/>
              <a:buChar char="•"/>
              <a:defRPr/>
            </a:pPr>
            <a:r>
              <a:rPr lang="en-GB" sz="1400" b="1" dirty="0">
                <a:solidFill>
                  <a:prstClr val="black"/>
                </a:solidFill>
                <a:latin typeface="DM Sans" pitchFamily="2" charset="0"/>
              </a:rPr>
              <a:t>Move to implementation phase </a:t>
            </a:r>
            <a:r>
              <a:rPr lang="en-GB" sz="1400" dirty="0">
                <a:solidFill>
                  <a:prstClr val="black"/>
                </a:solidFill>
                <a:latin typeface="DM Sans" pitchFamily="2" charset="0"/>
              </a:rPr>
              <a:t>to include consulting with employees, financial convergence  </a:t>
            </a:r>
          </a:p>
          <a:p>
            <a:pPr marL="285744" indent="-285744" defTabSz="914377">
              <a:lnSpc>
                <a:spcPts val="1700"/>
              </a:lnSpc>
              <a:buFont typeface="Arial" panose="020B0604020202020204" pitchFamily="34" charset="0"/>
              <a:buChar char="•"/>
              <a:defRPr/>
            </a:pPr>
            <a:r>
              <a:rPr lang="en-GB" sz="1400" dirty="0">
                <a:solidFill>
                  <a:prstClr val="black"/>
                </a:solidFill>
                <a:latin typeface="DM Sans" pitchFamily="2" charset="0"/>
              </a:rPr>
              <a:t>Existing terms of office end</a:t>
            </a:r>
            <a:endParaRPr lang="en-GB" sz="1400" dirty="0">
              <a:solidFill>
                <a:prstClr val="black"/>
              </a:solidFill>
              <a:latin typeface="DM Sans" pitchFamily="2" charset="0"/>
              <a:cs typeface="Calibri"/>
            </a:endParaRPr>
          </a:p>
          <a:p>
            <a:pPr marL="285744" indent="-285744" defTabSz="914377">
              <a:lnSpc>
                <a:spcPts val="1700"/>
              </a:lnSpc>
              <a:buFont typeface="Arial" panose="020B0604020202020204" pitchFamily="34" charset="0"/>
              <a:buChar char="•"/>
              <a:defRPr/>
            </a:pPr>
            <a:r>
              <a:rPr lang="en-GB" sz="1400" dirty="0">
                <a:solidFill>
                  <a:prstClr val="black"/>
                </a:solidFill>
                <a:latin typeface="DM Sans" pitchFamily="2" charset="0"/>
              </a:rPr>
              <a:t>New LPC term of office begins, other operational changes – rebranding and websites</a:t>
            </a:r>
            <a:endParaRPr lang="en-GB" sz="1400" dirty="0">
              <a:solidFill>
                <a:prstClr val="black"/>
              </a:solidFill>
              <a:latin typeface="DM Sans" pitchFamily="2" charset="0"/>
              <a:cs typeface="Calibri"/>
            </a:endParaRPr>
          </a:p>
          <a:p>
            <a:pPr marL="177796" indent="-177796" defTabSz="914377">
              <a:lnSpc>
                <a:spcPts val="1700"/>
              </a:lnSpc>
              <a:buFont typeface="Arial" panose="020B0604020202020204" pitchFamily="34" charset="0"/>
              <a:buChar char="•"/>
              <a:defRPr/>
            </a:pPr>
            <a:endParaRPr lang="en-GB" sz="1400" dirty="0">
              <a:solidFill>
                <a:prstClr val="black"/>
              </a:solidFill>
              <a:latin typeface="DM Sans" pitchFamily="2" charset="0"/>
            </a:endParaRPr>
          </a:p>
        </p:txBody>
      </p:sp>
      <p:sp>
        <p:nvSpPr>
          <p:cNvPr id="37" name="TextBox 36">
            <a:extLst>
              <a:ext uri="{FF2B5EF4-FFF2-40B4-BE49-F238E27FC236}">
                <a16:creationId xmlns:a16="http://schemas.microsoft.com/office/drawing/2014/main" id="{0485A365-AAB9-E301-1FA4-CC584918E294}"/>
              </a:ext>
            </a:extLst>
          </p:cNvPr>
          <p:cNvSpPr txBox="1"/>
          <p:nvPr/>
        </p:nvSpPr>
        <p:spPr>
          <a:xfrm>
            <a:off x="748397" y="2457746"/>
            <a:ext cx="1364477" cy="307777"/>
          </a:xfrm>
          <a:prstGeom prst="rect">
            <a:avLst/>
          </a:prstGeom>
          <a:noFill/>
          <a:ln w="25400">
            <a:noFill/>
          </a:ln>
        </p:spPr>
        <p:txBody>
          <a:bodyPr wrap="none" rtlCol="0">
            <a:spAutoFit/>
          </a:bodyPr>
          <a:lstStyle/>
          <a:p>
            <a:pPr algn="r" defTabSz="914377">
              <a:defRPr/>
            </a:pPr>
            <a:r>
              <a:rPr lang="en-US" sz="1400">
                <a:solidFill>
                  <a:prstClr val="black"/>
                </a:solidFill>
                <a:latin typeface="DM Sans" pitchFamily="2" charset="0"/>
              </a:rPr>
              <a:t>October 2022</a:t>
            </a:r>
          </a:p>
        </p:txBody>
      </p:sp>
      <p:cxnSp>
        <p:nvCxnSpPr>
          <p:cNvPr id="38" name="Straight Connector 37">
            <a:extLst>
              <a:ext uri="{FF2B5EF4-FFF2-40B4-BE49-F238E27FC236}">
                <a16:creationId xmlns:a16="http://schemas.microsoft.com/office/drawing/2014/main" id="{FCD443D5-E473-229A-AB92-3E0942F0C1E1}"/>
              </a:ext>
            </a:extLst>
          </p:cNvPr>
          <p:cNvCxnSpPr/>
          <p:nvPr/>
        </p:nvCxnSpPr>
        <p:spPr>
          <a:xfrm>
            <a:off x="2367763" y="3305495"/>
            <a:ext cx="426720"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2A421A13-2CCB-294A-68C8-DC1BAF2C0173}"/>
              </a:ext>
            </a:extLst>
          </p:cNvPr>
          <p:cNvSpPr>
            <a:spLocks noChangeAspect="1"/>
          </p:cNvSpPr>
          <p:nvPr/>
        </p:nvSpPr>
        <p:spPr>
          <a:xfrm>
            <a:off x="2224946" y="3262870"/>
            <a:ext cx="102676" cy="102676"/>
          </a:xfrm>
          <a:prstGeom prst="ellipse">
            <a:avLst/>
          </a:prstGeom>
          <a:solidFill>
            <a:schemeClr val="accent1"/>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914377">
              <a:defRPr/>
            </a:pPr>
            <a:endParaRPr lang="ko-KR" altLang="en-US" sz="800">
              <a:solidFill>
                <a:prstClr val="white"/>
              </a:solidFill>
              <a:latin typeface="Calibri" panose="020F0502020204030204"/>
              <a:ea typeface="맑은 고딕" panose="020B0503020000020004" pitchFamily="34" charset="-127"/>
            </a:endParaRPr>
          </a:p>
        </p:txBody>
      </p:sp>
      <p:cxnSp>
        <p:nvCxnSpPr>
          <p:cNvPr id="40" name="Straight Connector 39">
            <a:extLst>
              <a:ext uri="{FF2B5EF4-FFF2-40B4-BE49-F238E27FC236}">
                <a16:creationId xmlns:a16="http://schemas.microsoft.com/office/drawing/2014/main" id="{DB97BB65-D70C-9345-BAE8-24CC07251853}"/>
              </a:ext>
            </a:extLst>
          </p:cNvPr>
          <p:cNvCxnSpPr>
            <a:cxnSpLocks/>
          </p:cNvCxnSpPr>
          <p:nvPr/>
        </p:nvCxnSpPr>
        <p:spPr>
          <a:xfrm>
            <a:off x="2367763" y="3016352"/>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AE22A44-10E7-A0ED-CA93-347B1F7832A2}"/>
              </a:ext>
            </a:extLst>
          </p:cNvPr>
          <p:cNvCxnSpPr/>
          <p:nvPr/>
        </p:nvCxnSpPr>
        <p:spPr>
          <a:xfrm>
            <a:off x="2371872" y="3828119"/>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7D5F7E-E145-33FF-465B-AA34EA5B88FB}"/>
              </a:ext>
            </a:extLst>
          </p:cNvPr>
          <p:cNvCxnSpPr/>
          <p:nvPr/>
        </p:nvCxnSpPr>
        <p:spPr>
          <a:xfrm>
            <a:off x="2367763" y="4649245"/>
            <a:ext cx="426720"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F9F0F88D-801A-421F-C9DF-3C600CA1BF46}"/>
              </a:ext>
            </a:extLst>
          </p:cNvPr>
          <p:cNvSpPr>
            <a:spLocks noChangeAspect="1"/>
          </p:cNvSpPr>
          <p:nvPr/>
        </p:nvSpPr>
        <p:spPr>
          <a:xfrm>
            <a:off x="2224946" y="4595331"/>
            <a:ext cx="102676" cy="102676"/>
          </a:xfrm>
          <a:prstGeom prst="ellipse">
            <a:avLst/>
          </a:prstGeom>
          <a:solidFill>
            <a:schemeClr val="accent1"/>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914377">
              <a:defRPr/>
            </a:pPr>
            <a:endParaRPr lang="ko-KR" altLang="en-US" sz="800">
              <a:solidFill>
                <a:prstClr val="white"/>
              </a:solidFill>
              <a:latin typeface="Calibri" panose="020F0502020204030204"/>
              <a:ea typeface="맑은 고딕" panose="020B0503020000020004" pitchFamily="34" charset="-127"/>
            </a:endParaRPr>
          </a:p>
        </p:txBody>
      </p:sp>
      <p:sp>
        <p:nvSpPr>
          <p:cNvPr id="44" name="TextBox 43">
            <a:extLst>
              <a:ext uri="{FF2B5EF4-FFF2-40B4-BE49-F238E27FC236}">
                <a16:creationId xmlns:a16="http://schemas.microsoft.com/office/drawing/2014/main" id="{9B5C5B45-231D-F07D-5D08-F743F8D7337F}"/>
              </a:ext>
            </a:extLst>
          </p:cNvPr>
          <p:cNvSpPr txBox="1"/>
          <p:nvPr/>
        </p:nvSpPr>
        <p:spPr>
          <a:xfrm>
            <a:off x="701909" y="4513020"/>
            <a:ext cx="1410964" cy="307777"/>
          </a:xfrm>
          <a:prstGeom prst="rect">
            <a:avLst/>
          </a:prstGeom>
          <a:noFill/>
          <a:ln w="25400">
            <a:noFill/>
          </a:ln>
        </p:spPr>
        <p:txBody>
          <a:bodyPr wrap="none" rtlCol="0">
            <a:spAutoFit/>
          </a:bodyPr>
          <a:lstStyle/>
          <a:p>
            <a:pPr algn="r" defTabSz="914377">
              <a:defRPr/>
            </a:pPr>
            <a:r>
              <a:rPr lang="en-US" sz="1400">
                <a:solidFill>
                  <a:prstClr val="black"/>
                </a:solidFill>
                <a:latin typeface="DM Sans" pitchFamily="2" charset="0"/>
              </a:rPr>
              <a:t>February 2023</a:t>
            </a:r>
          </a:p>
        </p:txBody>
      </p:sp>
      <p:cxnSp>
        <p:nvCxnSpPr>
          <p:cNvPr id="45" name="Straight Connector 44">
            <a:extLst>
              <a:ext uri="{FF2B5EF4-FFF2-40B4-BE49-F238E27FC236}">
                <a16:creationId xmlns:a16="http://schemas.microsoft.com/office/drawing/2014/main" id="{966228D5-0ABC-85EC-510D-5F95BD357EDD}"/>
              </a:ext>
            </a:extLst>
          </p:cNvPr>
          <p:cNvCxnSpPr/>
          <p:nvPr/>
        </p:nvCxnSpPr>
        <p:spPr>
          <a:xfrm>
            <a:off x="2367763" y="5166384"/>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497004A-DA11-9240-B869-A039EBACDF6C}"/>
              </a:ext>
            </a:extLst>
          </p:cNvPr>
          <p:cNvCxnSpPr/>
          <p:nvPr/>
        </p:nvCxnSpPr>
        <p:spPr>
          <a:xfrm>
            <a:off x="2367763" y="5070609"/>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CB1E175-14DB-9C54-D990-D114FCF1E2B3}"/>
              </a:ext>
            </a:extLst>
          </p:cNvPr>
          <p:cNvCxnSpPr/>
          <p:nvPr/>
        </p:nvCxnSpPr>
        <p:spPr>
          <a:xfrm>
            <a:off x="2367763" y="4752079"/>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2C0D68F-BDC5-014F-B764-3A2866F5325D}"/>
              </a:ext>
            </a:extLst>
          </p:cNvPr>
          <p:cNvCxnSpPr/>
          <p:nvPr/>
        </p:nvCxnSpPr>
        <p:spPr>
          <a:xfrm>
            <a:off x="2367763" y="5162771"/>
            <a:ext cx="426720"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DEBC74D2-0C38-616A-51C3-CA36CF8E90C1}"/>
              </a:ext>
            </a:extLst>
          </p:cNvPr>
          <p:cNvSpPr>
            <a:spLocks noChangeAspect="1"/>
          </p:cNvSpPr>
          <p:nvPr/>
        </p:nvSpPr>
        <p:spPr>
          <a:xfrm>
            <a:off x="2224946" y="5108858"/>
            <a:ext cx="102676" cy="102676"/>
          </a:xfrm>
          <a:prstGeom prst="ellipse">
            <a:avLst/>
          </a:prstGeom>
          <a:solidFill>
            <a:schemeClr val="accent1"/>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914377">
              <a:defRPr/>
            </a:pPr>
            <a:endParaRPr lang="ko-KR" altLang="en-US" sz="800">
              <a:solidFill>
                <a:prstClr val="white"/>
              </a:solidFill>
              <a:latin typeface="Calibri" panose="020F0502020204030204"/>
              <a:ea typeface="맑은 고딕" panose="020B0503020000020004" pitchFamily="34" charset="-127"/>
            </a:endParaRPr>
          </a:p>
        </p:txBody>
      </p:sp>
      <p:grpSp>
        <p:nvGrpSpPr>
          <p:cNvPr id="50" name="Group 49">
            <a:extLst>
              <a:ext uri="{FF2B5EF4-FFF2-40B4-BE49-F238E27FC236}">
                <a16:creationId xmlns:a16="http://schemas.microsoft.com/office/drawing/2014/main" id="{FC77E2B1-A571-3515-32AB-E5816F6E19AF}"/>
              </a:ext>
            </a:extLst>
          </p:cNvPr>
          <p:cNvGrpSpPr/>
          <p:nvPr/>
        </p:nvGrpSpPr>
        <p:grpSpPr>
          <a:xfrm>
            <a:off x="2913066" y="2412115"/>
            <a:ext cx="410764" cy="410764"/>
            <a:chOff x="5664200" y="4421188"/>
            <a:chExt cx="971550" cy="971550"/>
          </a:xfrm>
        </p:grpSpPr>
        <p:sp>
          <p:nvSpPr>
            <p:cNvPr id="51" name="Oval 168">
              <a:extLst>
                <a:ext uri="{FF2B5EF4-FFF2-40B4-BE49-F238E27FC236}">
                  <a16:creationId xmlns:a16="http://schemas.microsoft.com/office/drawing/2014/main" id="{8D3D0AC8-A7B2-9382-EEF2-BB8D7D514817}"/>
                </a:ext>
              </a:extLst>
            </p:cNvPr>
            <p:cNvSpPr>
              <a:spLocks noChangeArrowheads="1"/>
            </p:cNvSpPr>
            <p:nvPr/>
          </p:nvSpPr>
          <p:spPr bwMode="auto">
            <a:xfrm>
              <a:off x="5664200" y="4421188"/>
              <a:ext cx="971550" cy="971550"/>
            </a:xfrm>
            <a:prstGeom prst="ellipse">
              <a:avLst/>
            </a:prstGeom>
            <a:solidFill>
              <a:srgbClr val="76C2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endParaRPr>
            </a:p>
          </p:txBody>
        </p:sp>
        <p:sp>
          <p:nvSpPr>
            <p:cNvPr id="52" name="Freeform 169">
              <a:extLst>
                <a:ext uri="{FF2B5EF4-FFF2-40B4-BE49-F238E27FC236}">
                  <a16:creationId xmlns:a16="http://schemas.microsoft.com/office/drawing/2014/main" id="{BE5B0636-C671-7A34-2F8F-E2522BB051CA}"/>
                </a:ext>
              </a:extLst>
            </p:cNvPr>
            <p:cNvSpPr>
              <a:spLocks/>
            </p:cNvSpPr>
            <p:nvPr/>
          </p:nvSpPr>
          <p:spPr bwMode="auto">
            <a:xfrm>
              <a:off x="6081713" y="4868863"/>
              <a:ext cx="136525" cy="136525"/>
            </a:xfrm>
            <a:custGeom>
              <a:avLst/>
              <a:gdLst>
                <a:gd name="T0" fmla="*/ 18 w 36"/>
                <a:gd name="T1" fmla="*/ 0 h 36"/>
                <a:gd name="T2" fmla="*/ 18 w 36"/>
                <a:gd name="T3" fmla="*/ 0 h 36"/>
                <a:gd name="T4" fmla="*/ 0 w 36"/>
                <a:gd name="T5" fmla="*/ 18 h 36"/>
                <a:gd name="T6" fmla="*/ 18 w 36"/>
                <a:gd name="T7" fmla="*/ 36 h 36"/>
                <a:gd name="T8" fmla="*/ 36 w 36"/>
                <a:gd name="T9" fmla="*/ 18 h 36"/>
                <a:gd name="T10" fmla="*/ 36 w 36"/>
                <a:gd name="T11" fmla="*/ 18 h 36"/>
                <a:gd name="T12" fmla="*/ 18 w 36"/>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18" y="0"/>
                  </a:moveTo>
                  <a:cubicBezTo>
                    <a:pt x="18" y="0"/>
                    <a:pt x="18" y="0"/>
                    <a:pt x="18" y="0"/>
                  </a:cubicBezTo>
                  <a:cubicBezTo>
                    <a:pt x="8" y="0"/>
                    <a:pt x="0" y="8"/>
                    <a:pt x="0" y="18"/>
                  </a:cubicBezTo>
                  <a:cubicBezTo>
                    <a:pt x="0" y="28"/>
                    <a:pt x="8" y="36"/>
                    <a:pt x="18" y="36"/>
                  </a:cubicBezTo>
                  <a:cubicBezTo>
                    <a:pt x="28" y="36"/>
                    <a:pt x="36" y="28"/>
                    <a:pt x="36" y="18"/>
                  </a:cubicBezTo>
                  <a:cubicBezTo>
                    <a:pt x="36" y="18"/>
                    <a:pt x="36" y="18"/>
                    <a:pt x="36" y="18"/>
                  </a:cubicBezTo>
                  <a:cubicBezTo>
                    <a:pt x="36" y="8"/>
                    <a:pt x="28" y="0"/>
                    <a:pt x="18" y="0"/>
                  </a:cubicBezTo>
                </a:path>
              </a:pathLst>
            </a:custGeom>
            <a:solidFill>
              <a:srgbClr val="65A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endParaRPr>
            </a:p>
          </p:txBody>
        </p:sp>
        <p:sp>
          <p:nvSpPr>
            <p:cNvPr id="53" name="Freeform 170">
              <a:extLst>
                <a:ext uri="{FF2B5EF4-FFF2-40B4-BE49-F238E27FC236}">
                  <a16:creationId xmlns:a16="http://schemas.microsoft.com/office/drawing/2014/main" id="{81CC52E8-8D1E-F081-4EF3-6B3DCF4890D6}"/>
                </a:ext>
              </a:extLst>
            </p:cNvPr>
            <p:cNvSpPr>
              <a:spLocks noEditPoints="1"/>
            </p:cNvSpPr>
            <p:nvPr/>
          </p:nvSpPr>
          <p:spPr bwMode="auto">
            <a:xfrm>
              <a:off x="5816600" y="4602163"/>
              <a:ext cx="668338" cy="668338"/>
            </a:xfrm>
            <a:custGeom>
              <a:avLst/>
              <a:gdLst>
                <a:gd name="T0" fmla="*/ 48 w 176"/>
                <a:gd name="T1" fmla="*/ 88 h 176"/>
                <a:gd name="T2" fmla="*/ 128 w 176"/>
                <a:gd name="T3" fmla="*/ 88 h 176"/>
                <a:gd name="T4" fmla="*/ 88 w 176"/>
                <a:gd name="T5" fmla="*/ 0 h 176"/>
                <a:gd name="T6" fmla="*/ 82 w 176"/>
                <a:gd name="T7" fmla="*/ 0 h 176"/>
                <a:gd name="T8" fmla="*/ 71 w 176"/>
                <a:gd name="T9" fmla="*/ 21 h 176"/>
                <a:gd name="T10" fmla="*/ 60 w 176"/>
                <a:gd name="T11" fmla="*/ 29 h 176"/>
                <a:gd name="T12" fmla="*/ 52 w 176"/>
                <a:gd name="T13" fmla="*/ 29 h 176"/>
                <a:gd name="T14" fmla="*/ 34 w 176"/>
                <a:gd name="T15" fmla="*/ 21 h 176"/>
                <a:gd name="T16" fmla="*/ 22 w 176"/>
                <a:gd name="T17" fmla="*/ 30 h 176"/>
                <a:gd name="T18" fmla="*/ 29 w 176"/>
                <a:gd name="T19" fmla="*/ 52 h 176"/>
                <a:gd name="T20" fmla="*/ 26 w 176"/>
                <a:gd name="T21" fmla="*/ 66 h 176"/>
                <a:gd name="T22" fmla="*/ 4 w 176"/>
                <a:gd name="T23" fmla="*/ 77 h 176"/>
                <a:gd name="T24" fmla="*/ 0 w 176"/>
                <a:gd name="T25" fmla="*/ 88 h 176"/>
                <a:gd name="T26" fmla="*/ 4 w 176"/>
                <a:gd name="T27" fmla="*/ 99 h 176"/>
                <a:gd name="T28" fmla="*/ 26 w 176"/>
                <a:gd name="T29" fmla="*/ 110 h 176"/>
                <a:gd name="T30" fmla="*/ 29 w 176"/>
                <a:gd name="T31" fmla="*/ 124 h 176"/>
                <a:gd name="T32" fmla="*/ 22 w 176"/>
                <a:gd name="T33" fmla="*/ 146 h 176"/>
                <a:gd name="T34" fmla="*/ 34 w 176"/>
                <a:gd name="T35" fmla="*/ 155 h 176"/>
                <a:gd name="T36" fmla="*/ 52 w 176"/>
                <a:gd name="T37" fmla="*/ 147 h 176"/>
                <a:gd name="T38" fmla="*/ 60 w 176"/>
                <a:gd name="T39" fmla="*/ 147 h 176"/>
                <a:gd name="T40" fmla="*/ 71 w 176"/>
                <a:gd name="T41" fmla="*/ 155 h 176"/>
                <a:gd name="T42" fmla="*/ 82 w 176"/>
                <a:gd name="T43" fmla="*/ 176 h 176"/>
                <a:gd name="T44" fmla="*/ 94 w 176"/>
                <a:gd name="T45" fmla="*/ 176 h 176"/>
                <a:gd name="T46" fmla="*/ 105 w 176"/>
                <a:gd name="T47" fmla="*/ 155 h 176"/>
                <a:gd name="T48" fmla="*/ 116 w 176"/>
                <a:gd name="T49" fmla="*/ 147 h 176"/>
                <a:gd name="T50" fmla="*/ 124 w 176"/>
                <a:gd name="T51" fmla="*/ 147 h 176"/>
                <a:gd name="T52" fmla="*/ 142 w 176"/>
                <a:gd name="T53" fmla="*/ 155 h 176"/>
                <a:gd name="T54" fmla="*/ 154 w 176"/>
                <a:gd name="T55" fmla="*/ 146 h 176"/>
                <a:gd name="T56" fmla="*/ 147 w 176"/>
                <a:gd name="T57" fmla="*/ 124 h 176"/>
                <a:gd name="T58" fmla="*/ 150 w 176"/>
                <a:gd name="T59" fmla="*/ 110 h 176"/>
                <a:gd name="T60" fmla="*/ 172 w 176"/>
                <a:gd name="T61" fmla="*/ 99 h 176"/>
                <a:gd name="T62" fmla="*/ 176 w 176"/>
                <a:gd name="T63" fmla="*/ 88 h 176"/>
                <a:gd name="T64" fmla="*/ 176 w 176"/>
                <a:gd name="T65" fmla="*/ 82 h 176"/>
                <a:gd name="T66" fmla="*/ 155 w 176"/>
                <a:gd name="T67" fmla="*/ 71 h 176"/>
                <a:gd name="T68" fmla="*/ 147 w 176"/>
                <a:gd name="T69" fmla="*/ 60 h 176"/>
                <a:gd name="T70" fmla="*/ 155 w 176"/>
                <a:gd name="T71" fmla="*/ 37 h 176"/>
                <a:gd name="T72" fmla="*/ 146 w 176"/>
                <a:gd name="T73" fmla="*/ 22 h 176"/>
                <a:gd name="T74" fmla="*/ 139 w 176"/>
                <a:gd name="T75" fmla="*/ 21 h 176"/>
                <a:gd name="T76" fmla="*/ 120 w 176"/>
                <a:gd name="T77" fmla="*/ 29 h 176"/>
                <a:gd name="T78" fmla="*/ 110 w 176"/>
                <a:gd name="T79" fmla="*/ 26 h 176"/>
                <a:gd name="T80" fmla="*/ 99 w 176"/>
                <a:gd name="T81" fmla="*/ 4 h 176"/>
                <a:gd name="T82" fmla="*/ 88 w 176"/>
                <a:gd name="T8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 h="176">
                  <a:moveTo>
                    <a:pt x="88" y="128"/>
                  </a:moveTo>
                  <a:cubicBezTo>
                    <a:pt x="66" y="128"/>
                    <a:pt x="48" y="110"/>
                    <a:pt x="48" y="88"/>
                  </a:cubicBezTo>
                  <a:cubicBezTo>
                    <a:pt x="48" y="66"/>
                    <a:pt x="66" y="48"/>
                    <a:pt x="88" y="48"/>
                  </a:cubicBezTo>
                  <a:cubicBezTo>
                    <a:pt x="110" y="48"/>
                    <a:pt x="128" y="66"/>
                    <a:pt x="128" y="88"/>
                  </a:cubicBezTo>
                  <a:cubicBezTo>
                    <a:pt x="128" y="110"/>
                    <a:pt x="110" y="128"/>
                    <a:pt x="88" y="128"/>
                  </a:cubicBezTo>
                  <a:moveTo>
                    <a:pt x="88" y="0"/>
                  </a:moveTo>
                  <a:cubicBezTo>
                    <a:pt x="88" y="0"/>
                    <a:pt x="88" y="0"/>
                    <a:pt x="88" y="0"/>
                  </a:cubicBezTo>
                  <a:cubicBezTo>
                    <a:pt x="85" y="0"/>
                    <a:pt x="82" y="0"/>
                    <a:pt x="82" y="0"/>
                  </a:cubicBezTo>
                  <a:cubicBezTo>
                    <a:pt x="80" y="0"/>
                    <a:pt x="78" y="2"/>
                    <a:pt x="77" y="4"/>
                  </a:cubicBezTo>
                  <a:cubicBezTo>
                    <a:pt x="71" y="21"/>
                    <a:pt x="71" y="21"/>
                    <a:pt x="71" y="21"/>
                  </a:cubicBezTo>
                  <a:cubicBezTo>
                    <a:pt x="70" y="23"/>
                    <a:pt x="68" y="25"/>
                    <a:pt x="66" y="26"/>
                  </a:cubicBezTo>
                  <a:cubicBezTo>
                    <a:pt x="60" y="29"/>
                    <a:pt x="60" y="29"/>
                    <a:pt x="60" y="29"/>
                  </a:cubicBezTo>
                  <a:cubicBezTo>
                    <a:pt x="59" y="29"/>
                    <a:pt x="57" y="29"/>
                    <a:pt x="56" y="29"/>
                  </a:cubicBezTo>
                  <a:cubicBezTo>
                    <a:pt x="55" y="29"/>
                    <a:pt x="53" y="29"/>
                    <a:pt x="52" y="29"/>
                  </a:cubicBezTo>
                  <a:cubicBezTo>
                    <a:pt x="37" y="21"/>
                    <a:pt x="37" y="21"/>
                    <a:pt x="37" y="21"/>
                  </a:cubicBezTo>
                  <a:cubicBezTo>
                    <a:pt x="36" y="21"/>
                    <a:pt x="35" y="21"/>
                    <a:pt x="34" y="21"/>
                  </a:cubicBezTo>
                  <a:cubicBezTo>
                    <a:pt x="33" y="21"/>
                    <a:pt x="31" y="21"/>
                    <a:pt x="30" y="22"/>
                  </a:cubicBezTo>
                  <a:cubicBezTo>
                    <a:pt x="22" y="30"/>
                    <a:pt x="22" y="30"/>
                    <a:pt x="22" y="30"/>
                  </a:cubicBezTo>
                  <a:cubicBezTo>
                    <a:pt x="21" y="32"/>
                    <a:pt x="20" y="35"/>
                    <a:pt x="21" y="37"/>
                  </a:cubicBezTo>
                  <a:cubicBezTo>
                    <a:pt x="29" y="52"/>
                    <a:pt x="29" y="52"/>
                    <a:pt x="29" y="52"/>
                  </a:cubicBezTo>
                  <a:cubicBezTo>
                    <a:pt x="29" y="54"/>
                    <a:pt x="29" y="58"/>
                    <a:pt x="29" y="60"/>
                  </a:cubicBezTo>
                  <a:cubicBezTo>
                    <a:pt x="26" y="66"/>
                    <a:pt x="26" y="66"/>
                    <a:pt x="26" y="66"/>
                  </a:cubicBezTo>
                  <a:cubicBezTo>
                    <a:pt x="25" y="68"/>
                    <a:pt x="23" y="70"/>
                    <a:pt x="21" y="71"/>
                  </a:cubicBezTo>
                  <a:cubicBezTo>
                    <a:pt x="4" y="77"/>
                    <a:pt x="4" y="77"/>
                    <a:pt x="4" y="77"/>
                  </a:cubicBezTo>
                  <a:cubicBezTo>
                    <a:pt x="2" y="78"/>
                    <a:pt x="0" y="80"/>
                    <a:pt x="0" y="82"/>
                  </a:cubicBezTo>
                  <a:cubicBezTo>
                    <a:pt x="0" y="82"/>
                    <a:pt x="0" y="85"/>
                    <a:pt x="0" y="88"/>
                  </a:cubicBezTo>
                  <a:cubicBezTo>
                    <a:pt x="0" y="91"/>
                    <a:pt x="0" y="94"/>
                    <a:pt x="0" y="94"/>
                  </a:cubicBezTo>
                  <a:cubicBezTo>
                    <a:pt x="0" y="96"/>
                    <a:pt x="2" y="98"/>
                    <a:pt x="4" y="99"/>
                  </a:cubicBezTo>
                  <a:cubicBezTo>
                    <a:pt x="21" y="105"/>
                    <a:pt x="21" y="105"/>
                    <a:pt x="21" y="105"/>
                  </a:cubicBezTo>
                  <a:cubicBezTo>
                    <a:pt x="23" y="106"/>
                    <a:pt x="25" y="108"/>
                    <a:pt x="26" y="110"/>
                  </a:cubicBezTo>
                  <a:cubicBezTo>
                    <a:pt x="29" y="116"/>
                    <a:pt x="29" y="116"/>
                    <a:pt x="29" y="116"/>
                  </a:cubicBezTo>
                  <a:cubicBezTo>
                    <a:pt x="29" y="118"/>
                    <a:pt x="30" y="122"/>
                    <a:pt x="29" y="124"/>
                  </a:cubicBezTo>
                  <a:cubicBezTo>
                    <a:pt x="21" y="139"/>
                    <a:pt x="21" y="139"/>
                    <a:pt x="21" y="139"/>
                  </a:cubicBezTo>
                  <a:cubicBezTo>
                    <a:pt x="20" y="141"/>
                    <a:pt x="21" y="144"/>
                    <a:pt x="22" y="146"/>
                  </a:cubicBezTo>
                  <a:cubicBezTo>
                    <a:pt x="30" y="154"/>
                    <a:pt x="30" y="154"/>
                    <a:pt x="30" y="154"/>
                  </a:cubicBezTo>
                  <a:cubicBezTo>
                    <a:pt x="31" y="155"/>
                    <a:pt x="33" y="155"/>
                    <a:pt x="34" y="155"/>
                  </a:cubicBezTo>
                  <a:cubicBezTo>
                    <a:pt x="35" y="155"/>
                    <a:pt x="36" y="155"/>
                    <a:pt x="37" y="155"/>
                  </a:cubicBezTo>
                  <a:cubicBezTo>
                    <a:pt x="52" y="147"/>
                    <a:pt x="52" y="147"/>
                    <a:pt x="52" y="147"/>
                  </a:cubicBezTo>
                  <a:cubicBezTo>
                    <a:pt x="53" y="147"/>
                    <a:pt x="55" y="147"/>
                    <a:pt x="56" y="147"/>
                  </a:cubicBezTo>
                  <a:cubicBezTo>
                    <a:pt x="57" y="147"/>
                    <a:pt x="59" y="147"/>
                    <a:pt x="60" y="147"/>
                  </a:cubicBezTo>
                  <a:cubicBezTo>
                    <a:pt x="66" y="150"/>
                    <a:pt x="66" y="150"/>
                    <a:pt x="66" y="150"/>
                  </a:cubicBezTo>
                  <a:cubicBezTo>
                    <a:pt x="68" y="151"/>
                    <a:pt x="70" y="153"/>
                    <a:pt x="71" y="155"/>
                  </a:cubicBezTo>
                  <a:cubicBezTo>
                    <a:pt x="77" y="172"/>
                    <a:pt x="77" y="172"/>
                    <a:pt x="77" y="172"/>
                  </a:cubicBezTo>
                  <a:cubicBezTo>
                    <a:pt x="78" y="174"/>
                    <a:pt x="80" y="176"/>
                    <a:pt x="82" y="176"/>
                  </a:cubicBezTo>
                  <a:cubicBezTo>
                    <a:pt x="82" y="176"/>
                    <a:pt x="85" y="176"/>
                    <a:pt x="88" y="176"/>
                  </a:cubicBezTo>
                  <a:cubicBezTo>
                    <a:pt x="91" y="176"/>
                    <a:pt x="94" y="176"/>
                    <a:pt x="94" y="176"/>
                  </a:cubicBezTo>
                  <a:cubicBezTo>
                    <a:pt x="96" y="176"/>
                    <a:pt x="98" y="174"/>
                    <a:pt x="99" y="172"/>
                  </a:cubicBezTo>
                  <a:cubicBezTo>
                    <a:pt x="105" y="155"/>
                    <a:pt x="105" y="155"/>
                    <a:pt x="105" y="155"/>
                  </a:cubicBezTo>
                  <a:cubicBezTo>
                    <a:pt x="106" y="153"/>
                    <a:pt x="108" y="151"/>
                    <a:pt x="110" y="150"/>
                  </a:cubicBezTo>
                  <a:cubicBezTo>
                    <a:pt x="116" y="147"/>
                    <a:pt x="116" y="147"/>
                    <a:pt x="116" y="147"/>
                  </a:cubicBezTo>
                  <a:cubicBezTo>
                    <a:pt x="117" y="147"/>
                    <a:pt x="119" y="147"/>
                    <a:pt x="120" y="147"/>
                  </a:cubicBezTo>
                  <a:cubicBezTo>
                    <a:pt x="121" y="147"/>
                    <a:pt x="123" y="147"/>
                    <a:pt x="124" y="147"/>
                  </a:cubicBezTo>
                  <a:cubicBezTo>
                    <a:pt x="139" y="155"/>
                    <a:pt x="139" y="155"/>
                    <a:pt x="139" y="155"/>
                  </a:cubicBezTo>
                  <a:cubicBezTo>
                    <a:pt x="140" y="155"/>
                    <a:pt x="141" y="155"/>
                    <a:pt x="142" y="155"/>
                  </a:cubicBezTo>
                  <a:cubicBezTo>
                    <a:pt x="143" y="155"/>
                    <a:pt x="145" y="155"/>
                    <a:pt x="146" y="154"/>
                  </a:cubicBezTo>
                  <a:cubicBezTo>
                    <a:pt x="154" y="146"/>
                    <a:pt x="154" y="146"/>
                    <a:pt x="154" y="146"/>
                  </a:cubicBezTo>
                  <a:cubicBezTo>
                    <a:pt x="155" y="144"/>
                    <a:pt x="156" y="141"/>
                    <a:pt x="155" y="139"/>
                  </a:cubicBezTo>
                  <a:cubicBezTo>
                    <a:pt x="147" y="124"/>
                    <a:pt x="147" y="124"/>
                    <a:pt x="147" y="124"/>
                  </a:cubicBezTo>
                  <a:cubicBezTo>
                    <a:pt x="147" y="122"/>
                    <a:pt x="147" y="118"/>
                    <a:pt x="147" y="116"/>
                  </a:cubicBezTo>
                  <a:cubicBezTo>
                    <a:pt x="150" y="110"/>
                    <a:pt x="150" y="110"/>
                    <a:pt x="150" y="110"/>
                  </a:cubicBezTo>
                  <a:cubicBezTo>
                    <a:pt x="151" y="108"/>
                    <a:pt x="153" y="106"/>
                    <a:pt x="155" y="105"/>
                  </a:cubicBezTo>
                  <a:cubicBezTo>
                    <a:pt x="172" y="99"/>
                    <a:pt x="172" y="99"/>
                    <a:pt x="172" y="99"/>
                  </a:cubicBezTo>
                  <a:cubicBezTo>
                    <a:pt x="174" y="98"/>
                    <a:pt x="176" y="96"/>
                    <a:pt x="176" y="94"/>
                  </a:cubicBezTo>
                  <a:cubicBezTo>
                    <a:pt x="176" y="94"/>
                    <a:pt x="176" y="91"/>
                    <a:pt x="176" y="88"/>
                  </a:cubicBezTo>
                  <a:cubicBezTo>
                    <a:pt x="176" y="88"/>
                    <a:pt x="176" y="88"/>
                    <a:pt x="176" y="88"/>
                  </a:cubicBezTo>
                  <a:cubicBezTo>
                    <a:pt x="176" y="85"/>
                    <a:pt x="176" y="82"/>
                    <a:pt x="176" y="82"/>
                  </a:cubicBezTo>
                  <a:cubicBezTo>
                    <a:pt x="176" y="80"/>
                    <a:pt x="174" y="78"/>
                    <a:pt x="172" y="77"/>
                  </a:cubicBezTo>
                  <a:cubicBezTo>
                    <a:pt x="155" y="71"/>
                    <a:pt x="155" y="71"/>
                    <a:pt x="155" y="71"/>
                  </a:cubicBezTo>
                  <a:cubicBezTo>
                    <a:pt x="153" y="70"/>
                    <a:pt x="151" y="68"/>
                    <a:pt x="150" y="66"/>
                  </a:cubicBezTo>
                  <a:cubicBezTo>
                    <a:pt x="147" y="60"/>
                    <a:pt x="147" y="60"/>
                    <a:pt x="147" y="60"/>
                  </a:cubicBezTo>
                  <a:cubicBezTo>
                    <a:pt x="147" y="58"/>
                    <a:pt x="147" y="54"/>
                    <a:pt x="147" y="52"/>
                  </a:cubicBezTo>
                  <a:cubicBezTo>
                    <a:pt x="155" y="37"/>
                    <a:pt x="155" y="37"/>
                    <a:pt x="155" y="37"/>
                  </a:cubicBezTo>
                  <a:cubicBezTo>
                    <a:pt x="156" y="35"/>
                    <a:pt x="155" y="32"/>
                    <a:pt x="154" y="30"/>
                  </a:cubicBezTo>
                  <a:cubicBezTo>
                    <a:pt x="146" y="22"/>
                    <a:pt x="146" y="22"/>
                    <a:pt x="146" y="22"/>
                  </a:cubicBezTo>
                  <a:cubicBezTo>
                    <a:pt x="145" y="21"/>
                    <a:pt x="143" y="21"/>
                    <a:pt x="142" y="21"/>
                  </a:cubicBezTo>
                  <a:cubicBezTo>
                    <a:pt x="141" y="21"/>
                    <a:pt x="140" y="21"/>
                    <a:pt x="139" y="21"/>
                  </a:cubicBezTo>
                  <a:cubicBezTo>
                    <a:pt x="124" y="29"/>
                    <a:pt x="124" y="29"/>
                    <a:pt x="124" y="29"/>
                  </a:cubicBezTo>
                  <a:cubicBezTo>
                    <a:pt x="123" y="29"/>
                    <a:pt x="121" y="29"/>
                    <a:pt x="120" y="29"/>
                  </a:cubicBezTo>
                  <a:cubicBezTo>
                    <a:pt x="119" y="29"/>
                    <a:pt x="117" y="29"/>
                    <a:pt x="116" y="29"/>
                  </a:cubicBezTo>
                  <a:cubicBezTo>
                    <a:pt x="110" y="26"/>
                    <a:pt x="110" y="26"/>
                    <a:pt x="110" y="26"/>
                  </a:cubicBezTo>
                  <a:cubicBezTo>
                    <a:pt x="108" y="25"/>
                    <a:pt x="106" y="23"/>
                    <a:pt x="105" y="21"/>
                  </a:cubicBezTo>
                  <a:cubicBezTo>
                    <a:pt x="99" y="4"/>
                    <a:pt x="99" y="4"/>
                    <a:pt x="99" y="4"/>
                  </a:cubicBezTo>
                  <a:cubicBezTo>
                    <a:pt x="98" y="2"/>
                    <a:pt x="96" y="0"/>
                    <a:pt x="94" y="0"/>
                  </a:cubicBezTo>
                  <a:cubicBezTo>
                    <a:pt x="94" y="0"/>
                    <a:pt x="91" y="0"/>
                    <a:pt x="88" y="0"/>
                  </a:cubicBezTo>
                </a:path>
              </a:pathLst>
            </a:custGeom>
            <a:solidFill>
              <a:srgbClr val="65A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endParaRPr>
            </a:p>
          </p:txBody>
        </p:sp>
        <p:sp>
          <p:nvSpPr>
            <p:cNvPr id="54" name="Oval 171">
              <a:extLst>
                <a:ext uri="{FF2B5EF4-FFF2-40B4-BE49-F238E27FC236}">
                  <a16:creationId xmlns:a16="http://schemas.microsoft.com/office/drawing/2014/main" id="{63D6CF0C-F75C-BE80-FC29-39C743B0C3A7}"/>
                </a:ext>
              </a:extLst>
            </p:cNvPr>
            <p:cNvSpPr>
              <a:spLocks noChangeArrowheads="1"/>
            </p:cNvSpPr>
            <p:nvPr/>
          </p:nvSpPr>
          <p:spPr bwMode="auto">
            <a:xfrm>
              <a:off x="6081713" y="4838701"/>
              <a:ext cx="136525" cy="136525"/>
            </a:xfrm>
            <a:prstGeom prst="ellipse">
              <a:avLst/>
            </a:prstGeom>
            <a:solidFill>
              <a:srgbClr val="4F5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endParaRPr>
            </a:p>
          </p:txBody>
        </p:sp>
        <p:sp>
          <p:nvSpPr>
            <p:cNvPr id="55" name="Freeform 172">
              <a:extLst>
                <a:ext uri="{FF2B5EF4-FFF2-40B4-BE49-F238E27FC236}">
                  <a16:creationId xmlns:a16="http://schemas.microsoft.com/office/drawing/2014/main" id="{36C8BEB3-ABA2-B767-331D-54206F37706E}"/>
                </a:ext>
              </a:extLst>
            </p:cNvPr>
            <p:cNvSpPr>
              <a:spLocks noEditPoints="1"/>
            </p:cNvSpPr>
            <p:nvPr/>
          </p:nvSpPr>
          <p:spPr bwMode="auto">
            <a:xfrm>
              <a:off x="5816600" y="4572001"/>
              <a:ext cx="668338" cy="668338"/>
            </a:xfrm>
            <a:custGeom>
              <a:avLst/>
              <a:gdLst>
                <a:gd name="T0" fmla="*/ 172 w 176"/>
                <a:gd name="T1" fmla="*/ 77 h 176"/>
                <a:gd name="T2" fmla="*/ 150 w 176"/>
                <a:gd name="T3" fmla="*/ 66 h 176"/>
                <a:gd name="T4" fmla="*/ 147 w 176"/>
                <a:gd name="T5" fmla="*/ 52 h 176"/>
                <a:gd name="T6" fmla="*/ 154 w 176"/>
                <a:gd name="T7" fmla="*/ 30 h 176"/>
                <a:gd name="T8" fmla="*/ 139 w 176"/>
                <a:gd name="T9" fmla="*/ 21 h 176"/>
                <a:gd name="T10" fmla="*/ 116 w 176"/>
                <a:gd name="T11" fmla="*/ 29 h 176"/>
                <a:gd name="T12" fmla="*/ 105 w 176"/>
                <a:gd name="T13" fmla="*/ 21 h 176"/>
                <a:gd name="T14" fmla="*/ 94 w 176"/>
                <a:gd name="T15" fmla="*/ 0 h 176"/>
                <a:gd name="T16" fmla="*/ 82 w 176"/>
                <a:gd name="T17" fmla="*/ 0 h 176"/>
                <a:gd name="T18" fmla="*/ 71 w 176"/>
                <a:gd name="T19" fmla="*/ 21 h 176"/>
                <a:gd name="T20" fmla="*/ 60 w 176"/>
                <a:gd name="T21" fmla="*/ 29 h 176"/>
                <a:gd name="T22" fmla="*/ 37 w 176"/>
                <a:gd name="T23" fmla="*/ 21 h 176"/>
                <a:gd name="T24" fmla="*/ 22 w 176"/>
                <a:gd name="T25" fmla="*/ 30 h 176"/>
                <a:gd name="T26" fmla="*/ 29 w 176"/>
                <a:gd name="T27" fmla="*/ 52 h 176"/>
                <a:gd name="T28" fmla="*/ 26 w 176"/>
                <a:gd name="T29" fmla="*/ 66 h 176"/>
                <a:gd name="T30" fmla="*/ 4 w 176"/>
                <a:gd name="T31" fmla="*/ 77 h 176"/>
                <a:gd name="T32" fmla="*/ 0 w 176"/>
                <a:gd name="T33" fmla="*/ 88 h 176"/>
                <a:gd name="T34" fmla="*/ 4 w 176"/>
                <a:gd name="T35" fmla="*/ 99 h 176"/>
                <a:gd name="T36" fmla="*/ 26 w 176"/>
                <a:gd name="T37" fmla="*/ 110 h 176"/>
                <a:gd name="T38" fmla="*/ 29 w 176"/>
                <a:gd name="T39" fmla="*/ 124 h 176"/>
                <a:gd name="T40" fmla="*/ 22 w 176"/>
                <a:gd name="T41" fmla="*/ 146 h 176"/>
                <a:gd name="T42" fmla="*/ 37 w 176"/>
                <a:gd name="T43" fmla="*/ 155 h 176"/>
                <a:gd name="T44" fmla="*/ 60 w 176"/>
                <a:gd name="T45" fmla="*/ 147 h 176"/>
                <a:gd name="T46" fmla="*/ 71 w 176"/>
                <a:gd name="T47" fmla="*/ 155 h 176"/>
                <a:gd name="T48" fmla="*/ 82 w 176"/>
                <a:gd name="T49" fmla="*/ 176 h 176"/>
                <a:gd name="T50" fmla="*/ 94 w 176"/>
                <a:gd name="T51" fmla="*/ 176 h 176"/>
                <a:gd name="T52" fmla="*/ 105 w 176"/>
                <a:gd name="T53" fmla="*/ 155 h 176"/>
                <a:gd name="T54" fmla="*/ 116 w 176"/>
                <a:gd name="T55" fmla="*/ 147 h 176"/>
                <a:gd name="T56" fmla="*/ 139 w 176"/>
                <a:gd name="T57" fmla="*/ 155 h 176"/>
                <a:gd name="T58" fmla="*/ 154 w 176"/>
                <a:gd name="T59" fmla="*/ 146 h 176"/>
                <a:gd name="T60" fmla="*/ 147 w 176"/>
                <a:gd name="T61" fmla="*/ 124 h 176"/>
                <a:gd name="T62" fmla="*/ 150 w 176"/>
                <a:gd name="T63" fmla="*/ 110 h 176"/>
                <a:gd name="T64" fmla="*/ 172 w 176"/>
                <a:gd name="T65" fmla="*/ 99 h 176"/>
                <a:gd name="T66" fmla="*/ 176 w 176"/>
                <a:gd name="T67" fmla="*/ 88 h 176"/>
                <a:gd name="T68" fmla="*/ 88 w 176"/>
                <a:gd name="T69" fmla="*/ 128 h 176"/>
                <a:gd name="T70" fmla="*/ 88 w 176"/>
                <a:gd name="T71" fmla="*/ 48 h 176"/>
                <a:gd name="T72" fmla="*/ 88 w 176"/>
                <a:gd name="T73" fmla="*/ 12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6" h="176">
                  <a:moveTo>
                    <a:pt x="176" y="82"/>
                  </a:moveTo>
                  <a:cubicBezTo>
                    <a:pt x="176" y="80"/>
                    <a:pt x="174" y="78"/>
                    <a:pt x="172" y="77"/>
                  </a:cubicBezTo>
                  <a:cubicBezTo>
                    <a:pt x="155" y="71"/>
                    <a:pt x="155" y="71"/>
                    <a:pt x="155" y="71"/>
                  </a:cubicBezTo>
                  <a:cubicBezTo>
                    <a:pt x="153" y="70"/>
                    <a:pt x="151" y="68"/>
                    <a:pt x="150" y="66"/>
                  </a:cubicBezTo>
                  <a:cubicBezTo>
                    <a:pt x="147" y="60"/>
                    <a:pt x="147" y="60"/>
                    <a:pt x="147" y="60"/>
                  </a:cubicBezTo>
                  <a:cubicBezTo>
                    <a:pt x="147" y="58"/>
                    <a:pt x="147" y="54"/>
                    <a:pt x="147" y="52"/>
                  </a:cubicBezTo>
                  <a:cubicBezTo>
                    <a:pt x="155" y="37"/>
                    <a:pt x="155" y="37"/>
                    <a:pt x="155" y="37"/>
                  </a:cubicBezTo>
                  <a:cubicBezTo>
                    <a:pt x="156" y="35"/>
                    <a:pt x="155" y="32"/>
                    <a:pt x="154" y="30"/>
                  </a:cubicBezTo>
                  <a:cubicBezTo>
                    <a:pt x="146" y="22"/>
                    <a:pt x="146" y="22"/>
                    <a:pt x="146" y="22"/>
                  </a:cubicBezTo>
                  <a:cubicBezTo>
                    <a:pt x="144" y="21"/>
                    <a:pt x="141" y="20"/>
                    <a:pt x="139" y="21"/>
                  </a:cubicBezTo>
                  <a:cubicBezTo>
                    <a:pt x="124" y="29"/>
                    <a:pt x="124" y="29"/>
                    <a:pt x="124" y="29"/>
                  </a:cubicBezTo>
                  <a:cubicBezTo>
                    <a:pt x="122" y="29"/>
                    <a:pt x="118" y="29"/>
                    <a:pt x="116" y="29"/>
                  </a:cubicBezTo>
                  <a:cubicBezTo>
                    <a:pt x="110" y="26"/>
                    <a:pt x="110" y="26"/>
                    <a:pt x="110" y="26"/>
                  </a:cubicBezTo>
                  <a:cubicBezTo>
                    <a:pt x="108" y="25"/>
                    <a:pt x="106" y="23"/>
                    <a:pt x="105" y="21"/>
                  </a:cubicBezTo>
                  <a:cubicBezTo>
                    <a:pt x="99" y="4"/>
                    <a:pt x="99" y="4"/>
                    <a:pt x="99" y="4"/>
                  </a:cubicBezTo>
                  <a:cubicBezTo>
                    <a:pt x="98" y="2"/>
                    <a:pt x="96" y="0"/>
                    <a:pt x="94" y="0"/>
                  </a:cubicBezTo>
                  <a:cubicBezTo>
                    <a:pt x="94" y="0"/>
                    <a:pt x="91" y="0"/>
                    <a:pt x="88" y="0"/>
                  </a:cubicBezTo>
                  <a:cubicBezTo>
                    <a:pt x="85" y="0"/>
                    <a:pt x="82" y="0"/>
                    <a:pt x="82" y="0"/>
                  </a:cubicBezTo>
                  <a:cubicBezTo>
                    <a:pt x="80" y="0"/>
                    <a:pt x="78" y="2"/>
                    <a:pt x="77" y="4"/>
                  </a:cubicBezTo>
                  <a:cubicBezTo>
                    <a:pt x="71" y="21"/>
                    <a:pt x="71" y="21"/>
                    <a:pt x="71" y="21"/>
                  </a:cubicBezTo>
                  <a:cubicBezTo>
                    <a:pt x="70" y="23"/>
                    <a:pt x="68" y="25"/>
                    <a:pt x="66" y="26"/>
                  </a:cubicBezTo>
                  <a:cubicBezTo>
                    <a:pt x="60" y="29"/>
                    <a:pt x="60" y="29"/>
                    <a:pt x="60" y="29"/>
                  </a:cubicBezTo>
                  <a:cubicBezTo>
                    <a:pt x="58" y="29"/>
                    <a:pt x="54" y="29"/>
                    <a:pt x="52" y="29"/>
                  </a:cubicBezTo>
                  <a:cubicBezTo>
                    <a:pt x="37" y="21"/>
                    <a:pt x="37" y="21"/>
                    <a:pt x="37" y="21"/>
                  </a:cubicBezTo>
                  <a:cubicBezTo>
                    <a:pt x="35" y="20"/>
                    <a:pt x="32" y="21"/>
                    <a:pt x="30" y="22"/>
                  </a:cubicBezTo>
                  <a:cubicBezTo>
                    <a:pt x="22" y="30"/>
                    <a:pt x="22" y="30"/>
                    <a:pt x="22" y="30"/>
                  </a:cubicBezTo>
                  <a:cubicBezTo>
                    <a:pt x="21" y="32"/>
                    <a:pt x="20" y="35"/>
                    <a:pt x="21" y="37"/>
                  </a:cubicBezTo>
                  <a:cubicBezTo>
                    <a:pt x="29" y="52"/>
                    <a:pt x="29" y="52"/>
                    <a:pt x="29" y="52"/>
                  </a:cubicBezTo>
                  <a:cubicBezTo>
                    <a:pt x="29" y="54"/>
                    <a:pt x="29" y="58"/>
                    <a:pt x="29" y="60"/>
                  </a:cubicBezTo>
                  <a:cubicBezTo>
                    <a:pt x="26" y="66"/>
                    <a:pt x="26" y="66"/>
                    <a:pt x="26" y="66"/>
                  </a:cubicBezTo>
                  <a:cubicBezTo>
                    <a:pt x="25" y="68"/>
                    <a:pt x="23" y="70"/>
                    <a:pt x="21" y="71"/>
                  </a:cubicBezTo>
                  <a:cubicBezTo>
                    <a:pt x="4" y="77"/>
                    <a:pt x="4" y="77"/>
                    <a:pt x="4" y="77"/>
                  </a:cubicBezTo>
                  <a:cubicBezTo>
                    <a:pt x="2" y="78"/>
                    <a:pt x="0" y="80"/>
                    <a:pt x="0" y="82"/>
                  </a:cubicBezTo>
                  <a:cubicBezTo>
                    <a:pt x="0" y="82"/>
                    <a:pt x="0" y="85"/>
                    <a:pt x="0" y="88"/>
                  </a:cubicBezTo>
                  <a:cubicBezTo>
                    <a:pt x="0" y="91"/>
                    <a:pt x="0" y="94"/>
                    <a:pt x="0" y="94"/>
                  </a:cubicBezTo>
                  <a:cubicBezTo>
                    <a:pt x="0" y="96"/>
                    <a:pt x="2" y="98"/>
                    <a:pt x="4" y="99"/>
                  </a:cubicBezTo>
                  <a:cubicBezTo>
                    <a:pt x="21" y="105"/>
                    <a:pt x="21" y="105"/>
                    <a:pt x="21" y="105"/>
                  </a:cubicBezTo>
                  <a:cubicBezTo>
                    <a:pt x="23" y="106"/>
                    <a:pt x="25" y="108"/>
                    <a:pt x="26" y="110"/>
                  </a:cubicBezTo>
                  <a:cubicBezTo>
                    <a:pt x="29" y="116"/>
                    <a:pt x="29" y="116"/>
                    <a:pt x="29" y="116"/>
                  </a:cubicBezTo>
                  <a:cubicBezTo>
                    <a:pt x="29" y="118"/>
                    <a:pt x="30" y="122"/>
                    <a:pt x="29" y="124"/>
                  </a:cubicBezTo>
                  <a:cubicBezTo>
                    <a:pt x="21" y="139"/>
                    <a:pt x="21" y="139"/>
                    <a:pt x="21" y="139"/>
                  </a:cubicBezTo>
                  <a:cubicBezTo>
                    <a:pt x="20" y="141"/>
                    <a:pt x="21" y="144"/>
                    <a:pt x="22" y="146"/>
                  </a:cubicBezTo>
                  <a:cubicBezTo>
                    <a:pt x="30" y="154"/>
                    <a:pt x="30" y="154"/>
                    <a:pt x="30" y="154"/>
                  </a:cubicBezTo>
                  <a:cubicBezTo>
                    <a:pt x="32" y="155"/>
                    <a:pt x="35" y="156"/>
                    <a:pt x="37" y="155"/>
                  </a:cubicBezTo>
                  <a:cubicBezTo>
                    <a:pt x="52" y="147"/>
                    <a:pt x="52" y="147"/>
                    <a:pt x="52" y="147"/>
                  </a:cubicBezTo>
                  <a:cubicBezTo>
                    <a:pt x="54" y="147"/>
                    <a:pt x="58" y="147"/>
                    <a:pt x="60" y="147"/>
                  </a:cubicBezTo>
                  <a:cubicBezTo>
                    <a:pt x="66" y="150"/>
                    <a:pt x="66" y="150"/>
                    <a:pt x="66" y="150"/>
                  </a:cubicBezTo>
                  <a:cubicBezTo>
                    <a:pt x="68" y="151"/>
                    <a:pt x="70" y="153"/>
                    <a:pt x="71" y="155"/>
                  </a:cubicBezTo>
                  <a:cubicBezTo>
                    <a:pt x="77" y="172"/>
                    <a:pt x="77" y="172"/>
                    <a:pt x="77" y="172"/>
                  </a:cubicBezTo>
                  <a:cubicBezTo>
                    <a:pt x="78" y="174"/>
                    <a:pt x="80" y="176"/>
                    <a:pt x="82" y="176"/>
                  </a:cubicBezTo>
                  <a:cubicBezTo>
                    <a:pt x="82" y="176"/>
                    <a:pt x="85" y="176"/>
                    <a:pt x="88" y="176"/>
                  </a:cubicBezTo>
                  <a:cubicBezTo>
                    <a:pt x="91" y="176"/>
                    <a:pt x="94" y="176"/>
                    <a:pt x="94" y="176"/>
                  </a:cubicBezTo>
                  <a:cubicBezTo>
                    <a:pt x="96" y="176"/>
                    <a:pt x="98" y="174"/>
                    <a:pt x="99" y="172"/>
                  </a:cubicBezTo>
                  <a:cubicBezTo>
                    <a:pt x="105" y="155"/>
                    <a:pt x="105" y="155"/>
                    <a:pt x="105" y="155"/>
                  </a:cubicBezTo>
                  <a:cubicBezTo>
                    <a:pt x="106" y="153"/>
                    <a:pt x="108" y="151"/>
                    <a:pt x="110" y="150"/>
                  </a:cubicBezTo>
                  <a:cubicBezTo>
                    <a:pt x="116" y="147"/>
                    <a:pt x="116" y="147"/>
                    <a:pt x="116" y="147"/>
                  </a:cubicBezTo>
                  <a:cubicBezTo>
                    <a:pt x="118" y="147"/>
                    <a:pt x="122" y="146"/>
                    <a:pt x="124" y="147"/>
                  </a:cubicBezTo>
                  <a:cubicBezTo>
                    <a:pt x="139" y="155"/>
                    <a:pt x="139" y="155"/>
                    <a:pt x="139" y="155"/>
                  </a:cubicBezTo>
                  <a:cubicBezTo>
                    <a:pt x="141" y="156"/>
                    <a:pt x="144" y="155"/>
                    <a:pt x="146" y="154"/>
                  </a:cubicBezTo>
                  <a:cubicBezTo>
                    <a:pt x="154" y="146"/>
                    <a:pt x="154" y="146"/>
                    <a:pt x="154" y="146"/>
                  </a:cubicBezTo>
                  <a:cubicBezTo>
                    <a:pt x="155" y="144"/>
                    <a:pt x="156" y="141"/>
                    <a:pt x="155" y="139"/>
                  </a:cubicBezTo>
                  <a:cubicBezTo>
                    <a:pt x="147" y="124"/>
                    <a:pt x="147" y="124"/>
                    <a:pt x="147" y="124"/>
                  </a:cubicBezTo>
                  <a:cubicBezTo>
                    <a:pt x="147" y="122"/>
                    <a:pt x="147" y="118"/>
                    <a:pt x="147" y="116"/>
                  </a:cubicBezTo>
                  <a:cubicBezTo>
                    <a:pt x="150" y="110"/>
                    <a:pt x="150" y="110"/>
                    <a:pt x="150" y="110"/>
                  </a:cubicBezTo>
                  <a:cubicBezTo>
                    <a:pt x="151" y="108"/>
                    <a:pt x="153" y="106"/>
                    <a:pt x="155" y="105"/>
                  </a:cubicBezTo>
                  <a:cubicBezTo>
                    <a:pt x="172" y="99"/>
                    <a:pt x="172" y="99"/>
                    <a:pt x="172" y="99"/>
                  </a:cubicBezTo>
                  <a:cubicBezTo>
                    <a:pt x="174" y="98"/>
                    <a:pt x="176" y="96"/>
                    <a:pt x="176" y="94"/>
                  </a:cubicBezTo>
                  <a:cubicBezTo>
                    <a:pt x="176" y="94"/>
                    <a:pt x="176" y="91"/>
                    <a:pt x="176" y="88"/>
                  </a:cubicBezTo>
                  <a:cubicBezTo>
                    <a:pt x="176" y="85"/>
                    <a:pt x="176" y="82"/>
                    <a:pt x="176" y="82"/>
                  </a:cubicBezTo>
                  <a:moveTo>
                    <a:pt x="88" y="128"/>
                  </a:moveTo>
                  <a:cubicBezTo>
                    <a:pt x="66" y="128"/>
                    <a:pt x="48" y="110"/>
                    <a:pt x="48" y="88"/>
                  </a:cubicBezTo>
                  <a:cubicBezTo>
                    <a:pt x="48" y="66"/>
                    <a:pt x="66" y="48"/>
                    <a:pt x="88" y="48"/>
                  </a:cubicBezTo>
                  <a:cubicBezTo>
                    <a:pt x="110" y="48"/>
                    <a:pt x="128" y="66"/>
                    <a:pt x="128" y="88"/>
                  </a:cubicBezTo>
                  <a:cubicBezTo>
                    <a:pt x="128" y="110"/>
                    <a:pt x="110" y="128"/>
                    <a:pt x="88" y="12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endParaRPr>
            </a:p>
          </p:txBody>
        </p:sp>
      </p:grpSp>
      <p:sp>
        <p:nvSpPr>
          <p:cNvPr id="56" name="Freeform 41">
            <a:extLst>
              <a:ext uri="{FF2B5EF4-FFF2-40B4-BE49-F238E27FC236}">
                <a16:creationId xmlns:a16="http://schemas.microsoft.com/office/drawing/2014/main" id="{967EC61C-372B-67C3-6783-D67CA64226E8}"/>
              </a:ext>
            </a:extLst>
          </p:cNvPr>
          <p:cNvSpPr/>
          <p:nvPr/>
        </p:nvSpPr>
        <p:spPr>
          <a:xfrm>
            <a:off x="2934851" y="3138971"/>
            <a:ext cx="410764" cy="41076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786" y="0"/>
                  <a:pt x="0" y="4848"/>
                  <a:pt x="0" y="10800"/>
                </a:cubicBezTo>
                <a:cubicBezTo>
                  <a:pt x="0" y="16752"/>
                  <a:pt x="4786" y="21600"/>
                  <a:pt x="10800" y="21600"/>
                </a:cubicBezTo>
                <a:cubicBezTo>
                  <a:pt x="16752" y="21600"/>
                  <a:pt x="21600" y="16752"/>
                  <a:pt x="21600" y="10800"/>
                </a:cubicBezTo>
                <a:cubicBezTo>
                  <a:pt x="21600" y="4848"/>
                  <a:pt x="16752" y="0"/>
                  <a:pt x="10800" y="0"/>
                </a:cubicBezTo>
                <a:close/>
                <a:moveTo>
                  <a:pt x="14114" y="15280"/>
                </a:moveTo>
                <a:cubicBezTo>
                  <a:pt x="6259" y="15280"/>
                  <a:pt x="6259" y="15280"/>
                  <a:pt x="6259" y="15280"/>
                </a:cubicBezTo>
                <a:cubicBezTo>
                  <a:pt x="4357" y="17305"/>
                  <a:pt x="4357" y="17305"/>
                  <a:pt x="4357" y="17305"/>
                </a:cubicBezTo>
                <a:cubicBezTo>
                  <a:pt x="4357" y="15280"/>
                  <a:pt x="4357" y="15280"/>
                  <a:pt x="4357" y="15280"/>
                </a:cubicBezTo>
                <a:cubicBezTo>
                  <a:pt x="3191" y="15280"/>
                  <a:pt x="3191" y="15280"/>
                  <a:pt x="3191" y="15280"/>
                </a:cubicBezTo>
                <a:cubicBezTo>
                  <a:pt x="3191" y="7916"/>
                  <a:pt x="3191" y="7916"/>
                  <a:pt x="3191" y="7916"/>
                </a:cubicBezTo>
                <a:cubicBezTo>
                  <a:pt x="6627" y="7916"/>
                  <a:pt x="6627" y="7916"/>
                  <a:pt x="6627" y="7916"/>
                </a:cubicBezTo>
                <a:cubicBezTo>
                  <a:pt x="6627" y="12641"/>
                  <a:pt x="6627" y="12641"/>
                  <a:pt x="6627" y="12641"/>
                </a:cubicBezTo>
                <a:cubicBezTo>
                  <a:pt x="6627" y="13070"/>
                  <a:pt x="6627" y="13070"/>
                  <a:pt x="6627" y="13070"/>
                </a:cubicBezTo>
                <a:cubicBezTo>
                  <a:pt x="6995" y="13070"/>
                  <a:pt x="6995" y="13070"/>
                  <a:pt x="6995" y="13070"/>
                </a:cubicBezTo>
                <a:cubicBezTo>
                  <a:pt x="14114" y="13070"/>
                  <a:pt x="14114" y="13070"/>
                  <a:pt x="14114" y="13070"/>
                </a:cubicBezTo>
                <a:lnTo>
                  <a:pt x="14114" y="15280"/>
                </a:lnTo>
                <a:close/>
                <a:moveTo>
                  <a:pt x="18348" y="12641"/>
                </a:moveTo>
                <a:cubicBezTo>
                  <a:pt x="17120" y="12641"/>
                  <a:pt x="17120" y="12641"/>
                  <a:pt x="17120" y="12641"/>
                </a:cubicBezTo>
                <a:cubicBezTo>
                  <a:pt x="17120" y="14850"/>
                  <a:pt x="17120" y="14850"/>
                  <a:pt x="17120" y="14850"/>
                </a:cubicBezTo>
                <a:cubicBezTo>
                  <a:pt x="15157" y="12641"/>
                  <a:pt x="15157" y="12641"/>
                  <a:pt x="15157" y="12641"/>
                </a:cubicBezTo>
                <a:cubicBezTo>
                  <a:pt x="14114" y="12641"/>
                  <a:pt x="14114" y="12641"/>
                  <a:pt x="14114" y="12641"/>
                </a:cubicBezTo>
                <a:cubicBezTo>
                  <a:pt x="7057" y="12641"/>
                  <a:pt x="7057" y="12641"/>
                  <a:pt x="7057" y="12641"/>
                </a:cubicBezTo>
                <a:cubicBezTo>
                  <a:pt x="7057" y="7916"/>
                  <a:pt x="7057" y="7916"/>
                  <a:pt x="7057" y="7916"/>
                </a:cubicBezTo>
                <a:cubicBezTo>
                  <a:pt x="7057" y="5032"/>
                  <a:pt x="7057" y="5032"/>
                  <a:pt x="7057" y="5032"/>
                </a:cubicBezTo>
                <a:cubicBezTo>
                  <a:pt x="18348" y="5032"/>
                  <a:pt x="18348" y="5032"/>
                  <a:pt x="18348" y="5032"/>
                </a:cubicBezTo>
                <a:lnTo>
                  <a:pt x="18348" y="12641"/>
                </a:lnTo>
                <a:close/>
              </a:path>
            </a:pathLst>
          </a:custGeom>
          <a:solidFill>
            <a:schemeClr val="accent2"/>
          </a:solidFill>
          <a:ln w="12700" cap="flat">
            <a:noFill/>
            <a:miter lim="400000"/>
          </a:ln>
          <a:effectLst/>
        </p:spPr>
        <p:txBody>
          <a:bodyPr wrap="square" lIns="45719" tIns="45719" rIns="45719" bIns="45719" numCol="1" anchor="t">
            <a:noAutofit/>
          </a:bodyPr>
          <a:lstStyle/>
          <a:p>
            <a:pPr defTabSz="914377">
              <a:defRPr/>
            </a:pPr>
            <a:endParaRPr>
              <a:solidFill>
                <a:prstClr val="black"/>
              </a:solidFill>
              <a:latin typeface="Calibri" panose="020F0502020204030204"/>
            </a:endParaRPr>
          </a:p>
        </p:txBody>
      </p:sp>
      <p:grpSp>
        <p:nvGrpSpPr>
          <p:cNvPr id="57" name="Group 56">
            <a:extLst>
              <a:ext uri="{FF2B5EF4-FFF2-40B4-BE49-F238E27FC236}">
                <a16:creationId xmlns:a16="http://schemas.microsoft.com/office/drawing/2014/main" id="{4D84336F-BA70-8356-2059-D6CC8F9F62F9}"/>
              </a:ext>
            </a:extLst>
          </p:cNvPr>
          <p:cNvGrpSpPr/>
          <p:nvPr/>
        </p:nvGrpSpPr>
        <p:grpSpPr>
          <a:xfrm>
            <a:off x="2921418" y="4988155"/>
            <a:ext cx="410764" cy="433352"/>
            <a:chOff x="5664200" y="4421188"/>
            <a:chExt cx="971550" cy="971550"/>
          </a:xfrm>
        </p:grpSpPr>
        <p:sp>
          <p:nvSpPr>
            <p:cNvPr id="58" name="Oval 168">
              <a:extLst>
                <a:ext uri="{FF2B5EF4-FFF2-40B4-BE49-F238E27FC236}">
                  <a16:creationId xmlns:a16="http://schemas.microsoft.com/office/drawing/2014/main" id="{BE5FFD9A-38E1-B223-FACC-952ECDAB54E8}"/>
                </a:ext>
              </a:extLst>
            </p:cNvPr>
            <p:cNvSpPr>
              <a:spLocks noChangeArrowheads="1"/>
            </p:cNvSpPr>
            <p:nvPr/>
          </p:nvSpPr>
          <p:spPr bwMode="auto">
            <a:xfrm>
              <a:off x="5664200" y="4421188"/>
              <a:ext cx="971550" cy="971550"/>
            </a:xfrm>
            <a:prstGeom prst="ellipse">
              <a:avLst/>
            </a:prstGeom>
            <a:solidFill>
              <a:srgbClr val="76C2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endParaRPr>
            </a:p>
          </p:txBody>
        </p:sp>
        <p:sp>
          <p:nvSpPr>
            <p:cNvPr id="59" name="Freeform 169">
              <a:extLst>
                <a:ext uri="{FF2B5EF4-FFF2-40B4-BE49-F238E27FC236}">
                  <a16:creationId xmlns:a16="http://schemas.microsoft.com/office/drawing/2014/main" id="{92DE7657-3B2C-7095-ED9C-3E6F3E359098}"/>
                </a:ext>
              </a:extLst>
            </p:cNvPr>
            <p:cNvSpPr>
              <a:spLocks/>
            </p:cNvSpPr>
            <p:nvPr/>
          </p:nvSpPr>
          <p:spPr bwMode="auto">
            <a:xfrm>
              <a:off x="6081713" y="4868863"/>
              <a:ext cx="136525" cy="136525"/>
            </a:xfrm>
            <a:custGeom>
              <a:avLst/>
              <a:gdLst>
                <a:gd name="T0" fmla="*/ 18 w 36"/>
                <a:gd name="T1" fmla="*/ 0 h 36"/>
                <a:gd name="T2" fmla="*/ 18 w 36"/>
                <a:gd name="T3" fmla="*/ 0 h 36"/>
                <a:gd name="T4" fmla="*/ 0 w 36"/>
                <a:gd name="T5" fmla="*/ 18 h 36"/>
                <a:gd name="T6" fmla="*/ 18 w 36"/>
                <a:gd name="T7" fmla="*/ 36 h 36"/>
                <a:gd name="T8" fmla="*/ 36 w 36"/>
                <a:gd name="T9" fmla="*/ 18 h 36"/>
                <a:gd name="T10" fmla="*/ 36 w 36"/>
                <a:gd name="T11" fmla="*/ 18 h 36"/>
                <a:gd name="T12" fmla="*/ 18 w 36"/>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36" h="36">
                  <a:moveTo>
                    <a:pt x="18" y="0"/>
                  </a:moveTo>
                  <a:cubicBezTo>
                    <a:pt x="18" y="0"/>
                    <a:pt x="18" y="0"/>
                    <a:pt x="18" y="0"/>
                  </a:cubicBezTo>
                  <a:cubicBezTo>
                    <a:pt x="8" y="0"/>
                    <a:pt x="0" y="8"/>
                    <a:pt x="0" y="18"/>
                  </a:cubicBezTo>
                  <a:cubicBezTo>
                    <a:pt x="0" y="28"/>
                    <a:pt x="8" y="36"/>
                    <a:pt x="18" y="36"/>
                  </a:cubicBezTo>
                  <a:cubicBezTo>
                    <a:pt x="28" y="36"/>
                    <a:pt x="36" y="28"/>
                    <a:pt x="36" y="18"/>
                  </a:cubicBezTo>
                  <a:cubicBezTo>
                    <a:pt x="36" y="18"/>
                    <a:pt x="36" y="18"/>
                    <a:pt x="36" y="18"/>
                  </a:cubicBezTo>
                  <a:cubicBezTo>
                    <a:pt x="36" y="8"/>
                    <a:pt x="28" y="0"/>
                    <a:pt x="18" y="0"/>
                  </a:cubicBezTo>
                </a:path>
              </a:pathLst>
            </a:custGeom>
            <a:solidFill>
              <a:srgbClr val="65A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endParaRPr>
            </a:p>
          </p:txBody>
        </p:sp>
        <p:sp>
          <p:nvSpPr>
            <p:cNvPr id="60" name="Freeform 170">
              <a:extLst>
                <a:ext uri="{FF2B5EF4-FFF2-40B4-BE49-F238E27FC236}">
                  <a16:creationId xmlns:a16="http://schemas.microsoft.com/office/drawing/2014/main" id="{B3E49B5A-7620-1DA8-C6F9-DA87CF2AE5B7}"/>
                </a:ext>
              </a:extLst>
            </p:cNvPr>
            <p:cNvSpPr>
              <a:spLocks noEditPoints="1"/>
            </p:cNvSpPr>
            <p:nvPr/>
          </p:nvSpPr>
          <p:spPr bwMode="auto">
            <a:xfrm>
              <a:off x="5816600" y="4602163"/>
              <a:ext cx="668338" cy="668338"/>
            </a:xfrm>
            <a:custGeom>
              <a:avLst/>
              <a:gdLst>
                <a:gd name="T0" fmla="*/ 48 w 176"/>
                <a:gd name="T1" fmla="*/ 88 h 176"/>
                <a:gd name="T2" fmla="*/ 128 w 176"/>
                <a:gd name="T3" fmla="*/ 88 h 176"/>
                <a:gd name="T4" fmla="*/ 88 w 176"/>
                <a:gd name="T5" fmla="*/ 0 h 176"/>
                <a:gd name="T6" fmla="*/ 82 w 176"/>
                <a:gd name="T7" fmla="*/ 0 h 176"/>
                <a:gd name="T8" fmla="*/ 71 w 176"/>
                <a:gd name="T9" fmla="*/ 21 h 176"/>
                <a:gd name="T10" fmla="*/ 60 w 176"/>
                <a:gd name="T11" fmla="*/ 29 h 176"/>
                <a:gd name="T12" fmla="*/ 52 w 176"/>
                <a:gd name="T13" fmla="*/ 29 h 176"/>
                <a:gd name="T14" fmla="*/ 34 w 176"/>
                <a:gd name="T15" fmla="*/ 21 h 176"/>
                <a:gd name="T16" fmla="*/ 22 w 176"/>
                <a:gd name="T17" fmla="*/ 30 h 176"/>
                <a:gd name="T18" fmla="*/ 29 w 176"/>
                <a:gd name="T19" fmla="*/ 52 h 176"/>
                <a:gd name="T20" fmla="*/ 26 w 176"/>
                <a:gd name="T21" fmla="*/ 66 h 176"/>
                <a:gd name="T22" fmla="*/ 4 w 176"/>
                <a:gd name="T23" fmla="*/ 77 h 176"/>
                <a:gd name="T24" fmla="*/ 0 w 176"/>
                <a:gd name="T25" fmla="*/ 88 h 176"/>
                <a:gd name="T26" fmla="*/ 4 w 176"/>
                <a:gd name="T27" fmla="*/ 99 h 176"/>
                <a:gd name="T28" fmla="*/ 26 w 176"/>
                <a:gd name="T29" fmla="*/ 110 h 176"/>
                <a:gd name="T30" fmla="*/ 29 w 176"/>
                <a:gd name="T31" fmla="*/ 124 h 176"/>
                <a:gd name="T32" fmla="*/ 22 w 176"/>
                <a:gd name="T33" fmla="*/ 146 h 176"/>
                <a:gd name="T34" fmla="*/ 34 w 176"/>
                <a:gd name="T35" fmla="*/ 155 h 176"/>
                <a:gd name="T36" fmla="*/ 52 w 176"/>
                <a:gd name="T37" fmla="*/ 147 h 176"/>
                <a:gd name="T38" fmla="*/ 60 w 176"/>
                <a:gd name="T39" fmla="*/ 147 h 176"/>
                <a:gd name="T40" fmla="*/ 71 w 176"/>
                <a:gd name="T41" fmla="*/ 155 h 176"/>
                <a:gd name="T42" fmla="*/ 82 w 176"/>
                <a:gd name="T43" fmla="*/ 176 h 176"/>
                <a:gd name="T44" fmla="*/ 94 w 176"/>
                <a:gd name="T45" fmla="*/ 176 h 176"/>
                <a:gd name="T46" fmla="*/ 105 w 176"/>
                <a:gd name="T47" fmla="*/ 155 h 176"/>
                <a:gd name="T48" fmla="*/ 116 w 176"/>
                <a:gd name="T49" fmla="*/ 147 h 176"/>
                <a:gd name="T50" fmla="*/ 124 w 176"/>
                <a:gd name="T51" fmla="*/ 147 h 176"/>
                <a:gd name="T52" fmla="*/ 142 w 176"/>
                <a:gd name="T53" fmla="*/ 155 h 176"/>
                <a:gd name="T54" fmla="*/ 154 w 176"/>
                <a:gd name="T55" fmla="*/ 146 h 176"/>
                <a:gd name="T56" fmla="*/ 147 w 176"/>
                <a:gd name="T57" fmla="*/ 124 h 176"/>
                <a:gd name="T58" fmla="*/ 150 w 176"/>
                <a:gd name="T59" fmla="*/ 110 h 176"/>
                <a:gd name="T60" fmla="*/ 172 w 176"/>
                <a:gd name="T61" fmla="*/ 99 h 176"/>
                <a:gd name="T62" fmla="*/ 176 w 176"/>
                <a:gd name="T63" fmla="*/ 88 h 176"/>
                <a:gd name="T64" fmla="*/ 176 w 176"/>
                <a:gd name="T65" fmla="*/ 82 h 176"/>
                <a:gd name="T66" fmla="*/ 155 w 176"/>
                <a:gd name="T67" fmla="*/ 71 h 176"/>
                <a:gd name="T68" fmla="*/ 147 w 176"/>
                <a:gd name="T69" fmla="*/ 60 h 176"/>
                <a:gd name="T70" fmla="*/ 155 w 176"/>
                <a:gd name="T71" fmla="*/ 37 h 176"/>
                <a:gd name="T72" fmla="*/ 146 w 176"/>
                <a:gd name="T73" fmla="*/ 22 h 176"/>
                <a:gd name="T74" fmla="*/ 139 w 176"/>
                <a:gd name="T75" fmla="*/ 21 h 176"/>
                <a:gd name="T76" fmla="*/ 120 w 176"/>
                <a:gd name="T77" fmla="*/ 29 h 176"/>
                <a:gd name="T78" fmla="*/ 110 w 176"/>
                <a:gd name="T79" fmla="*/ 26 h 176"/>
                <a:gd name="T80" fmla="*/ 99 w 176"/>
                <a:gd name="T81" fmla="*/ 4 h 176"/>
                <a:gd name="T82" fmla="*/ 88 w 176"/>
                <a:gd name="T8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 h="176">
                  <a:moveTo>
                    <a:pt x="88" y="128"/>
                  </a:moveTo>
                  <a:cubicBezTo>
                    <a:pt x="66" y="128"/>
                    <a:pt x="48" y="110"/>
                    <a:pt x="48" y="88"/>
                  </a:cubicBezTo>
                  <a:cubicBezTo>
                    <a:pt x="48" y="66"/>
                    <a:pt x="66" y="48"/>
                    <a:pt x="88" y="48"/>
                  </a:cubicBezTo>
                  <a:cubicBezTo>
                    <a:pt x="110" y="48"/>
                    <a:pt x="128" y="66"/>
                    <a:pt x="128" y="88"/>
                  </a:cubicBezTo>
                  <a:cubicBezTo>
                    <a:pt x="128" y="110"/>
                    <a:pt x="110" y="128"/>
                    <a:pt x="88" y="128"/>
                  </a:cubicBezTo>
                  <a:moveTo>
                    <a:pt x="88" y="0"/>
                  </a:moveTo>
                  <a:cubicBezTo>
                    <a:pt x="88" y="0"/>
                    <a:pt x="88" y="0"/>
                    <a:pt x="88" y="0"/>
                  </a:cubicBezTo>
                  <a:cubicBezTo>
                    <a:pt x="85" y="0"/>
                    <a:pt x="82" y="0"/>
                    <a:pt x="82" y="0"/>
                  </a:cubicBezTo>
                  <a:cubicBezTo>
                    <a:pt x="80" y="0"/>
                    <a:pt x="78" y="2"/>
                    <a:pt x="77" y="4"/>
                  </a:cubicBezTo>
                  <a:cubicBezTo>
                    <a:pt x="71" y="21"/>
                    <a:pt x="71" y="21"/>
                    <a:pt x="71" y="21"/>
                  </a:cubicBezTo>
                  <a:cubicBezTo>
                    <a:pt x="70" y="23"/>
                    <a:pt x="68" y="25"/>
                    <a:pt x="66" y="26"/>
                  </a:cubicBezTo>
                  <a:cubicBezTo>
                    <a:pt x="60" y="29"/>
                    <a:pt x="60" y="29"/>
                    <a:pt x="60" y="29"/>
                  </a:cubicBezTo>
                  <a:cubicBezTo>
                    <a:pt x="59" y="29"/>
                    <a:pt x="57" y="29"/>
                    <a:pt x="56" y="29"/>
                  </a:cubicBezTo>
                  <a:cubicBezTo>
                    <a:pt x="55" y="29"/>
                    <a:pt x="53" y="29"/>
                    <a:pt x="52" y="29"/>
                  </a:cubicBezTo>
                  <a:cubicBezTo>
                    <a:pt x="37" y="21"/>
                    <a:pt x="37" y="21"/>
                    <a:pt x="37" y="21"/>
                  </a:cubicBezTo>
                  <a:cubicBezTo>
                    <a:pt x="36" y="21"/>
                    <a:pt x="35" y="21"/>
                    <a:pt x="34" y="21"/>
                  </a:cubicBezTo>
                  <a:cubicBezTo>
                    <a:pt x="33" y="21"/>
                    <a:pt x="31" y="21"/>
                    <a:pt x="30" y="22"/>
                  </a:cubicBezTo>
                  <a:cubicBezTo>
                    <a:pt x="22" y="30"/>
                    <a:pt x="22" y="30"/>
                    <a:pt x="22" y="30"/>
                  </a:cubicBezTo>
                  <a:cubicBezTo>
                    <a:pt x="21" y="32"/>
                    <a:pt x="20" y="35"/>
                    <a:pt x="21" y="37"/>
                  </a:cubicBezTo>
                  <a:cubicBezTo>
                    <a:pt x="29" y="52"/>
                    <a:pt x="29" y="52"/>
                    <a:pt x="29" y="52"/>
                  </a:cubicBezTo>
                  <a:cubicBezTo>
                    <a:pt x="29" y="54"/>
                    <a:pt x="29" y="58"/>
                    <a:pt x="29" y="60"/>
                  </a:cubicBezTo>
                  <a:cubicBezTo>
                    <a:pt x="26" y="66"/>
                    <a:pt x="26" y="66"/>
                    <a:pt x="26" y="66"/>
                  </a:cubicBezTo>
                  <a:cubicBezTo>
                    <a:pt x="25" y="68"/>
                    <a:pt x="23" y="70"/>
                    <a:pt x="21" y="71"/>
                  </a:cubicBezTo>
                  <a:cubicBezTo>
                    <a:pt x="4" y="77"/>
                    <a:pt x="4" y="77"/>
                    <a:pt x="4" y="77"/>
                  </a:cubicBezTo>
                  <a:cubicBezTo>
                    <a:pt x="2" y="78"/>
                    <a:pt x="0" y="80"/>
                    <a:pt x="0" y="82"/>
                  </a:cubicBezTo>
                  <a:cubicBezTo>
                    <a:pt x="0" y="82"/>
                    <a:pt x="0" y="85"/>
                    <a:pt x="0" y="88"/>
                  </a:cubicBezTo>
                  <a:cubicBezTo>
                    <a:pt x="0" y="91"/>
                    <a:pt x="0" y="94"/>
                    <a:pt x="0" y="94"/>
                  </a:cubicBezTo>
                  <a:cubicBezTo>
                    <a:pt x="0" y="96"/>
                    <a:pt x="2" y="98"/>
                    <a:pt x="4" y="99"/>
                  </a:cubicBezTo>
                  <a:cubicBezTo>
                    <a:pt x="21" y="105"/>
                    <a:pt x="21" y="105"/>
                    <a:pt x="21" y="105"/>
                  </a:cubicBezTo>
                  <a:cubicBezTo>
                    <a:pt x="23" y="106"/>
                    <a:pt x="25" y="108"/>
                    <a:pt x="26" y="110"/>
                  </a:cubicBezTo>
                  <a:cubicBezTo>
                    <a:pt x="29" y="116"/>
                    <a:pt x="29" y="116"/>
                    <a:pt x="29" y="116"/>
                  </a:cubicBezTo>
                  <a:cubicBezTo>
                    <a:pt x="29" y="118"/>
                    <a:pt x="30" y="122"/>
                    <a:pt x="29" y="124"/>
                  </a:cubicBezTo>
                  <a:cubicBezTo>
                    <a:pt x="21" y="139"/>
                    <a:pt x="21" y="139"/>
                    <a:pt x="21" y="139"/>
                  </a:cubicBezTo>
                  <a:cubicBezTo>
                    <a:pt x="20" y="141"/>
                    <a:pt x="21" y="144"/>
                    <a:pt x="22" y="146"/>
                  </a:cubicBezTo>
                  <a:cubicBezTo>
                    <a:pt x="30" y="154"/>
                    <a:pt x="30" y="154"/>
                    <a:pt x="30" y="154"/>
                  </a:cubicBezTo>
                  <a:cubicBezTo>
                    <a:pt x="31" y="155"/>
                    <a:pt x="33" y="155"/>
                    <a:pt x="34" y="155"/>
                  </a:cubicBezTo>
                  <a:cubicBezTo>
                    <a:pt x="35" y="155"/>
                    <a:pt x="36" y="155"/>
                    <a:pt x="37" y="155"/>
                  </a:cubicBezTo>
                  <a:cubicBezTo>
                    <a:pt x="52" y="147"/>
                    <a:pt x="52" y="147"/>
                    <a:pt x="52" y="147"/>
                  </a:cubicBezTo>
                  <a:cubicBezTo>
                    <a:pt x="53" y="147"/>
                    <a:pt x="55" y="147"/>
                    <a:pt x="56" y="147"/>
                  </a:cubicBezTo>
                  <a:cubicBezTo>
                    <a:pt x="57" y="147"/>
                    <a:pt x="59" y="147"/>
                    <a:pt x="60" y="147"/>
                  </a:cubicBezTo>
                  <a:cubicBezTo>
                    <a:pt x="66" y="150"/>
                    <a:pt x="66" y="150"/>
                    <a:pt x="66" y="150"/>
                  </a:cubicBezTo>
                  <a:cubicBezTo>
                    <a:pt x="68" y="151"/>
                    <a:pt x="70" y="153"/>
                    <a:pt x="71" y="155"/>
                  </a:cubicBezTo>
                  <a:cubicBezTo>
                    <a:pt x="77" y="172"/>
                    <a:pt x="77" y="172"/>
                    <a:pt x="77" y="172"/>
                  </a:cubicBezTo>
                  <a:cubicBezTo>
                    <a:pt x="78" y="174"/>
                    <a:pt x="80" y="176"/>
                    <a:pt x="82" y="176"/>
                  </a:cubicBezTo>
                  <a:cubicBezTo>
                    <a:pt x="82" y="176"/>
                    <a:pt x="85" y="176"/>
                    <a:pt x="88" y="176"/>
                  </a:cubicBezTo>
                  <a:cubicBezTo>
                    <a:pt x="91" y="176"/>
                    <a:pt x="94" y="176"/>
                    <a:pt x="94" y="176"/>
                  </a:cubicBezTo>
                  <a:cubicBezTo>
                    <a:pt x="96" y="176"/>
                    <a:pt x="98" y="174"/>
                    <a:pt x="99" y="172"/>
                  </a:cubicBezTo>
                  <a:cubicBezTo>
                    <a:pt x="105" y="155"/>
                    <a:pt x="105" y="155"/>
                    <a:pt x="105" y="155"/>
                  </a:cubicBezTo>
                  <a:cubicBezTo>
                    <a:pt x="106" y="153"/>
                    <a:pt x="108" y="151"/>
                    <a:pt x="110" y="150"/>
                  </a:cubicBezTo>
                  <a:cubicBezTo>
                    <a:pt x="116" y="147"/>
                    <a:pt x="116" y="147"/>
                    <a:pt x="116" y="147"/>
                  </a:cubicBezTo>
                  <a:cubicBezTo>
                    <a:pt x="117" y="147"/>
                    <a:pt x="119" y="147"/>
                    <a:pt x="120" y="147"/>
                  </a:cubicBezTo>
                  <a:cubicBezTo>
                    <a:pt x="121" y="147"/>
                    <a:pt x="123" y="147"/>
                    <a:pt x="124" y="147"/>
                  </a:cubicBezTo>
                  <a:cubicBezTo>
                    <a:pt x="139" y="155"/>
                    <a:pt x="139" y="155"/>
                    <a:pt x="139" y="155"/>
                  </a:cubicBezTo>
                  <a:cubicBezTo>
                    <a:pt x="140" y="155"/>
                    <a:pt x="141" y="155"/>
                    <a:pt x="142" y="155"/>
                  </a:cubicBezTo>
                  <a:cubicBezTo>
                    <a:pt x="143" y="155"/>
                    <a:pt x="145" y="155"/>
                    <a:pt x="146" y="154"/>
                  </a:cubicBezTo>
                  <a:cubicBezTo>
                    <a:pt x="154" y="146"/>
                    <a:pt x="154" y="146"/>
                    <a:pt x="154" y="146"/>
                  </a:cubicBezTo>
                  <a:cubicBezTo>
                    <a:pt x="155" y="144"/>
                    <a:pt x="156" y="141"/>
                    <a:pt x="155" y="139"/>
                  </a:cubicBezTo>
                  <a:cubicBezTo>
                    <a:pt x="147" y="124"/>
                    <a:pt x="147" y="124"/>
                    <a:pt x="147" y="124"/>
                  </a:cubicBezTo>
                  <a:cubicBezTo>
                    <a:pt x="147" y="122"/>
                    <a:pt x="147" y="118"/>
                    <a:pt x="147" y="116"/>
                  </a:cubicBezTo>
                  <a:cubicBezTo>
                    <a:pt x="150" y="110"/>
                    <a:pt x="150" y="110"/>
                    <a:pt x="150" y="110"/>
                  </a:cubicBezTo>
                  <a:cubicBezTo>
                    <a:pt x="151" y="108"/>
                    <a:pt x="153" y="106"/>
                    <a:pt x="155" y="105"/>
                  </a:cubicBezTo>
                  <a:cubicBezTo>
                    <a:pt x="172" y="99"/>
                    <a:pt x="172" y="99"/>
                    <a:pt x="172" y="99"/>
                  </a:cubicBezTo>
                  <a:cubicBezTo>
                    <a:pt x="174" y="98"/>
                    <a:pt x="176" y="96"/>
                    <a:pt x="176" y="94"/>
                  </a:cubicBezTo>
                  <a:cubicBezTo>
                    <a:pt x="176" y="94"/>
                    <a:pt x="176" y="91"/>
                    <a:pt x="176" y="88"/>
                  </a:cubicBezTo>
                  <a:cubicBezTo>
                    <a:pt x="176" y="88"/>
                    <a:pt x="176" y="88"/>
                    <a:pt x="176" y="88"/>
                  </a:cubicBezTo>
                  <a:cubicBezTo>
                    <a:pt x="176" y="85"/>
                    <a:pt x="176" y="82"/>
                    <a:pt x="176" y="82"/>
                  </a:cubicBezTo>
                  <a:cubicBezTo>
                    <a:pt x="176" y="80"/>
                    <a:pt x="174" y="78"/>
                    <a:pt x="172" y="77"/>
                  </a:cubicBezTo>
                  <a:cubicBezTo>
                    <a:pt x="155" y="71"/>
                    <a:pt x="155" y="71"/>
                    <a:pt x="155" y="71"/>
                  </a:cubicBezTo>
                  <a:cubicBezTo>
                    <a:pt x="153" y="70"/>
                    <a:pt x="151" y="68"/>
                    <a:pt x="150" y="66"/>
                  </a:cubicBezTo>
                  <a:cubicBezTo>
                    <a:pt x="147" y="60"/>
                    <a:pt x="147" y="60"/>
                    <a:pt x="147" y="60"/>
                  </a:cubicBezTo>
                  <a:cubicBezTo>
                    <a:pt x="147" y="58"/>
                    <a:pt x="147" y="54"/>
                    <a:pt x="147" y="52"/>
                  </a:cubicBezTo>
                  <a:cubicBezTo>
                    <a:pt x="155" y="37"/>
                    <a:pt x="155" y="37"/>
                    <a:pt x="155" y="37"/>
                  </a:cubicBezTo>
                  <a:cubicBezTo>
                    <a:pt x="156" y="35"/>
                    <a:pt x="155" y="32"/>
                    <a:pt x="154" y="30"/>
                  </a:cubicBezTo>
                  <a:cubicBezTo>
                    <a:pt x="146" y="22"/>
                    <a:pt x="146" y="22"/>
                    <a:pt x="146" y="22"/>
                  </a:cubicBezTo>
                  <a:cubicBezTo>
                    <a:pt x="145" y="21"/>
                    <a:pt x="143" y="21"/>
                    <a:pt x="142" y="21"/>
                  </a:cubicBezTo>
                  <a:cubicBezTo>
                    <a:pt x="141" y="21"/>
                    <a:pt x="140" y="21"/>
                    <a:pt x="139" y="21"/>
                  </a:cubicBezTo>
                  <a:cubicBezTo>
                    <a:pt x="124" y="29"/>
                    <a:pt x="124" y="29"/>
                    <a:pt x="124" y="29"/>
                  </a:cubicBezTo>
                  <a:cubicBezTo>
                    <a:pt x="123" y="29"/>
                    <a:pt x="121" y="29"/>
                    <a:pt x="120" y="29"/>
                  </a:cubicBezTo>
                  <a:cubicBezTo>
                    <a:pt x="119" y="29"/>
                    <a:pt x="117" y="29"/>
                    <a:pt x="116" y="29"/>
                  </a:cubicBezTo>
                  <a:cubicBezTo>
                    <a:pt x="110" y="26"/>
                    <a:pt x="110" y="26"/>
                    <a:pt x="110" y="26"/>
                  </a:cubicBezTo>
                  <a:cubicBezTo>
                    <a:pt x="108" y="25"/>
                    <a:pt x="106" y="23"/>
                    <a:pt x="105" y="21"/>
                  </a:cubicBezTo>
                  <a:cubicBezTo>
                    <a:pt x="99" y="4"/>
                    <a:pt x="99" y="4"/>
                    <a:pt x="99" y="4"/>
                  </a:cubicBezTo>
                  <a:cubicBezTo>
                    <a:pt x="98" y="2"/>
                    <a:pt x="96" y="0"/>
                    <a:pt x="94" y="0"/>
                  </a:cubicBezTo>
                  <a:cubicBezTo>
                    <a:pt x="94" y="0"/>
                    <a:pt x="91" y="0"/>
                    <a:pt x="88" y="0"/>
                  </a:cubicBezTo>
                </a:path>
              </a:pathLst>
            </a:custGeom>
            <a:solidFill>
              <a:srgbClr val="65A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endParaRPr>
            </a:p>
          </p:txBody>
        </p:sp>
        <p:sp>
          <p:nvSpPr>
            <p:cNvPr id="61" name="Oval 171">
              <a:extLst>
                <a:ext uri="{FF2B5EF4-FFF2-40B4-BE49-F238E27FC236}">
                  <a16:creationId xmlns:a16="http://schemas.microsoft.com/office/drawing/2014/main" id="{21274632-9107-737E-CD62-A6F535662F4B}"/>
                </a:ext>
              </a:extLst>
            </p:cNvPr>
            <p:cNvSpPr>
              <a:spLocks noChangeArrowheads="1"/>
            </p:cNvSpPr>
            <p:nvPr/>
          </p:nvSpPr>
          <p:spPr bwMode="auto">
            <a:xfrm>
              <a:off x="6081713" y="4838701"/>
              <a:ext cx="136525" cy="136525"/>
            </a:xfrm>
            <a:prstGeom prst="ellipse">
              <a:avLst/>
            </a:prstGeom>
            <a:solidFill>
              <a:srgbClr val="4F5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endParaRPr>
            </a:p>
          </p:txBody>
        </p:sp>
        <p:sp>
          <p:nvSpPr>
            <p:cNvPr id="62" name="Freeform 172">
              <a:extLst>
                <a:ext uri="{FF2B5EF4-FFF2-40B4-BE49-F238E27FC236}">
                  <a16:creationId xmlns:a16="http://schemas.microsoft.com/office/drawing/2014/main" id="{E9BAAD2F-8C64-BE50-7419-CB8DA2CC882F}"/>
                </a:ext>
              </a:extLst>
            </p:cNvPr>
            <p:cNvSpPr>
              <a:spLocks noEditPoints="1"/>
            </p:cNvSpPr>
            <p:nvPr/>
          </p:nvSpPr>
          <p:spPr bwMode="auto">
            <a:xfrm>
              <a:off x="5816600" y="4572001"/>
              <a:ext cx="668338" cy="668338"/>
            </a:xfrm>
            <a:custGeom>
              <a:avLst/>
              <a:gdLst>
                <a:gd name="T0" fmla="*/ 172 w 176"/>
                <a:gd name="T1" fmla="*/ 77 h 176"/>
                <a:gd name="T2" fmla="*/ 150 w 176"/>
                <a:gd name="T3" fmla="*/ 66 h 176"/>
                <a:gd name="T4" fmla="*/ 147 w 176"/>
                <a:gd name="T5" fmla="*/ 52 h 176"/>
                <a:gd name="T6" fmla="*/ 154 w 176"/>
                <a:gd name="T7" fmla="*/ 30 h 176"/>
                <a:gd name="T8" fmla="*/ 139 w 176"/>
                <a:gd name="T9" fmla="*/ 21 h 176"/>
                <a:gd name="T10" fmla="*/ 116 w 176"/>
                <a:gd name="T11" fmla="*/ 29 h 176"/>
                <a:gd name="T12" fmla="*/ 105 w 176"/>
                <a:gd name="T13" fmla="*/ 21 h 176"/>
                <a:gd name="T14" fmla="*/ 94 w 176"/>
                <a:gd name="T15" fmla="*/ 0 h 176"/>
                <a:gd name="T16" fmla="*/ 82 w 176"/>
                <a:gd name="T17" fmla="*/ 0 h 176"/>
                <a:gd name="T18" fmla="*/ 71 w 176"/>
                <a:gd name="T19" fmla="*/ 21 h 176"/>
                <a:gd name="T20" fmla="*/ 60 w 176"/>
                <a:gd name="T21" fmla="*/ 29 h 176"/>
                <a:gd name="T22" fmla="*/ 37 w 176"/>
                <a:gd name="T23" fmla="*/ 21 h 176"/>
                <a:gd name="T24" fmla="*/ 22 w 176"/>
                <a:gd name="T25" fmla="*/ 30 h 176"/>
                <a:gd name="T26" fmla="*/ 29 w 176"/>
                <a:gd name="T27" fmla="*/ 52 h 176"/>
                <a:gd name="T28" fmla="*/ 26 w 176"/>
                <a:gd name="T29" fmla="*/ 66 h 176"/>
                <a:gd name="T30" fmla="*/ 4 w 176"/>
                <a:gd name="T31" fmla="*/ 77 h 176"/>
                <a:gd name="T32" fmla="*/ 0 w 176"/>
                <a:gd name="T33" fmla="*/ 88 h 176"/>
                <a:gd name="T34" fmla="*/ 4 w 176"/>
                <a:gd name="T35" fmla="*/ 99 h 176"/>
                <a:gd name="T36" fmla="*/ 26 w 176"/>
                <a:gd name="T37" fmla="*/ 110 h 176"/>
                <a:gd name="T38" fmla="*/ 29 w 176"/>
                <a:gd name="T39" fmla="*/ 124 h 176"/>
                <a:gd name="T40" fmla="*/ 22 w 176"/>
                <a:gd name="T41" fmla="*/ 146 h 176"/>
                <a:gd name="T42" fmla="*/ 37 w 176"/>
                <a:gd name="T43" fmla="*/ 155 h 176"/>
                <a:gd name="T44" fmla="*/ 60 w 176"/>
                <a:gd name="T45" fmla="*/ 147 h 176"/>
                <a:gd name="T46" fmla="*/ 71 w 176"/>
                <a:gd name="T47" fmla="*/ 155 h 176"/>
                <a:gd name="T48" fmla="*/ 82 w 176"/>
                <a:gd name="T49" fmla="*/ 176 h 176"/>
                <a:gd name="T50" fmla="*/ 94 w 176"/>
                <a:gd name="T51" fmla="*/ 176 h 176"/>
                <a:gd name="T52" fmla="*/ 105 w 176"/>
                <a:gd name="T53" fmla="*/ 155 h 176"/>
                <a:gd name="T54" fmla="*/ 116 w 176"/>
                <a:gd name="T55" fmla="*/ 147 h 176"/>
                <a:gd name="T56" fmla="*/ 139 w 176"/>
                <a:gd name="T57" fmla="*/ 155 h 176"/>
                <a:gd name="T58" fmla="*/ 154 w 176"/>
                <a:gd name="T59" fmla="*/ 146 h 176"/>
                <a:gd name="T60" fmla="*/ 147 w 176"/>
                <a:gd name="T61" fmla="*/ 124 h 176"/>
                <a:gd name="T62" fmla="*/ 150 w 176"/>
                <a:gd name="T63" fmla="*/ 110 h 176"/>
                <a:gd name="T64" fmla="*/ 172 w 176"/>
                <a:gd name="T65" fmla="*/ 99 h 176"/>
                <a:gd name="T66" fmla="*/ 176 w 176"/>
                <a:gd name="T67" fmla="*/ 88 h 176"/>
                <a:gd name="T68" fmla="*/ 88 w 176"/>
                <a:gd name="T69" fmla="*/ 128 h 176"/>
                <a:gd name="T70" fmla="*/ 88 w 176"/>
                <a:gd name="T71" fmla="*/ 48 h 176"/>
                <a:gd name="T72" fmla="*/ 88 w 176"/>
                <a:gd name="T73" fmla="*/ 12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6" h="176">
                  <a:moveTo>
                    <a:pt x="176" y="82"/>
                  </a:moveTo>
                  <a:cubicBezTo>
                    <a:pt x="176" y="80"/>
                    <a:pt x="174" y="78"/>
                    <a:pt x="172" y="77"/>
                  </a:cubicBezTo>
                  <a:cubicBezTo>
                    <a:pt x="155" y="71"/>
                    <a:pt x="155" y="71"/>
                    <a:pt x="155" y="71"/>
                  </a:cubicBezTo>
                  <a:cubicBezTo>
                    <a:pt x="153" y="70"/>
                    <a:pt x="151" y="68"/>
                    <a:pt x="150" y="66"/>
                  </a:cubicBezTo>
                  <a:cubicBezTo>
                    <a:pt x="147" y="60"/>
                    <a:pt x="147" y="60"/>
                    <a:pt x="147" y="60"/>
                  </a:cubicBezTo>
                  <a:cubicBezTo>
                    <a:pt x="147" y="58"/>
                    <a:pt x="147" y="54"/>
                    <a:pt x="147" y="52"/>
                  </a:cubicBezTo>
                  <a:cubicBezTo>
                    <a:pt x="155" y="37"/>
                    <a:pt x="155" y="37"/>
                    <a:pt x="155" y="37"/>
                  </a:cubicBezTo>
                  <a:cubicBezTo>
                    <a:pt x="156" y="35"/>
                    <a:pt x="155" y="32"/>
                    <a:pt x="154" y="30"/>
                  </a:cubicBezTo>
                  <a:cubicBezTo>
                    <a:pt x="146" y="22"/>
                    <a:pt x="146" y="22"/>
                    <a:pt x="146" y="22"/>
                  </a:cubicBezTo>
                  <a:cubicBezTo>
                    <a:pt x="144" y="21"/>
                    <a:pt x="141" y="20"/>
                    <a:pt x="139" y="21"/>
                  </a:cubicBezTo>
                  <a:cubicBezTo>
                    <a:pt x="124" y="29"/>
                    <a:pt x="124" y="29"/>
                    <a:pt x="124" y="29"/>
                  </a:cubicBezTo>
                  <a:cubicBezTo>
                    <a:pt x="122" y="29"/>
                    <a:pt x="118" y="29"/>
                    <a:pt x="116" y="29"/>
                  </a:cubicBezTo>
                  <a:cubicBezTo>
                    <a:pt x="110" y="26"/>
                    <a:pt x="110" y="26"/>
                    <a:pt x="110" y="26"/>
                  </a:cubicBezTo>
                  <a:cubicBezTo>
                    <a:pt x="108" y="25"/>
                    <a:pt x="106" y="23"/>
                    <a:pt x="105" y="21"/>
                  </a:cubicBezTo>
                  <a:cubicBezTo>
                    <a:pt x="99" y="4"/>
                    <a:pt x="99" y="4"/>
                    <a:pt x="99" y="4"/>
                  </a:cubicBezTo>
                  <a:cubicBezTo>
                    <a:pt x="98" y="2"/>
                    <a:pt x="96" y="0"/>
                    <a:pt x="94" y="0"/>
                  </a:cubicBezTo>
                  <a:cubicBezTo>
                    <a:pt x="94" y="0"/>
                    <a:pt x="91" y="0"/>
                    <a:pt x="88" y="0"/>
                  </a:cubicBezTo>
                  <a:cubicBezTo>
                    <a:pt x="85" y="0"/>
                    <a:pt x="82" y="0"/>
                    <a:pt x="82" y="0"/>
                  </a:cubicBezTo>
                  <a:cubicBezTo>
                    <a:pt x="80" y="0"/>
                    <a:pt x="78" y="2"/>
                    <a:pt x="77" y="4"/>
                  </a:cubicBezTo>
                  <a:cubicBezTo>
                    <a:pt x="71" y="21"/>
                    <a:pt x="71" y="21"/>
                    <a:pt x="71" y="21"/>
                  </a:cubicBezTo>
                  <a:cubicBezTo>
                    <a:pt x="70" y="23"/>
                    <a:pt x="68" y="25"/>
                    <a:pt x="66" y="26"/>
                  </a:cubicBezTo>
                  <a:cubicBezTo>
                    <a:pt x="60" y="29"/>
                    <a:pt x="60" y="29"/>
                    <a:pt x="60" y="29"/>
                  </a:cubicBezTo>
                  <a:cubicBezTo>
                    <a:pt x="58" y="29"/>
                    <a:pt x="54" y="29"/>
                    <a:pt x="52" y="29"/>
                  </a:cubicBezTo>
                  <a:cubicBezTo>
                    <a:pt x="37" y="21"/>
                    <a:pt x="37" y="21"/>
                    <a:pt x="37" y="21"/>
                  </a:cubicBezTo>
                  <a:cubicBezTo>
                    <a:pt x="35" y="20"/>
                    <a:pt x="32" y="21"/>
                    <a:pt x="30" y="22"/>
                  </a:cubicBezTo>
                  <a:cubicBezTo>
                    <a:pt x="22" y="30"/>
                    <a:pt x="22" y="30"/>
                    <a:pt x="22" y="30"/>
                  </a:cubicBezTo>
                  <a:cubicBezTo>
                    <a:pt x="21" y="32"/>
                    <a:pt x="20" y="35"/>
                    <a:pt x="21" y="37"/>
                  </a:cubicBezTo>
                  <a:cubicBezTo>
                    <a:pt x="29" y="52"/>
                    <a:pt x="29" y="52"/>
                    <a:pt x="29" y="52"/>
                  </a:cubicBezTo>
                  <a:cubicBezTo>
                    <a:pt x="29" y="54"/>
                    <a:pt x="29" y="58"/>
                    <a:pt x="29" y="60"/>
                  </a:cubicBezTo>
                  <a:cubicBezTo>
                    <a:pt x="26" y="66"/>
                    <a:pt x="26" y="66"/>
                    <a:pt x="26" y="66"/>
                  </a:cubicBezTo>
                  <a:cubicBezTo>
                    <a:pt x="25" y="68"/>
                    <a:pt x="23" y="70"/>
                    <a:pt x="21" y="71"/>
                  </a:cubicBezTo>
                  <a:cubicBezTo>
                    <a:pt x="4" y="77"/>
                    <a:pt x="4" y="77"/>
                    <a:pt x="4" y="77"/>
                  </a:cubicBezTo>
                  <a:cubicBezTo>
                    <a:pt x="2" y="78"/>
                    <a:pt x="0" y="80"/>
                    <a:pt x="0" y="82"/>
                  </a:cubicBezTo>
                  <a:cubicBezTo>
                    <a:pt x="0" y="82"/>
                    <a:pt x="0" y="85"/>
                    <a:pt x="0" y="88"/>
                  </a:cubicBezTo>
                  <a:cubicBezTo>
                    <a:pt x="0" y="91"/>
                    <a:pt x="0" y="94"/>
                    <a:pt x="0" y="94"/>
                  </a:cubicBezTo>
                  <a:cubicBezTo>
                    <a:pt x="0" y="96"/>
                    <a:pt x="2" y="98"/>
                    <a:pt x="4" y="99"/>
                  </a:cubicBezTo>
                  <a:cubicBezTo>
                    <a:pt x="21" y="105"/>
                    <a:pt x="21" y="105"/>
                    <a:pt x="21" y="105"/>
                  </a:cubicBezTo>
                  <a:cubicBezTo>
                    <a:pt x="23" y="106"/>
                    <a:pt x="25" y="108"/>
                    <a:pt x="26" y="110"/>
                  </a:cubicBezTo>
                  <a:cubicBezTo>
                    <a:pt x="29" y="116"/>
                    <a:pt x="29" y="116"/>
                    <a:pt x="29" y="116"/>
                  </a:cubicBezTo>
                  <a:cubicBezTo>
                    <a:pt x="29" y="118"/>
                    <a:pt x="30" y="122"/>
                    <a:pt x="29" y="124"/>
                  </a:cubicBezTo>
                  <a:cubicBezTo>
                    <a:pt x="21" y="139"/>
                    <a:pt x="21" y="139"/>
                    <a:pt x="21" y="139"/>
                  </a:cubicBezTo>
                  <a:cubicBezTo>
                    <a:pt x="20" y="141"/>
                    <a:pt x="21" y="144"/>
                    <a:pt x="22" y="146"/>
                  </a:cubicBezTo>
                  <a:cubicBezTo>
                    <a:pt x="30" y="154"/>
                    <a:pt x="30" y="154"/>
                    <a:pt x="30" y="154"/>
                  </a:cubicBezTo>
                  <a:cubicBezTo>
                    <a:pt x="32" y="155"/>
                    <a:pt x="35" y="156"/>
                    <a:pt x="37" y="155"/>
                  </a:cubicBezTo>
                  <a:cubicBezTo>
                    <a:pt x="52" y="147"/>
                    <a:pt x="52" y="147"/>
                    <a:pt x="52" y="147"/>
                  </a:cubicBezTo>
                  <a:cubicBezTo>
                    <a:pt x="54" y="147"/>
                    <a:pt x="58" y="147"/>
                    <a:pt x="60" y="147"/>
                  </a:cubicBezTo>
                  <a:cubicBezTo>
                    <a:pt x="66" y="150"/>
                    <a:pt x="66" y="150"/>
                    <a:pt x="66" y="150"/>
                  </a:cubicBezTo>
                  <a:cubicBezTo>
                    <a:pt x="68" y="151"/>
                    <a:pt x="70" y="153"/>
                    <a:pt x="71" y="155"/>
                  </a:cubicBezTo>
                  <a:cubicBezTo>
                    <a:pt x="77" y="172"/>
                    <a:pt x="77" y="172"/>
                    <a:pt x="77" y="172"/>
                  </a:cubicBezTo>
                  <a:cubicBezTo>
                    <a:pt x="78" y="174"/>
                    <a:pt x="80" y="176"/>
                    <a:pt x="82" y="176"/>
                  </a:cubicBezTo>
                  <a:cubicBezTo>
                    <a:pt x="82" y="176"/>
                    <a:pt x="85" y="176"/>
                    <a:pt x="88" y="176"/>
                  </a:cubicBezTo>
                  <a:cubicBezTo>
                    <a:pt x="91" y="176"/>
                    <a:pt x="94" y="176"/>
                    <a:pt x="94" y="176"/>
                  </a:cubicBezTo>
                  <a:cubicBezTo>
                    <a:pt x="96" y="176"/>
                    <a:pt x="98" y="174"/>
                    <a:pt x="99" y="172"/>
                  </a:cubicBezTo>
                  <a:cubicBezTo>
                    <a:pt x="105" y="155"/>
                    <a:pt x="105" y="155"/>
                    <a:pt x="105" y="155"/>
                  </a:cubicBezTo>
                  <a:cubicBezTo>
                    <a:pt x="106" y="153"/>
                    <a:pt x="108" y="151"/>
                    <a:pt x="110" y="150"/>
                  </a:cubicBezTo>
                  <a:cubicBezTo>
                    <a:pt x="116" y="147"/>
                    <a:pt x="116" y="147"/>
                    <a:pt x="116" y="147"/>
                  </a:cubicBezTo>
                  <a:cubicBezTo>
                    <a:pt x="118" y="147"/>
                    <a:pt x="122" y="146"/>
                    <a:pt x="124" y="147"/>
                  </a:cubicBezTo>
                  <a:cubicBezTo>
                    <a:pt x="139" y="155"/>
                    <a:pt x="139" y="155"/>
                    <a:pt x="139" y="155"/>
                  </a:cubicBezTo>
                  <a:cubicBezTo>
                    <a:pt x="141" y="156"/>
                    <a:pt x="144" y="155"/>
                    <a:pt x="146" y="154"/>
                  </a:cubicBezTo>
                  <a:cubicBezTo>
                    <a:pt x="154" y="146"/>
                    <a:pt x="154" y="146"/>
                    <a:pt x="154" y="146"/>
                  </a:cubicBezTo>
                  <a:cubicBezTo>
                    <a:pt x="155" y="144"/>
                    <a:pt x="156" y="141"/>
                    <a:pt x="155" y="139"/>
                  </a:cubicBezTo>
                  <a:cubicBezTo>
                    <a:pt x="147" y="124"/>
                    <a:pt x="147" y="124"/>
                    <a:pt x="147" y="124"/>
                  </a:cubicBezTo>
                  <a:cubicBezTo>
                    <a:pt x="147" y="122"/>
                    <a:pt x="147" y="118"/>
                    <a:pt x="147" y="116"/>
                  </a:cubicBezTo>
                  <a:cubicBezTo>
                    <a:pt x="150" y="110"/>
                    <a:pt x="150" y="110"/>
                    <a:pt x="150" y="110"/>
                  </a:cubicBezTo>
                  <a:cubicBezTo>
                    <a:pt x="151" y="108"/>
                    <a:pt x="153" y="106"/>
                    <a:pt x="155" y="105"/>
                  </a:cubicBezTo>
                  <a:cubicBezTo>
                    <a:pt x="172" y="99"/>
                    <a:pt x="172" y="99"/>
                    <a:pt x="172" y="99"/>
                  </a:cubicBezTo>
                  <a:cubicBezTo>
                    <a:pt x="174" y="98"/>
                    <a:pt x="176" y="96"/>
                    <a:pt x="176" y="94"/>
                  </a:cubicBezTo>
                  <a:cubicBezTo>
                    <a:pt x="176" y="94"/>
                    <a:pt x="176" y="91"/>
                    <a:pt x="176" y="88"/>
                  </a:cubicBezTo>
                  <a:cubicBezTo>
                    <a:pt x="176" y="85"/>
                    <a:pt x="176" y="82"/>
                    <a:pt x="176" y="82"/>
                  </a:cubicBezTo>
                  <a:moveTo>
                    <a:pt x="88" y="128"/>
                  </a:moveTo>
                  <a:cubicBezTo>
                    <a:pt x="66" y="128"/>
                    <a:pt x="48" y="110"/>
                    <a:pt x="48" y="88"/>
                  </a:cubicBezTo>
                  <a:cubicBezTo>
                    <a:pt x="48" y="66"/>
                    <a:pt x="66" y="48"/>
                    <a:pt x="88" y="48"/>
                  </a:cubicBezTo>
                  <a:cubicBezTo>
                    <a:pt x="110" y="48"/>
                    <a:pt x="128" y="66"/>
                    <a:pt x="128" y="88"/>
                  </a:cubicBezTo>
                  <a:cubicBezTo>
                    <a:pt x="128" y="110"/>
                    <a:pt x="110" y="128"/>
                    <a:pt x="88" y="12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a:solidFill>
                  <a:prstClr val="black"/>
                </a:solidFill>
                <a:latin typeface="Calibri" panose="020F0502020204030204"/>
              </a:endParaRPr>
            </a:p>
          </p:txBody>
        </p:sp>
      </p:grpSp>
      <p:pic>
        <p:nvPicPr>
          <p:cNvPr id="63" name="Picture 62">
            <a:extLst>
              <a:ext uri="{FF2B5EF4-FFF2-40B4-BE49-F238E27FC236}">
                <a16:creationId xmlns:a16="http://schemas.microsoft.com/office/drawing/2014/main" id="{A4E6DB70-A792-A2ED-D3F5-56ECE8200643}"/>
              </a:ext>
            </a:extLst>
          </p:cNvPr>
          <p:cNvPicPr>
            <a:picLocks noChangeAspect="1"/>
          </p:cNvPicPr>
          <p:nvPr/>
        </p:nvPicPr>
        <p:blipFill>
          <a:blip r:embed="rId5"/>
          <a:stretch>
            <a:fillRect/>
          </a:stretch>
        </p:blipFill>
        <p:spPr>
          <a:xfrm>
            <a:off x="2923715" y="3989545"/>
            <a:ext cx="408467" cy="353599"/>
          </a:xfrm>
          <a:prstGeom prst="rect">
            <a:avLst/>
          </a:prstGeom>
        </p:spPr>
      </p:pic>
      <p:pic>
        <p:nvPicPr>
          <p:cNvPr id="64" name="Picture 63">
            <a:extLst>
              <a:ext uri="{FF2B5EF4-FFF2-40B4-BE49-F238E27FC236}">
                <a16:creationId xmlns:a16="http://schemas.microsoft.com/office/drawing/2014/main" id="{EB120686-BF90-D0C5-9093-5E8AF1490A8B}"/>
              </a:ext>
            </a:extLst>
          </p:cNvPr>
          <p:cNvPicPr>
            <a:picLocks noChangeAspect="1"/>
          </p:cNvPicPr>
          <p:nvPr/>
        </p:nvPicPr>
        <p:blipFill>
          <a:blip r:embed="rId6"/>
          <a:stretch>
            <a:fillRect/>
          </a:stretch>
        </p:blipFill>
        <p:spPr>
          <a:xfrm>
            <a:off x="2921417" y="4500982"/>
            <a:ext cx="408467" cy="359695"/>
          </a:xfrm>
          <a:prstGeom prst="rect">
            <a:avLst/>
          </a:prstGeom>
        </p:spPr>
      </p:pic>
      <p:cxnSp>
        <p:nvCxnSpPr>
          <p:cNvPr id="65" name="Straight Connector 64">
            <a:extLst>
              <a:ext uri="{FF2B5EF4-FFF2-40B4-BE49-F238E27FC236}">
                <a16:creationId xmlns:a16="http://schemas.microsoft.com/office/drawing/2014/main" id="{58887EDA-7A2B-EC46-7445-1569F30F0CC5}"/>
              </a:ext>
            </a:extLst>
          </p:cNvPr>
          <p:cNvCxnSpPr/>
          <p:nvPr/>
        </p:nvCxnSpPr>
        <p:spPr>
          <a:xfrm>
            <a:off x="2368575" y="291227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8BFA7EC-37C6-445D-9773-91B8DF95AA50}"/>
              </a:ext>
            </a:extLst>
          </p:cNvPr>
          <p:cNvCxnSpPr/>
          <p:nvPr/>
        </p:nvCxnSpPr>
        <p:spPr>
          <a:xfrm>
            <a:off x="2347253" y="1798603"/>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0678005-E4B0-54A2-C93C-C15E4DC071DB}"/>
              </a:ext>
            </a:extLst>
          </p:cNvPr>
          <p:cNvCxnSpPr/>
          <p:nvPr/>
        </p:nvCxnSpPr>
        <p:spPr>
          <a:xfrm>
            <a:off x="2347253" y="1914247"/>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6BD4287-3CE8-6F7A-7CFC-E9208663822F}"/>
              </a:ext>
            </a:extLst>
          </p:cNvPr>
          <p:cNvCxnSpPr/>
          <p:nvPr/>
        </p:nvCxnSpPr>
        <p:spPr>
          <a:xfrm>
            <a:off x="2347253" y="2022627"/>
            <a:ext cx="426720"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60F606D5-8BB2-1B37-E175-68129228F3E6}"/>
              </a:ext>
            </a:extLst>
          </p:cNvPr>
          <p:cNvSpPr>
            <a:spLocks noChangeAspect="1"/>
          </p:cNvSpPr>
          <p:nvPr/>
        </p:nvSpPr>
        <p:spPr>
          <a:xfrm>
            <a:off x="2204437" y="1972050"/>
            <a:ext cx="102676" cy="102676"/>
          </a:xfrm>
          <a:prstGeom prst="ellipse">
            <a:avLst/>
          </a:prstGeom>
          <a:solidFill>
            <a:schemeClr val="accent3"/>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914377">
              <a:defRPr/>
            </a:pPr>
            <a:endParaRPr lang="ko-KR" altLang="en-US" sz="800">
              <a:solidFill>
                <a:prstClr val="white"/>
              </a:solidFill>
              <a:latin typeface="Calibri" panose="020F0502020204030204"/>
              <a:ea typeface="맑은 고딕" panose="020B0503020000020004" pitchFamily="34" charset="-127"/>
            </a:endParaRPr>
          </a:p>
        </p:txBody>
      </p:sp>
      <p:sp>
        <p:nvSpPr>
          <p:cNvPr id="70" name="TextBox 69">
            <a:extLst>
              <a:ext uri="{FF2B5EF4-FFF2-40B4-BE49-F238E27FC236}">
                <a16:creationId xmlns:a16="http://schemas.microsoft.com/office/drawing/2014/main" id="{15D1509B-821D-AA2B-450E-C75314B47FC2}"/>
              </a:ext>
            </a:extLst>
          </p:cNvPr>
          <p:cNvSpPr txBox="1"/>
          <p:nvPr/>
        </p:nvSpPr>
        <p:spPr>
          <a:xfrm>
            <a:off x="495451" y="1882952"/>
            <a:ext cx="1596912" cy="307777"/>
          </a:xfrm>
          <a:prstGeom prst="rect">
            <a:avLst/>
          </a:prstGeom>
          <a:noFill/>
          <a:ln w="25400">
            <a:noFill/>
          </a:ln>
        </p:spPr>
        <p:txBody>
          <a:bodyPr wrap="none" rtlCol="0">
            <a:spAutoFit/>
          </a:bodyPr>
          <a:lstStyle/>
          <a:p>
            <a:pPr algn="r" defTabSz="914377">
              <a:defRPr/>
            </a:pPr>
            <a:r>
              <a:rPr lang="en-US" sz="1400">
                <a:solidFill>
                  <a:prstClr val="black"/>
                </a:solidFill>
                <a:latin typeface="DM Sans" pitchFamily="2" charset="0"/>
              </a:rPr>
              <a:t>September 2022</a:t>
            </a:r>
          </a:p>
        </p:txBody>
      </p:sp>
      <p:cxnSp>
        <p:nvCxnSpPr>
          <p:cNvPr id="71" name="Straight Connector 70">
            <a:extLst>
              <a:ext uri="{FF2B5EF4-FFF2-40B4-BE49-F238E27FC236}">
                <a16:creationId xmlns:a16="http://schemas.microsoft.com/office/drawing/2014/main" id="{6804F9DD-F96C-9C95-8460-988B3969B808}"/>
              </a:ext>
            </a:extLst>
          </p:cNvPr>
          <p:cNvCxnSpPr/>
          <p:nvPr/>
        </p:nvCxnSpPr>
        <p:spPr>
          <a:xfrm>
            <a:off x="2350800" y="2024119"/>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72" name="Freeform 41">
            <a:extLst>
              <a:ext uri="{FF2B5EF4-FFF2-40B4-BE49-F238E27FC236}">
                <a16:creationId xmlns:a16="http://schemas.microsoft.com/office/drawing/2014/main" id="{F52D7109-B944-5F70-93F4-7353F88C3B5F}"/>
              </a:ext>
            </a:extLst>
          </p:cNvPr>
          <p:cNvSpPr/>
          <p:nvPr/>
        </p:nvSpPr>
        <p:spPr>
          <a:xfrm>
            <a:off x="2892557" y="1835837"/>
            <a:ext cx="410764" cy="41076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786" y="0"/>
                  <a:pt x="0" y="4848"/>
                  <a:pt x="0" y="10800"/>
                </a:cubicBezTo>
                <a:cubicBezTo>
                  <a:pt x="0" y="16752"/>
                  <a:pt x="4786" y="21600"/>
                  <a:pt x="10800" y="21600"/>
                </a:cubicBezTo>
                <a:cubicBezTo>
                  <a:pt x="16752" y="21600"/>
                  <a:pt x="21600" y="16752"/>
                  <a:pt x="21600" y="10800"/>
                </a:cubicBezTo>
                <a:cubicBezTo>
                  <a:pt x="21600" y="4848"/>
                  <a:pt x="16752" y="0"/>
                  <a:pt x="10800" y="0"/>
                </a:cubicBezTo>
                <a:close/>
                <a:moveTo>
                  <a:pt x="14114" y="15280"/>
                </a:moveTo>
                <a:cubicBezTo>
                  <a:pt x="6259" y="15280"/>
                  <a:pt x="6259" y="15280"/>
                  <a:pt x="6259" y="15280"/>
                </a:cubicBezTo>
                <a:cubicBezTo>
                  <a:pt x="4357" y="17305"/>
                  <a:pt x="4357" y="17305"/>
                  <a:pt x="4357" y="17305"/>
                </a:cubicBezTo>
                <a:cubicBezTo>
                  <a:pt x="4357" y="15280"/>
                  <a:pt x="4357" y="15280"/>
                  <a:pt x="4357" y="15280"/>
                </a:cubicBezTo>
                <a:cubicBezTo>
                  <a:pt x="3191" y="15280"/>
                  <a:pt x="3191" y="15280"/>
                  <a:pt x="3191" y="15280"/>
                </a:cubicBezTo>
                <a:cubicBezTo>
                  <a:pt x="3191" y="7916"/>
                  <a:pt x="3191" y="7916"/>
                  <a:pt x="3191" y="7916"/>
                </a:cubicBezTo>
                <a:cubicBezTo>
                  <a:pt x="6627" y="7916"/>
                  <a:pt x="6627" y="7916"/>
                  <a:pt x="6627" y="7916"/>
                </a:cubicBezTo>
                <a:cubicBezTo>
                  <a:pt x="6627" y="12641"/>
                  <a:pt x="6627" y="12641"/>
                  <a:pt x="6627" y="12641"/>
                </a:cubicBezTo>
                <a:cubicBezTo>
                  <a:pt x="6627" y="13070"/>
                  <a:pt x="6627" y="13070"/>
                  <a:pt x="6627" y="13070"/>
                </a:cubicBezTo>
                <a:cubicBezTo>
                  <a:pt x="6995" y="13070"/>
                  <a:pt x="6995" y="13070"/>
                  <a:pt x="6995" y="13070"/>
                </a:cubicBezTo>
                <a:cubicBezTo>
                  <a:pt x="14114" y="13070"/>
                  <a:pt x="14114" y="13070"/>
                  <a:pt x="14114" y="13070"/>
                </a:cubicBezTo>
                <a:lnTo>
                  <a:pt x="14114" y="15280"/>
                </a:lnTo>
                <a:close/>
                <a:moveTo>
                  <a:pt x="18348" y="12641"/>
                </a:moveTo>
                <a:cubicBezTo>
                  <a:pt x="17120" y="12641"/>
                  <a:pt x="17120" y="12641"/>
                  <a:pt x="17120" y="12641"/>
                </a:cubicBezTo>
                <a:cubicBezTo>
                  <a:pt x="17120" y="14850"/>
                  <a:pt x="17120" y="14850"/>
                  <a:pt x="17120" y="14850"/>
                </a:cubicBezTo>
                <a:cubicBezTo>
                  <a:pt x="15157" y="12641"/>
                  <a:pt x="15157" y="12641"/>
                  <a:pt x="15157" y="12641"/>
                </a:cubicBezTo>
                <a:cubicBezTo>
                  <a:pt x="14114" y="12641"/>
                  <a:pt x="14114" y="12641"/>
                  <a:pt x="14114" y="12641"/>
                </a:cubicBezTo>
                <a:cubicBezTo>
                  <a:pt x="7057" y="12641"/>
                  <a:pt x="7057" y="12641"/>
                  <a:pt x="7057" y="12641"/>
                </a:cubicBezTo>
                <a:cubicBezTo>
                  <a:pt x="7057" y="7916"/>
                  <a:pt x="7057" y="7916"/>
                  <a:pt x="7057" y="7916"/>
                </a:cubicBezTo>
                <a:cubicBezTo>
                  <a:pt x="7057" y="5032"/>
                  <a:pt x="7057" y="5032"/>
                  <a:pt x="7057" y="5032"/>
                </a:cubicBezTo>
                <a:cubicBezTo>
                  <a:pt x="18348" y="5032"/>
                  <a:pt x="18348" y="5032"/>
                  <a:pt x="18348" y="5032"/>
                </a:cubicBezTo>
                <a:lnTo>
                  <a:pt x="18348" y="12641"/>
                </a:lnTo>
                <a:close/>
              </a:path>
            </a:pathLst>
          </a:custGeom>
          <a:solidFill>
            <a:schemeClr val="accent2"/>
          </a:solidFill>
          <a:ln w="12700" cap="flat">
            <a:noFill/>
            <a:miter lim="400000"/>
          </a:ln>
          <a:effectLst/>
        </p:spPr>
        <p:txBody>
          <a:bodyPr wrap="square" lIns="45719" tIns="45719" rIns="45719" bIns="45719" numCol="1" anchor="t">
            <a:noAutofit/>
          </a:bodyPr>
          <a:lstStyle/>
          <a:p>
            <a:pPr defTabSz="914377">
              <a:defRPr/>
            </a:pPr>
            <a:endParaRPr>
              <a:solidFill>
                <a:prstClr val="black"/>
              </a:solidFill>
              <a:latin typeface="Calibri" panose="020F0502020204030204"/>
            </a:endParaRPr>
          </a:p>
        </p:txBody>
      </p:sp>
      <p:cxnSp>
        <p:nvCxnSpPr>
          <p:cNvPr id="73" name="Straight Connector 72">
            <a:extLst>
              <a:ext uri="{FF2B5EF4-FFF2-40B4-BE49-F238E27FC236}">
                <a16:creationId xmlns:a16="http://schemas.microsoft.com/office/drawing/2014/main" id="{B4C01ACA-2EAC-59FD-D9C4-B45143D1AFCF}"/>
              </a:ext>
            </a:extLst>
          </p:cNvPr>
          <p:cNvCxnSpPr/>
          <p:nvPr/>
        </p:nvCxnSpPr>
        <p:spPr>
          <a:xfrm>
            <a:off x="2368236" y="2132212"/>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464863D8-8067-D8A7-B14F-DADA17CA26B8}"/>
              </a:ext>
            </a:extLst>
          </p:cNvPr>
          <p:cNvCxnSpPr/>
          <p:nvPr/>
        </p:nvCxnSpPr>
        <p:spPr>
          <a:xfrm>
            <a:off x="2368236" y="2274623"/>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C100D7AF-FE34-2AEC-815C-32DA47AEE340}"/>
              </a:ext>
            </a:extLst>
          </p:cNvPr>
          <p:cNvSpPr txBox="1"/>
          <p:nvPr/>
        </p:nvSpPr>
        <p:spPr>
          <a:xfrm>
            <a:off x="118190" y="3159837"/>
            <a:ext cx="1994457" cy="523220"/>
          </a:xfrm>
          <a:prstGeom prst="rect">
            <a:avLst/>
          </a:prstGeom>
          <a:noFill/>
          <a:ln w="25400">
            <a:noFill/>
          </a:ln>
        </p:spPr>
        <p:txBody>
          <a:bodyPr wrap="none" rtlCol="0">
            <a:spAutoFit/>
          </a:bodyPr>
          <a:lstStyle/>
          <a:p>
            <a:pPr algn="r" defTabSz="914377">
              <a:defRPr/>
            </a:pPr>
            <a:r>
              <a:rPr lang="en-US" sz="1400">
                <a:solidFill>
                  <a:prstClr val="black"/>
                </a:solidFill>
                <a:latin typeface="DM Sans" pitchFamily="2" charset="0"/>
              </a:rPr>
              <a:t>November/December</a:t>
            </a:r>
          </a:p>
          <a:p>
            <a:pPr algn="r" defTabSz="914377">
              <a:defRPr/>
            </a:pPr>
            <a:r>
              <a:rPr lang="en-US" sz="1400">
                <a:solidFill>
                  <a:prstClr val="black"/>
                </a:solidFill>
                <a:latin typeface="DM Sans" pitchFamily="2" charset="0"/>
              </a:rPr>
              <a:t> 2022</a:t>
            </a:r>
          </a:p>
        </p:txBody>
      </p:sp>
      <p:sp>
        <p:nvSpPr>
          <p:cNvPr id="76" name="TextBox 75">
            <a:extLst>
              <a:ext uri="{FF2B5EF4-FFF2-40B4-BE49-F238E27FC236}">
                <a16:creationId xmlns:a16="http://schemas.microsoft.com/office/drawing/2014/main" id="{FC8A1B78-B175-7367-78AE-2DF7CA19DDC8}"/>
              </a:ext>
            </a:extLst>
          </p:cNvPr>
          <p:cNvSpPr txBox="1"/>
          <p:nvPr/>
        </p:nvSpPr>
        <p:spPr>
          <a:xfrm>
            <a:off x="482314" y="4985688"/>
            <a:ext cx="1657826" cy="307777"/>
          </a:xfrm>
          <a:prstGeom prst="rect">
            <a:avLst/>
          </a:prstGeom>
          <a:noFill/>
          <a:ln w="25400">
            <a:noFill/>
          </a:ln>
        </p:spPr>
        <p:txBody>
          <a:bodyPr wrap="none" rtlCol="0">
            <a:spAutoFit/>
          </a:bodyPr>
          <a:lstStyle/>
          <a:p>
            <a:pPr algn="r" defTabSz="914377">
              <a:defRPr/>
            </a:pPr>
            <a:r>
              <a:rPr lang="en-US" sz="1400">
                <a:solidFill>
                  <a:prstClr val="black"/>
                </a:solidFill>
                <a:latin typeface="DM Sans" pitchFamily="2" charset="0"/>
              </a:rPr>
              <a:t>April – June 2023</a:t>
            </a:r>
          </a:p>
        </p:txBody>
      </p:sp>
      <p:sp>
        <p:nvSpPr>
          <p:cNvPr id="77" name="TextBox 76">
            <a:extLst>
              <a:ext uri="{FF2B5EF4-FFF2-40B4-BE49-F238E27FC236}">
                <a16:creationId xmlns:a16="http://schemas.microsoft.com/office/drawing/2014/main" id="{B4705D5D-85E9-6475-69A2-98D7927FC4D9}"/>
              </a:ext>
            </a:extLst>
          </p:cNvPr>
          <p:cNvSpPr txBox="1"/>
          <p:nvPr/>
        </p:nvSpPr>
        <p:spPr>
          <a:xfrm>
            <a:off x="795231" y="3999464"/>
            <a:ext cx="1324402" cy="307777"/>
          </a:xfrm>
          <a:prstGeom prst="rect">
            <a:avLst/>
          </a:prstGeom>
          <a:noFill/>
          <a:ln w="25400">
            <a:noFill/>
          </a:ln>
        </p:spPr>
        <p:txBody>
          <a:bodyPr wrap="none" rtlCol="0">
            <a:spAutoFit/>
          </a:bodyPr>
          <a:lstStyle/>
          <a:p>
            <a:pPr algn="r" defTabSz="914377">
              <a:defRPr/>
            </a:pPr>
            <a:r>
              <a:rPr lang="en-US" sz="1400">
                <a:solidFill>
                  <a:prstClr val="black"/>
                </a:solidFill>
                <a:latin typeface="DM Sans" pitchFamily="2" charset="0"/>
              </a:rPr>
              <a:t>January 2023</a:t>
            </a:r>
          </a:p>
        </p:txBody>
      </p:sp>
      <p:sp>
        <p:nvSpPr>
          <p:cNvPr id="78" name="Diamond 77">
            <a:extLst>
              <a:ext uri="{FF2B5EF4-FFF2-40B4-BE49-F238E27FC236}">
                <a16:creationId xmlns:a16="http://schemas.microsoft.com/office/drawing/2014/main" id="{70ADE74E-B051-1CD4-90D1-6937B658380E}"/>
              </a:ext>
            </a:extLst>
          </p:cNvPr>
          <p:cNvSpPr/>
          <p:nvPr/>
        </p:nvSpPr>
        <p:spPr>
          <a:xfrm>
            <a:off x="11158780" y="6006190"/>
            <a:ext cx="120651" cy="111803"/>
          </a:xfrm>
          <a:prstGeom prst="diamond">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GB">
              <a:solidFill>
                <a:prstClr val="white"/>
              </a:solidFill>
              <a:latin typeface="Calibri"/>
            </a:endParaRPr>
          </a:p>
        </p:txBody>
      </p:sp>
      <p:sp>
        <p:nvSpPr>
          <p:cNvPr id="79" name="TextBox 78">
            <a:extLst>
              <a:ext uri="{FF2B5EF4-FFF2-40B4-BE49-F238E27FC236}">
                <a16:creationId xmlns:a16="http://schemas.microsoft.com/office/drawing/2014/main" id="{AB41E138-0AE5-81D0-10A3-EC00EDC9E5DF}"/>
              </a:ext>
            </a:extLst>
          </p:cNvPr>
          <p:cNvSpPr txBox="1"/>
          <p:nvPr/>
        </p:nvSpPr>
        <p:spPr>
          <a:xfrm>
            <a:off x="11249561" y="5474008"/>
            <a:ext cx="855047" cy="707886"/>
          </a:xfrm>
          <a:prstGeom prst="rect">
            <a:avLst/>
          </a:prstGeom>
          <a:noFill/>
        </p:spPr>
        <p:txBody>
          <a:bodyPr wrap="square" rtlCol="0">
            <a:spAutoFit/>
          </a:bodyPr>
          <a:lstStyle/>
          <a:p>
            <a:pPr defTabSz="914377">
              <a:defRPr/>
            </a:pPr>
            <a:r>
              <a:rPr lang="en-GB" sz="800" b="1">
                <a:solidFill>
                  <a:srgbClr val="8064A2">
                    <a:lumMod val="60000"/>
                    <a:lumOff val="40000"/>
                  </a:srgbClr>
                </a:solidFill>
                <a:latin typeface="Calibri"/>
              </a:rPr>
              <a:t>CPCF year 5 begins</a:t>
            </a:r>
          </a:p>
          <a:p>
            <a:pPr defTabSz="914377">
              <a:defRPr/>
            </a:pPr>
            <a:r>
              <a:rPr lang="en-GB" sz="800" b="1">
                <a:solidFill>
                  <a:srgbClr val="8064A2">
                    <a:lumMod val="60000"/>
                    <a:lumOff val="40000"/>
                  </a:srgbClr>
                </a:solidFill>
                <a:latin typeface="Calibri"/>
              </a:rPr>
              <a:t>ICBs live with delegated commissioning </a:t>
            </a:r>
          </a:p>
        </p:txBody>
      </p:sp>
      <p:sp>
        <p:nvSpPr>
          <p:cNvPr id="80" name="TextBox 79">
            <a:extLst>
              <a:ext uri="{FF2B5EF4-FFF2-40B4-BE49-F238E27FC236}">
                <a16:creationId xmlns:a16="http://schemas.microsoft.com/office/drawing/2014/main" id="{23CFB0BB-466F-2086-219C-49FF88A6B9AB}"/>
              </a:ext>
            </a:extLst>
          </p:cNvPr>
          <p:cNvSpPr txBox="1"/>
          <p:nvPr/>
        </p:nvSpPr>
        <p:spPr>
          <a:xfrm>
            <a:off x="10955961" y="4528729"/>
            <a:ext cx="855047" cy="215444"/>
          </a:xfrm>
          <a:prstGeom prst="rect">
            <a:avLst/>
          </a:prstGeom>
          <a:noFill/>
        </p:spPr>
        <p:txBody>
          <a:bodyPr wrap="square" rtlCol="0">
            <a:spAutoFit/>
          </a:bodyPr>
          <a:lstStyle/>
          <a:p>
            <a:pPr defTabSz="914377">
              <a:defRPr/>
            </a:pPr>
            <a:r>
              <a:rPr lang="en-GB" sz="800" b="1">
                <a:solidFill>
                  <a:srgbClr val="8064A2">
                    <a:lumMod val="60000"/>
                    <a:lumOff val="40000"/>
                  </a:srgbClr>
                </a:solidFill>
                <a:latin typeface="Calibri"/>
              </a:rPr>
              <a:t> </a:t>
            </a:r>
          </a:p>
        </p:txBody>
      </p:sp>
      <p:cxnSp>
        <p:nvCxnSpPr>
          <p:cNvPr id="81" name="Straight Connector 80">
            <a:extLst>
              <a:ext uri="{FF2B5EF4-FFF2-40B4-BE49-F238E27FC236}">
                <a16:creationId xmlns:a16="http://schemas.microsoft.com/office/drawing/2014/main" id="{43E024B6-6637-9A9B-61F0-482A6FF25EF0}"/>
              </a:ext>
            </a:extLst>
          </p:cNvPr>
          <p:cNvCxnSpPr/>
          <p:nvPr/>
        </p:nvCxnSpPr>
        <p:spPr>
          <a:xfrm>
            <a:off x="2367763" y="5355809"/>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9BEF44B-5362-A0D0-D91A-93B61975C6D7}"/>
              </a:ext>
            </a:extLst>
          </p:cNvPr>
          <p:cNvCxnSpPr/>
          <p:nvPr/>
        </p:nvCxnSpPr>
        <p:spPr>
          <a:xfrm>
            <a:off x="2367763" y="5263988"/>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206C4C9-E420-BFDF-9EFF-5E2973A5AC3B}"/>
              </a:ext>
            </a:extLst>
          </p:cNvPr>
          <p:cNvCxnSpPr/>
          <p:nvPr/>
        </p:nvCxnSpPr>
        <p:spPr>
          <a:xfrm>
            <a:off x="2367761" y="5454235"/>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1709A7A-EA77-A482-28D0-08B27890FDC2}"/>
              </a:ext>
            </a:extLst>
          </p:cNvPr>
          <p:cNvCxnSpPr/>
          <p:nvPr/>
        </p:nvCxnSpPr>
        <p:spPr>
          <a:xfrm>
            <a:off x="2367761" y="5568535"/>
            <a:ext cx="133611"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911DF82-8C0C-7B81-7514-4A1C6FAFF48E}"/>
              </a:ext>
            </a:extLst>
          </p:cNvPr>
          <p:cNvCxnSpPr/>
          <p:nvPr/>
        </p:nvCxnSpPr>
        <p:spPr>
          <a:xfrm>
            <a:off x="2379003" y="5651721"/>
            <a:ext cx="426720" cy="0"/>
          </a:xfrm>
          <a:prstGeom prst="line">
            <a:avLst/>
          </a:prstGeom>
          <a:ln w="1905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2ED8F9C7-5FE3-7314-2B49-464A6486A4D4}"/>
              </a:ext>
            </a:extLst>
          </p:cNvPr>
          <p:cNvSpPr txBox="1"/>
          <p:nvPr/>
        </p:nvSpPr>
        <p:spPr>
          <a:xfrm>
            <a:off x="1237295" y="5454236"/>
            <a:ext cx="1000595" cy="307777"/>
          </a:xfrm>
          <a:prstGeom prst="rect">
            <a:avLst/>
          </a:prstGeom>
          <a:noFill/>
          <a:ln w="25400">
            <a:noFill/>
          </a:ln>
        </p:spPr>
        <p:txBody>
          <a:bodyPr wrap="none" rtlCol="0">
            <a:spAutoFit/>
          </a:bodyPr>
          <a:lstStyle/>
          <a:p>
            <a:pPr algn="r" defTabSz="914377">
              <a:defRPr/>
            </a:pPr>
            <a:r>
              <a:rPr lang="en-US" sz="1400">
                <a:solidFill>
                  <a:prstClr val="black"/>
                </a:solidFill>
                <a:latin typeface="DM Sans" pitchFamily="2" charset="0"/>
              </a:rPr>
              <a:t>July 2023</a:t>
            </a:r>
          </a:p>
        </p:txBody>
      </p:sp>
      <p:sp>
        <p:nvSpPr>
          <p:cNvPr id="87" name="Oval 86">
            <a:extLst>
              <a:ext uri="{FF2B5EF4-FFF2-40B4-BE49-F238E27FC236}">
                <a16:creationId xmlns:a16="http://schemas.microsoft.com/office/drawing/2014/main" id="{4AE3B125-CCB1-618E-01F8-34593DAA2502}"/>
              </a:ext>
            </a:extLst>
          </p:cNvPr>
          <p:cNvSpPr>
            <a:spLocks noChangeAspect="1"/>
          </p:cNvSpPr>
          <p:nvPr/>
        </p:nvSpPr>
        <p:spPr>
          <a:xfrm>
            <a:off x="2245635" y="5600383"/>
            <a:ext cx="102676" cy="102676"/>
          </a:xfrm>
          <a:prstGeom prst="ellipse">
            <a:avLst/>
          </a:prstGeom>
          <a:solidFill>
            <a:schemeClr val="accent3"/>
          </a:solidFill>
          <a:ln w="1270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914377">
              <a:defRPr/>
            </a:pPr>
            <a:endParaRPr lang="ko-KR" altLang="en-US" sz="800">
              <a:solidFill>
                <a:prstClr val="white"/>
              </a:solidFill>
              <a:latin typeface="Calibri" panose="020F0502020204030204"/>
              <a:ea typeface="맑은 고딕" panose="020B0503020000020004" pitchFamily="34" charset="-127"/>
            </a:endParaRPr>
          </a:p>
        </p:txBody>
      </p:sp>
      <p:sp>
        <p:nvSpPr>
          <p:cNvPr id="88" name="Isosceles Triangle 87">
            <a:extLst>
              <a:ext uri="{FF2B5EF4-FFF2-40B4-BE49-F238E27FC236}">
                <a16:creationId xmlns:a16="http://schemas.microsoft.com/office/drawing/2014/main" id="{1C0A3493-894B-C2A2-DAEC-A2CC479619F1}"/>
              </a:ext>
            </a:extLst>
          </p:cNvPr>
          <p:cNvSpPr/>
          <p:nvPr/>
        </p:nvSpPr>
        <p:spPr>
          <a:xfrm rot="16200000">
            <a:off x="11652832" y="5157127"/>
            <a:ext cx="179137" cy="26439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GB">
              <a:solidFill>
                <a:prstClr val="white"/>
              </a:solidFill>
              <a:latin typeface="Calibri"/>
            </a:endParaRPr>
          </a:p>
        </p:txBody>
      </p:sp>
      <p:pic>
        <p:nvPicPr>
          <p:cNvPr id="3" name="Picture 2" descr="A logo with text on it&#10;&#10;Description automatically generated">
            <a:extLst>
              <a:ext uri="{FF2B5EF4-FFF2-40B4-BE49-F238E27FC236}">
                <a16:creationId xmlns:a16="http://schemas.microsoft.com/office/drawing/2014/main" id="{C93D0DE8-F379-202B-D9EE-A4388AB488E3}"/>
              </a:ext>
            </a:extLst>
          </p:cNvPr>
          <p:cNvPicPr>
            <a:picLocks noChangeAspect="1"/>
          </p:cNvPicPr>
          <p:nvPr/>
        </p:nvPicPr>
        <p:blipFill>
          <a:blip r:embed="rId7"/>
          <a:stretch>
            <a:fillRect/>
          </a:stretch>
        </p:blipFill>
        <p:spPr>
          <a:xfrm>
            <a:off x="-87144" y="15567"/>
            <a:ext cx="2881627" cy="1079148"/>
          </a:xfrm>
          <a:prstGeom prst="rect">
            <a:avLst/>
          </a:prstGeom>
        </p:spPr>
      </p:pic>
    </p:spTree>
    <p:extLst>
      <p:ext uri="{BB962C8B-B14F-4D97-AF65-F5344CB8AC3E}">
        <p14:creationId xmlns:p14="http://schemas.microsoft.com/office/powerpoint/2010/main" val="2915178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185864" y="0"/>
            <a:ext cx="10416822" cy="1325563"/>
          </a:xfrm>
        </p:spPr>
        <p:txBody>
          <a:bodyPr/>
          <a:lstStyle/>
          <a:p>
            <a:r>
              <a:rPr lang="en-GB" dirty="0"/>
              <a:t>New Committee </a:t>
            </a:r>
          </a:p>
        </p:txBody>
      </p:sp>
      <p:sp>
        <p:nvSpPr>
          <p:cNvPr id="3" name="Content Placeholder 2">
            <a:extLst>
              <a:ext uri="{FF2B5EF4-FFF2-40B4-BE49-F238E27FC236}">
                <a16:creationId xmlns:a16="http://schemas.microsoft.com/office/drawing/2014/main" id="{AF8FAE55-D06A-4A19-5AFE-F19287D401E8}"/>
              </a:ext>
            </a:extLst>
          </p:cNvPr>
          <p:cNvSpPr>
            <a:spLocks noGrp="1"/>
          </p:cNvSpPr>
          <p:nvPr>
            <p:ph sz="half" idx="1"/>
          </p:nvPr>
        </p:nvSpPr>
        <p:spPr>
          <a:xfrm>
            <a:off x="526080" y="1172483"/>
            <a:ext cx="5082821" cy="4351338"/>
          </a:xfrm>
        </p:spPr>
        <p:txBody>
          <a:bodyPr>
            <a:normAutofit fontScale="92500" lnSpcReduction="20000"/>
          </a:bodyPr>
          <a:lstStyle/>
          <a:p>
            <a:r>
              <a:rPr lang="en-GB" dirty="0"/>
              <a:t>Constitution </a:t>
            </a:r>
          </a:p>
          <a:p>
            <a:r>
              <a:rPr lang="en-GB" dirty="0"/>
              <a:t>1</a:t>
            </a:r>
            <a:r>
              <a:rPr lang="en-GB" baseline="30000" dirty="0"/>
              <a:t>st</a:t>
            </a:r>
            <a:r>
              <a:rPr lang="en-GB" dirty="0"/>
              <a:t> July 2023 </a:t>
            </a:r>
          </a:p>
          <a:p>
            <a:r>
              <a:rPr lang="en-GB" dirty="0"/>
              <a:t>10 members</a:t>
            </a:r>
          </a:p>
          <a:p>
            <a:r>
              <a:rPr lang="en-GB" dirty="0"/>
              <a:t>6 Independent</a:t>
            </a:r>
          </a:p>
          <a:p>
            <a:r>
              <a:rPr lang="en-GB" dirty="0"/>
              <a:t>1 </a:t>
            </a:r>
            <a:r>
              <a:rPr lang="en-GB" dirty="0" err="1"/>
              <a:t>Aimp</a:t>
            </a:r>
            <a:endParaRPr lang="en-GB" dirty="0"/>
          </a:p>
          <a:p>
            <a:r>
              <a:rPr lang="en-GB" dirty="0"/>
              <a:t>3 CCA  </a:t>
            </a:r>
          </a:p>
          <a:p>
            <a:r>
              <a:rPr lang="en-GB" dirty="0">
                <a:hlinkClick r:id="rId3"/>
              </a:rPr>
              <a:t>LPC Committee – Community Pharmacy Leicestershire and Rutland</a:t>
            </a:r>
            <a:endParaRPr lang="en-GB" dirty="0"/>
          </a:p>
        </p:txBody>
      </p:sp>
      <p:graphicFrame>
        <p:nvGraphicFramePr>
          <p:cNvPr id="5" name="Content Placeholder 4">
            <a:extLst>
              <a:ext uri="{FF2B5EF4-FFF2-40B4-BE49-F238E27FC236}">
                <a16:creationId xmlns:a16="http://schemas.microsoft.com/office/drawing/2014/main" id="{73A4D048-BAE6-4A12-6746-626ECED9B609}"/>
              </a:ext>
            </a:extLst>
          </p:cNvPr>
          <p:cNvGraphicFramePr>
            <a:graphicFrameLocks noGrp="1"/>
          </p:cNvGraphicFramePr>
          <p:nvPr>
            <p:ph sz="half" idx="2"/>
            <p:extLst>
              <p:ext uri="{D42A27DB-BD31-4B8C-83A1-F6EECF244321}">
                <p14:modId xmlns:p14="http://schemas.microsoft.com/office/powerpoint/2010/main" val="662125038"/>
              </p:ext>
            </p:extLst>
          </p:nvPr>
        </p:nvGraphicFramePr>
        <p:xfrm>
          <a:off x="4201886" y="348343"/>
          <a:ext cx="7315200" cy="6426705"/>
        </p:xfrm>
        <a:graphic>
          <a:graphicData uri="http://schemas.openxmlformats.org/drawingml/2006/table">
            <a:tbl>
              <a:tblPr firstRow="1" firstCol="1" bandRow="1">
                <a:tableStyleId>{5C22544A-7EE6-4342-B048-85BDC9FD1C3A}</a:tableStyleId>
              </a:tblPr>
              <a:tblGrid>
                <a:gridCol w="2313855">
                  <a:extLst>
                    <a:ext uri="{9D8B030D-6E8A-4147-A177-3AD203B41FA5}">
                      <a16:colId xmlns:a16="http://schemas.microsoft.com/office/drawing/2014/main" val="60177173"/>
                    </a:ext>
                  </a:extLst>
                </a:gridCol>
                <a:gridCol w="1739173">
                  <a:extLst>
                    <a:ext uri="{9D8B030D-6E8A-4147-A177-3AD203B41FA5}">
                      <a16:colId xmlns:a16="http://schemas.microsoft.com/office/drawing/2014/main" val="326068720"/>
                    </a:ext>
                  </a:extLst>
                </a:gridCol>
                <a:gridCol w="3262172">
                  <a:extLst>
                    <a:ext uri="{9D8B030D-6E8A-4147-A177-3AD203B41FA5}">
                      <a16:colId xmlns:a16="http://schemas.microsoft.com/office/drawing/2014/main" val="1818401789"/>
                    </a:ext>
                  </a:extLst>
                </a:gridCol>
              </a:tblGrid>
              <a:tr h="582957">
                <a:tc>
                  <a:txBody>
                    <a:bodyPr/>
                    <a:lstStyle/>
                    <a:p>
                      <a:pPr algn="ctr" fontAlgn="base">
                        <a:lnSpc>
                          <a:spcPct val="107000"/>
                        </a:lnSpc>
                      </a:pPr>
                      <a:r>
                        <a:rPr lang="en-US" sz="2000" kern="0" dirty="0">
                          <a:solidFill>
                            <a:schemeClr val="accent6"/>
                          </a:solidFill>
                          <a:effectLst/>
                        </a:rPr>
                        <a:t>Name</a:t>
                      </a:r>
                      <a:endParaRPr lang="en-GB" sz="2000"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US" sz="2000" kern="0" dirty="0" err="1">
                          <a:solidFill>
                            <a:schemeClr val="accent6"/>
                          </a:solidFill>
                          <a:effectLst/>
                        </a:rPr>
                        <a:t>Organisation</a:t>
                      </a:r>
                      <a:endParaRPr lang="en-GB" sz="2000"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US" sz="2000" kern="0" dirty="0">
                          <a:solidFill>
                            <a:schemeClr val="accent6"/>
                          </a:solidFill>
                          <a:effectLst/>
                        </a:rPr>
                        <a:t>Elected or appointed by</a:t>
                      </a:r>
                      <a:endParaRPr lang="en-GB" sz="2000"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625798487"/>
                  </a:ext>
                </a:extLst>
              </a:tr>
              <a:tr h="637449">
                <a:tc>
                  <a:txBody>
                    <a:bodyPr/>
                    <a:lstStyle/>
                    <a:p>
                      <a:pPr algn="ctr" fontAlgn="base">
                        <a:lnSpc>
                          <a:spcPct val="107000"/>
                        </a:lnSpc>
                      </a:pPr>
                      <a:r>
                        <a:rPr lang="en-GB" sz="2000" kern="100">
                          <a:solidFill>
                            <a:schemeClr val="accent6"/>
                          </a:solidFill>
                          <a:effectLst/>
                        </a:rPr>
                        <a:t>Shoaib Haji</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GB" sz="2000" kern="0" dirty="0" err="1">
                          <a:solidFill>
                            <a:schemeClr val="accent6"/>
                          </a:solidFill>
                          <a:effectLst/>
                        </a:rPr>
                        <a:t>Countesthorpe</a:t>
                      </a:r>
                      <a:r>
                        <a:rPr lang="en-GB" sz="2000" kern="0" dirty="0">
                          <a:solidFill>
                            <a:schemeClr val="accent6"/>
                          </a:solidFill>
                          <a:effectLst/>
                        </a:rPr>
                        <a:t> Chemist</a:t>
                      </a:r>
                      <a:endParaRPr lang="en-GB" sz="2000"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US" sz="2000" kern="0" dirty="0">
                          <a:solidFill>
                            <a:schemeClr val="accent6"/>
                          </a:solidFill>
                          <a:effectLst/>
                        </a:rPr>
                        <a:t>Independent</a:t>
                      </a:r>
                      <a:endParaRPr lang="en-GB" sz="2000"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77998049"/>
                  </a:ext>
                </a:extLst>
              </a:tr>
              <a:tr h="634765">
                <a:tc>
                  <a:txBody>
                    <a:bodyPr/>
                    <a:lstStyle/>
                    <a:p>
                      <a:pPr algn="ctr" fontAlgn="base">
                        <a:lnSpc>
                          <a:spcPct val="107000"/>
                        </a:lnSpc>
                      </a:pPr>
                      <a:r>
                        <a:rPr lang="en-GB" sz="2000" kern="100">
                          <a:solidFill>
                            <a:schemeClr val="accent6"/>
                          </a:solidFill>
                          <a:effectLst/>
                        </a:rPr>
                        <a:t>Altaf Vaiya</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GB" sz="2000" kern="0">
                          <a:solidFill>
                            <a:schemeClr val="accent6"/>
                          </a:solidFill>
                          <a:effectLst/>
                        </a:rPr>
                        <a:t>Alpharm Chemist</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US" sz="2000" kern="0">
                          <a:solidFill>
                            <a:schemeClr val="accent6"/>
                          </a:solidFill>
                          <a:effectLst/>
                        </a:rPr>
                        <a:t>Independent</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033861059"/>
                  </a:ext>
                </a:extLst>
              </a:tr>
              <a:tr h="370698">
                <a:tc>
                  <a:txBody>
                    <a:bodyPr/>
                    <a:lstStyle/>
                    <a:p>
                      <a:pPr algn="ctr" fontAlgn="base">
                        <a:lnSpc>
                          <a:spcPct val="107000"/>
                        </a:lnSpc>
                      </a:pPr>
                      <a:r>
                        <a:rPr lang="en-GB" sz="2000" kern="100">
                          <a:solidFill>
                            <a:schemeClr val="accent6"/>
                          </a:solidFill>
                          <a:effectLst/>
                        </a:rPr>
                        <a:t>Nayan Chauhan</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GB" sz="2000" kern="0">
                          <a:solidFill>
                            <a:schemeClr val="accent6"/>
                          </a:solidFill>
                          <a:effectLst/>
                        </a:rPr>
                        <a:t>Medicine Chest</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US" sz="2000" kern="0">
                          <a:solidFill>
                            <a:schemeClr val="accent6"/>
                          </a:solidFill>
                          <a:effectLst/>
                        </a:rPr>
                        <a:t>Independent</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67715181"/>
                  </a:ext>
                </a:extLst>
              </a:tr>
              <a:tr h="634765">
                <a:tc>
                  <a:txBody>
                    <a:bodyPr/>
                    <a:lstStyle/>
                    <a:p>
                      <a:pPr algn="ctr" fontAlgn="base">
                        <a:lnSpc>
                          <a:spcPct val="107000"/>
                        </a:lnSpc>
                      </a:pPr>
                      <a:r>
                        <a:rPr lang="en-GB" sz="2000" kern="100">
                          <a:solidFill>
                            <a:schemeClr val="accent6"/>
                          </a:solidFill>
                          <a:effectLst/>
                        </a:rPr>
                        <a:t>Kishan Kotecha</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GB" sz="2000" kern="0">
                          <a:solidFill>
                            <a:schemeClr val="accent6"/>
                          </a:solidFill>
                          <a:effectLst/>
                        </a:rPr>
                        <a:t>Medicare Pharmacy</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US" sz="2000" kern="0" dirty="0">
                          <a:solidFill>
                            <a:schemeClr val="accent6"/>
                          </a:solidFill>
                          <a:effectLst/>
                        </a:rPr>
                        <a:t>Independent</a:t>
                      </a:r>
                      <a:endParaRPr lang="en-GB" sz="2000"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18750261"/>
                  </a:ext>
                </a:extLst>
              </a:tr>
              <a:tr h="634765">
                <a:tc>
                  <a:txBody>
                    <a:bodyPr/>
                    <a:lstStyle/>
                    <a:p>
                      <a:pPr algn="ctr" fontAlgn="base">
                        <a:lnSpc>
                          <a:spcPct val="107000"/>
                        </a:lnSpc>
                      </a:pPr>
                      <a:r>
                        <a:rPr lang="en-GB" sz="2000" kern="100">
                          <a:solidFill>
                            <a:schemeClr val="accent6"/>
                          </a:solidFill>
                          <a:effectLst/>
                        </a:rPr>
                        <a:t>Nadya Jethwa</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GB" sz="2000" kern="0">
                          <a:solidFill>
                            <a:schemeClr val="accent6"/>
                          </a:solidFill>
                          <a:effectLst/>
                        </a:rPr>
                        <a:t>Bosworth Pharmacy</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US" sz="2000" kern="0">
                          <a:solidFill>
                            <a:schemeClr val="accent6"/>
                          </a:solidFill>
                          <a:effectLst/>
                        </a:rPr>
                        <a:t>Independent</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8902059"/>
                  </a:ext>
                </a:extLst>
              </a:tr>
              <a:tr h="370698">
                <a:tc>
                  <a:txBody>
                    <a:bodyPr/>
                    <a:lstStyle/>
                    <a:p>
                      <a:pPr algn="ctr" fontAlgn="base">
                        <a:lnSpc>
                          <a:spcPct val="107000"/>
                        </a:lnSpc>
                      </a:pPr>
                      <a:r>
                        <a:rPr lang="en-GB" sz="2000" kern="100" dirty="0">
                          <a:solidFill>
                            <a:schemeClr val="accent6"/>
                          </a:solidFill>
                          <a:effectLst/>
                        </a:rPr>
                        <a:t>Satyan Kotecha</a:t>
                      </a:r>
                      <a:endParaRPr lang="en-GB" sz="2000"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GB" sz="2000" kern="0">
                          <a:solidFill>
                            <a:schemeClr val="accent6"/>
                          </a:solidFill>
                          <a:effectLst/>
                        </a:rPr>
                        <a:t>Saraj Chemist</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US" sz="2000" kern="0">
                          <a:solidFill>
                            <a:schemeClr val="accent6"/>
                          </a:solidFill>
                          <a:effectLst/>
                        </a:rPr>
                        <a:t>Independent</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35024257"/>
                  </a:ext>
                </a:extLst>
              </a:tr>
              <a:tr h="634765">
                <a:tc>
                  <a:txBody>
                    <a:bodyPr/>
                    <a:lstStyle/>
                    <a:p>
                      <a:pPr algn="ctr" fontAlgn="base">
                        <a:lnSpc>
                          <a:spcPct val="107000"/>
                        </a:lnSpc>
                      </a:pPr>
                      <a:r>
                        <a:rPr lang="en-GB" sz="2000" kern="100">
                          <a:solidFill>
                            <a:schemeClr val="accent6"/>
                          </a:solidFill>
                          <a:effectLst/>
                        </a:rPr>
                        <a:t>Rahul Patel</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GB" sz="2000" kern="0">
                          <a:solidFill>
                            <a:schemeClr val="accent6"/>
                          </a:solidFill>
                          <a:effectLst/>
                        </a:rPr>
                        <a:t>BMP Healthcare</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tabLst>
                          <a:tab pos="635000" algn="l"/>
                        </a:tabLst>
                      </a:pPr>
                      <a:r>
                        <a:rPr lang="en-US" sz="2000" kern="0" dirty="0">
                          <a:solidFill>
                            <a:schemeClr val="accent6"/>
                          </a:solidFill>
                          <a:effectLst/>
                        </a:rPr>
                        <a:t>Association of Independent Multiples (AIM)</a:t>
                      </a:r>
                      <a:endParaRPr lang="en-GB" sz="2000"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45544230"/>
                  </a:ext>
                </a:extLst>
              </a:tr>
              <a:tr h="634765">
                <a:tc>
                  <a:txBody>
                    <a:bodyPr/>
                    <a:lstStyle/>
                    <a:p>
                      <a:pPr algn="ctr" fontAlgn="base">
                        <a:lnSpc>
                          <a:spcPct val="107000"/>
                        </a:lnSpc>
                      </a:pPr>
                      <a:r>
                        <a:rPr lang="en-GB" sz="2000" kern="100">
                          <a:solidFill>
                            <a:schemeClr val="accent6"/>
                          </a:solidFill>
                          <a:effectLst/>
                        </a:rPr>
                        <a:t>Viral Patel</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GB" sz="2000" kern="0">
                          <a:solidFill>
                            <a:schemeClr val="accent6"/>
                          </a:solidFill>
                          <a:effectLst/>
                        </a:rPr>
                        <a:t>Boots</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US" sz="2000" kern="0">
                          <a:solidFill>
                            <a:schemeClr val="accent6"/>
                          </a:solidFill>
                          <a:effectLst/>
                        </a:rPr>
                        <a:t>Company Chemists Association (CCA)</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17548590"/>
                  </a:ext>
                </a:extLst>
              </a:tr>
              <a:tr h="634765">
                <a:tc>
                  <a:txBody>
                    <a:bodyPr/>
                    <a:lstStyle/>
                    <a:p>
                      <a:pPr algn="ctr" fontAlgn="base">
                        <a:lnSpc>
                          <a:spcPct val="107000"/>
                        </a:lnSpc>
                      </a:pPr>
                      <a:r>
                        <a:rPr lang="en-GB" sz="2000" kern="100">
                          <a:solidFill>
                            <a:schemeClr val="accent6"/>
                          </a:solidFill>
                          <a:effectLst/>
                        </a:rPr>
                        <a:t>Ron Gregson</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GB" sz="2000" kern="0">
                          <a:solidFill>
                            <a:schemeClr val="accent6"/>
                          </a:solidFill>
                          <a:effectLst/>
                        </a:rPr>
                        <a:t>Boots</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US" sz="2000" kern="0" dirty="0">
                          <a:solidFill>
                            <a:schemeClr val="accent6"/>
                          </a:solidFill>
                          <a:effectLst/>
                        </a:rPr>
                        <a:t>Company Chemists Association (CCA)</a:t>
                      </a:r>
                      <a:endParaRPr lang="en-GB" sz="2000"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713744138"/>
                  </a:ext>
                </a:extLst>
              </a:tr>
              <a:tr h="634765">
                <a:tc>
                  <a:txBody>
                    <a:bodyPr/>
                    <a:lstStyle/>
                    <a:p>
                      <a:pPr algn="ctr" fontAlgn="base">
                        <a:lnSpc>
                          <a:spcPct val="107000"/>
                        </a:lnSpc>
                      </a:pPr>
                      <a:r>
                        <a:rPr lang="en-GB" sz="2000" kern="100">
                          <a:solidFill>
                            <a:schemeClr val="accent6"/>
                          </a:solidFill>
                          <a:effectLst/>
                        </a:rPr>
                        <a:t>Shezad Alimahomed</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GB" sz="2000" kern="0">
                          <a:solidFill>
                            <a:schemeClr val="accent6"/>
                          </a:solidFill>
                          <a:effectLst/>
                        </a:rPr>
                        <a:t>Boots</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US" sz="2000" kern="0" dirty="0">
                          <a:solidFill>
                            <a:schemeClr val="accent6"/>
                          </a:solidFill>
                          <a:effectLst/>
                        </a:rPr>
                        <a:t>Company Chemists Association (CCA)</a:t>
                      </a:r>
                      <a:endParaRPr lang="en-GB" sz="2000"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79170293"/>
                  </a:ext>
                </a:extLst>
              </a:tr>
            </a:tbl>
          </a:graphicData>
        </a:graphic>
      </p:graphicFrame>
      <p:pic>
        <p:nvPicPr>
          <p:cNvPr id="6" name="Content Placeholder 7" descr="A logo with text on it&#10;&#10;Description automatically generated">
            <a:extLst>
              <a:ext uri="{FF2B5EF4-FFF2-40B4-BE49-F238E27FC236}">
                <a16:creationId xmlns:a16="http://schemas.microsoft.com/office/drawing/2014/main" id="{4216E25D-FA44-D827-7051-272D7675338B}"/>
              </a:ext>
            </a:extLst>
          </p:cNvPr>
          <p:cNvPicPr>
            <a:picLocks noChangeAspect="1"/>
          </p:cNvPicPr>
          <p:nvPr/>
        </p:nvPicPr>
        <p:blipFill>
          <a:blip r:embed="rId4"/>
          <a:stretch>
            <a:fillRect/>
          </a:stretch>
        </p:blipFill>
        <p:spPr>
          <a:xfrm>
            <a:off x="185864" y="5936432"/>
            <a:ext cx="2881627" cy="1079148"/>
          </a:xfrm>
          <a:prstGeom prst="rect">
            <a:avLst/>
          </a:prstGeom>
        </p:spPr>
      </p:pic>
    </p:spTree>
    <p:extLst>
      <p:ext uri="{BB962C8B-B14F-4D97-AF65-F5344CB8AC3E}">
        <p14:creationId xmlns:p14="http://schemas.microsoft.com/office/powerpoint/2010/main" val="3283232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3028-A1A2-1608-3BEF-E621DD49366D}"/>
              </a:ext>
            </a:extLst>
          </p:cNvPr>
          <p:cNvSpPr>
            <a:spLocks noGrp="1"/>
          </p:cNvSpPr>
          <p:nvPr>
            <p:ph type="title"/>
          </p:nvPr>
        </p:nvSpPr>
        <p:spPr>
          <a:xfrm>
            <a:off x="185864" y="0"/>
            <a:ext cx="10416822" cy="1325563"/>
          </a:xfrm>
        </p:spPr>
        <p:txBody>
          <a:bodyPr/>
          <a:lstStyle/>
          <a:p>
            <a:r>
              <a:rPr lang="en-GB" dirty="0"/>
              <a:t>New Committee </a:t>
            </a:r>
          </a:p>
        </p:txBody>
      </p:sp>
      <p:sp>
        <p:nvSpPr>
          <p:cNvPr id="3" name="Content Placeholder 2">
            <a:extLst>
              <a:ext uri="{FF2B5EF4-FFF2-40B4-BE49-F238E27FC236}">
                <a16:creationId xmlns:a16="http://schemas.microsoft.com/office/drawing/2014/main" id="{AF8FAE55-D06A-4A19-5AFE-F19287D401E8}"/>
              </a:ext>
            </a:extLst>
          </p:cNvPr>
          <p:cNvSpPr>
            <a:spLocks noGrp="1"/>
          </p:cNvSpPr>
          <p:nvPr>
            <p:ph sz="half" idx="1"/>
          </p:nvPr>
        </p:nvSpPr>
        <p:spPr>
          <a:xfrm>
            <a:off x="526080" y="1172483"/>
            <a:ext cx="5082821" cy="4351338"/>
          </a:xfrm>
        </p:spPr>
        <p:txBody>
          <a:bodyPr>
            <a:normAutofit fontScale="92500" lnSpcReduction="20000"/>
          </a:bodyPr>
          <a:lstStyle/>
          <a:p>
            <a:r>
              <a:rPr lang="en-GB" dirty="0"/>
              <a:t>Constitution </a:t>
            </a:r>
          </a:p>
          <a:p>
            <a:r>
              <a:rPr lang="en-GB" dirty="0"/>
              <a:t>1</a:t>
            </a:r>
            <a:r>
              <a:rPr lang="en-GB" baseline="30000" dirty="0"/>
              <a:t>st</a:t>
            </a:r>
            <a:r>
              <a:rPr lang="en-GB" dirty="0"/>
              <a:t> July 2023 </a:t>
            </a:r>
          </a:p>
          <a:p>
            <a:r>
              <a:rPr lang="en-GB" dirty="0"/>
              <a:t>10 members</a:t>
            </a:r>
          </a:p>
          <a:p>
            <a:r>
              <a:rPr lang="en-GB" dirty="0"/>
              <a:t>6 Independent</a:t>
            </a:r>
          </a:p>
          <a:p>
            <a:r>
              <a:rPr lang="en-GB" dirty="0"/>
              <a:t>1 </a:t>
            </a:r>
            <a:r>
              <a:rPr lang="en-GB" dirty="0" err="1"/>
              <a:t>Aimp</a:t>
            </a:r>
            <a:endParaRPr lang="en-GB" dirty="0"/>
          </a:p>
          <a:p>
            <a:r>
              <a:rPr lang="en-GB" dirty="0"/>
              <a:t>3 CCA  </a:t>
            </a:r>
          </a:p>
          <a:p>
            <a:r>
              <a:rPr lang="en-GB" dirty="0">
                <a:hlinkClick r:id="rId3"/>
              </a:rPr>
              <a:t>LPC Committee – Community Pharmacy Leicestershire and Rutland</a:t>
            </a:r>
            <a:endParaRPr lang="en-GB" dirty="0"/>
          </a:p>
        </p:txBody>
      </p:sp>
      <p:graphicFrame>
        <p:nvGraphicFramePr>
          <p:cNvPr id="5" name="Content Placeholder 4">
            <a:extLst>
              <a:ext uri="{FF2B5EF4-FFF2-40B4-BE49-F238E27FC236}">
                <a16:creationId xmlns:a16="http://schemas.microsoft.com/office/drawing/2014/main" id="{73A4D048-BAE6-4A12-6746-626ECED9B609}"/>
              </a:ext>
            </a:extLst>
          </p:cNvPr>
          <p:cNvGraphicFramePr>
            <a:graphicFrameLocks noGrp="1"/>
          </p:cNvGraphicFramePr>
          <p:nvPr>
            <p:ph sz="half" idx="2"/>
          </p:nvPr>
        </p:nvGraphicFramePr>
        <p:xfrm>
          <a:off x="4201886" y="348343"/>
          <a:ext cx="7315200" cy="6426705"/>
        </p:xfrm>
        <a:graphic>
          <a:graphicData uri="http://schemas.openxmlformats.org/drawingml/2006/table">
            <a:tbl>
              <a:tblPr firstRow="1" firstCol="1" bandRow="1">
                <a:tableStyleId>{5C22544A-7EE6-4342-B048-85BDC9FD1C3A}</a:tableStyleId>
              </a:tblPr>
              <a:tblGrid>
                <a:gridCol w="2313855">
                  <a:extLst>
                    <a:ext uri="{9D8B030D-6E8A-4147-A177-3AD203B41FA5}">
                      <a16:colId xmlns:a16="http://schemas.microsoft.com/office/drawing/2014/main" val="60177173"/>
                    </a:ext>
                  </a:extLst>
                </a:gridCol>
                <a:gridCol w="1739173">
                  <a:extLst>
                    <a:ext uri="{9D8B030D-6E8A-4147-A177-3AD203B41FA5}">
                      <a16:colId xmlns:a16="http://schemas.microsoft.com/office/drawing/2014/main" val="326068720"/>
                    </a:ext>
                  </a:extLst>
                </a:gridCol>
                <a:gridCol w="3262172">
                  <a:extLst>
                    <a:ext uri="{9D8B030D-6E8A-4147-A177-3AD203B41FA5}">
                      <a16:colId xmlns:a16="http://schemas.microsoft.com/office/drawing/2014/main" val="1818401789"/>
                    </a:ext>
                  </a:extLst>
                </a:gridCol>
              </a:tblGrid>
              <a:tr h="582957">
                <a:tc>
                  <a:txBody>
                    <a:bodyPr/>
                    <a:lstStyle/>
                    <a:p>
                      <a:pPr algn="ctr" fontAlgn="base">
                        <a:lnSpc>
                          <a:spcPct val="107000"/>
                        </a:lnSpc>
                      </a:pPr>
                      <a:r>
                        <a:rPr lang="en-US" sz="2000" kern="0" dirty="0">
                          <a:solidFill>
                            <a:schemeClr val="accent6"/>
                          </a:solidFill>
                          <a:effectLst/>
                        </a:rPr>
                        <a:t>Name</a:t>
                      </a:r>
                      <a:endParaRPr lang="en-GB" sz="2000"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US" sz="2000" kern="0" dirty="0" err="1">
                          <a:solidFill>
                            <a:schemeClr val="accent6"/>
                          </a:solidFill>
                          <a:effectLst/>
                        </a:rPr>
                        <a:t>Organisation</a:t>
                      </a:r>
                      <a:endParaRPr lang="en-GB" sz="2000"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US" sz="2000" kern="0" dirty="0">
                          <a:solidFill>
                            <a:schemeClr val="accent6"/>
                          </a:solidFill>
                          <a:effectLst/>
                        </a:rPr>
                        <a:t>Elected or appointed by</a:t>
                      </a:r>
                      <a:endParaRPr lang="en-GB" sz="2000"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625798487"/>
                  </a:ext>
                </a:extLst>
              </a:tr>
              <a:tr h="637449">
                <a:tc>
                  <a:txBody>
                    <a:bodyPr/>
                    <a:lstStyle/>
                    <a:p>
                      <a:pPr algn="ctr" fontAlgn="base">
                        <a:lnSpc>
                          <a:spcPct val="107000"/>
                        </a:lnSpc>
                      </a:pPr>
                      <a:r>
                        <a:rPr lang="en-GB" sz="2000" kern="100">
                          <a:solidFill>
                            <a:schemeClr val="accent6"/>
                          </a:solidFill>
                          <a:effectLst/>
                        </a:rPr>
                        <a:t>Shoaib Haji</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GB" sz="2000" kern="0" dirty="0" err="1">
                          <a:solidFill>
                            <a:schemeClr val="accent6"/>
                          </a:solidFill>
                          <a:effectLst/>
                        </a:rPr>
                        <a:t>Countesthorpe</a:t>
                      </a:r>
                      <a:r>
                        <a:rPr lang="en-GB" sz="2000" kern="0" dirty="0">
                          <a:solidFill>
                            <a:schemeClr val="accent6"/>
                          </a:solidFill>
                          <a:effectLst/>
                        </a:rPr>
                        <a:t> Chemist</a:t>
                      </a:r>
                      <a:endParaRPr lang="en-GB" sz="2000"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US" sz="2000" kern="0" dirty="0">
                          <a:solidFill>
                            <a:schemeClr val="accent6"/>
                          </a:solidFill>
                          <a:effectLst/>
                        </a:rPr>
                        <a:t>Independent</a:t>
                      </a:r>
                      <a:endParaRPr lang="en-GB" sz="2000"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77998049"/>
                  </a:ext>
                </a:extLst>
              </a:tr>
              <a:tr h="634765">
                <a:tc>
                  <a:txBody>
                    <a:bodyPr/>
                    <a:lstStyle/>
                    <a:p>
                      <a:pPr algn="ctr" fontAlgn="base">
                        <a:lnSpc>
                          <a:spcPct val="107000"/>
                        </a:lnSpc>
                      </a:pPr>
                      <a:r>
                        <a:rPr lang="en-GB" sz="2000" kern="100">
                          <a:solidFill>
                            <a:schemeClr val="accent6"/>
                          </a:solidFill>
                          <a:effectLst/>
                        </a:rPr>
                        <a:t>Altaf Vaiya</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GB" sz="2000" kern="0">
                          <a:solidFill>
                            <a:schemeClr val="accent6"/>
                          </a:solidFill>
                          <a:effectLst/>
                        </a:rPr>
                        <a:t>Alpharm Chemist</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US" sz="2000" kern="0">
                          <a:solidFill>
                            <a:schemeClr val="accent6"/>
                          </a:solidFill>
                          <a:effectLst/>
                        </a:rPr>
                        <a:t>Independent</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033861059"/>
                  </a:ext>
                </a:extLst>
              </a:tr>
              <a:tr h="370698">
                <a:tc>
                  <a:txBody>
                    <a:bodyPr/>
                    <a:lstStyle/>
                    <a:p>
                      <a:pPr algn="ctr" fontAlgn="base">
                        <a:lnSpc>
                          <a:spcPct val="107000"/>
                        </a:lnSpc>
                      </a:pPr>
                      <a:r>
                        <a:rPr lang="en-GB" sz="2000" kern="100">
                          <a:solidFill>
                            <a:schemeClr val="accent6"/>
                          </a:solidFill>
                          <a:effectLst/>
                        </a:rPr>
                        <a:t>Nayan Chauhan</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GB" sz="2000" kern="0">
                          <a:solidFill>
                            <a:schemeClr val="accent6"/>
                          </a:solidFill>
                          <a:effectLst/>
                        </a:rPr>
                        <a:t>Medicine Chest</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US" sz="2000" kern="0">
                          <a:solidFill>
                            <a:schemeClr val="accent6"/>
                          </a:solidFill>
                          <a:effectLst/>
                        </a:rPr>
                        <a:t>Independent</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67715181"/>
                  </a:ext>
                </a:extLst>
              </a:tr>
              <a:tr h="634765">
                <a:tc>
                  <a:txBody>
                    <a:bodyPr/>
                    <a:lstStyle/>
                    <a:p>
                      <a:pPr algn="ctr" fontAlgn="base">
                        <a:lnSpc>
                          <a:spcPct val="107000"/>
                        </a:lnSpc>
                      </a:pPr>
                      <a:r>
                        <a:rPr lang="en-GB" sz="2000" kern="100">
                          <a:solidFill>
                            <a:schemeClr val="accent6"/>
                          </a:solidFill>
                          <a:effectLst/>
                        </a:rPr>
                        <a:t>Kishan Kotecha</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GB" sz="2000" kern="0">
                          <a:solidFill>
                            <a:schemeClr val="accent6"/>
                          </a:solidFill>
                          <a:effectLst/>
                        </a:rPr>
                        <a:t>Medicare Pharmacy</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US" sz="2000" kern="0" dirty="0">
                          <a:solidFill>
                            <a:schemeClr val="accent6"/>
                          </a:solidFill>
                          <a:effectLst/>
                        </a:rPr>
                        <a:t>Independent</a:t>
                      </a:r>
                      <a:endParaRPr lang="en-GB" sz="2000"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718750261"/>
                  </a:ext>
                </a:extLst>
              </a:tr>
              <a:tr h="634765">
                <a:tc>
                  <a:txBody>
                    <a:bodyPr/>
                    <a:lstStyle/>
                    <a:p>
                      <a:pPr algn="ctr" fontAlgn="base">
                        <a:lnSpc>
                          <a:spcPct val="107000"/>
                        </a:lnSpc>
                      </a:pPr>
                      <a:r>
                        <a:rPr lang="en-GB" sz="2000" kern="100">
                          <a:solidFill>
                            <a:schemeClr val="accent6"/>
                          </a:solidFill>
                          <a:effectLst/>
                        </a:rPr>
                        <a:t>Nadya Jethwa</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GB" sz="2000" kern="0">
                          <a:solidFill>
                            <a:schemeClr val="accent6"/>
                          </a:solidFill>
                          <a:effectLst/>
                        </a:rPr>
                        <a:t>Bosworth Pharmacy</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US" sz="2000" kern="0">
                          <a:solidFill>
                            <a:schemeClr val="accent6"/>
                          </a:solidFill>
                          <a:effectLst/>
                        </a:rPr>
                        <a:t>Independent</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8902059"/>
                  </a:ext>
                </a:extLst>
              </a:tr>
              <a:tr h="370698">
                <a:tc>
                  <a:txBody>
                    <a:bodyPr/>
                    <a:lstStyle/>
                    <a:p>
                      <a:pPr algn="ctr" fontAlgn="base">
                        <a:lnSpc>
                          <a:spcPct val="107000"/>
                        </a:lnSpc>
                      </a:pPr>
                      <a:r>
                        <a:rPr lang="en-GB" sz="2000" kern="100" dirty="0">
                          <a:solidFill>
                            <a:schemeClr val="accent6"/>
                          </a:solidFill>
                          <a:effectLst/>
                        </a:rPr>
                        <a:t>Satyan Kotecha</a:t>
                      </a:r>
                      <a:endParaRPr lang="en-GB" sz="2000"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GB" sz="2000" kern="0">
                          <a:solidFill>
                            <a:schemeClr val="accent6"/>
                          </a:solidFill>
                          <a:effectLst/>
                        </a:rPr>
                        <a:t>Saraj Chemist</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US" sz="2000" kern="0">
                          <a:solidFill>
                            <a:schemeClr val="accent6"/>
                          </a:solidFill>
                          <a:effectLst/>
                        </a:rPr>
                        <a:t>Independent</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35024257"/>
                  </a:ext>
                </a:extLst>
              </a:tr>
              <a:tr h="634765">
                <a:tc>
                  <a:txBody>
                    <a:bodyPr/>
                    <a:lstStyle/>
                    <a:p>
                      <a:pPr algn="ctr" fontAlgn="base">
                        <a:lnSpc>
                          <a:spcPct val="107000"/>
                        </a:lnSpc>
                      </a:pPr>
                      <a:r>
                        <a:rPr lang="en-GB" sz="2000" kern="100">
                          <a:solidFill>
                            <a:schemeClr val="accent6"/>
                          </a:solidFill>
                          <a:effectLst/>
                        </a:rPr>
                        <a:t>Rahul Patel</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GB" sz="2000" kern="0">
                          <a:solidFill>
                            <a:schemeClr val="accent6"/>
                          </a:solidFill>
                          <a:effectLst/>
                        </a:rPr>
                        <a:t>BMP Healthcare</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tabLst>
                          <a:tab pos="635000" algn="l"/>
                        </a:tabLst>
                      </a:pPr>
                      <a:r>
                        <a:rPr lang="en-US" sz="2000" kern="0" dirty="0">
                          <a:solidFill>
                            <a:schemeClr val="accent6"/>
                          </a:solidFill>
                          <a:effectLst/>
                        </a:rPr>
                        <a:t>Association of Independent Multiples (AIM)</a:t>
                      </a:r>
                      <a:endParaRPr lang="en-GB" sz="2000"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45544230"/>
                  </a:ext>
                </a:extLst>
              </a:tr>
              <a:tr h="634765">
                <a:tc>
                  <a:txBody>
                    <a:bodyPr/>
                    <a:lstStyle/>
                    <a:p>
                      <a:pPr algn="ctr" fontAlgn="base">
                        <a:lnSpc>
                          <a:spcPct val="107000"/>
                        </a:lnSpc>
                      </a:pPr>
                      <a:r>
                        <a:rPr lang="en-GB" sz="2000" kern="100">
                          <a:solidFill>
                            <a:schemeClr val="accent6"/>
                          </a:solidFill>
                          <a:effectLst/>
                        </a:rPr>
                        <a:t>Viral Patel</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GB" sz="2000" kern="0">
                          <a:solidFill>
                            <a:schemeClr val="accent6"/>
                          </a:solidFill>
                          <a:effectLst/>
                        </a:rPr>
                        <a:t>Boots</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US" sz="2000" kern="0">
                          <a:solidFill>
                            <a:schemeClr val="accent6"/>
                          </a:solidFill>
                          <a:effectLst/>
                        </a:rPr>
                        <a:t>Company Chemists Association (CCA)</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17548590"/>
                  </a:ext>
                </a:extLst>
              </a:tr>
              <a:tr h="634765">
                <a:tc>
                  <a:txBody>
                    <a:bodyPr/>
                    <a:lstStyle/>
                    <a:p>
                      <a:pPr algn="ctr" fontAlgn="base">
                        <a:lnSpc>
                          <a:spcPct val="107000"/>
                        </a:lnSpc>
                      </a:pPr>
                      <a:r>
                        <a:rPr lang="en-GB" sz="2000" kern="100">
                          <a:solidFill>
                            <a:schemeClr val="accent6"/>
                          </a:solidFill>
                          <a:effectLst/>
                        </a:rPr>
                        <a:t>Ron Gregson</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GB" sz="2000" kern="0">
                          <a:solidFill>
                            <a:schemeClr val="accent6"/>
                          </a:solidFill>
                          <a:effectLst/>
                        </a:rPr>
                        <a:t>Boots</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US" sz="2000" kern="0" dirty="0">
                          <a:solidFill>
                            <a:schemeClr val="accent6"/>
                          </a:solidFill>
                          <a:effectLst/>
                        </a:rPr>
                        <a:t>Company Chemists Association (CCA)</a:t>
                      </a:r>
                      <a:endParaRPr lang="en-GB" sz="2000"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713744138"/>
                  </a:ext>
                </a:extLst>
              </a:tr>
              <a:tr h="634765">
                <a:tc>
                  <a:txBody>
                    <a:bodyPr/>
                    <a:lstStyle/>
                    <a:p>
                      <a:pPr algn="ctr" fontAlgn="base">
                        <a:lnSpc>
                          <a:spcPct val="107000"/>
                        </a:lnSpc>
                      </a:pPr>
                      <a:r>
                        <a:rPr lang="en-GB" sz="2000" kern="100">
                          <a:solidFill>
                            <a:schemeClr val="accent6"/>
                          </a:solidFill>
                          <a:effectLst/>
                        </a:rPr>
                        <a:t>Shezad Alimahomed</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GB" sz="2000" kern="0">
                          <a:solidFill>
                            <a:schemeClr val="accent6"/>
                          </a:solidFill>
                          <a:effectLst/>
                        </a:rPr>
                        <a:t>Boots</a:t>
                      </a:r>
                      <a:endParaRPr lang="en-GB" sz="2000" kern="10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fontAlgn="base">
                        <a:lnSpc>
                          <a:spcPct val="107000"/>
                        </a:lnSpc>
                      </a:pPr>
                      <a:r>
                        <a:rPr lang="en-US" sz="2000" kern="0" dirty="0">
                          <a:solidFill>
                            <a:schemeClr val="accent6"/>
                          </a:solidFill>
                          <a:effectLst/>
                        </a:rPr>
                        <a:t>Company Chemists Association (CCA)</a:t>
                      </a:r>
                      <a:endParaRPr lang="en-GB" sz="2000" kern="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79170293"/>
                  </a:ext>
                </a:extLst>
              </a:tr>
            </a:tbl>
          </a:graphicData>
        </a:graphic>
      </p:graphicFrame>
      <p:pic>
        <p:nvPicPr>
          <p:cNvPr id="6" name="Content Placeholder 7" descr="A logo with text on it&#10;&#10;Description automatically generated">
            <a:extLst>
              <a:ext uri="{FF2B5EF4-FFF2-40B4-BE49-F238E27FC236}">
                <a16:creationId xmlns:a16="http://schemas.microsoft.com/office/drawing/2014/main" id="{4216E25D-FA44-D827-7051-272D7675338B}"/>
              </a:ext>
            </a:extLst>
          </p:cNvPr>
          <p:cNvPicPr>
            <a:picLocks noChangeAspect="1"/>
          </p:cNvPicPr>
          <p:nvPr/>
        </p:nvPicPr>
        <p:blipFill>
          <a:blip r:embed="rId4"/>
          <a:stretch>
            <a:fillRect/>
          </a:stretch>
        </p:blipFill>
        <p:spPr>
          <a:xfrm>
            <a:off x="185864" y="5936432"/>
            <a:ext cx="2881627" cy="1079148"/>
          </a:xfrm>
          <a:prstGeom prst="rect">
            <a:avLst/>
          </a:prstGeom>
        </p:spPr>
      </p:pic>
      <p:sp>
        <p:nvSpPr>
          <p:cNvPr id="4" name="TextBox 3">
            <a:extLst>
              <a:ext uri="{FF2B5EF4-FFF2-40B4-BE49-F238E27FC236}">
                <a16:creationId xmlns:a16="http://schemas.microsoft.com/office/drawing/2014/main" id="{B9A8738F-6B28-F885-5A53-AFBB35A78B95}"/>
              </a:ext>
            </a:extLst>
          </p:cNvPr>
          <p:cNvSpPr txBox="1"/>
          <p:nvPr/>
        </p:nvSpPr>
        <p:spPr>
          <a:xfrm>
            <a:off x="1553212" y="945758"/>
            <a:ext cx="9506674" cy="4739759"/>
          </a:xfrm>
          <a:prstGeom prst="rect">
            <a:avLst/>
          </a:prstGeom>
          <a:solidFill>
            <a:schemeClr val="accent2"/>
          </a:solidFill>
        </p:spPr>
        <p:txBody>
          <a:bodyPr wrap="square" rtlCol="0">
            <a:spAutoFit/>
          </a:bodyPr>
          <a:lstStyle/>
          <a:p>
            <a:pPr algn="ctr"/>
            <a:endParaRPr lang="en-GB" sz="4400" b="1" dirty="0">
              <a:solidFill>
                <a:schemeClr val="accent6"/>
              </a:solidFill>
            </a:endParaRPr>
          </a:p>
          <a:p>
            <a:pPr algn="ctr"/>
            <a:endParaRPr lang="en-GB" sz="4400" b="1" dirty="0">
              <a:solidFill>
                <a:schemeClr val="accent6"/>
              </a:solidFill>
            </a:endParaRPr>
          </a:p>
          <a:p>
            <a:pPr algn="ctr"/>
            <a:r>
              <a:rPr lang="en-GB" sz="4400" b="1" dirty="0">
                <a:solidFill>
                  <a:schemeClr val="accent6"/>
                </a:solidFill>
              </a:rPr>
              <a:t>Committee meeting on 1</a:t>
            </a:r>
            <a:r>
              <a:rPr lang="en-GB" sz="4400" b="1" baseline="30000" dirty="0">
                <a:solidFill>
                  <a:schemeClr val="accent6"/>
                </a:solidFill>
              </a:rPr>
              <a:t>st</a:t>
            </a:r>
            <a:r>
              <a:rPr lang="en-GB" sz="4400" b="1" dirty="0">
                <a:solidFill>
                  <a:schemeClr val="accent6"/>
                </a:solidFill>
              </a:rPr>
              <a:t> Sept 2023</a:t>
            </a:r>
          </a:p>
          <a:p>
            <a:pPr algn="ctr"/>
            <a:r>
              <a:rPr lang="en-GB" sz="4400" b="1" dirty="0">
                <a:solidFill>
                  <a:schemeClr val="accent6"/>
                </a:solidFill>
              </a:rPr>
              <a:t>New executive committee to be elected  </a:t>
            </a:r>
          </a:p>
          <a:p>
            <a:endParaRPr lang="en-GB" dirty="0">
              <a:solidFill>
                <a:srgbClr val="0072CE"/>
              </a:solidFill>
              <a:highlight>
                <a:srgbClr val="CC94FF"/>
              </a:highlight>
            </a:endParaRPr>
          </a:p>
          <a:p>
            <a:endParaRPr lang="en-GB" dirty="0">
              <a:solidFill>
                <a:srgbClr val="0072CE"/>
              </a:solidFill>
              <a:highlight>
                <a:srgbClr val="CC94FF"/>
              </a:highlight>
            </a:endParaRPr>
          </a:p>
          <a:p>
            <a:endParaRPr lang="en-GB" dirty="0">
              <a:solidFill>
                <a:srgbClr val="0072CE"/>
              </a:solidFill>
              <a:highlight>
                <a:srgbClr val="CC94FF"/>
              </a:highlight>
            </a:endParaRPr>
          </a:p>
          <a:p>
            <a:endParaRPr lang="en-GB" dirty="0">
              <a:solidFill>
                <a:srgbClr val="0072CE"/>
              </a:solidFill>
              <a:highlight>
                <a:srgbClr val="CC94FF"/>
              </a:highlight>
            </a:endParaRPr>
          </a:p>
          <a:p>
            <a:endParaRPr lang="en-GB" dirty="0">
              <a:solidFill>
                <a:srgbClr val="0072CE"/>
              </a:solidFill>
              <a:highlight>
                <a:srgbClr val="CC94FF"/>
              </a:highlight>
            </a:endParaRPr>
          </a:p>
          <a:p>
            <a:endParaRPr lang="en-GB" dirty="0">
              <a:solidFill>
                <a:srgbClr val="0072CE"/>
              </a:solidFill>
              <a:highlight>
                <a:srgbClr val="CC94FF"/>
              </a:highlight>
            </a:endParaRPr>
          </a:p>
          <a:p>
            <a:endParaRPr lang="en-GB" dirty="0">
              <a:solidFill>
                <a:srgbClr val="0072CE"/>
              </a:solidFill>
              <a:highlight>
                <a:srgbClr val="CC94FF"/>
              </a:highlight>
            </a:endParaRPr>
          </a:p>
        </p:txBody>
      </p:sp>
    </p:spTree>
    <p:extLst>
      <p:ext uri="{BB962C8B-B14F-4D97-AF65-F5344CB8AC3E}">
        <p14:creationId xmlns:p14="http://schemas.microsoft.com/office/powerpoint/2010/main" val="2790054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EAAF9C-DE9A-C15B-508D-A975CACBEBD5}"/>
              </a:ext>
            </a:extLst>
          </p:cNvPr>
          <p:cNvSpPr>
            <a:spLocks noGrp="1"/>
          </p:cNvSpPr>
          <p:nvPr>
            <p:ph type="title"/>
          </p:nvPr>
        </p:nvSpPr>
        <p:spPr/>
        <p:txBody>
          <a:bodyPr>
            <a:normAutofit fontScale="90000"/>
          </a:bodyPr>
          <a:lstStyle/>
          <a:p>
            <a:r>
              <a:rPr lang="en-GB" dirty="0"/>
              <a:t>Get involved: </a:t>
            </a:r>
            <a:br>
              <a:rPr lang="en-GB" dirty="0"/>
            </a:br>
            <a:r>
              <a:rPr lang="en-GB" dirty="0"/>
              <a:t>Submit questions</a:t>
            </a:r>
            <a:br>
              <a:rPr lang="en-GB" dirty="0"/>
            </a:br>
            <a:r>
              <a:rPr lang="en-GB" dirty="0"/>
              <a:t>James Wood </a:t>
            </a:r>
          </a:p>
        </p:txBody>
      </p:sp>
    </p:spTree>
    <p:extLst>
      <p:ext uri="{BB962C8B-B14F-4D97-AF65-F5344CB8AC3E}">
        <p14:creationId xmlns:p14="http://schemas.microsoft.com/office/powerpoint/2010/main" val="1365743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EFE1D-C4C9-AE7F-707C-E4009A6A548A}"/>
              </a:ext>
            </a:extLst>
          </p:cNvPr>
          <p:cNvSpPr>
            <a:spLocks noGrp="1"/>
          </p:cNvSpPr>
          <p:nvPr>
            <p:ph type="title"/>
          </p:nvPr>
        </p:nvSpPr>
        <p:spPr/>
        <p:txBody>
          <a:bodyPr/>
          <a:lstStyle/>
          <a:p>
            <a:r>
              <a:rPr lang="en-GB" dirty="0"/>
              <a:t>Social Media- FOLLOW US ! </a:t>
            </a:r>
          </a:p>
        </p:txBody>
      </p:sp>
      <p:pic>
        <p:nvPicPr>
          <p:cNvPr id="8" name="Content Placeholder 7" descr="A cell phone with apps on the screen&#10;&#10;Description automatically generated">
            <a:extLst>
              <a:ext uri="{FF2B5EF4-FFF2-40B4-BE49-F238E27FC236}">
                <a16:creationId xmlns:a16="http://schemas.microsoft.com/office/drawing/2014/main" id="{E1B5CC3D-C6F2-0CD3-95FF-1979C9D29576}"/>
              </a:ext>
            </a:extLst>
          </p:cNvPr>
          <p:cNvPicPr>
            <a:picLocks noGrp="1" noChangeAspect="1"/>
          </p:cNvPicPr>
          <p:nvPr>
            <p:ph sz="half" idx="2"/>
          </p:nvPr>
        </p:nvPicPr>
        <p:blipFill>
          <a:blip r:embed="rId2"/>
          <a:stretch>
            <a:fillRect/>
          </a:stretch>
        </p:blipFill>
        <p:spPr>
          <a:xfrm>
            <a:off x="1358900" y="2103438"/>
            <a:ext cx="4514850" cy="3381375"/>
          </a:xfrm>
        </p:spPr>
      </p:pic>
      <p:sp>
        <p:nvSpPr>
          <p:cNvPr id="6" name="Content Placeholder 5">
            <a:extLst>
              <a:ext uri="{FF2B5EF4-FFF2-40B4-BE49-F238E27FC236}">
                <a16:creationId xmlns:a16="http://schemas.microsoft.com/office/drawing/2014/main" id="{B1583733-1726-95BA-BC99-9976CAF2A26C}"/>
              </a:ext>
            </a:extLst>
          </p:cNvPr>
          <p:cNvSpPr>
            <a:spLocks noGrp="1"/>
          </p:cNvSpPr>
          <p:nvPr>
            <p:ph sz="quarter" idx="4"/>
          </p:nvPr>
        </p:nvSpPr>
        <p:spPr>
          <a:xfrm>
            <a:off x="6499949" y="2113613"/>
            <a:ext cx="4855439" cy="3471011"/>
          </a:xfrm>
        </p:spPr>
        <p:txBody>
          <a:bodyPr>
            <a:normAutofit fontScale="70000" lnSpcReduction="20000"/>
          </a:bodyPr>
          <a:lstStyle/>
          <a:p>
            <a:r>
              <a:rPr lang="en-GB" sz="1800" dirty="0">
                <a:effectLst/>
                <a:latin typeface="Calibri" panose="020F0502020204030204" pitchFamily="34" charset="0"/>
                <a:ea typeface="Calibri" panose="020F0502020204030204" pitchFamily="34" charset="0"/>
              </a:rPr>
              <a:t>Facebook</a:t>
            </a:r>
          </a:p>
          <a:p>
            <a:r>
              <a:rPr lang="en-GB" sz="1800" u="sng" dirty="0">
                <a:solidFill>
                  <a:srgbClr val="0563C1"/>
                </a:solidFill>
                <a:effectLst/>
                <a:latin typeface="Calibri" panose="020F0502020204030204" pitchFamily="34" charset="0"/>
                <a:ea typeface="Calibri" panose="020F0502020204030204" pitchFamily="34" charset="0"/>
                <a:hlinkClick r:id="rId3"/>
              </a:rPr>
              <a:t>Leicestershire &amp; Rutland Community Pharmacy | Leicester | Facebook</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Instagram </a:t>
            </a:r>
          </a:p>
          <a:p>
            <a:r>
              <a:rPr lang="en-GB" sz="1800" u="sng" dirty="0">
                <a:solidFill>
                  <a:srgbClr val="0563C1"/>
                </a:solidFill>
                <a:effectLst/>
                <a:latin typeface="Calibri" panose="020F0502020204030204" pitchFamily="34" charset="0"/>
                <a:ea typeface="Calibri" panose="020F0502020204030204" pitchFamily="34" charset="0"/>
                <a:hlinkClick r:id="rId4"/>
              </a:rPr>
              <a:t>Community Pharmacy Leicestershire &amp; Rutland (@communitypharmaciyllr) | Instagram</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LinkedIn </a:t>
            </a:r>
          </a:p>
          <a:p>
            <a:r>
              <a:rPr lang="en-GB" sz="1800" u="sng" dirty="0">
                <a:solidFill>
                  <a:srgbClr val="0563C1"/>
                </a:solidFill>
                <a:effectLst/>
                <a:latin typeface="Calibri" panose="020F0502020204030204" pitchFamily="34" charset="0"/>
                <a:ea typeface="Calibri" panose="020F0502020204030204" pitchFamily="34" charset="0"/>
                <a:hlinkClick r:id="rId5"/>
              </a:rPr>
              <a:t>https://www.linkedin.com/in/community-pharmacy-leicestershire-and-rutland-577723276</a:t>
            </a:r>
            <a:endParaRPr lang="en-GB" sz="1800" dirty="0">
              <a:effectLst/>
              <a:latin typeface="Calibri" panose="020F0502020204030204" pitchFamily="34" charset="0"/>
              <a:ea typeface="Calibri" panose="020F0502020204030204" pitchFamily="34" charset="0"/>
            </a:endParaRPr>
          </a:p>
          <a:p>
            <a:endParaRPr lang="en-GB" dirty="0"/>
          </a:p>
        </p:txBody>
      </p:sp>
      <p:pic>
        <p:nvPicPr>
          <p:cNvPr id="9" name="Content Placeholder 7" descr="A logo with text on it&#10;&#10;Description automatically generated">
            <a:extLst>
              <a:ext uri="{FF2B5EF4-FFF2-40B4-BE49-F238E27FC236}">
                <a16:creationId xmlns:a16="http://schemas.microsoft.com/office/drawing/2014/main" id="{5D5E3220-D947-500E-8424-82AB7CAB55F1}"/>
              </a:ext>
            </a:extLst>
          </p:cNvPr>
          <p:cNvPicPr>
            <a:picLocks noChangeAspect="1"/>
          </p:cNvPicPr>
          <p:nvPr/>
        </p:nvPicPr>
        <p:blipFill>
          <a:blip r:embed="rId6"/>
          <a:stretch>
            <a:fillRect/>
          </a:stretch>
        </p:blipFill>
        <p:spPr>
          <a:xfrm>
            <a:off x="172585" y="5650088"/>
            <a:ext cx="2881627" cy="1079148"/>
          </a:xfrm>
          <a:prstGeom prst="rect">
            <a:avLst/>
          </a:prstGeom>
        </p:spPr>
      </p:pic>
    </p:spTree>
    <p:extLst>
      <p:ext uri="{BB962C8B-B14F-4D97-AF65-F5344CB8AC3E}">
        <p14:creationId xmlns:p14="http://schemas.microsoft.com/office/powerpoint/2010/main" val="506605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D7EBC-1B25-C9C4-2536-FA12B00FA5DA}"/>
              </a:ext>
            </a:extLst>
          </p:cNvPr>
          <p:cNvSpPr>
            <a:spLocks noGrp="1"/>
          </p:cNvSpPr>
          <p:nvPr>
            <p:ph type="title"/>
          </p:nvPr>
        </p:nvSpPr>
        <p:spPr>
          <a:xfrm>
            <a:off x="172585" y="120498"/>
            <a:ext cx="10418411" cy="627028"/>
          </a:xfrm>
        </p:spPr>
        <p:txBody>
          <a:bodyPr>
            <a:normAutofit fontScale="90000"/>
          </a:bodyPr>
          <a:lstStyle/>
          <a:p>
            <a:r>
              <a:rPr lang="en-GB" b="1" dirty="0"/>
              <a:t>Updates</a:t>
            </a:r>
            <a:r>
              <a:rPr lang="en-GB" dirty="0"/>
              <a:t> NEW BRANDING </a:t>
            </a:r>
          </a:p>
        </p:txBody>
      </p:sp>
      <p:pic>
        <p:nvPicPr>
          <p:cNvPr id="8" name="Content Placeholder 7" descr="A logo with text on it&#10;&#10;Description automatically generated">
            <a:extLst>
              <a:ext uri="{FF2B5EF4-FFF2-40B4-BE49-F238E27FC236}">
                <a16:creationId xmlns:a16="http://schemas.microsoft.com/office/drawing/2014/main" id="{D490984C-A5F7-1A37-134F-26D4CB4B43CD}"/>
              </a:ext>
            </a:extLst>
          </p:cNvPr>
          <p:cNvPicPr>
            <a:picLocks noGrp="1" noChangeAspect="1"/>
          </p:cNvPicPr>
          <p:nvPr>
            <p:ph sz="half" idx="2"/>
          </p:nvPr>
        </p:nvPicPr>
        <p:blipFill>
          <a:blip r:embed="rId2"/>
          <a:stretch>
            <a:fillRect/>
          </a:stretch>
        </p:blipFill>
        <p:spPr>
          <a:xfrm>
            <a:off x="3495554" y="764811"/>
            <a:ext cx="7539109" cy="2823341"/>
          </a:xfrm>
        </p:spPr>
      </p:pic>
      <p:pic>
        <p:nvPicPr>
          <p:cNvPr id="9" name="Content Placeholder 7" descr="A logo with text on it&#10;&#10;Description automatically generated">
            <a:extLst>
              <a:ext uri="{FF2B5EF4-FFF2-40B4-BE49-F238E27FC236}">
                <a16:creationId xmlns:a16="http://schemas.microsoft.com/office/drawing/2014/main" id="{3CF4EF71-2A90-D416-E0C2-D66D197AFCF1}"/>
              </a:ext>
            </a:extLst>
          </p:cNvPr>
          <p:cNvPicPr>
            <a:picLocks noChangeAspect="1"/>
          </p:cNvPicPr>
          <p:nvPr/>
        </p:nvPicPr>
        <p:blipFill>
          <a:blip r:embed="rId2"/>
          <a:stretch>
            <a:fillRect/>
          </a:stretch>
        </p:blipFill>
        <p:spPr>
          <a:xfrm>
            <a:off x="172585" y="5650088"/>
            <a:ext cx="2881627" cy="1079148"/>
          </a:xfrm>
          <a:prstGeom prst="rect">
            <a:avLst/>
          </a:prstGeom>
        </p:spPr>
      </p:pic>
      <p:sp>
        <p:nvSpPr>
          <p:cNvPr id="12" name="TextBox 11">
            <a:extLst>
              <a:ext uri="{FF2B5EF4-FFF2-40B4-BE49-F238E27FC236}">
                <a16:creationId xmlns:a16="http://schemas.microsoft.com/office/drawing/2014/main" id="{5E57ADBB-6D0C-9865-4A02-CE89E53E35B2}"/>
              </a:ext>
            </a:extLst>
          </p:cNvPr>
          <p:cNvSpPr txBox="1"/>
          <p:nvPr/>
        </p:nvSpPr>
        <p:spPr>
          <a:xfrm>
            <a:off x="450840" y="1899966"/>
            <a:ext cx="2881627" cy="1477328"/>
          </a:xfrm>
          <a:prstGeom prst="rect">
            <a:avLst/>
          </a:prstGeom>
          <a:noFill/>
        </p:spPr>
        <p:txBody>
          <a:bodyPr wrap="square" rtlCol="0">
            <a:spAutoFit/>
          </a:bodyPr>
          <a:lstStyle/>
          <a:p>
            <a:pPr marL="285750" indent="-285750">
              <a:buFont typeface="Wingdings" panose="05000000000000000000" pitchFamily="2" charset="2"/>
              <a:buChar char="ü"/>
            </a:pPr>
            <a:r>
              <a:rPr lang="en-GB" dirty="0">
                <a:latin typeface="DM Sans" pitchFamily="2" charset="0"/>
              </a:rPr>
              <a:t>New name </a:t>
            </a:r>
          </a:p>
          <a:p>
            <a:pPr marL="285750" indent="-285750">
              <a:buFont typeface="Wingdings" panose="05000000000000000000" pitchFamily="2" charset="2"/>
              <a:buChar char="ü"/>
            </a:pPr>
            <a:r>
              <a:rPr lang="en-GB" dirty="0">
                <a:latin typeface="DM Sans" pitchFamily="2" charset="0"/>
              </a:rPr>
              <a:t>Vibrancy </a:t>
            </a:r>
          </a:p>
          <a:p>
            <a:pPr marL="285750" indent="-285750">
              <a:buFont typeface="Wingdings" panose="05000000000000000000" pitchFamily="2" charset="2"/>
              <a:buChar char="ü"/>
            </a:pPr>
            <a:r>
              <a:rPr lang="en-GB" dirty="0">
                <a:latin typeface="DM Sans" pitchFamily="2" charset="0"/>
              </a:rPr>
              <a:t>Collaboration </a:t>
            </a:r>
          </a:p>
          <a:p>
            <a:pPr marL="285750" indent="-285750">
              <a:buFont typeface="Wingdings" panose="05000000000000000000" pitchFamily="2" charset="2"/>
              <a:buChar char="ü"/>
            </a:pPr>
            <a:r>
              <a:rPr lang="en-GB" dirty="0">
                <a:latin typeface="DM Sans" pitchFamily="2" charset="0"/>
              </a:rPr>
              <a:t>Aligned to NHS and CPE </a:t>
            </a:r>
          </a:p>
        </p:txBody>
      </p:sp>
      <p:pic>
        <p:nvPicPr>
          <p:cNvPr id="28" name="Picture 27">
            <a:extLst>
              <a:ext uri="{FF2B5EF4-FFF2-40B4-BE49-F238E27FC236}">
                <a16:creationId xmlns:a16="http://schemas.microsoft.com/office/drawing/2014/main" id="{5AC68E42-AE18-917D-BF15-C069FA3D9EBD}"/>
              </a:ext>
            </a:extLst>
          </p:cNvPr>
          <p:cNvPicPr>
            <a:picLocks noChangeAspect="1"/>
          </p:cNvPicPr>
          <p:nvPr/>
        </p:nvPicPr>
        <p:blipFill>
          <a:blip r:embed="rId3"/>
          <a:stretch>
            <a:fillRect/>
          </a:stretch>
        </p:blipFill>
        <p:spPr>
          <a:xfrm>
            <a:off x="3644984" y="3429000"/>
            <a:ext cx="7905750" cy="2971800"/>
          </a:xfrm>
          <a:prstGeom prst="rect">
            <a:avLst/>
          </a:prstGeom>
        </p:spPr>
      </p:pic>
    </p:spTree>
    <p:extLst>
      <p:ext uri="{BB962C8B-B14F-4D97-AF65-F5344CB8AC3E}">
        <p14:creationId xmlns:p14="http://schemas.microsoft.com/office/powerpoint/2010/main" val="2552998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C89AF-DE7C-078E-1ACD-B23B905888C8}"/>
              </a:ext>
            </a:extLst>
          </p:cNvPr>
          <p:cNvSpPr>
            <a:spLocks noGrp="1"/>
          </p:cNvSpPr>
          <p:nvPr>
            <p:ph type="title"/>
          </p:nvPr>
        </p:nvSpPr>
        <p:spPr>
          <a:xfrm>
            <a:off x="1162050" y="365125"/>
            <a:ext cx="10191750" cy="1325563"/>
          </a:xfrm>
        </p:spPr>
        <p:txBody>
          <a:bodyPr anchor="ctr">
            <a:normAutofit/>
          </a:bodyPr>
          <a:lstStyle/>
          <a:p>
            <a:r>
              <a:rPr lang="en-GB" dirty="0"/>
              <a:t>WEBSITE UPDATES </a:t>
            </a:r>
          </a:p>
        </p:txBody>
      </p:sp>
      <p:sp>
        <p:nvSpPr>
          <p:cNvPr id="4" name="Content Placeholder 3">
            <a:extLst>
              <a:ext uri="{FF2B5EF4-FFF2-40B4-BE49-F238E27FC236}">
                <a16:creationId xmlns:a16="http://schemas.microsoft.com/office/drawing/2014/main" id="{97B576D7-F738-8E09-D3BA-3B3971D76E37}"/>
              </a:ext>
            </a:extLst>
          </p:cNvPr>
          <p:cNvSpPr>
            <a:spLocks noGrp="1"/>
          </p:cNvSpPr>
          <p:nvPr>
            <p:ph idx="1"/>
          </p:nvPr>
        </p:nvSpPr>
        <p:spPr>
          <a:xfrm>
            <a:off x="1162050" y="1825625"/>
            <a:ext cx="10191750" cy="4351338"/>
          </a:xfrm>
        </p:spPr>
        <p:txBody>
          <a:bodyPr>
            <a:normAutofit/>
          </a:bodyPr>
          <a:lstStyle/>
          <a:p>
            <a:pPr marL="342900" lvl="0" indent="-342900">
              <a:lnSpc>
                <a:spcPct val="120000"/>
              </a:lnSpc>
              <a:buFont typeface="+mj-lt"/>
              <a:buAutoNum type="arabicPeriod"/>
            </a:pPr>
            <a:r>
              <a:rPr lang="en-GB" sz="1900" dirty="0">
                <a:effectLst/>
              </a:rPr>
              <a:t>New name change </a:t>
            </a:r>
            <a:r>
              <a:rPr lang="en-GB" sz="1900" u="sng" dirty="0">
                <a:effectLst/>
                <a:hlinkClick r:id="rId2"/>
              </a:rPr>
              <a:t>Community Pharmacy Leicestershire and Rutland – Community Pharmacy Leicestershire and Rutland</a:t>
            </a:r>
            <a:endParaRPr lang="en-GB" sz="1900" dirty="0">
              <a:effectLst/>
            </a:endParaRPr>
          </a:p>
          <a:p>
            <a:pPr marL="342900" lvl="0" indent="-342900">
              <a:lnSpc>
                <a:spcPct val="120000"/>
              </a:lnSpc>
              <a:buFont typeface="+mj-lt"/>
              <a:buAutoNum type="arabicPeriod"/>
            </a:pPr>
            <a:r>
              <a:rPr lang="en-GB" sz="1900" dirty="0">
                <a:effectLst/>
              </a:rPr>
              <a:t>More info about the committee </a:t>
            </a:r>
            <a:r>
              <a:rPr lang="en-GB" sz="1900" u="sng" dirty="0">
                <a:effectLst/>
                <a:hlinkClick r:id="rId3"/>
              </a:rPr>
              <a:t>Meet the Team – Community Pharmacy Leicestershire and Rutland</a:t>
            </a:r>
            <a:endParaRPr lang="en-GB" sz="1900" dirty="0">
              <a:effectLst/>
            </a:endParaRPr>
          </a:p>
          <a:p>
            <a:pPr marL="342900" lvl="0" indent="-342900">
              <a:lnSpc>
                <a:spcPct val="120000"/>
              </a:lnSpc>
              <a:buFont typeface="+mj-lt"/>
              <a:buAutoNum type="arabicPeriod"/>
            </a:pPr>
            <a:r>
              <a:rPr lang="en-GB" sz="1900" dirty="0">
                <a:effectLst/>
              </a:rPr>
              <a:t>Up to date bios </a:t>
            </a:r>
            <a:r>
              <a:rPr lang="en-GB" sz="1900" u="sng" dirty="0">
                <a:effectLst/>
                <a:hlinkClick r:id="rId4"/>
              </a:rPr>
              <a:t>LPC Committee – Community Pharmacy Leicestershire and Rutland</a:t>
            </a:r>
            <a:endParaRPr lang="en-GB" sz="1900" dirty="0">
              <a:effectLst/>
            </a:endParaRPr>
          </a:p>
          <a:p>
            <a:pPr marL="342900" lvl="0" indent="-342900">
              <a:lnSpc>
                <a:spcPct val="120000"/>
              </a:lnSpc>
              <a:buFont typeface="+mj-lt"/>
              <a:buAutoNum type="arabicPeriod"/>
            </a:pPr>
            <a:r>
              <a:rPr lang="en-GB" sz="1900" b="1" dirty="0">
                <a:effectLst/>
              </a:rPr>
              <a:t>Report an issue </a:t>
            </a:r>
            <a:r>
              <a:rPr lang="en-GB" sz="1900" dirty="0">
                <a:effectLst/>
              </a:rPr>
              <a:t>- </a:t>
            </a:r>
            <a:r>
              <a:rPr lang="en-GB" sz="1900" u="sng" dirty="0">
                <a:effectLst/>
                <a:hlinkClick r:id="rId5"/>
              </a:rPr>
              <a:t>Report an issue – Community Pharmacy Leicestershire and Rutland</a:t>
            </a:r>
            <a:r>
              <a:rPr lang="en-GB" sz="1900" dirty="0">
                <a:effectLst/>
              </a:rPr>
              <a:t> Allows contractors to report issues easily using the web form </a:t>
            </a:r>
          </a:p>
          <a:p>
            <a:pPr marL="342900" lvl="0" indent="-342900">
              <a:lnSpc>
                <a:spcPct val="120000"/>
              </a:lnSpc>
              <a:buFont typeface="+mj-lt"/>
              <a:buAutoNum type="arabicPeriod"/>
            </a:pPr>
            <a:r>
              <a:rPr lang="en-GB" sz="1900" b="1" dirty="0">
                <a:effectLst/>
              </a:rPr>
              <a:t>Contact the chief Officer </a:t>
            </a:r>
            <a:r>
              <a:rPr lang="en-GB" sz="1900" dirty="0">
                <a:effectLst/>
              </a:rPr>
              <a:t>-</a:t>
            </a:r>
            <a:r>
              <a:rPr lang="en-GB" sz="1900" u="sng" dirty="0">
                <a:effectLst/>
                <a:hlinkClick r:id="rId6"/>
              </a:rPr>
              <a:t>Contact the Chief Officer – Community Pharmacy Leicestershire and Rutland</a:t>
            </a:r>
            <a:r>
              <a:rPr lang="en-GB" sz="1900" dirty="0">
                <a:effectLst/>
              </a:rPr>
              <a:t> – Allows contractors to book a 1-2-1 private 15 min meeting with the CO to discuss and highlight sector specific issues </a:t>
            </a:r>
          </a:p>
          <a:p>
            <a:pPr>
              <a:lnSpc>
                <a:spcPct val="120000"/>
              </a:lnSpc>
            </a:pPr>
            <a:endParaRPr lang="en-GB" sz="1900" dirty="0"/>
          </a:p>
        </p:txBody>
      </p:sp>
      <p:pic>
        <p:nvPicPr>
          <p:cNvPr id="9" name="Content Placeholder 7" descr="A logo with text on it&#10;&#10;Description automatically generated">
            <a:extLst>
              <a:ext uri="{FF2B5EF4-FFF2-40B4-BE49-F238E27FC236}">
                <a16:creationId xmlns:a16="http://schemas.microsoft.com/office/drawing/2014/main" id="{B6F81810-E6E2-DD39-9B79-64A18D026545}"/>
              </a:ext>
            </a:extLst>
          </p:cNvPr>
          <p:cNvPicPr>
            <a:picLocks noChangeAspect="1"/>
          </p:cNvPicPr>
          <p:nvPr/>
        </p:nvPicPr>
        <p:blipFill>
          <a:blip r:embed="rId7"/>
          <a:stretch>
            <a:fillRect/>
          </a:stretch>
        </p:blipFill>
        <p:spPr>
          <a:xfrm>
            <a:off x="185864" y="5936432"/>
            <a:ext cx="2881627" cy="1079148"/>
          </a:xfrm>
          <a:prstGeom prst="rect">
            <a:avLst/>
          </a:prstGeom>
        </p:spPr>
      </p:pic>
    </p:spTree>
    <p:extLst>
      <p:ext uri="{BB962C8B-B14F-4D97-AF65-F5344CB8AC3E}">
        <p14:creationId xmlns:p14="http://schemas.microsoft.com/office/powerpoint/2010/main" val="747155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59C156-2772-0FDF-7A86-9BEB335BBF72}"/>
              </a:ext>
            </a:extLst>
          </p:cNvPr>
          <p:cNvSpPr>
            <a:spLocks noGrp="1"/>
          </p:cNvSpPr>
          <p:nvPr>
            <p:ph type="title"/>
          </p:nvPr>
        </p:nvSpPr>
        <p:spPr>
          <a:xfrm>
            <a:off x="1162050" y="365125"/>
            <a:ext cx="10191750" cy="1325563"/>
          </a:xfrm>
        </p:spPr>
        <p:txBody>
          <a:bodyPr/>
          <a:lstStyle/>
          <a:p>
            <a:r>
              <a:rPr lang="en-US" dirty="0"/>
              <a:t>WEBSITE UPDATES </a:t>
            </a:r>
          </a:p>
        </p:txBody>
      </p:sp>
      <p:sp>
        <p:nvSpPr>
          <p:cNvPr id="5" name="Content Placeholder 2">
            <a:extLst>
              <a:ext uri="{FF2B5EF4-FFF2-40B4-BE49-F238E27FC236}">
                <a16:creationId xmlns:a16="http://schemas.microsoft.com/office/drawing/2014/main" id="{BDFBFE8A-4EB2-518D-CE64-B123201A9910}"/>
              </a:ext>
            </a:extLst>
          </p:cNvPr>
          <p:cNvSpPr>
            <a:spLocks noGrp="1"/>
          </p:cNvSpPr>
          <p:nvPr>
            <p:ph idx="1"/>
          </p:nvPr>
        </p:nvSpPr>
        <p:spPr>
          <a:xfrm>
            <a:off x="1162050" y="1825625"/>
            <a:ext cx="10191750" cy="4351338"/>
          </a:xfrm>
        </p:spPr>
        <p:txBody>
          <a:bodyPr>
            <a:normAutofit fontScale="92500" lnSpcReduction="10000"/>
          </a:bodyPr>
          <a:lstStyle/>
          <a:p>
            <a:pPr marL="342900" lvl="0" indent="-342900">
              <a:buFont typeface="+mj-lt"/>
              <a:buAutoNum type="arabicPeriod"/>
            </a:pPr>
            <a:r>
              <a:rPr lang="en-GB" sz="2400" dirty="0">
                <a:effectLst/>
                <a:latin typeface="DM Sans" pitchFamily="2" charset="0"/>
                <a:ea typeface="Times New Roman" panose="02020603050405020304" pitchFamily="18" charset="0"/>
              </a:rPr>
              <a:t>Contractor Open house surgery now live – 3</a:t>
            </a:r>
            <a:r>
              <a:rPr lang="en-GB" sz="2400" baseline="30000" dirty="0">
                <a:effectLst/>
                <a:latin typeface="DM Sans" pitchFamily="2" charset="0"/>
                <a:ea typeface="Times New Roman" panose="02020603050405020304" pitchFamily="18" charset="0"/>
              </a:rPr>
              <a:t>rd</a:t>
            </a:r>
            <a:r>
              <a:rPr lang="en-GB" sz="2400" dirty="0">
                <a:effectLst/>
                <a:latin typeface="DM Sans" pitchFamily="2" charset="0"/>
                <a:ea typeface="Times New Roman" panose="02020603050405020304" pitchFamily="18" charset="0"/>
              </a:rPr>
              <a:t> Weds of every month </a:t>
            </a:r>
            <a:r>
              <a:rPr lang="en-GB" sz="2400" u="sng" dirty="0">
                <a:solidFill>
                  <a:srgbClr val="0563C1"/>
                </a:solidFill>
                <a:effectLst/>
                <a:latin typeface="DM Sans" pitchFamily="2" charset="0"/>
                <a:ea typeface="Times New Roman" panose="02020603050405020304" pitchFamily="18" charset="0"/>
                <a:hlinkClick r:id="rId2"/>
              </a:rPr>
              <a:t>Contractors Open House Surgery – Community Pharmacy Leicestershire and Rutland</a:t>
            </a:r>
            <a:endParaRPr lang="en-GB" sz="2400" dirty="0">
              <a:effectLst/>
              <a:latin typeface="DM Sans" pitchFamily="2" charset="0"/>
              <a:ea typeface="Calibri" panose="020F0502020204030204" pitchFamily="34" charset="0"/>
            </a:endParaRPr>
          </a:p>
          <a:p>
            <a:pPr marL="342900" lvl="0" indent="-342900">
              <a:buFont typeface="+mj-lt"/>
              <a:buAutoNum type="arabicPeriod"/>
            </a:pPr>
            <a:r>
              <a:rPr lang="en-GB" sz="2400" dirty="0">
                <a:effectLst/>
                <a:latin typeface="DM Sans" pitchFamily="2" charset="0"/>
                <a:ea typeface="Times New Roman" panose="02020603050405020304" pitchFamily="18" charset="0"/>
              </a:rPr>
              <a:t>In development AGM </a:t>
            </a:r>
            <a:r>
              <a:rPr lang="en-GB" sz="2400" u="sng" dirty="0">
                <a:solidFill>
                  <a:srgbClr val="0563C1"/>
                </a:solidFill>
                <a:effectLst/>
                <a:latin typeface="DM Sans" pitchFamily="2" charset="0"/>
                <a:ea typeface="Times New Roman" panose="02020603050405020304" pitchFamily="18" charset="0"/>
                <a:hlinkClick r:id="rId3"/>
              </a:rPr>
              <a:t>Annual General Meeting 2023 – Community Pharmacy Leicestershire and Rutland</a:t>
            </a:r>
            <a:endParaRPr lang="en-GB" sz="2400" dirty="0">
              <a:effectLst/>
              <a:latin typeface="DM Sans" pitchFamily="2" charset="0"/>
              <a:ea typeface="Calibri" panose="020F0502020204030204" pitchFamily="34" charset="0"/>
            </a:endParaRPr>
          </a:p>
          <a:p>
            <a:pPr marL="342900" lvl="0" indent="-342900">
              <a:buFont typeface="+mj-lt"/>
              <a:buAutoNum type="arabicPeriod"/>
            </a:pPr>
            <a:r>
              <a:rPr lang="en-GB" sz="2400" dirty="0">
                <a:effectLst/>
                <a:latin typeface="DM Sans" pitchFamily="2" charset="0"/>
                <a:ea typeface="Times New Roman" panose="02020603050405020304" pitchFamily="18" charset="0"/>
              </a:rPr>
              <a:t>News updates </a:t>
            </a:r>
            <a:r>
              <a:rPr lang="en-GB" sz="2400" u="sng" dirty="0">
                <a:solidFill>
                  <a:srgbClr val="0563C1"/>
                </a:solidFill>
                <a:effectLst/>
                <a:latin typeface="DM Sans" pitchFamily="2" charset="0"/>
                <a:ea typeface="Times New Roman" panose="02020603050405020304" pitchFamily="18" charset="0"/>
                <a:hlinkClick r:id="rId4"/>
              </a:rPr>
              <a:t>News Updates – Community Pharmacy Leicestershire and Rutland</a:t>
            </a:r>
            <a:r>
              <a:rPr lang="en-GB" sz="2400" dirty="0">
                <a:effectLst/>
                <a:latin typeface="DM Sans" pitchFamily="2" charset="0"/>
                <a:ea typeface="Times New Roman" panose="02020603050405020304" pitchFamily="18" charset="0"/>
              </a:rPr>
              <a:t>- Includes Deadline Tracker / Newsletters current and old </a:t>
            </a:r>
            <a:endParaRPr lang="en-GB" sz="2400" dirty="0">
              <a:effectLst/>
              <a:latin typeface="DM Sans" pitchFamily="2" charset="0"/>
              <a:ea typeface="Calibri" panose="020F0502020204030204" pitchFamily="34" charset="0"/>
            </a:endParaRPr>
          </a:p>
          <a:p>
            <a:pPr marL="342900" lvl="0" indent="-342900">
              <a:buFont typeface="+mj-lt"/>
              <a:buAutoNum type="arabicPeriod"/>
            </a:pPr>
            <a:r>
              <a:rPr lang="en-GB" sz="2400" dirty="0">
                <a:effectLst/>
                <a:latin typeface="DM Sans" pitchFamily="2" charset="0"/>
                <a:ea typeface="Times New Roman" panose="02020603050405020304" pitchFamily="18" charset="0"/>
              </a:rPr>
              <a:t>Regional correspondence </a:t>
            </a:r>
            <a:r>
              <a:rPr lang="en-GB" sz="2400" u="sng" dirty="0">
                <a:solidFill>
                  <a:srgbClr val="0563C1"/>
                </a:solidFill>
                <a:effectLst/>
                <a:latin typeface="DM Sans" pitchFamily="2" charset="0"/>
                <a:ea typeface="Times New Roman" panose="02020603050405020304" pitchFamily="18" charset="0"/>
                <a:hlinkClick r:id="rId5"/>
              </a:rPr>
              <a:t>Regional Correspondence – Community Pharmacy Leicestershire and Rutland</a:t>
            </a:r>
            <a:endParaRPr lang="en-GB" sz="2400" dirty="0">
              <a:effectLst/>
              <a:latin typeface="DM Sans" pitchFamily="2" charset="0"/>
              <a:ea typeface="Calibri" panose="020F0502020204030204" pitchFamily="34" charset="0"/>
            </a:endParaRPr>
          </a:p>
          <a:p>
            <a:endParaRPr lang="en-US" dirty="0"/>
          </a:p>
        </p:txBody>
      </p:sp>
      <p:pic>
        <p:nvPicPr>
          <p:cNvPr id="13" name="Content Placeholder 7" descr="A logo with text on it&#10;&#10;Description automatically generated">
            <a:extLst>
              <a:ext uri="{FF2B5EF4-FFF2-40B4-BE49-F238E27FC236}">
                <a16:creationId xmlns:a16="http://schemas.microsoft.com/office/drawing/2014/main" id="{67AF1B78-D60D-5A45-A4CC-66F9C1FED813}"/>
              </a:ext>
            </a:extLst>
          </p:cNvPr>
          <p:cNvPicPr>
            <a:picLocks noChangeAspect="1"/>
          </p:cNvPicPr>
          <p:nvPr/>
        </p:nvPicPr>
        <p:blipFill>
          <a:blip r:embed="rId6"/>
          <a:stretch>
            <a:fillRect/>
          </a:stretch>
        </p:blipFill>
        <p:spPr>
          <a:xfrm>
            <a:off x="185864" y="5936432"/>
            <a:ext cx="2881627" cy="1079148"/>
          </a:xfrm>
          <a:prstGeom prst="rect">
            <a:avLst/>
          </a:prstGeom>
        </p:spPr>
      </p:pic>
    </p:spTree>
    <p:extLst>
      <p:ext uri="{BB962C8B-B14F-4D97-AF65-F5344CB8AC3E}">
        <p14:creationId xmlns:p14="http://schemas.microsoft.com/office/powerpoint/2010/main" val="2181558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7B2D9-09DE-8D8B-AF17-4130585490A5}"/>
              </a:ext>
            </a:extLst>
          </p:cNvPr>
          <p:cNvSpPr>
            <a:spLocks noGrp="1"/>
          </p:cNvSpPr>
          <p:nvPr>
            <p:ph type="title"/>
          </p:nvPr>
        </p:nvSpPr>
        <p:spPr/>
        <p:txBody>
          <a:bodyPr>
            <a:normAutofit fontScale="90000"/>
          </a:bodyPr>
          <a:lstStyle/>
          <a:p>
            <a:pPr algn="l"/>
            <a:br>
              <a:rPr lang="en-GB" sz="2200" b="1" u="sng" dirty="0">
                <a:effectLst/>
                <a:latin typeface="DM Sans" pitchFamily="2" charset="0"/>
                <a:ea typeface="Calibri" panose="020F0502020204030204" pitchFamily="34" charset="0"/>
              </a:rPr>
            </a:br>
            <a:r>
              <a:rPr lang="en-GB" sz="2200" b="1" u="sng" dirty="0">
                <a:effectLst/>
                <a:latin typeface="DM Sans" pitchFamily="2" charset="0"/>
                <a:ea typeface="Calibri" panose="020F0502020204030204" pitchFamily="34" charset="0"/>
              </a:rPr>
              <a:t>Agenda</a:t>
            </a:r>
            <a:r>
              <a:rPr lang="en-GB" sz="2200" dirty="0">
                <a:effectLst/>
                <a:latin typeface="DM Sans" pitchFamily="2" charset="0"/>
                <a:ea typeface="Calibri" panose="020F0502020204030204" pitchFamily="34" charset="0"/>
              </a:rPr>
              <a:t> </a:t>
            </a:r>
            <a:br>
              <a:rPr lang="en-GB" sz="2200" dirty="0">
                <a:latin typeface="DM Sans" pitchFamily="2" charset="0"/>
                <a:ea typeface="Calibri" panose="020F0502020204030204" pitchFamily="34" charset="0"/>
              </a:rPr>
            </a:br>
            <a:br>
              <a:rPr lang="en-GB" sz="2200" dirty="0">
                <a:latin typeface="DM Sans" pitchFamily="2" charset="0"/>
                <a:ea typeface="Calibri" panose="020F0502020204030204" pitchFamily="34" charset="0"/>
              </a:rPr>
            </a:br>
            <a:r>
              <a:rPr lang="en-GB" sz="2200" dirty="0">
                <a:effectLst/>
                <a:latin typeface="DM Sans" pitchFamily="2" charset="0"/>
                <a:ea typeface="Calibri" panose="020F0502020204030204" pitchFamily="34" charset="0"/>
              </a:rPr>
              <a:t>Updates from Community Pharmacy Leicestershire and Rutland – regional and national</a:t>
            </a:r>
            <a:br>
              <a:rPr lang="en-GB" sz="2200" dirty="0">
                <a:effectLst/>
                <a:latin typeface="DM Sans" pitchFamily="2" charset="0"/>
                <a:ea typeface="Calibri" panose="020F0502020204030204" pitchFamily="34" charset="0"/>
              </a:rPr>
            </a:br>
            <a:br>
              <a:rPr lang="en-GB" sz="2200" dirty="0">
                <a:effectLst/>
                <a:latin typeface="DM Sans" pitchFamily="2" charset="0"/>
                <a:ea typeface="Calibri" panose="020F0502020204030204" pitchFamily="34" charset="0"/>
              </a:rPr>
            </a:br>
            <a:r>
              <a:rPr lang="en-GB" sz="2200" dirty="0">
                <a:effectLst/>
                <a:latin typeface="DM Sans" pitchFamily="2" charset="0"/>
                <a:ea typeface="Calibri" panose="020F0502020204030204" pitchFamily="34" charset="0"/>
              </a:rPr>
              <a:t>Workstreams – regional and national </a:t>
            </a:r>
            <a:br>
              <a:rPr lang="en-GB" sz="2200" dirty="0">
                <a:effectLst/>
                <a:latin typeface="DM Sans" pitchFamily="2" charset="0"/>
                <a:ea typeface="Calibri" panose="020F0502020204030204" pitchFamily="34" charset="0"/>
              </a:rPr>
            </a:br>
            <a:br>
              <a:rPr lang="en-GB" sz="2200" dirty="0">
                <a:effectLst/>
                <a:latin typeface="DM Sans" pitchFamily="2" charset="0"/>
                <a:ea typeface="Calibri" panose="020F0502020204030204" pitchFamily="34" charset="0"/>
              </a:rPr>
            </a:br>
            <a:r>
              <a:rPr lang="en-GB" sz="2200" b="1" u="sng" dirty="0">
                <a:effectLst/>
                <a:latin typeface="DM Sans" pitchFamily="2" charset="0"/>
                <a:ea typeface="Calibri" panose="020F0502020204030204" pitchFamily="34" charset="0"/>
              </a:rPr>
              <a:t>Hear from you-Tell us what is important to you/ matters arising </a:t>
            </a:r>
            <a:br>
              <a:rPr lang="en-GB" sz="1800" dirty="0">
                <a:effectLst/>
                <a:latin typeface="Calibri" panose="020F0502020204030204" pitchFamily="34" charset="0"/>
                <a:ea typeface="Calibri" panose="020F0502020204030204" pitchFamily="34" charset="0"/>
              </a:rPr>
            </a:br>
            <a:endParaRPr lang="en-GB" dirty="0"/>
          </a:p>
        </p:txBody>
      </p:sp>
      <p:pic>
        <p:nvPicPr>
          <p:cNvPr id="5" name="Picture 4" descr="A logo with text on it&#10;&#10;Description automatically generated">
            <a:extLst>
              <a:ext uri="{FF2B5EF4-FFF2-40B4-BE49-F238E27FC236}">
                <a16:creationId xmlns:a16="http://schemas.microsoft.com/office/drawing/2014/main" id="{77FD1EE4-3B89-82E1-25B9-F5ED194B6B20}"/>
              </a:ext>
            </a:extLst>
          </p:cNvPr>
          <p:cNvPicPr>
            <a:picLocks noChangeAspect="1"/>
          </p:cNvPicPr>
          <p:nvPr/>
        </p:nvPicPr>
        <p:blipFill>
          <a:blip r:embed="rId2"/>
          <a:stretch>
            <a:fillRect/>
          </a:stretch>
        </p:blipFill>
        <p:spPr>
          <a:xfrm>
            <a:off x="0" y="103167"/>
            <a:ext cx="3280499" cy="1228522"/>
          </a:xfrm>
          <a:prstGeom prst="rect">
            <a:avLst/>
          </a:prstGeom>
        </p:spPr>
      </p:pic>
    </p:spTree>
    <p:extLst>
      <p:ext uri="{BB962C8B-B14F-4D97-AF65-F5344CB8AC3E}">
        <p14:creationId xmlns:p14="http://schemas.microsoft.com/office/powerpoint/2010/main" val="1280815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BD4BD-A108-F501-3C87-FE60F2B68BDB}"/>
              </a:ext>
            </a:extLst>
          </p:cNvPr>
          <p:cNvSpPr>
            <a:spLocks noGrp="1"/>
          </p:cNvSpPr>
          <p:nvPr>
            <p:ph type="title"/>
          </p:nvPr>
        </p:nvSpPr>
        <p:spPr/>
        <p:txBody>
          <a:bodyPr>
            <a:normAutofit fontScale="90000"/>
          </a:bodyPr>
          <a:lstStyle/>
          <a:p>
            <a:r>
              <a:rPr lang="en-GB" b="1" i="0" dirty="0">
                <a:solidFill>
                  <a:srgbClr val="202A30"/>
                </a:solidFill>
                <a:effectLst/>
                <a:latin typeface="-apple-system"/>
              </a:rPr>
              <a:t>Delivery plan for recovering access to primary care (PCARP)</a:t>
            </a:r>
            <a:br>
              <a:rPr lang="en-GB" b="1" i="0" dirty="0">
                <a:solidFill>
                  <a:srgbClr val="202A30"/>
                </a:solidFill>
                <a:effectLst/>
                <a:latin typeface="-apple-system"/>
              </a:rPr>
            </a:br>
            <a:endParaRPr lang="en-GB" dirty="0"/>
          </a:p>
        </p:txBody>
      </p:sp>
      <p:sp>
        <p:nvSpPr>
          <p:cNvPr id="4" name="TextBox 3">
            <a:extLst>
              <a:ext uri="{FF2B5EF4-FFF2-40B4-BE49-F238E27FC236}">
                <a16:creationId xmlns:a16="http://schemas.microsoft.com/office/drawing/2014/main" id="{7BE5497F-A055-3143-C7AC-FA7BEF899F9C}"/>
              </a:ext>
            </a:extLst>
          </p:cNvPr>
          <p:cNvSpPr txBox="1"/>
          <p:nvPr/>
        </p:nvSpPr>
        <p:spPr>
          <a:xfrm>
            <a:off x="661686" y="1567882"/>
            <a:ext cx="10868628" cy="4524315"/>
          </a:xfrm>
          <a:prstGeom prst="rect">
            <a:avLst/>
          </a:prstGeom>
          <a:noFill/>
        </p:spPr>
        <p:txBody>
          <a:bodyPr wrap="square" rtlCol="0">
            <a:spAutoFit/>
          </a:bodyPr>
          <a:lstStyle/>
          <a:p>
            <a:pPr marL="285750" indent="-285750" algn="l" fontAlgn="base">
              <a:buFont typeface="Wingdings" panose="05000000000000000000" pitchFamily="2" charset="2"/>
              <a:buChar char="§"/>
            </a:pPr>
            <a:r>
              <a:rPr lang="en-GB" b="0" i="0" dirty="0">
                <a:solidFill>
                  <a:srgbClr val="0070C0"/>
                </a:solidFill>
                <a:effectLst/>
                <a:latin typeface="DM Sans" pitchFamily="2" charset="0"/>
              </a:rPr>
              <a:t>On 9th May 2023, the Government and NHS promised a </a:t>
            </a:r>
            <a:r>
              <a:rPr lang="en-GB" b="1" i="0" u="sng" dirty="0">
                <a:solidFill>
                  <a:srgbClr val="0070C0"/>
                </a:solidFill>
                <a:effectLst/>
                <a:latin typeface="DM Sans" pitchFamily="2" charset="0"/>
                <a:hlinkClick r:id="rId3">
                  <a:extLst>
                    <a:ext uri="{A12FA001-AC4F-418D-AE19-62706E023703}">
                      <ahyp:hlinkClr xmlns:ahyp="http://schemas.microsoft.com/office/drawing/2018/hyperlinkcolor" val="tx"/>
                    </a:ext>
                  </a:extLst>
                </a:hlinkClick>
              </a:rPr>
              <a:t>£645m investment in community pharmacie</a:t>
            </a:r>
            <a:r>
              <a:rPr lang="en-GB" b="0" i="0" dirty="0">
                <a:solidFill>
                  <a:srgbClr val="0070C0"/>
                </a:solidFill>
                <a:effectLst/>
                <a:latin typeface="DM Sans" pitchFamily="2" charset="0"/>
              </a:rPr>
              <a:t>s over the next two years to support a pharmacy common conditions service, along with expansion of the NHS Pharmacy Contraception and NHS Hypertension Case-Finding services.</a:t>
            </a:r>
            <a:endParaRPr lang="en-GB" dirty="0">
              <a:solidFill>
                <a:srgbClr val="0070C0"/>
              </a:solidFill>
              <a:latin typeface="DM Sans" pitchFamily="2" charset="0"/>
            </a:endParaRPr>
          </a:p>
          <a:p>
            <a:pPr marL="285750" indent="-285750" algn="l" fontAlgn="base">
              <a:buFont typeface="Wingdings" panose="05000000000000000000" pitchFamily="2" charset="2"/>
              <a:buChar char="§"/>
            </a:pPr>
            <a:endParaRPr lang="en-GB" b="0" i="0" dirty="0">
              <a:solidFill>
                <a:srgbClr val="0070C0"/>
              </a:solidFill>
              <a:effectLst/>
              <a:latin typeface="DM Sans" pitchFamily="2" charset="0"/>
            </a:endParaRPr>
          </a:p>
          <a:p>
            <a:pPr marL="285750" indent="-285750" algn="l" fontAlgn="base">
              <a:buFont typeface="Wingdings" panose="05000000000000000000" pitchFamily="2" charset="2"/>
              <a:buChar char="§"/>
            </a:pPr>
            <a:r>
              <a:rPr lang="en-GB" b="0" i="0" dirty="0">
                <a:solidFill>
                  <a:srgbClr val="0070C0"/>
                </a:solidFill>
                <a:effectLst/>
                <a:latin typeface="DM Sans" pitchFamily="2" charset="0"/>
              </a:rPr>
              <a:t>Expand pharmacy oral contraception (OC) and blood pressure (BP) services this year, to increase access and convenience for millions of patients, subject to consultation. (31</a:t>
            </a:r>
            <a:r>
              <a:rPr lang="en-GB" b="0" i="0" baseline="30000" dirty="0">
                <a:solidFill>
                  <a:srgbClr val="0070C0"/>
                </a:solidFill>
                <a:effectLst/>
                <a:latin typeface="DM Sans" pitchFamily="2" charset="0"/>
              </a:rPr>
              <a:t>st</a:t>
            </a:r>
            <a:r>
              <a:rPr lang="en-GB" b="0" i="0" dirty="0">
                <a:solidFill>
                  <a:srgbClr val="0070C0"/>
                </a:solidFill>
                <a:effectLst/>
                <a:latin typeface="DM Sans" pitchFamily="2" charset="0"/>
              </a:rPr>
              <a:t> Dec 2023) </a:t>
            </a:r>
          </a:p>
          <a:p>
            <a:pPr marL="285750" indent="-285750" algn="l" fontAlgn="base">
              <a:buFont typeface="Wingdings" panose="05000000000000000000" pitchFamily="2" charset="2"/>
              <a:buChar char="§"/>
            </a:pPr>
            <a:endParaRPr lang="en-GB" b="0" i="0" dirty="0">
              <a:solidFill>
                <a:srgbClr val="0070C0"/>
              </a:solidFill>
              <a:effectLst/>
              <a:latin typeface="DM Sans" pitchFamily="2" charset="0"/>
            </a:endParaRPr>
          </a:p>
          <a:p>
            <a:pPr marL="285750" indent="-285750" algn="l" fontAlgn="base">
              <a:buFont typeface="Wingdings" panose="05000000000000000000" pitchFamily="2" charset="2"/>
              <a:buChar char="§"/>
            </a:pPr>
            <a:r>
              <a:rPr lang="en-GB" b="0" i="0" dirty="0">
                <a:solidFill>
                  <a:srgbClr val="0070C0"/>
                </a:solidFill>
                <a:effectLst/>
                <a:latin typeface="DM Sans" pitchFamily="2" charset="0"/>
              </a:rPr>
              <a:t>Launch Common Conditions Service (CCS) formerly known as Pharmacy First so that by end of 2023 community pharmacies can supply prescription-only medicines for seven common conditions. (31</a:t>
            </a:r>
            <a:r>
              <a:rPr lang="en-GB" b="0" i="0" baseline="30000" dirty="0">
                <a:solidFill>
                  <a:srgbClr val="0070C0"/>
                </a:solidFill>
                <a:effectLst/>
                <a:latin typeface="DM Sans" pitchFamily="2" charset="0"/>
              </a:rPr>
              <a:t>st</a:t>
            </a:r>
            <a:r>
              <a:rPr lang="en-GB" b="0" i="0" dirty="0">
                <a:solidFill>
                  <a:srgbClr val="0070C0"/>
                </a:solidFill>
                <a:effectLst/>
                <a:latin typeface="DM Sans" pitchFamily="2" charset="0"/>
              </a:rPr>
              <a:t> Dec 2023) </a:t>
            </a:r>
          </a:p>
          <a:p>
            <a:pPr marL="285750" indent="-285750" algn="l" fontAlgn="base">
              <a:buFont typeface="Wingdings" panose="05000000000000000000" pitchFamily="2" charset="2"/>
              <a:buChar char="§"/>
            </a:pPr>
            <a:endParaRPr lang="en-GB" dirty="0">
              <a:solidFill>
                <a:srgbClr val="0070C0"/>
              </a:solidFill>
              <a:latin typeface="DM Sans" pitchFamily="2" charset="0"/>
            </a:endParaRPr>
          </a:p>
          <a:p>
            <a:pPr marL="285750" indent="-285750" algn="l" fontAlgn="base">
              <a:buFont typeface="Wingdings" panose="05000000000000000000" pitchFamily="2" charset="2"/>
              <a:buChar char="§"/>
            </a:pPr>
            <a:r>
              <a:rPr lang="en-GB" dirty="0">
                <a:solidFill>
                  <a:srgbClr val="0070C0"/>
                </a:solidFill>
                <a:latin typeface="DM Sans" pitchFamily="2" charset="0"/>
              </a:rPr>
              <a:t>Uncomplicated UTI / </a:t>
            </a:r>
            <a:r>
              <a:rPr lang="en-GB" dirty="0">
                <a:solidFill>
                  <a:srgbClr val="FF0000"/>
                </a:solidFill>
                <a:latin typeface="DM Sans" pitchFamily="2" charset="0"/>
              </a:rPr>
              <a:t>Shingles</a:t>
            </a:r>
            <a:r>
              <a:rPr lang="en-GB" dirty="0">
                <a:solidFill>
                  <a:srgbClr val="0070C0"/>
                </a:solidFill>
                <a:latin typeface="DM Sans" pitchFamily="2" charset="0"/>
              </a:rPr>
              <a:t> / Impetigo / </a:t>
            </a:r>
            <a:r>
              <a:rPr lang="en-GB" dirty="0">
                <a:solidFill>
                  <a:srgbClr val="FF0000"/>
                </a:solidFill>
                <a:latin typeface="DM Sans" pitchFamily="2" charset="0"/>
              </a:rPr>
              <a:t>Sinusitis </a:t>
            </a:r>
            <a:r>
              <a:rPr lang="en-GB" dirty="0">
                <a:solidFill>
                  <a:srgbClr val="0070C0"/>
                </a:solidFill>
                <a:latin typeface="DM Sans" pitchFamily="2" charset="0"/>
              </a:rPr>
              <a:t>/ Infected insect bites / Acute otitis media/ </a:t>
            </a:r>
            <a:r>
              <a:rPr lang="en-GB" dirty="0">
                <a:solidFill>
                  <a:srgbClr val="FF0000"/>
                </a:solidFill>
                <a:latin typeface="DM Sans" pitchFamily="2" charset="0"/>
              </a:rPr>
              <a:t>Sore throat </a:t>
            </a:r>
            <a:endParaRPr lang="en-GB" b="0" i="0" dirty="0">
              <a:solidFill>
                <a:srgbClr val="FF0000"/>
              </a:solidFill>
              <a:effectLst/>
              <a:latin typeface="DM Sans" pitchFamily="2" charset="0"/>
            </a:endParaRPr>
          </a:p>
          <a:p>
            <a:pPr marL="285750" indent="-285750" algn="l" fontAlgn="base">
              <a:buFont typeface="Wingdings" panose="05000000000000000000" pitchFamily="2" charset="2"/>
              <a:buChar char="§"/>
            </a:pPr>
            <a:endParaRPr lang="en-GB" dirty="0">
              <a:solidFill>
                <a:srgbClr val="0070C0"/>
              </a:solidFill>
              <a:latin typeface="DM Sans" pitchFamily="2" charset="0"/>
            </a:endParaRPr>
          </a:p>
          <a:p>
            <a:pPr marL="285750" indent="-285750" algn="l" fontAlgn="base">
              <a:buFont typeface="Wingdings" panose="05000000000000000000" pitchFamily="2" charset="2"/>
              <a:buChar char="§"/>
            </a:pPr>
            <a:r>
              <a:rPr lang="en-GB" b="0" i="0" dirty="0">
                <a:solidFill>
                  <a:srgbClr val="0070C0"/>
                </a:solidFill>
                <a:effectLst/>
                <a:latin typeface="DM Sans" pitchFamily="2" charset="0"/>
              </a:rPr>
              <a:t>This, together with OC and BP expansion, could save 10 million appointments in general practice a year once scaled, subject to consultation.</a:t>
            </a:r>
          </a:p>
        </p:txBody>
      </p:sp>
      <p:pic>
        <p:nvPicPr>
          <p:cNvPr id="5" name="Content Placeholder 7" descr="A logo with text on it&#10;&#10;Description automatically generated">
            <a:extLst>
              <a:ext uri="{FF2B5EF4-FFF2-40B4-BE49-F238E27FC236}">
                <a16:creationId xmlns:a16="http://schemas.microsoft.com/office/drawing/2014/main" id="{F40A61EE-413B-C510-E846-C8B0D2C818EF}"/>
              </a:ext>
            </a:extLst>
          </p:cNvPr>
          <p:cNvPicPr>
            <a:picLocks noChangeAspect="1"/>
          </p:cNvPicPr>
          <p:nvPr/>
        </p:nvPicPr>
        <p:blipFill>
          <a:blip r:embed="rId4"/>
          <a:stretch>
            <a:fillRect/>
          </a:stretch>
        </p:blipFill>
        <p:spPr>
          <a:xfrm>
            <a:off x="276758" y="5953301"/>
            <a:ext cx="2881627" cy="1079148"/>
          </a:xfrm>
          <a:prstGeom prst="rect">
            <a:avLst/>
          </a:prstGeom>
        </p:spPr>
      </p:pic>
    </p:spTree>
    <p:extLst>
      <p:ext uri="{BB962C8B-B14F-4D97-AF65-F5344CB8AC3E}">
        <p14:creationId xmlns:p14="http://schemas.microsoft.com/office/powerpoint/2010/main" val="449690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46F24-B2E3-7EAD-3EBF-91A24D02EAEA}"/>
              </a:ext>
            </a:extLst>
          </p:cNvPr>
          <p:cNvSpPr>
            <a:spLocks noGrp="1"/>
          </p:cNvSpPr>
          <p:nvPr>
            <p:ph type="title"/>
          </p:nvPr>
        </p:nvSpPr>
        <p:spPr>
          <a:xfrm>
            <a:off x="887589" y="265091"/>
            <a:ext cx="10416822" cy="1325563"/>
          </a:xfrm>
        </p:spPr>
        <p:txBody>
          <a:bodyPr>
            <a:normAutofit fontScale="90000"/>
          </a:bodyPr>
          <a:lstStyle/>
          <a:p>
            <a:r>
              <a:rPr lang="en-GB" b="1" i="0" dirty="0">
                <a:solidFill>
                  <a:srgbClr val="202A30"/>
                </a:solidFill>
                <a:effectLst/>
                <a:latin typeface="-apple-system"/>
              </a:rPr>
              <a:t>Delivery plan for recovering access to primary care (PCARP)</a:t>
            </a:r>
            <a:endParaRPr lang="en-GB" dirty="0"/>
          </a:p>
        </p:txBody>
      </p:sp>
      <p:sp>
        <p:nvSpPr>
          <p:cNvPr id="3" name="TextBox 2">
            <a:extLst>
              <a:ext uri="{FF2B5EF4-FFF2-40B4-BE49-F238E27FC236}">
                <a16:creationId xmlns:a16="http://schemas.microsoft.com/office/drawing/2014/main" id="{974D294C-DB1A-A9F2-5EF5-D15FA7879B2F}"/>
              </a:ext>
            </a:extLst>
          </p:cNvPr>
          <p:cNvSpPr txBox="1"/>
          <p:nvPr/>
        </p:nvSpPr>
        <p:spPr>
          <a:xfrm>
            <a:off x="887589" y="1956769"/>
            <a:ext cx="10416822" cy="3693319"/>
          </a:xfrm>
          <a:prstGeom prst="rect">
            <a:avLst/>
          </a:prstGeom>
          <a:noFill/>
        </p:spPr>
        <p:txBody>
          <a:bodyPr wrap="square" rtlCol="0">
            <a:spAutoFit/>
          </a:bodyPr>
          <a:lstStyle/>
          <a:p>
            <a:pPr marL="0" indent="0">
              <a:buNone/>
            </a:pPr>
            <a:r>
              <a:rPr lang="en-GB" b="1" dirty="0"/>
              <a:t>Pharmacy </a:t>
            </a:r>
          </a:p>
          <a:p>
            <a:pPr marL="0" indent="0">
              <a:buNone/>
            </a:pPr>
            <a:r>
              <a:rPr lang="en-GB" dirty="0"/>
              <a:t>• Launch Common Conditions Service (formerly Pharmacy First) by end of 2023 	</a:t>
            </a:r>
            <a:r>
              <a:rPr lang="en-GB" dirty="0">
                <a:solidFill>
                  <a:schemeClr val="accent1">
                    <a:lumMod val="75000"/>
                  </a:schemeClr>
                </a:solidFill>
              </a:rPr>
              <a:t>By 31 Dec 2023</a:t>
            </a:r>
          </a:p>
          <a:p>
            <a:pPr marL="0" indent="0">
              <a:buNone/>
            </a:pPr>
            <a:endParaRPr lang="en-GB" dirty="0"/>
          </a:p>
          <a:p>
            <a:pPr marL="0" indent="0">
              <a:buNone/>
            </a:pPr>
            <a:r>
              <a:rPr lang="en-GB" dirty="0"/>
              <a:t>• Expand Blood Pressure and Oral Contraception services this year			</a:t>
            </a:r>
            <a:r>
              <a:rPr lang="en-GB" dirty="0">
                <a:solidFill>
                  <a:schemeClr val="accent1">
                    <a:lumMod val="75000"/>
                  </a:schemeClr>
                </a:solidFill>
              </a:rPr>
              <a:t>By 31 October 2023</a:t>
            </a:r>
          </a:p>
          <a:p>
            <a:pPr marL="0" indent="0">
              <a:buNone/>
            </a:pPr>
            <a:endParaRPr lang="en-GB" dirty="0"/>
          </a:p>
          <a:p>
            <a:pPr marL="0" indent="0">
              <a:buNone/>
            </a:pPr>
            <a:r>
              <a:rPr lang="en-GB" dirty="0"/>
              <a:t> • Increase pharmacy flexibility (on supervision, PGDs, POM to P, and hub and spoke)* 	</a:t>
            </a:r>
          </a:p>
          <a:p>
            <a:pPr marL="0" indent="0">
              <a:buNone/>
            </a:pPr>
            <a:r>
              <a:rPr lang="en-GB" dirty="0">
                <a:solidFill>
                  <a:schemeClr val="accent1">
                    <a:lumMod val="75000"/>
                  </a:schemeClr>
                </a:solidFill>
              </a:rPr>
              <a:t>(subject to parliamentary timetables)</a:t>
            </a:r>
          </a:p>
          <a:p>
            <a:pPr marL="0" indent="0">
              <a:buNone/>
            </a:pPr>
            <a:endParaRPr lang="en-GB" b="1" dirty="0"/>
          </a:p>
          <a:p>
            <a:pPr marL="0" indent="0">
              <a:buNone/>
            </a:pPr>
            <a:endParaRPr lang="en-GB" b="1" dirty="0"/>
          </a:p>
          <a:p>
            <a:pPr marL="0" indent="0">
              <a:buNone/>
            </a:pPr>
            <a:r>
              <a:rPr lang="en-GB" b="1" dirty="0"/>
              <a:t>Digital</a:t>
            </a:r>
          </a:p>
          <a:p>
            <a:pPr marL="0" indent="0">
              <a:buNone/>
            </a:pPr>
            <a:r>
              <a:rPr lang="en-GB" dirty="0"/>
              <a:t>• Develop and deliver interoperable digital solutions between pharmacy and general practice </a:t>
            </a:r>
          </a:p>
          <a:p>
            <a:pPr marL="0" indent="0">
              <a:buNone/>
            </a:pPr>
            <a:r>
              <a:rPr lang="en-GB" dirty="0">
                <a:solidFill>
                  <a:schemeClr val="accent1">
                    <a:lumMod val="75000"/>
                  </a:schemeClr>
                </a:solidFill>
              </a:rPr>
              <a:t>By 31 October 2023</a:t>
            </a:r>
          </a:p>
          <a:p>
            <a:endParaRPr lang="en-GB" dirty="0"/>
          </a:p>
        </p:txBody>
      </p:sp>
      <p:pic>
        <p:nvPicPr>
          <p:cNvPr id="4" name="Content Placeholder 7" descr="A logo with text on it&#10;&#10;Description automatically generated">
            <a:extLst>
              <a:ext uri="{FF2B5EF4-FFF2-40B4-BE49-F238E27FC236}">
                <a16:creationId xmlns:a16="http://schemas.microsoft.com/office/drawing/2014/main" id="{EDEF8D42-BCA6-4D00-8926-2A7535E37EC2}"/>
              </a:ext>
            </a:extLst>
          </p:cNvPr>
          <p:cNvPicPr>
            <a:picLocks noChangeAspect="1"/>
          </p:cNvPicPr>
          <p:nvPr/>
        </p:nvPicPr>
        <p:blipFill>
          <a:blip r:embed="rId2"/>
          <a:stretch>
            <a:fillRect/>
          </a:stretch>
        </p:blipFill>
        <p:spPr>
          <a:xfrm>
            <a:off x="172585" y="5650088"/>
            <a:ext cx="2881627" cy="1079148"/>
          </a:xfrm>
          <a:prstGeom prst="rect">
            <a:avLst/>
          </a:prstGeom>
        </p:spPr>
      </p:pic>
    </p:spTree>
    <p:extLst>
      <p:ext uri="{BB962C8B-B14F-4D97-AF65-F5344CB8AC3E}">
        <p14:creationId xmlns:p14="http://schemas.microsoft.com/office/powerpoint/2010/main" val="1903468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DF718-99B9-2C8D-C0DD-EF91DB615C2A}"/>
              </a:ext>
            </a:extLst>
          </p:cNvPr>
          <p:cNvSpPr>
            <a:spLocks noGrp="1"/>
          </p:cNvSpPr>
          <p:nvPr>
            <p:ph type="title"/>
          </p:nvPr>
        </p:nvSpPr>
        <p:spPr/>
        <p:txBody>
          <a:bodyPr/>
          <a:lstStyle/>
          <a:p>
            <a:r>
              <a:rPr lang="en-GB" dirty="0"/>
              <a:t>Workstreams </a:t>
            </a:r>
          </a:p>
        </p:txBody>
      </p:sp>
    </p:spTree>
    <p:extLst>
      <p:ext uri="{BB962C8B-B14F-4D97-AF65-F5344CB8AC3E}">
        <p14:creationId xmlns:p14="http://schemas.microsoft.com/office/powerpoint/2010/main" val="2452218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and person at a pharmacy&#10;&#10;Description automatically generated">
            <a:extLst>
              <a:ext uri="{FF2B5EF4-FFF2-40B4-BE49-F238E27FC236}">
                <a16:creationId xmlns:a16="http://schemas.microsoft.com/office/drawing/2014/main" id="{8156903C-8E2D-326F-21AA-2679926E29C6}"/>
              </a:ext>
            </a:extLst>
          </p:cNvPr>
          <p:cNvPicPr>
            <a:picLocks noChangeAspect="1"/>
          </p:cNvPicPr>
          <p:nvPr/>
        </p:nvPicPr>
        <p:blipFill>
          <a:blip r:embed="rId2"/>
          <a:stretch>
            <a:fillRect/>
          </a:stretch>
        </p:blipFill>
        <p:spPr>
          <a:xfrm>
            <a:off x="-168798" y="0"/>
            <a:ext cx="6163198" cy="6858000"/>
          </a:xfrm>
          <a:prstGeom prst="rect">
            <a:avLst/>
          </a:prstGeom>
        </p:spPr>
      </p:pic>
      <p:sp>
        <p:nvSpPr>
          <p:cNvPr id="8" name="TextBox 7">
            <a:extLst>
              <a:ext uri="{FF2B5EF4-FFF2-40B4-BE49-F238E27FC236}">
                <a16:creationId xmlns:a16="http://schemas.microsoft.com/office/drawing/2014/main" id="{4153FDCE-393A-0BE8-AE25-A8E923F2933D}"/>
              </a:ext>
            </a:extLst>
          </p:cNvPr>
          <p:cNvSpPr txBox="1"/>
          <p:nvPr/>
        </p:nvSpPr>
        <p:spPr>
          <a:xfrm>
            <a:off x="6197602" y="277792"/>
            <a:ext cx="5423381" cy="7509748"/>
          </a:xfrm>
          <a:prstGeom prst="rect">
            <a:avLst/>
          </a:prstGeom>
          <a:noFill/>
        </p:spPr>
        <p:txBody>
          <a:bodyPr wrap="square" rtlCol="0">
            <a:spAutoFit/>
          </a:bodyPr>
          <a:lstStyle/>
          <a:p>
            <a:pPr marL="285750" indent="-285750">
              <a:buFont typeface="Wingdings" panose="05000000000000000000" pitchFamily="2" charset="2"/>
              <a:buChar char="ü"/>
            </a:pPr>
            <a:r>
              <a:rPr lang="en-GB" sz="2800" dirty="0">
                <a:latin typeface="DM Sans" pitchFamily="2" charset="0"/>
              </a:rPr>
              <a:t>AGM planning</a:t>
            </a:r>
          </a:p>
          <a:p>
            <a:pPr marL="285750" indent="-285750">
              <a:buFont typeface="Wingdings" panose="05000000000000000000" pitchFamily="2" charset="2"/>
              <a:buChar char="ü"/>
            </a:pPr>
            <a:endParaRPr lang="en-GB" sz="2800" dirty="0">
              <a:latin typeface="DM Sans" pitchFamily="2" charset="0"/>
            </a:endParaRPr>
          </a:p>
          <a:p>
            <a:pPr marL="285750" indent="-285750">
              <a:buFont typeface="Wingdings" panose="05000000000000000000" pitchFamily="2" charset="2"/>
              <a:buChar char="ü"/>
            </a:pPr>
            <a:r>
              <a:rPr lang="en-GB" sz="2800" dirty="0">
                <a:latin typeface="DM Sans" pitchFamily="2" charset="0"/>
              </a:rPr>
              <a:t>Hybrid event (F2F and online) </a:t>
            </a:r>
          </a:p>
          <a:p>
            <a:pPr marL="285750" indent="-285750">
              <a:buFont typeface="Wingdings" panose="05000000000000000000" pitchFamily="2" charset="2"/>
              <a:buChar char="ü"/>
            </a:pPr>
            <a:endParaRPr lang="en-GB" sz="2800" dirty="0">
              <a:latin typeface="DM Sans" pitchFamily="2" charset="0"/>
            </a:endParaRPr>
          </a:p>
          <a:p>
            <a:pPr marL="285750" indent="-285750">
              <a:buFont typeface="Wingdings" panose="05000000000000000000" pitchFamily="2" charset="2"/>
              <a:buChar char="ü"/>
            </a:pPr>
            <a:r>
              <a:rPr lang="en-GB" sz="2800" dirty="0">
                <a:latin typeface="DM Sans" pitchFamily="2" charset="0"/>
              </a:rPr>
              <a:t>Hotel Brooklyn Leicester LE2 7QS </a:t>
            </a:r>
          </a:p>
          <a:p>
            <a:pPr marL="285750" indent="-285750">
              <a:buFont typeface="Wingdings" panose="05000000000000000000" pitchFamily="2" charset="2"/>
              <a:buChar char="ü"/>
            </a:pPr>
            <a:endParaRPr lang="en-GB" sz="2800" dirty="0">
              <a:latin typeface="DM Sans" pitchFamily="2" charset="0"/>
            </a:endParaRPr>
          </a:p>
          <a:p>
            <a:pPr marL="285750" indent="-285750">
              <a:buFont typeface="Wingdings" panose="05000000000000000000" pitchFamily="2" charset="2"/>
              <a:buChar char="ü"/>
            </a:pPr>
            <a:r>
              <a:rPr lang="en-GB" sz="2800" dirty="0">
                <a:latin typeface="DM Sans" pitchFamily="2" charset="0"/>
              </a:rPr>
              <a:t>Register for tickets now </a:t>
            </a:r>
          </a:p>
          <a:p>
            <a:pPr marL="285750" indent="-285750">
              <a:buFont typeface="Wingdings" panose="05000000000000000000" pitchFamily="2" charset="2"/>
              <a:buChar char="ü"/>
            </a:pPr>
            <a:endParaRPr lang="en-GB" sz="2800" dirty="0">
              <a:latin typeface="DM Sans" pitchFamily="2" charset="0"/>
            </a:endParaRPr>
          </a:p>
          <a:p>
            <a:pPr marL="285750" indent="-285750">
              <a:buFont typeface="Wingdings" panose="05000000000000000000" pitchFamily="2" charset="2"/>
              <a:buChar char="ü"/>
            </a:pPr>
            <a:r>
              <a:rPr lang="en-GB" sz="2800" dirty="0">
                <a:latin typeface="DM Sans" pitchFamily="2" charset="0"/>
              </a:rPr>
              <a:t>Pharmacists, PMs, AMs and Superintendents </a:t>
            </a:r>
          </a:p>
          <a:p>
            <a:pPr marL="285750" indent="-285750">
              <a:buFont typeface="Wingdings" panose="05000000000000000000" pitchFamily="2" charset="2"/>
              <a:buChar char="ü"/>
            </a:pPr>
            <a:endParaRPr lang="en-GB" sz="2800" dirty="0">
              <a:latin typeface="DM Sans" pitchFamily="2" charset="0"/>
            </a:endParaRPr>
          </a:p>
          <a:p>
            <a:pPr marL="285750" indent="-285750">
              <a:buFont typeface="Wingdings" panose="05000000000000000000" pitchFamily="2" charset="2"/>
              <a:buChar char="ü"/>
            </a:pPr>
            <a:r>
              <a:rPr lang="en-GB" sz="1800" u="sng" dirty="0">
                <a:solidFill>
                  <a:srgbClr val="0563C1"/>
                </a:solidFill>
                <a:effectLst/>
                <a:latin typeface="Calibri" panose="020F0502020204030204" pitchFamily="34" charset="0"/>
                <a:ea typeface="Calibri" panose="020F0502020204030204" pitchFamily="34" charset="0"/>
                <a:hlinkClick r:id="rId3"/>
              </a:rPr>
              <a:t>https://www.eventbrite.co.uk/e/693946060347?aff=oddtdtcreator</a:t>
            </a:r>
            <a:endParaRPr lang="en-GB" sz="1800" dirty="0">
              <a:effectLst/>
              <a:latin typeface="Calibri" panose="020F0502020204030204" pitchFamily="34" charset="0"/>
              <a:ea typeface="Calibri" panose="020F0502020204030204" pitchFamily="34" charset="0"/>
            </a:endParaRPr>
          </a:p>
          <a:p>
            <a:pPr marL="285750" indent="-285750">
              <a:buFont typeface="Wingdings" panose="05000000000000000000" pitchFamily="2" charset="2"/>
              <a:buChar char="ü"/>
            </a:pPr>
            <a:endParaRPr lang="en-GB" sz="2800" dirty="0">
              <a:latin typeface="DM Sans" pitchFamily="2" charset="0"/>
            </a:endParaRPr>
          </a:p>
          <a:p>
            <a:pPr marL="285750" indent="-285750">
              <a:buFont typeface="Wingdings" panose="05000000000000000000" pitchFamily="2" charset="2"/>
              <a:buChar char="ü"/>
            </a:pPr>
            <a:endParaRPr lang="en-GB" sz="2800" dirty="0">
              <a:latin typeface="DM Sans" pitchFamily="2" charset="0"/>
            </a:endParaRPr>
          </a:p>
          <a:p>
            <a:endParaRPr lang="en-GB" dirty="0"/>
          </a:p>
          <a:p>
            <a:endParaRPr lang="en-GB" dirty="0"/>
          </a:p>
          <a:p>
            <a:endParaRPr lang="en-GB" dirty="0"/>
          </a:p>
        </p:txBody>
      </p:sp>
    </p:spTree>
    <p:extLst>
      <p:ext uri="{BB962C8B-B14F-4D97-AF65-F5344CB8AC3E}">
        <p14:creationId xmlns:p14="http://schemas.microsoft.com/office/powerpoint/2010/main" val="3057715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153FDCE-393A-0BE8-AE25-A8E923F2933D}"/>
              </a:ext>
            </a:extLst>
          </p:cNvPr>
          <p:cNvSpPr txBox="1"/>
          <p:nvPr/>
        </p:nvSpPr>
        <p:spPr>
          <a:xfrm>
            <a:off x="5254173" y="362995"/>
            <a:ext cx="5553092" cy="6524863"/>
          </a:xfrm>
          <a:prstGeom prst="rect">
            <a:avLst/>
          </a:prstGeom>
          <a:noFill/>
        </p:spPr>
        <p:txBody>
          <a:bodyPr wrap="square" rtlCol="0">
            <a:spAutoFit/>
          </a:bodyPr>
          <a:lstStyle/>
          <a:p>
            <a:pPr marL="285750" indent="-285750">
              <a:buFont typeface="Wingdings" panose="05000000000000000000" pitchFamily="2" charset="2"/>
              <a:buChar char="ü"/>
            </a:pPr>
            <a:r>
              <a:rPr lang="en-GB" sz="2800" dirty="0">
                <a:latin typeface="DM Sans" pitchFamily="2" charset="0"/>
              </a:rPr>
              <a:t>SAVE THE DATE </a:t>
            </a:r>
          </a:p>
          <a:p>
            <a:endParaRPr lang="en-GB" sz="2800" dirty="0">
              <a:latin typeface="DM Sans" pitchFamily="2" charset="0"/>
            </a:endParaRPr>
          </a:p>
          <a:p>
            <a:pPr marL="285750" indent="-285750">
              <a:buFont typeface="Wingdings" panose="05000000000000000000" pitchFamily="2" charset="2"/>
              <a:buChar char="ü"/>
            </a:pPr>
            <a:r>
              <a:rPr lang="en-GB" sz="2800" dirty="0" err="1">
                <a:latin typeface="DM Sans" pitchFamily="2" charset="0"/>
              </a:rPr>
              <a:t>GPhC</a:t>
            </a:r>
            <a:r>
              <a:rPr lang="en-GB" sz="2800" dirty="0">
                <a:latin typeface="DM Sans" pitchFamily="2" charset="0"/>
              </a:rPr>
              <a:t> Inspector led webinar </a:t>
            </a:r>
          </a:p>
          <a:p>
            <a:endParaRPr lang="en-GB" sz="2800" dirty="0">
              <a:latin typeface="DM Sans" pitchFamily="2" charset="0"/>
            </a:endParaRPr>
          </a:p>
          <a:p>
            <a:pPr marL="285750" indent="-285750">
              <a:buFont typeface="Wingdings" panose="05000000000000000000" pitchFamily="2" charset="2"/>
              <a:buChar char="ü"/>
            </a:pPr>
            <a:r>
              <a:rPr lang="en-GB" sz="2800" dirty="0">
                <a:latin typeface="DM Sans" pitchFamily="2" charset="0"/>
              </a:rPr>
              <a:t>Interactive </a:t>
            </a:r>
          </a:p>
          <a:p>
            <a:endParaRPr lang="en-GB" sz="2800" dirty="0">
              <a:latin typeface="DM Sans" pitchFamily="2" charset="0"/>
            </a:endParaRPr>
          </a:p>
          <a:p>
            <a:pPr marL="285750" indent="-285750">
              <a:buFont typeface="Wingdings" panose="05000000000000000000" pitchFamily="2" charset="2"/>
              <a:buChar char="ü"/>
            </a:pPr>
            <a:r>
              <a:rPr lang="en-GB" sz="2800" dirty="0">
                <a:latin typeface="DM Sans" pitchFamily="2" charset="0"/>
              </a:rPr>
              <a:t>Opportunity to ask questions</a:t>
            </a:r>
          </a:p>
          <a:p>
            <a:r>
              <a:rPr lang="en-GB" sz="2800" dirty="0">
                <a:latin typeface="DM Sans" pitchFamily="2" charset="0"/>
              </a:rPr>
              <a:t> </a:t>
            </a:r>
          </a:p>
          <a:p>
            <a:pPr marL="285750" indent="-285750">
              <a:buFont typeface="Wingdings" panose="05000000000000000000" pitchFamily="2" charset="2"/>
              <a:buChar char="ü"/>
            </a:pPr>
            <a:r>
              <a:rPr lang="en-GB" sz="2800" dirty="0">
                <a:latin typeface="DM Sans" pitchFamily="2" charset="0"/>
              </a:rPr>
              <a:t>Support Pharmacy teams in preparing for an inspection  </a:t>
            </a:r>
          </a:p>
          <a:p>
            <a:pPr marL="285750" indent="-285750">
              <a:buFont typeface="Wingdings" panose="05000000000000000000" pitchFamily="2" charset="2"/>
              <a:buChar char="ü"/>
            </a:pPr>
            <a:endParaRPr lang="en-GB" sz="2800" dirty="0">
              <a:latin typeface="DM Sans" pitchFamily="2" charset="0"/>
            </a:endParaRPr>
          </a:p>
          <a:p>
            <a:pPr marL="285750" indent="-285750">
              <a:buFont typeface="Wingdings" panose="05000000000000000000" pitchFamily="2" charset="2"/>
              <a:buChar char="ü"/>
            </a:pPr>
            <a:r>
              <a:rPr lang="en-GB" sz="2800" dirty="0">
                <a:latin typeface="DM Sans" pitchFamily="2" charset="0"/>
              </a:rPr>
              <a:t>Pharmacists, PMs, Technicians, AM, Superintendents </a:t>
            </a:r>
          </a:p>
          <a:p>
            <a:endParaRPr lang="en-GB" dirty="0"/>
          </a:p>
          <a:p>
            <a:endParaRPr lang="en-GB" dirty="0"/>
          </a:p>
          <a:p>
            <a:endParaRPr lang="en-GB" dirty="0"/>
          </a:p>
        </p:txBody>
      </p:sp>
      <p:pic>
        <p:nvPicPr>
          <p:cNvPr id="3" name="Picture 2" descr="A person standing in front of a shelf with medicine bottles&#10;&#10;Description automatically generated">
            <a:extLst>
              <a:ext uri="{FF2B5EF4-FFF2-40B4-BE49-F238E27FC236}">
                <a16:creationId xmlns:a16="http://schemas.microsoft.com/office/drawing/2014/main" id="{FACBC38B-0459-AA9B-C9D0-6DA229FD88B2}"/>
              </a:ext>
            </a:extLst>
          </p:cNvPr>
          <p:cNvPicPr>
            <a:picLocks noChangeAspect="1"/>
          </p:cNvPicPr>
          <p:nvPr/>
        </p:nvPicPr>
        <p:blipFill>
          <a:blip r:embed="rId2"/>
          <a:stretch>
            <a:fillRect/>
          </a:stretch>
        </p:blipFill>
        <p:spPr>
          <a:xfrm>
            <a:off x="-178111" y="-1"/>
            <a:ext cx="5132075" cy="6887859"/>
          </a:xfrm>
          <a:prstGeom prst="rect">
            <a:avLst/>
          </a:prstGeom>
        </p:spPr>
      </p:pic>
    </p:spTree>
    <p:extLst>
      <p:ext uri="{BB962C8B-B14F-4D97-AF65-F5344CB8AC3E}">
        <p14:creationId xmlns:p14="http://schemas.microsoft.com/office/powerpoint/2010/main" val="2889870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881CA-9603-7670-7AF1-4DDEC9E7D534}"/>
              </a:ext>
            </a:extLst>
          </p:cNvPr>
          <p:cNvSpPr>
            <a:spLocks noGrp="1"/>
          </p:cNvSpPr>
          <p:nvPr>
            <p:ph type="title"/>
          </p:nvPr>
        </p:nvSpPr>
        <p:spPr>
          <a:xfrm>
            <a:off x="886794" y="5556"/>
            <a:ext cx="10418411" cy="823913"/>
          </a:xfrm>
        </p:spPr>
        <p:txBody>
          <a:bodyPr/>
          <a:lstStyle/>
          <a:p>
            <a:r>
              <a:rPr lang="en-GB" dirty="0"/>
              <a:t>Workstreams </a:t>
            </a:r>
          </a:p>
        </p:txBody>
      </p:sp>
      <p:sp>
        <p:nvSpPr>
          <p:cNvPr id="3" name="Text Placeholder 2">
            <a:extLst>
              <a:ext uri="{FF2B5EF4-FFF2-40B4-BE49-F238E27FC236}">
                <a16:creationId xmlns:a16="http://schemas.microsoft.com/office/drawing/2014/main" id="{4F4FD54C-C6AA-1D94-4B07-3FC9C400C33F}"/>
              </a:ext>
            </a:extLst>
          </p:cNvPr>
          <p:cNvSpPr>
            <a:spLocks noGrp="1"/>
          </p:cNvSpPr>
          <p:nvPr>
            <p:ph type="body" idx="1"/>
          </p:nvPr>
        </p:nvSpPr>
        <p:spPr>
          <a:xfrm>
            <a:off x="938867" y="1098233"/>
            <a:ext cx="5060597" cy="823912"/>
          </a:xfrm>
        </p:spPr>
        <p:txBody>
          <a:bodyPr>
            <a:normAutofit fontScale="92500" lnSpcReduction="20000"/>
          </a:bodyPr>
          <a:lstStyle/>
          <a:p>
            <a:r>
              <a:rPr lang="en-GB" dirty="0"/>
              <a:t>PQS </a:t>
            </a:r>
            <a:r>
              <a:rPr lang="en-GB" dirty="0">
                <a:hlinkClick r:id="rId2"/>
              </a:rPr>
              <a:t>Drug Tariff Part VIIA PQS 27042023_0.pdf (nhsbsa.nhs.uk)</a:t>
            </a:r>
            <a:endParaRPr lang="en-GB" dirty="0"/>
          </a:p>
        </p:txBody>
      </p:sp>
      <p:sp>
        <p:nvSpPr>
          <p:cNvPr id="4" name="Content Placeholder 3">
            <a:extLst>
              <a:ext uri="{FF2B5EF4-FFF2-40B4-BE49-F238E27FC236}">
                <a16:creationId xmlns:a16="http://schemas.microsoft.com/office/drawing/2014/main" id="{4AA6EDD1-6BBF-D118-CAD8-37AC5221BA35}"/>
              </a:ext>
            </a:extLst>
          </p:cNvPr>
          <p:cNvSpPr>
            <a:spLocks noGrp="1"/>
          </p:cNvSpPr>
          <p:nvPr>
            <p:ph sz="half" idx="2"/>
          </p:nvPr>
        </p:nvSpPr>
        <p:spPr>
          <a:xfrm>
            <a:off x="836613" y="2091720"/>
            <a:ext cx="5060597" cy="3668048"/>
          </a:xfrm>
        </p:spPr>
        <p:txBody>
          <a:bodyPr>
            <a:normAutofit fontScale="77500" lnSpcReduction="20000"/>
          </a:bodyPr>
          <a:lstStyle/>
          <a:p>
            <a:r>
              <a:rPr lang="en-GB" sz="1800" b="0" i="0" dirty="0">
                <a:solidFill>
                  <a:srgbClr val="555555"/>
                </a:solidFill>
                <a:effectLst/>
                <a:latin typeface="DM Sans" pitchFamily="2" charset="0"/>
              </a:rPr>
              <a:t>Reduced Year 5 Community Pharmacy Contractual Framework (CPCF) PQS scheme launched on 1 June 2023.</a:t>
            </a:r>
          </a:p>
          <a:p>
            <a:r>
              <a:rPr lang="en-GB" sz="1800" b="0" i="0" dirty="0">
                <a:solidFill>
                  <a:srgbClr val="555555"/>
                </a:solidFill>
                <a:effectLst/>
                <a:latin typeface="DM Sans" pitchFamily="2" charset="0"/>
              </a:rPr>
              <a:t>1 gateway criterion NMS</a:t>
            </a:r>
          </a:p>
          <a:p>
            <a:r>
              <a:rPr lang="en-GB" sz="1800" b="0" i="0" dirty="0">
                <a:solidFill>
                  <a:srgbClr val="555555"/>
                </a:solidFill>
                <a:effectLst/>
                <a:latin typeface="DM Sans" pitchFamily="2" charset="0"/>
              </a:rPr>
              <a:t>3 domains Medicines Optimisation, Respiratory and Prevention</a:t>
            </a:r>
          </a:p>
          <a:p>
            <a:r>
              <a:rPr lang="en-GB" sz="1800" dirty="0">
                <a:latin typeface="DM Sans" pitchFamily="2" charset="0"/>
              </a:rPr>
              <a:t>Webinar planned in Sept </a:t>
            </a:r>
          </a:p>
          <a:p>
            <a:pPr marL="342900" lvl="0" indent="-342900">
              <a:buFont typeface="+mj-lt"/>
              <a:buAutoNum type="arabicPeriod"/>
            </a:pPr>
            <a:r>
              <a:rPr lang="en-GB" sz="1800" dirty="0">
                <a:effectLst/>
                <a:latin typeface="Calibri" panose="020F0502020204030204" pitchFamily="34" charset="0"/>
                <a:ea typeface="Times New Roman" panose="02020603050405020304" pitchFamily="18" charset="0"/>
              </a:rPr>
              <a:t>FAQs pertaining to palliative and of end of life drugs can be found here </a:t>
            </a:r>
            <a:r>
              <a:rPr lang="en-GB" sz="1800" u="sng" dirty="0">
                <a:solidFill>
                  <a:srgbClr val="0000FF"/>
                </a:solidFill>
                <a:effectLst/>
                <a:latin typeface="Calibri" panose="020F0502020204030204" pitchFamily="34" charset="0"/>
                <a:ea typeface="Times New Roman" panose="02020603050405020304" pitchFamily="18" charset="0"/>
                <a:hlinkClick r:id="rId3"/>
              </a:rPr>
              <a:t>Pharmacy Quality Scheme - PSNC Website</a:t>
            </a:r>
            <a:endParaRPr lang="en-GB" sz="18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1800" dirty="0">
                <a:effectLst/>
                <a:latin typeface="Calibri" panose="020F0502020204030204" pitchFamily="34" charset="0"/>
                <a:ea typeface="Times New Roman" panose="02020603050405020304" pitchFamily="18" charset="0"/>
              </a:rPr>
              <a:t>Please see </a:t>
            </a:r>
            <a:r>
              <a:rPr lang="en-GB" sz="1800" u="sng" dirty="0">
                <a:solidFill>
                  <a:srgbClr val="0000FF"/>
                </a:solidFill>
                <a:effectLst/>
                <a:latin typeface="Calibri" panose="020F0502020204030204" pitchFamily="34" charset="0"/>
                <a:ea typeface="Times New Roman" panose="02020603050405020304" pitchFamily="18" charset="0"/>
                <a:hlinkClick r:id="rId4"/>
              </a:rPr>
              <a:t>link</a:t>
            </a:r>
            <a:r>
              <a:rPr lang="en-GB" sz="1800" dirty="0">
                <a:effectLst/>
                <a:latin typeface="Calibri" panose="020F0502020204030204" pitchFamily="34" charset="0"/>
                <a:ea typeface="Times New Roman" panose="02020603050405020304" pitchFamily="18" charset="0"/>
              </a:rPr>
              <a:t> for updated medication list and provider list that stock the medication for the LLR Commissioned End of Life Service</a:t>
            </a:r>
            <a:endParaRPr lang="en-GB" sz="1800" dirty="0">
              <a:effectLst/>
              <a:latin typeface="Calibri" panose="020F0502020204030204" pitchFamily="34" charset="0"/>
              <a:ea typeface="Calibri" panose="020F0502020204030204" pitchFamily="34" charset="0"/>
            </a:endParaRPr>
          </a:p>
          <a:p>
            <a:endParaRPr lang="en-GB" sz="1800" dirty="0">
              <a:latin typeface="DM Sans" pitchFamily="2" charset="0"/>
            </a:endParaRPr>
          </a:p>
        </p:txBody>
      </p:sp>
      <p:sp>
        <p:nvSpPr>
          <p:cNvPr id="5" name="Text Placeholder 4">
            <a:extLst>
              <a:ext uri="{FF2B5EF4-FFF2-40B4-BE49-F238E27FC236}">
                <a16:creationId xmlns:a16="http://schemas.microsoft.com/office/drawing/2014/main" id="{C843D8F6-B23E-2058-A8B8-E14184423B0A}"/>
              </a:ext>
            </a:extLst>
          </p:cNvPr>
          <p:cNvSpPr>
            <a:spLocks noGrp="1"/>
          </p:cNvSpPr>
          <p:nvPr>
            <p:ph type="body" sz="quarter" idx="3"/>
          </p:nvPr>
        </p:nvSpPr>
        <p:spPr>
          <a:xfrm>
            <a:off x="6449766" y="1098233"/>
            <a:ext cx="4855439" cy="823912"/>
          </a:xfrm>
        </p:spPr>
        <p:txBody>
          <a:bodyPr>
            <a:normAutofit fontScale="92500" lnSpcReduction="20000"/>
          </a:bodyPr>
          <a:lstStyle/>
          <a:p>
            <a:r>
              <a:rPr lang="en-GB" dirty="0"/>
              <a:t>Price Concessions </a:t>
            </a:r>
          </a:p>
        </p:txBody>
      </p:sp>
      <p:sp>
        <p:nvSpPr>
          <p:cNvPr id="6" name="Content Placeholder 5">
            <a:extLst>
              <a:ext uri="{FF2B5EF4-FFF2-40B4-BE49-F238E27FC236}">
                <a16:creationId xmlns:a16="http://schemas.microsoft.com/office/drawing/2014/main" id="{75E2D41C-49F2-A88D-8CAF-98E0F20691E8}"/>
              </a:ext>
            </a:extLst>
          </p:cNvPr>
          <p:cNvSpPr>
            <a:spLocks noGrp="1"/>
          </p:cNvSpPr>
          <p:nvPr>
            <p:ph sz="quarter" idx="4"/>
          </p:nvPr>
        </p:nvSpPr>
        <p:spPr>
          <a:xfrm>
            <a:off x="6499947" y="2091718"/>
            <a:ext cx="4855439" cy="3973416"/>
          </a:xfrm>
        </p:spPr>
        <p:txBody>
          <a:bodyPr>
            <a:noAutofit/>
          </a:bodyPr>
          <a:lstStyle/>
          <a:p>
            <a:r>
              <a:rPr lang="en-GB" sz="1800" b="1" dirty="0">
                <a:effectLst/>
                <a:latin typeface="DM Sans" pitchFamily="2" charset="0"/>
                <a:ea typeface="Calibri" panose="020F0502020204030204" pitchFamily="34" charset="0"/>
                <a:cs typeface="Calibri Light" panose="020F0302020204030204" pitchFamily="34" charset="0"/>
              </a:rPr>
              <a:t>Letter to Janet Morrison to highlight soaring procurement prices and broken price concessions process. </a:t>
            </a:r>
          </a:p>
          <a:p>
            <a:r>
              <a:rPr lang="en-GB" sz="1800" b="1" dirty="0">
                <a:latin typeface="DM Sans" pitchFamily="2" charset="0"/>
                <a:ea typeface="Calibri" panose="020F0502020204030204" pitchFamily="34" charset="0"/>
                <a:cs typeface="Calibri Light" panose="020F0302020204030204" pitchFamily="34" charset="0"/>
              </a:rPr>
              <a:t>Response added on website </a:t>
            </a:r>
            <a:endParaRPr lang="en-GB" sz="1800" b="1" dirty="0">
              <a:effectLst/>
              <a:latin typeface="DM Sans" pitchFamily="2" charset="0"/>
              <a:ea typeface="Calibri" panose="020F0502020204030204" pitchFamily="34" charset="0"/>
              <a:cs typeface="Calibri Light" panose="020F0302020204030204" pitchFamily="34" charset="0"/>
            </a:endParaRPr>
          </a:p>
          <a:p>
            <a:r>
              <a:rPr lang="en-GB" sz="1800" dirty="0">
                <a:latin typeface="DM Sans" pitchFamily="2" charset="0"/>
                <a:hlinkClick r:id="rId5"/>
              </a:rPr>
              <a:t>Regional Correspondence – Community Pharmacy Leicestershire and Rutland</a:t>
            </a:r>
            <a:endParaRPr lang="en-GB" sz="1800" dirty="0">
              <a:latin typeface="DM Sans" pitchFamily="2" charset="0"/>
            </a:endParaRPr>
          </a:p>
          <a:p>
            <a:r>
              <a:rPr lang="en-GB" sz="1800" b="1" i="0" u="sng" dirty="0">
                <a:solidFill>
                  <a:srgbClr val="C600B5"/>
                </a:solidFill>
                <a:effectLst/>
                <a:latin typeface="DM Sans" pitchFamily="2" charset="0"/>
                <a:hlinkClick r:id="rId6"/>
              </a:rPr>
              <a:t>Book your place now</a:t>
            </a:r>
            <a:r>
              <a:rPr lang="en-GB" sz="1800" b="1" i="0" u="sng" dirty="0">
                <a:solidFill>
                  <a:srgbClr val="C600B5"/>
                </a:solidFill>
                <a:latin typeface="DM Sans" pitchFamily="2" charset="0"/>
                <a:ea typeface="Calibri" panose="020F0502020204030204" pitchFamily="34" charset="0"/>
                <a:cs typeface="Times New Roman" panose="02020603050405020304" pitchFamily="18" charset="0"/>
              </a:rPr>
              <a:t>- CPE </a:t>
            </a:r>
            <a:r>
              <a:rPr lang="en-GB" sz="1800" b="1" u="sng" dirty="0">
                <a:solidFill>
                  <a:srgbClr val="C600B5"/>
                </a:solidFill>
                <a:latin typeface="DM Sans" pitchFamily="2" charset="0"/>
                <a:ea typeface="Calibri" panose="020F0502020204030204" pitchFamily="34" charset="0"/>
                <a:cs typeface="Times New Roman" panose="02020603050405020304" pitchFamily="18" charset="0"/>
              </a:rPr>
              <a:t>Price concessions webinar 5</a:t>
            </a:r>
            <a:r>
              <a:rPr lang="en-GB" sz="1800" b="1" u="sng" baseline="30000" dirty="0">
                <a:solidFill>
                  <a:srgbClr val="C600B5"/>
                </a:solidFill>
                <a:latin typeface="DM Sans" pitchFamily="2" charset="0"/>
                <a:ea typeface="Calibri" panose="020F0502020204030204" pitchFamily="34" charset="0"/>
                <a:cs typeface="Times New Roman" panose="02020603050405020304" pitchFamily="18" charset="0"/>
              </a:rPr>
              <a:t>h</a:t>
            </a:r>
            <a:r>
              <a:rPr lang="en-GB" sz="1800" b="1" u="sng" dirty="0">
                <a:solidFill>
                  <a:srgbClr val="C600B5"/>
                </a:solidFill>
                <a:latin typeface="DM Sans" pitchFamily="2" charset="0"/>
                <a:ea typeface="Calibri" panose="020F0502020204030204" pitchFamily="34" charset="0"/>
                <a:cs typeface="Times New Roman" panose="02020603050405020304" pitchFamily="18" charset="0"/>
              </a:rPr>
              <a:t> </a:t>
            </a:r>
            <a:r>
              <a:rPr lang="en-GB" sz="1800" b="1" u="sng" baseline="30000" dirty="0" err="1">
                <a:solidFill>
                  <a:srgbClr val="C600B5"/>
                </a:solidFill>
                <a:latin typeface="DM Sans" pitchFamily="2" charset="0"/>
                <a:ea typeface="Calibri" panose="020F0502020204030204" pitchFamily="34" charset="0"/>
                <a:cs typeface="Times New Roman" panose="02020603050405020304" pitchFamily="18" charset="0"/>
              </a:rPr>
              <a:t>t</a:t>
            </a:r>
            <a:r>
              <a:rPr lang="en-GB" sz="1800" b="1" u="sng" dirty="0" err="1">
                <a:solidFill>
                  <a:srgbClr val="C600B5"/>
                </a:solidFill>
                <a:latin typeface="DM Sans" pitchFamily="2" charset="0"/>
                <a:ea typeface="Calibri" panose="020F0502020204030204" pitchFamily="34" charset="0"/>
                <a:cs typeface="Times New Roman" panose="02020603050405020304" pitchFamily="18" charset="0"/>
              </a:rPr>
              <a:t>Sept</a:t>
            </a:r>
            <a:r>
              <a:rPr lang="en-GB" sz="1800" b="1" u="sng" dirty="0">
                <a:solidFill>
                  <a:srgbClr val="C600B5"/>
                </a:solidFill>
                <a:latin typeface="DM Sans" pitchFamily="2" charset="0"/>
                <a:ea typeface="Calibri" panose="020F0502020204030204" pitchFamily="34" charset="0"/>
                <a:cs typeface="Times New Roman" panose="02020603050405020304" pitchFamily="18" charset="0"/>
              </a:rPr>
              <a:t> 7pm </a:t>
            </a:r>
            <a:endParaRPr lang="en-GB" sz="1800" dirty="0">
              <a:effectLst/>
              <a:latin typeface="DM Sans" pitchFamily="2" charset="0"/>
              <a:ea typeface="Calibri" panose="020F0502020204030204" pitchFamily="34" charset="0"/>
              <a:cs typeface="Times New Roman" panose="02020603050405020304" pitchFamily="18" charset="0"/>
            </a:endParaRPr>
          </a:p>
          <a:p>
            <a:r>
              <a:rPr lang="en-GB" sz="1800" dirty="0"/>
              <a:t>Submit questions </a:t>
            </a:r>
            <a:r>
              <a:rPr lang="en-GB" sz="1800" b="0" i="0" dirty="0">
                <a:solidFill>
                  <a:srgbClr val="0A4740"/>
                </a:solidFill>
                <a:effectLst/>
                <a:latin typeface="DM Sans" pitchFamily="2" charset="0"/>
              </a:rPr>
              <a:t>by email to </a:t>
            </a:r>
            <a:r>
              <a:rPr lang="en-GB" sz="1800" b="1" i="0" u="sng" dirty="0">
                <a:solidFill>
                  <a:srgbClr val="C600B5"/>
                </a:solidFill>
                <a:effectLst/>
                <a:latin typeface="DM Sans" pitchFamily="2" charset="0"/>
                <a:hlinkClick r:id="rId7"/>
              </a:rPr>
              <a:t>dst@cpe.org.uk</a:t>
            </a:r>
            <a:r>
              <a:rPr lang="en-GB" sz="1800" b="0" i="0" dirty="0">
                <a:solidFill>
                  <a:srgbClr val="0A4740"/>
                </a:solidFill>
                <a:effectLst/>
                <a:latin typeface="DM Sans" pitchFamily="2" charset="0"/>
              </a:rPr>
              <a:t> </a:t>
            </a:r>
            <a:endParaRPr lang="en-GB" sz="1800" dirty="0"/>
          </a:p>
        </p:txBody>
      </p:sp>
      <p:pic>
        <p:nvPicPr>
          <p:cNvPr id="7" name="Content Placeholder 7" descr="A logo with text on it&#10;&#10;Description automatically generated">
            <a:extLst>
              <a:ext uri="{FF2B5EF4-FFF2-40B4-BE49-F238E27FC236}">
                <a16:creationId xmlns:a16="http://schemas.microsoft.com/office/drawing/2014/main" id="{25F9A720-1A0E-8143-AE39-6D2BB418FD74}"/>
              </a:ext>
            </a:extLst>
          </p:cNvPr>
          <p:cNvPicPr>
            <a:picLocks noChangeAspect="1"/>
          </p:cNvPicPr>
          <p:nvPr/>
        </p:nvPicPr>
        <p:blipFill>
          <a:blip r:embed="rId8"/>
          <a:stretch>
            <a:fillRect/>
          </a:stretch>
        </p:blipFill>
        <p:spPr>
          <a:xfrm>
            <a:off x="172585" y="5650088"/>
            <a:ext cx="2881627" cy="1079148"/>
          </a:xfrm>
          <a:prstGeom prst="rect">
            <a:avLst/>
          </a:prstGeom>
        </p:spPr>
      </p:pic>
    </p:spTree>
    <p:extLst>
      <p:ext uri="{BB962C8B-B14F-4D97-AF65-F5344CB8AC3E}">
        <p14:creationId xmlns:p14="http://schemas.microsoft.com/office/powerpoint/2010/main" val="2217338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E4CAB-BF75-F25E-2DA8-142AB3EA71AC}"/>
              </a:ext>
            </a:extLst>
          </p:cNvPr>
          <p:cNvSpPr>
            <a:spLocks noGrp="1"/>
          </p:cNvSpPr>
          <p:nvPr>
            <p:ph type="title"/>
          </p:nvPr>
        </p:nvSpPr>
        <p:spPr/>
        <p:txBody>
          <a:bodyPr/>
          <a:lstStyle/>
          <a:p>
            <a:r>
              <a:rPr lang="en-GB" dirty="0"/>
              <a:t>Contractor Resources and Support </a:t>
            </a:r>
          </a:p>
        </p:txBody>
      </p:sp>
      <p:sp>
        <p:nvSpPr>
          <p:cNvPr id="3" name="Text Placeholder 2">
            <a:extLst>
              <a:ext uri="{FF2B5EF4-FFF2-40B4-BE49-F238E27FC236}">
                <a16:creationId xmlns:a16="http://schemas.microsoft.com/office/drawing/2014/main" id="{F80211FA-76EA-6783-FA34-EE56B44EBD95}"/>
              </a:ext>
            </a:extLst>
          </p:cNvPr>
          <p:cNvSpPr>
            <a:spLocks noGrp="1"/>
          </p:cNvSpPr>
          <p:nvPr>
            <p:ph type="body" idx="1"/>
          </p:nvPr>
        </p:nvSpPr>
        <p:spPr/>
        <p:txBody>
          <a:bodyPr>
            <a:normAutofit fontScale="92500" lnSpcReduction="20000"/>
          </a:bodyPr>
          <a:lstStyle/>
          <a:p>
            <a:r>
              <a:rPr lang="en-GB" dirty="0"/>
              <a:t>Monthly updates </a:t>
            </a:r>
          </a:p>
        </p:txBody>
      </p:sp>
      <p:sp>
        <p:nvSpPr>
          <p:cNvPr id="4" name="Content Placeholder 3">
            <a:extLst>
              <a:ext uri="{FF2B5EF4-FFF2-40B4-BE49-F238E27FC236}">
                <a16:creationId xmlns:a16="http://schemas.microsoft.com/office/drawing/2014/main" id="{43B30DCB-DB6C-3A4C-AD3D-2097A3B04766}"/>
              </a:ext>
            </a:extLst>
          </p:cNvPr>
          <p:cNvSpPr>
            <a:spLocks noGrp="1"/>
          </p:cNvSpPr>
          <p:nvPr>
            <p:ph sz="half" idx="2"/>
          </p:nvPr>
        </p:nvSpPr>
        <p:spPr/>
        <p:txBody>
          <a:bodyPr/>
          <a:lstStyle/>
          <a:p>
            <a:pPr marL="342900" lvl="0" indent="-342900">
              <a:lnSpc>
                <a:spcPct val="107000"/>
              </a:lnSpc>
              <a:buFont typeface="+mj-lt"/>
              <a:buAutoNum type="arabicPeriod"/>
            </a:pPr>
            <a:r>
              <a:rPr lang="en-GB" sz="3200" b="1" u="sng" dirty="0">
                <a:solidFill>
                  <a:srgbClr val="0563C1"/>
                </a:solidFill>
                <a:effectLst/>
                <a:latin typeface="DM Sans" pitchFamily="2" charset="0"/>
                <a:ea typeface="Calibri" panose="020F0502020204030204" pitchFamily="34" charset="0"/>
                <a:cs typeface="Times New Roman" panose="02020603050405020304" pitchFamily="18" charset="0"/>
                <a:hlinkClick r:id="rId2"/>
              </a:rPr>
              <a:t>Newsletter</a:t>
            </a:r>
            <a:r>
              <a:rPr lang="en-GB" sz="3200" b="1" dirty="0">
                <a:effectLst/>
                <a:latin typeface="DM Sans" pitchFamily="2" charset="0"/>
                <a:ea typeface="Calibri" panose="020F0502020204030204" pitchFamily="34" charset="0"/>
                <a:cs typeface="Times New Roman" panose="02020603050405020304" pitchFamily="18" charset="0"/>
              </a:rPr>
              <a:t> </a:t>
            </a:r>
            <a:endParaRPr lang="en-GB" sz="3200" dirty="0">
              <a:effectLst/>
              <a:latin typeface="DM Sans" pitchFamily="2"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3200" b="1" u="sng" dirty="0">
                <a:solidFill>
                  <a:srgbClr val="0563C1"/>
                </a:solidFill>
                <a:effectLst/>
                <a:latin typeface="DM Sans" pitchFamily="2" charset="0"/>
                <a:ea typeface="Calibri" panose="020F0502020204030204" pitchFamily="34" charset="0"/>
                <a:cs typeface="Times New Roman" panose="02020603050405020304" pitchFamily="18" charset="0"/>
                <a:hlinkClick r:id="rId3"/>
              </a:rPr>
              <a:t>Deadline tracker</a:t>
            </a:r>
            <a:endParaRPr lang="en-GB" sz="3200" b="1" u="sng" dirty="0">
              <a:solidFill>
                <a:srgbClr val="0563C1"/>
              </a:solidFill>
              <a:effectLst/>
              <a:latin typeface="DM Sans" pitchFamily="2"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sz="3200" b="1" u="sng" dirty="0">
                <a:solidFill>
                  <a:srgbClr val="0563C1"/>
                </a:solidFill>
                <a:latin typeface="DM Sans" pitchFamily="2" charset="0"/>
                <a:ea typeface="Calibri" panose="020F0502020204030204" pitchFamily="34" charset="0"/>
                <a:cs typeface="Times New Roman" panose="02020603050405020304" pitchFamily="18" charset="0"/>
              </a:rPr>
              <a:t>Bank holiday rota Aug</a:t>
            </a:r>
            <a:r>
              <a:rPr lang="en-GB" sz="3200" b="1" dirty="0">
                <a:effectLst/>
                <a:latin typeface="DM Sans" pitchFamily="2" charset="0"/>
                <a:ea typeface="Calibri" panose="020F0502020204030204" pitchFamily="34" charset="0"/>
                <a:cs typeface="Times New Roman" panose="02020603050405020304" pitchFamily="18" charset="0"/>
              </a:rPr>
              <a:t> </a:t>
            </a:r>
            <a:endParaRPr lang="en-GB" sz="3200" dirty="0">
              <a:effectLst/>
              <a:latin typeface="DM Sans" pitchFamily="2" charset="0"/>
              <a:ea typeface="Calibri" panose="020F0502020204030204" pitchFamily="34" charset="0"/>
              <a:cs typeface="Times New Roman" panose="02020603050405020304" pitchFamily="18" charset="0"/>
            </a:endParaRPr>
          </a:p>
          <a:p>
            <a:endParaRPr lang="en-GB" dirty="0"/>
          </a:p>
        </p:txBody>
      </p:sp>
      <p:sp>
        <p:nvSpPr>
          <p:cNvPr id="5" name="Text Placeholder 4">
            <a:extLst>
              <a:ext uri="{FF2B5EF4-FFF2-40B4-BE49-F238E27FC236}">
                <a16:creationId xmlns:a16="http://schemas.microsoft.com/office/drawing/2014/main" id="{FADB90F2-D7D2-2823-A9EF-95A2161BA9D3}"/>
              </a:ext>
            </a:extLst>
          </p:cNvPr>
          <p:cNvSpPr>
            <a:spLocks noGrp="1"/>
          </p:cNvSpPr>
          <p:nvPr>
            <p:ph type="body" sz="quarter" idx="3"/>
          </p:nvPr>
        </p:nvSpPr>
        <p:spPr/>
        <p:txBody>
          <a:bodyPr>
            <a:normAutofit fontScale="92500" lnSpcReduction="20000"/>
          </a:bodyPr>
          <a:lstStyle/>
          <a:p>
            <a:r>
              <a:rPr lang="en-GB" dirty="0"/>
              <a:t>CPCS IT solution – 41 pharmacies affected </a:t>
            </a:r>
          </a:p>
        </p:txBody>
      </p:sp>
      <p:sp>
        <p:nvSpPr>
          <p:cNvPr id="6" name="Content Placeholder 5">
            <a:extLst>
              <a:ext uri="{FF2B5EF4-FFF2-40B4-BE49-F238E27FC236}">
                <a16:creationId xmlns:a16="http://schemas.microsoft.com/office/drawing/2014/main" id="{F11A295E-D48B-B6FC-F8A0-90219A3E822E}"/>
              </a:ext>
            </a:extLst>
          </p:cNvPr>
          <p:cNvSpPr>
            <a:spLocks noGrp="1"/>
          </p:cNvSpPr>
          <p:nvPr>
            <p:ph sz="quarter" idx="4"/>
          </p:nvPr>
        </p:nvSpPr>
        <p:spPr/>
        <p:txBody>
          <a:bodyPr/>
          <a:lstStyle/>
          <a:p>
            <a:pPr marL="342900" lvl="0" indent="-342900">
              <a:buFont typeface="Symbol" panose="05050102010706020507" pitchFamily="18" charset="2"/>
              <a:buChar char=""/>
            </a:pPr>
            <a:r>
              <a:rPr lang="en-GB" sz="1800" dirty="0">
                <a:effectLst/>
                <a:highlight>
                  <a:srgbClr val="FFFF00"/>
                </a:highlight>
                <a:latin typeface="DM Sans" pitchFamily="2" charset="0"/>
                <a:ea typeface="Times New Roman" panose="02020603050405020304" pitchFamily="18" charset="0"/>
              </a:rPr>
              <a:t>Contact </a:t>
            </a:r>
            <a:r>
              <a:rPr lang="en-GB" sz="1800" dirty="0" err="1">
                <a:effectLst/>
                <a:highlight>
                  <a:srgbClr val="FFFF00"/>
                </a:highlight>
                <a:latin typeface="DM Sans" pitchFamily="2" charset="0"/>
                <a:ea typeface="Times New Roman" panose="02020603050405020304" pitchFamily="18" charset="0"/>
              </a:rPr>
              <a:t>PharmOutcomes</a:t>
            </a:r>
            <a:r>
              <a:rPr lang="en-GB" sz="1800" dirty="0">
                <a:effectLst/>
                <a:highlight>
                  <a:srgbClr val="FFFF00"/>
                </a:highlight>
                <a:latin typeface="DM Sans" pitchFamily="2" charset="0"/>
                <a:ea typeface="Times New Roman" panose="02020603050405020304" pitchFamily="18" charset="0"/>
              </a:rPr>
              <a:t> if you wish to remain with them and complete the process to put a contractual agreement in place</a:t>
            </a:r>
            <a:endParaRPr lang="en-GB" sz="1800" dirty="0">
              <a:effectLst/>
              <a:latin typeface="DM Sans" pitchFamily="2" charset="0"/>
              <a:ea typeface="Calibri" panose="020F0502020204030204" pitchFamily="34" charset="0"/>
            </a:endParaRPr>
          </a:p>
          <a:p>
            <a:pPr marL="342900" lvl="0" indent="-342900">
              <a:buFont typeface="Symbol" panose="05050102010706020507" pitchFamily="18" charset="2"/>
              <a:buChar char=""/>
            </a:pPr>
            <a:r>
              <a:rPr lang="en-GB" sz="1800" dirty="0">
                <a:effectLst/>
                <a:highlight>
                  <a:srgbClr val="FFFF00"/>
                </a:highlight>
                <a:latin typeface="DM Sans" pitchFamily="2" charset="0"/>
                <a:ea typeface="Times New Roman" panose="02020603050405020304" pitchFamily="18" charset="0"/>
              </a:rPr>
              <a:t>Contact one of the other assured providers and put a contractual agreement in place with them </a:t>
            </a:r>
            <a:endParaRPr lang="en-GB" sz="1800" dirty="0">
              <a:effectLst/>
              <a:latin typeface="DM Sans" pitchFamily="2" charset="0"/>
              <a:ea typeface="Calibri" panose="020F0502020204030204" pitchFamily="34" charset="0"/>
            </a:endParaRPr>
          </a:p>
          <a:p>
            <a:pPr marL="342900" lvl="0" indent="-342900">
              <a:buFont typeface="Symbol" panose="05050102010706020507" pitchFamily="18" charset="2"/>
              <a:buChar char=""/>
            </a:pPr>
            <a:r>
              <a:rPr lang="en-GB" sz="1800" dirty="0">
                <a:effectLst/>
                <a:highlight>
                  <a:srgbClr val="FFFF00"/>
                </a:highlight>
                <a:latin typeface="DM Sans" pitchFamily="2" charset="0"/>
                <a:ea typeface="Times New Roman" panose="02020603050405020304" pitchFamily="18" charset="0"/>
              </a:rPr>
              <a:t>Deregister from providing CPCS</a:t>
            </a:r>
            <a:endParaRPr lang="en-GB" sz="1800" dirty="0">
              <a:effectLst/>
              <a:latin typeface="DM Sans" pitchFamily="2" charset="0"/>
              <a:ea typeface="Calibri" panose="020F0502020204030204" pitchFamily="34" charset="0"/>
            </a:endParaRPr>
          </a:p>
        </p:txBody>
      </p:sp>
      <p:pic>
        <p:nvPicPr>
          <p:cNvPr id="7" name="Content Placeholder 7" descr="A logo with text on it&#10;&#10;Description automatically generated">
            <a:extLst>
              <a:ext uri="{FF2B5EF4-FFF2-40B4-BE49-F238E27FC236}">
                <a16:creationId xmlns:a16="http://schemas.microsoft.com/office/drawing/2014/main" id="{B0BC06F2-DF2B-811B-5A22-8E88134056AA}"/>
              </a:ext>
            </a:extLst>
          </p:cNvPr>
          <p:cNvPicPr>
            <a:picLocks noChangeAspect="1"/>
          </p:cNvPicPr>
          <p:nvPr/>
        </p:nvPicPr>
        <p:blipFill>
          <a:blip r:embed="rId4"/>
          <a:stretch>
            <a:fillRect/>
          </a:stretch>
        </p:blipFill>
        <p:spPr>
          <a:xfrm>
            <a:off x="185864" y="5936432"/>
            <a:ext cx="2881627" cy="1079148"/>
          </a:xfrm>
          <a:prstGeom prst="rect">
            <a:avLst/>
          </a:prstGeom>
        </p:spPr>
      </p:pic>
    </p:spTree>
    <p:extLst>
      <p:ext uri="{BB962C8B-B14F-4D97-AF65-F5344CB8AC3E}">
        <p14:creationId xmlns:p14="http://schemas.microsoft.com/office/powerpoint/2010/main" val="3375594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3D031-FFCA-2EFA-020F-BFB3F9B5A42A}"/>
              </a:ext>
            </a:extLst>
          </p:cNvPr>
          <p:cNvSpPr>
            <a:spLocks noGrp="1"/>
          </p:cNvSpPr>
          <p:nvPr>
            <p:ph type="title"/>
          </p:nvPr>
        </p:nvSpPr>
        <p:spPr/>
        <p:txBody>
          <a:bodyPr/>
          <a:lstStyle/>
          <a:p>
            <a:r>
              <a:rPr lang="en-GB" dirty="0"/>
              <a:t>Services </a:t>
            </a:r>
          </a:p>
        </p:txBody>
      </p:sp>
      <p:sp>
        <p:nvSpPr>
          <p:cNvPr id="3" name="Text Placeholder 2">
            <a:extLst>
              <a:ext uri="{FF2B5EF4-FFF2-40B4-BE49-F238E27FC236}">
                <a16:creationId xmlns:a16="http://schemas.microsoft.com/office/drawing/2014/main" id="{6874BE3C-C48D-1DC0-48A6-BAEEBA25E6EA}"/>
              </a:ext>
            </a:extLst>
          </p:cNvPr>
          <p:cNvSpPr>
            <a:spLocks noGrp="1"/>
          </p:cNvSpPr>
          <p:nvPr>
            <p:ph type="body" idx="1"/>
          </p:nvPr>
        </p:nvSpPr>
        <p:spPr/>
        <p:txBody>
          <a:bodyPr/>
          <a:lstStyle/>
          <a:p>
            <a:r>
              <a:rPr lang="en-GB" dirty="0"/>
              <a:t>DMS </a:t>
            </a:r>
          </a:p>
        </p:txBody>
      </p:sp>
      <p:sp>
        <p:nvSpPr>
          <p:cNvPr id="4" name="Content Placeholder 3">
            <a:extLst>
              <a:ext uri="{FF2B5EF4-FFF2-40B4-BE49-F238E27FC236}">
                <a16:creationId xmlns:a16="http://schemas.microsoft.com/office/drawing/2014/main" id="{5FD75213-D90B-C4A4-F29A-DE4382495521}"/>
              </a:ext>
            </a:extLst>
          </p:cNvPr>
          <p:cNvSpPr>
            <a:spLocks noGrp="1"/>
          </p:cNvSpPr>
          <p:nvPr>
            <p:ph sz="half" idx="2"/>
          </p:nvPr>
        </p:nvSpPr>
        <p:spPr/>
        <p:txBody>
          <a:bodyPr>
            <a:normAutofit fontScale="77500" lnSpcReduction="20000"/>
          </a:bodyPr>
          <a:lstStyle/>
          <a:p>
            <a:r>
              <a:rPr lang="en-GB" dirty="0"/>
              <a:t>New tools on their way </a:t>
            </a:r>
          </a:p>
          <a:p>
            <a:r>
              <a:rPr lang="en-GB" dirty="0"/>
              <a:t>October UHL &amp; CP event </a:t>
            </a:r>
          </a:p>
          <a:p>
            <a:r>
              <a:rPr lang="en-GB" dirty="0"/>
              <a:t>Support more referrals </a:t>
            </a:r>
          </a:p>
          <a:p>
            <a:r>
              <a:rPr lang="en-GB" dirty="0"/>
              <a:t>Improve understanding and value of DMS </a:t>
            </a:r>
          </a:p>
          <a:p>
            <a:r>
              <a:rPr lang="en-GB" dirty="0"/>
              <a:t>It is an essential service</a:t>
            </a:r>
          </a:p>
        </p:txBody>
      </p:sp>
      <p:sp>
        <p:nvSpPr>
          <p:cNvPr id="5" name="Text Placeholder 4">
            <a:extLst>
              <a:ext uri="{FF2B5EF4-FFF2-40B4-BE49-F238E27FC236}">
                <a16:creationId xmlns:a16="http://schemas.microsoft.com/office/drawing/2014/main" id="{007FE5C3-6ADD-27EF-9F40-8CB5430B3418}"/>
              </a:ext>
            </a:extLst>
          </p:cNvPr>
          <p:cNvSpPr>
            <a:spLocks noGrp="1"/>
          </p:cNvSpPr>
          <p:nvPr>
            <p:ph type="body" sz="quarter" idx="3"/>
          </p:nvPr>
        </p:nvSpPr>
        <p:spPr/>
        <p:txBody>
          <a:bodyPr/>
          <a:lstStyle/>
          <a:p>
            <a:r>
              <a:rPr lang="en-GB" dirty="0"/>
              <a:t>Blood Pressure Checks </a:t>
            </a:r>
          </a:p>
        </p:txBody>
      </p:sp>
      <p:sp>
        <p:nvSpPr>
          <p:cNvPr id="6" name="Content Placeholder 5">
            <a:extLst>
              <a:ext uri="{FF2B5EF4-FFF2-40B4-BE49-F238E27FC236}">
                <a16:creationId xmlns:a16="http://schemas.microsoft.com/office/drawing/2014/main" id="{F8CC97FE-B792-EB53-D0F9-11DF56BB377B}"/>
              </a:ext>
            </a:extLst>
          </p:cNvPr>
          <p:cNvSpPr>
            <a:spLocks noGrp="1"/>
          </p:cNvSpPr>
          <p:nvPr>
            <p:ph sz="quarter" idx="4"/>
          </p:nvPr>
        </p:nvSpPr>
        <p:spPr/>
        <p:txBody>
          <a:bodyPr>
            <a:normAutofit fontScale="77500" lnSpcReduction="20000"/>
          </a:bodyPr>
          <a:lstStyle/>
          <a:p>
            <a:pPr marL="0" indent="0">
              <a:buNone/>
            </a:pPr>
            <a:r>
              <a:rPr lang="en-GB" dirty="0"/>
              <a:t>Updated content on website </a:t>
            </a:r>
          </a:p>
          <a:p>
            <a:pPr marL="0" indent="0">
              <a:buNone/>
            </a:pPr>
            <a:r>
              <a:rPr lang="en-GB" dirty="0"/>
              <a:t>Further resources to be released</a:t>
            </a:r>
          </a:p>
          <a:p>
            <a:pPr marL="0" indent="0">
              <a:buNone/>
            </a:pPr>
            <a:r>
              <a:rPr lang="en-GB" dirty="0"/>
              <a:t>By end of August – will email once live  </a:t>
            </a:r>
          </a:p>
          <a:p>
            <a:pPr marL="0" indent="0">
              <a:buNone/>
            </a:pPr>
            <a:r>
              <a:rPr lang="en-GB" dirty="0">
                <a:solidFill>
                  <a:srgbClr val="FF0000"/>
                </a:solidFill>
                <a:latin typeface="DM Sans" pitchFamily="2" charset="0"/>
              </a:rPr>
              <a:t>ACT NOW - </a:t>
            </a:r>
            <a:r>
              <a:rPr lang="en-GB" dirty="0">
                <a:solidFill>
                  <a:srgbClr val="0A4740"/>
                </a:solidFill>
                <a:latin typeface="DM Sans" pitchFamily="2" charset="0"/>
                <a:hlinkClick r:id="rId2"/>
              </a:rPr>
              <a:t>P</a:t>
            </a:r>
            <a:r>
              <a:rPr lang="en-GB" b="0" i="0" dirty="0">
                <a:solidFill>
                  <a:srgbClr val="0A4740"/>
                </a:solidFill>
                <a:effectLst/>
                <a:latin typeface="DM Sans" pitchFamily="2" charset="0"/>
                <a:hlinkClick r:id="rId2"/>
              </a:rPr>
              <a:t>harmacy owners will need to use an NHS approved clinical IT system to make their clinical records and payment claims for the Hypertension case-finding service from 1st September 2023.</a:t>
            </a:r>
            <a:endParaRPr lang="en-GB" dirty="0"/>
          </a:p>
        </p:txBody>
      </p:sp>
      <p:pic>
        <p:nvPicPr>
          <p:cNvPr id="7" name="Content Placeholder 7" descr="A logo with text on it&#10;&#10;Description automatically generated">
            <a:extLst>
              <a:ext uri="{FF2B5EF4-FFF2-40B4-BE49-F238E27FC236}">
                <a16:creationId xmlns:a16="http://schemas.microsoft.com/office/drawing/2014/main" id="{D98F9490-610F-F07B-A418-F63D982409D3}"/>
              </a:ext>
            </a:extLst>
          </p:cNvPr>
          <p:cNvPicPr>
            <a:picLocks noChangeAspect="1"/>
          </p:cNvPicPr>
          <p:nvPr/>
        </p:nvPicPr>
        <p:blipFill>
          <a:blip r:embed="rId3"/>
          <a:stretch>
            <a:fillRect/>
          </a:stretch>
        </p:blipFill>
        <p:spPr>
          <a:xfrm>
            <a:off x="243922" y="5650088"/>
            <a:ext cx="2881627" cy="1079148"/>
          </a:xfrm>
          <a:prstGeom prst="rect">
            <a:avLst/>
          </a:prstGeom>
        </p:spPr>
      </p:pic>
    </p:spTree>
    <p:extLst>
      <p:ext uri="{BB962C8B-B14F-4D97-AF65-F5344CB8AC3E}">
        <p14:creationId xmlns:p14="http://schemas.microsoft.com/office/powerpoint/2010/main" val="1184183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7307-17BF-6BBC-020B-B10D5C828DA7}"/>
              </a:ext>
            </a:extLst>
          </p:cNvPr>
          <p:cNvSpPr>
            <a:spLocks noGrp="1"/>
          </p:cNvSpPr>
          <p:nvPr>
            <p:ph type="title"/>
          </p:nvPr>
        </p:nvSpPr>
        <p:spPr>
          <a:xfrm>
            <a:off x="936977" y="365126"/>
            <a:ext cx="10418411" cy="1102462"/>
          </a:xfrm>
        </p:spPr>
        <p:txBody>
          <a:bodyPr>
            <a:normAutofit/>
          </a:bodyPr>
          <a:lstStyle/>
          <a:p>
            <a:r>
              <a:rPr lang="en-GB" dirty="0"/>
              <a:t>Shared Care Records (</a:t>
            </a:r>
            <a:r>
              <a:rPr lang="en-GB" dirty="0" err="1"/>
              <a:t>ShCRs</a:t>
            </a:r>
            <a:r>
              <a:rPr lang="en-GB" dirty="0"/>
              <a:t>)</a:t>
            </a:r>
          </a:p>
        </p:txBody>
      </p:sp>
      <p:sp>
        <p:nvSpPr>
          <p:cNvPr id="4" name="Content Placeholder 3">
            <a:extLst>
              <a:ext uri="{FF2B5EF4-FFF2-40B4-BE49-F238E27FC236}">
                <a16:creationId xmlns:a16="http://schemas.microsoft.com/office/drawing/2014/main" id="{94C853D8-40A1-0E55-60B8-A493D8A659F0}"/>
              </a:ext>
            </a:extLst>
          </p:cNvPr>
          <p:cNvSpPr>
            <a:spLocks noGrp="1"/>
          </p:cNvSpPr>
          <p:nvPr>
            <p:ph sz="half" idx="2"/>
          </p:nvPr>
        </p:nvSpPr>
        <p:spPr>
          <a:xfrm>
            <a:off x="631455" y="1693494"/>
            <a:ext cx="5060597" cy="3471011"/>
          </a:xfrm>
        </p:spPr>
        <p:txBody>
          <a:bodyPr>
            <a:normAutofit/>
          </a:bodyPr>
          <a:lstStyle/>
          <a:p>
            <a:pPr>
              <a:lnSpc>
                <a:spcPct val="115000"/>
              </a:lnSpc>
              <a:spcAft>
                <a:spcPts val="1000"/>
              </a:spcAft>
            </a:pPr>
            <a:r>
              <a:rPr lang="en-GB" sz="1900" dirty="0" err="1">
                <a:effectLst/>
                <a:latin typeface="DM Sans" pitchFamily="2" charset="0"/>
                <a:ea typeface="Calibri" panose="020F0502020204030204" pitchFamily="34" charset="0"/>
                <a:cs typeface="Calibri" panose="020F0502020204030204" pitchFamily="34" charset="0"/>
              </a:rPr>
              <a:t>ShCRs</a:t>
            </a:r>
            <a:r>
              <a:rPr lang="en-GB" sz="1900" dirty="0">
                <a:effectLst/>
                <a:latin typeface="DM Sans" pitchFamily="2" charset="0"/>
                <a:ea typeface="Calibri" panose="020F0502020204030204" pitchFamily="34" charset="0"/>
                <a:cs typeface="Calibri" panose="020F0502020204030204" pitchFamily="34" charset="0"/>
              </a:rPr>
              <a:t> pull together information on a patient from several sources, such as GP and hospital records, so they contain extra information compared to the NHS Summary Care Record</a:t>
            </a:r>
            <a:endParaRPr lang="en-GB" sz="1900" dirty="0">
              <a:effectLst/>
              <a:latin typeface="DM Sans" pitchFamily="2" charset="0"/>
              <a:ea typeface="Calibri" panose="020F0502020204030204" pitchFamily="34" charset="0"/>
              <a:cs typeface="Times New Roman" panose="02020603050405020304" pitchFamily="18" charset="0"/>
            </a:endParaRPr>
          </a:p>
          <a:p>
            <a:pPr>
              <a:lnSpc>
                <a:spcPct val="115000"/>
              </a:lnSpc>
              <a:spcAft>
                <a:spcPts val="1000"/>
              </a:spcAft>
            </a:pPr>
            <a:r>
              <a:rPr lang="en-GB" sz="1900" dirty="0">
                <a:effectLst/>
                <a:latin typeface="DM Sans" pitchFamily="2" charset="0"/>
                <a:ea typeface="Calibri" panose="020F0502020204030204" pitchFamily="34" charset="0"/>
                <a:cs typeface="Calibri" panose="020F0502020204030204" pitchFamily="34" charset="0"/>
              </a:rPr>
              <a:t>e.g., important vaccine information including eligibility/ blood test results/ drug allergies/ previous ADRs. </a:t>
            </a:r>
            <a:endParaRPr lang="en-GB" sz="1900" dirty="0">
              <a:effectLst/>
              <a:latin typeface="DM Sans" pitchFamily="2" charset="0"/>
              <a:ea typeface="Calibri" panose="020F0502020204030204" pitchFamily="34" charset="0"/>
              <a:cs typeface="Times New Roman" panose="02020603050405020304" pitchFamily="18" charset="0"/>
            </a:endParaRPr>
          </a:p>
          <a:p>
            <a:endParaRPr lang="en-GB" b="1" dirty="0"/>
          </a:p>
        </p:txBody>
      </p:sp>
      <p:sp>
        <p:nvSpPr>
          <p:cNvPr id="6" name="Content Placeholder 5">
            <a:extLst>
              <a:ext uri="{FF2B5EF4-FFF2-40B4-BE49-F238E27FC236}">
                <a16:creationId xmlns:a16="http://schemas.microsoft.com/office/drawing/2014/main" id="{20D9BC1D-C0CA-019E-32ED-4CE5FD91EF56}"/>
              </a:ext>
            </a:extLst>
          </p:cNvPr>
          <p:cNvSpPr>
            <a:spLocks noGrp="1"/>
          </p:cNvSpPr>
          <p:nvPr>
            <p:ph sz="quarter" idx="4"/>
          </p:nvPr>
        </p:nvSpPr>
        <p:spPr>
          <a:xfrm>
            <a:off x="6499949" y="1693494"/>
            <a:ext cx="4855439" cy="4402506"/>
          </a:xfrm>
        </p:spPr>
        <p:txBody>
          <a:bodyPr>
            <a:normAutofit/>
          </a:bodyPr>
          <a:lstStyle/>
          <a:p>
            <a:r>
              <a:rPr lang="en-GB" sz="1800" dirty="0">
                <a:effectLst/>
                <a:latin typeface="DM Sans" pitchFamily="2" charset="0"/>
                <a:ea typeface="Calibri" panose="020F0502020204030204" pitchFamily="34" charset="0"/>
                <a:cs typeface="Calibri" panose="020F0502020204030204" pitchFamily="34" charset="0"/>
              </a:rPr>
              <a:t>The LLR </a:t>
            </a:r>
            <a:r>
              <a:rPr lang="en-GB" sz="1800" dirty="0" err="1">
                <a:effectLst/>
                <a:latin typeface="DM Sans" pitchFamily="2" charset="0"/>
                <a:ea typeface="Calibri" panose="020F0502020204030204" pitchFamily="34" charset="0"/>
                <a:cs typeface="Calibri" panose="020F0502020204030204" pitchFamily="34" charset="0"/>
              </a:rPr>
              <a:t>ShCR</a:t>
            </a:r>
            <a:r>
              <a:rPr lang="en-GB" sz="1800" dirty="0">
                <a:effectLst/>
                <a:latin typeface="DM Sans" pitchFamily="2" charset="0"/>
                <a:ea typeface="Calibri" panose="020F0502020204030204" pitchFamily="34" charset="0"/>
                <a:cs typeface="Calibri" panose="020F0502020204030204" pitchFamily="34" charset="0"/>
              </a:rPr>
              <a:t> programme will for the first time allow all LLR communities pharmacy access to the patient’s </a:t>
            </a:r>
            <a:r>
              <a:rPr lang="en-GB" sz="1800" dirty="0" err="1">
                <a:effectLst/>
                <a:latin typeface="DM Sans" pitchFamily="2" charset="0"/>
                <a:ea typeface="Calibri" panose="020F0502020204030204" pitchFamily="34" charset="0"/>
                <a:cs typeface="Calibri" panose="020F0502020204030204" pitchFamily="34" charset="0"/>
              </a:rPr>
              <a:t>ShCR</a:t>
            </a:r>
            <a:r>
              <a:rPr lang="en-GB" sz="1800" dirty="0">
                <a:effectLst/>
                <a:latin typeface="DM Sans" pitchFamily="2" charset="0"/>
                <a:ea typeface="Calibri" panose="020F0502020204030204" pitchFamily="34" charset="0"/>
                <a:cs typeface="Calibri" panose="020F0502020204030204" pitchFamily="34" charset="0"/>
              </a:rPr>
              <a:t>. </a:t>
            </a:r>
          </a:p>
          <a:p>
            <a:r>
              <a:rPr lang="en-GB" sz="1800" dirty="0">
                <a:latin typeface="DM Sans" pitchFamily="2" charset="0"/>
                <a:ea typeface="Calibri" panose="020F0502020204030204" pitchFamily="34" charset="0"/>
                <a:cs typeface="Calibri" panose="020F0502020204030204" pitchFamily="34" charset="0"/>
              </a:rPr>
              <a:t>Accessed through a web app</a:t>
            </a:r>
            <a:endParaRPr lang="en-GB" sz="1800" dirty="0">
              <a:effectLst/>
              <a:latin typeface="DM Sans" pitchFamily="2" charset="0"/>
              <a:ea typeface="Calibri" panose="020F0502020204030204" pitchFamily="34" charset="0"/>
              <a:cs typeface="Times New Roman" panose="02020603050405020304" pitchFamily="18" charset="0"/>
            </a:endParaRPr>
          </a:p>
          <a:p>
            <a:r>
              <a:rPr lang="en-GB" sz="1800" b="1" u="sng" dirty="0">
                <a:solidFill>
                  <a:srgbClr val="47D1BA"/>
                </a:solidFill>
                <a:effectLst/>
                <a:latin typeface="DM Sans" pitchFamily="2" charset="0"/>
                <a:ea typeface="Calibri" panose="020F0502020204030204" pitchFamily="34" charset="0"/>
                <a:cs typeface="Calibri" panose="020F0502020204030204" pitchFamily="34" charset="0"/>
              </a:rPr>
              <a:t>Establish </a:t>
            </a:r>
            <a:r>
              <a:rPr lang="en-GB" sz="1800" b="1" u="sng" dirty="0">
                <a:solidFill>
                  <a:srgbClr val="47D1BA"/>
                </a:solidFill>
                <a:effectLst/>
                <a:latin typeface="DM Sans" pitchFamily="2" charset="0"/>
                <a:ea typeface="Calibri" panose="020F0502020204030204" pitchFamily="34" charset="0"/>
                <a:cs typeface="Times New Roman" panose="02020603050405020304" pitchFamily="18" charset="0"/>
              </a:rPr>
              <a:t>Community Pharmacy discovery and benefits group </a:t>
            </a:r>
          </a:p>
          <a:p>
            <a:r>
              <a:rPr lang="en-GB" sz="1800" b="1" dirty="0">
                <a:latin typeface="DM Sans" pitchFamily="2" charset="0"/>
              </a:rPr>
              <a:t>Are you interested in being a pilot site? </a:t>
            </a:r>
          </a:p>
          <a:p>
            <a:r>
              <a:rPr lang="en-GB" sz="1800" b="1" dirty="0">
                <a:solidFill>
                  <a:srgbClr val="CC94FF"/>
                </a:solidFill>
                <a:latin typeface="DM Sans" pitchFamily="2" charset="0"/>
              </a:rPr>
              <a:t>Drop your email address in chat</a:t>
            </a:r>
          </a:p>
          <a:p>
            <a:r>
              <a:rPr lang="en-GB" sz="1800" b="1" dirty="0">
                <a:solidFill>
                  <a:srgbClr val="CC94FF"/>
                </a:solidFill>
                <a:latin typeface="DM Sans" pitchFamily="2" charset="0"/>
              </a:rPr>
              <a:t>Email chiefofficer@leics-lpc.co.uk </a:t>
            </a:r>
          </a:p>
        </p:txBody>
      </p:sp>
      <p:pic>
        <p:nvPicPr>
          <p:cNvPr id="7" name="Content Placeholder 7" descr="A logo with text on it&#10;&#10;Description automatically generated">
            <a:extLst>
              <a:ext uri="{FF2B5EF4-FFF2-40B4-BE49-F238E27FC236}">
                <a16:creationId xmlns:a16="http://schemas.microsoft.com/office/drawing/2014/main" id="{52814DC8-9594-0562-7BD1-D03A60977848}"/>
              </a:ext>
            </a:extLst>
          </p:cNvPr>
          <p:cNvPicPr>
            <a:picLocks noChangeAspect="1"/>
          </p:cNvPicPr>
          <p:nvPr/>
        </p:nvPicPr>
        <p:blipFill>
          <a:blip r:embed="rId2"/>
          <a:stretch>
            <a:fillRect/>
          </a:stretch>
        </p:blipFill>
        <p:spPr>
          <a:xfrm>
            <a:off x="172585" y="5650088"/>
            <a:ext cx="2881627" cy="1079148"/>
          </a:xfrm>
          <a:prstGeom prst="rect">
            <a:avLst/>
          </a:prstGeom>
        </p:spPr>
      </p:pic>
    </p:spTree>
    <p:extLst>
      <p:ext uri="{BB962C8B-B14F-4D97-AF65-F5344CB8AC3E}">
        <p14:creationId xmlns:p14="http://schemas.microsoft.com/office/powerpoint/2010/main" val="3333376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CA1FF-4C9C-BE67-5658-DF4E37E95D17}"/>
              </a:ext>
            </a:extLst>
          </p:cNvPr>
          <p:cNvSpPr>
            <a:spLocks noGrp="1"/>
          </p:cNvSpPr>
          <p:nvPr>
            <p:ph type="title"/>
          </p:nvPr>
        </p:nvSpPr>
        <p:spPr/>
        <p:txBody>
          <a:bodyPr/>
          <a:lstStyle/>
          <a:p>
            <a:r>
              <a:rPr lang="en-GB" dirty="0"/>
              <a:t>Local Workstreams (LCS)</a:t>
            </a:r>
          </a:p>
        </p:txBody>
      </p:sp>
      <p:sp>
        <p:nvSpPr>
          <p:cNvPr id="3" name="Text Placeholder 2">
            <a:extLst>
              <a:ext uri="{FF2B5EF4-FFF2-40B4-BE49-F238E27FC236}">
                <a16:creationId xmlns:a16="http://schemas.microsoft.com/office/drawing/2014/main" id="{5265D3EA-DC0E-43DC-5EBB-0EC25674C3DD}"/>
              </a:ext>
            </a:extLst>
          </p:cNvPr>
          <p:cNvSpPr>
            <a:spLocks noGrp="1"/>
          </p:cNvSpPr>
          <p:nvPr>
            <p:ph type="body" idx="1"/>
          </p:nvPr>
        </p:nvSpPr>
        <p:spPr/>
        <p:txBody>
          <a:bodyPr/>
          <a:lstStyle/>
          <a:p>
            <a:r>
              <a:rPr lang="en-GB" dirty="0"/>
              <a:t>EHC County PGDs </a:t>
            </a:r>
          </a:p>
        </p:txBody>
      </p:sp>
      <p:sp>
        <p:nvSpPr>
          <p:cNvPr id="4" name="Content Placeholder 3">
            <a:extLst>
              <a:ext uri="{FF2B5EF4-FFF2-40B4-BE49-F238E27FC236}">
                <a16:creationId xmlns:a16="http://schemas.microsoft.com/office/drawing/2014/main" id="{70BF608E-CE9E-E92C-2932-0F9C39CBC615}"/>
              </a:ext>
            </a:extLst>
          </p:cNvPr>
          <p:cNvSpPr>
            <a:spLocks noGrp="1"/>
          </p:cNvSpPr>
          <p:nvPr>
            <p:ph sz="half" idx="2"/>
          </p:nvPr>
        </p:nvSpPr>
        <p:spPr/>
        <p:txBody>
          <a:bodyPr/>
          <a:lstStyle/>
          <a:p>
            <a:r>
              <a:rPr lang="en-GB" dirty="0"/>
              <a:t>New PGDs issued via PO </a:t>
            </a:r>
          </a:p>
          <a:p>
            <a:r>
              <a:rPr lang="en-GB" dirty="0"/>
              <a:t>Exp 28</a:t>
            </a:r>
            <a:r>
              <a:rPr lang="en-GB" baseline="30000" dirty="0"/>
              <a:t>th</a:t>
            </a:r>
            <a:r>
              <a:rPr lang="en-GB" dirty="0"/>
              <a:t> Feb 2026</a:t>
            </a:r>
          </a:p>
        </p:txBody>
      </p:sp>
      <p:sp>
        <p:nvSpPr>
          <p:cNvPr id="5" name="Text Placeholder 4">
            <a:extLst>
              <a:ext uri="{FF2B5EF4-FFF2-40B4-BE49-F238E27FC236}">
                <a16:creationId xmlns:a16="http://schemas.microsoft.com/office/drawing/2014/main" id="{BD4E24E3-1527-A769-6559-F436EC13423D}"/>
              </a:ext>
            </a:extLst>
          </p:cNvPr>
          <p:cNvSpPr>
            <a:spLocks noGrp="1"/>
          </p:cNvSpPr>
          <p:nvPr>
            <p:ph type="body" sz="quarter" idx="3"/>
          </p:nvPr>
        </p:nvSpPr>
        <p:spPr/>
        <p:txBody>
          <a:bodyPr/>
          <a:lstStyle/>
          <a:p>
            <a:r>
              <a:rPr lang="en-GB" dirty="0"/>
              <a:t>NRT </a:t>
            </a:r>
          </a:p>
        </p:txBody>
      </p:sp>
      <p:sp>
        <p:nvSpPr>
          <p:cNvPr id="6" name="Content Placeholder 5">
            <a:extLst>
              <a:ext uri="{FF2B5EF4-FFF2-40B4-BE49-F238E27FC236}">
                <a16:creationId xmlns:a16="http://schemas.microsoft.com/office/drawing/2014/main" id="{20DB8C72-4A16-7B57-7B4E-D3F5F1223B1E}"/>
              </a:ext>
            </a:extLst>
          </p:cNvPr>
          <p:cNvSpPr>
            <a:spLocks noGrp="1"/>
          </p:cNvSpPr>
          <p:nvPr>
            <p:ph sz="quarter" idx="4"/>
          </p:nvPr>
        </p:nvSpPr>
        <p:spPr/>
        <p:txBody>
          <a:bodyPr/>
          <a:lstStyle/>
          <a:p>
            <a:r>
              <a:rPr lang="en-GB" dirty="0"/>
              <a:t>Voucher scheme </a:t>
            </a:r>
          </a:p>
          <a:p>
            <a:r>
              <a:rPr lang="en-GB" dirty="0"/>
              <a:t>Service specification competed </a:t>
            </a:r>
          </a:p>
          <a:p>
            <a:r>
              <a:rPr lang="en-GB" dirty="0"/>
              <a:t>Expected to be live by Dec 2023 </a:t>
            </a:r>
          </a:p>
        </p:txBody>
      </p:sp>
    </p:spTree>
    <p:extLst>
      <p:ext uri="{BB962C8B-B14F-4D97-AF65-F5344CB8AC3E}">
        <p14:creationId xmlns:p14="http://schemas.microsoft.com/office/powerpoint/2010/main" val="1652356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3EF4-A3ED-A08F-1BDB-882EAF0D75B1}"/>
              </a:ext>
            </a:extLst>
          </p:cNvPr>
          <p:cNvSpPr>
            <a:spLocks noGrp="1"/>
          </p:cNvSpPr>
          <p:nvPr>
            <p:ph type="title"/>
          </p:nvPr>
        </p:nvSpPr>
        <p:spPr>
          <a:xfrm>
            <a:off x="464187" y="2394856"/>
            <a:ext cx="11045642" cy="3497943"/>
          </a:xfrm>
        </p:spPr>
        <p:txBody>
          <a:bodyPr>
            <a:normAutofit fontScale="90000"/>
          </a:bodyPr>
          <a:lstStyle/>
          <a:p>
            <a:r>
              <a:rPr lang="en-GB" dirty="0">
                <a:latin typeface="DM Sans" pitchFamily="2" charset="0"/>
              </a:rPr>
              <a:t>Welcome </a:t>
            </a:r>
            <a:br>
              <a:rPr lang="en-GB" dirty="0">
                <a:latin typeface="DM Sans" pitchFamily="2" charset="0"/>
              </a:rPr>
            </a:br>
            <a:r>
              <a:rPr lang="en-GB" sz="2700" dirty="0">
                <a:latin typeface="DM Sans" pitchFamily="2" charset="0"/>
              </a:rPr>
              <a:t>Join us on social media </a:t>
            </a:r>
            <a:br>
              <a:rPr lang="en-GB" dirty="0">
                <a:latin typeface="DM Sans" pitchFamily="2" charset="0"/>
              </a:rPr>
            </a:br>
            <a:r>
              <a:rPr lang="en-GB" sz="1800" dirty="0">
                <a:effectLst/>
                <a:latin typeface="DM Sans" pitchFamily="2" charset="0"/>
                <a:ea typeface="Calibri" panose="020F0502020204030204" pitchFamily="34" charset="0"/>
              </a:rPr>
              <a:t>Facebook</a:t>
            </a:r>
            <a:br>
              <a:rPr lang="en-GB" sz="1800" dirty="0">
                <a:effectLst/>
                <a:latin typeface="DM Sans" pitchFamily="2" charset="0"/>
                <a:ea typeface="Calibri" panose="020F0502020204030204" pitchFamily="34" charset="0"/>
              </a:rPr>
            </a:br>
            <a:r>
              <a:rPr lang="en-GB" sz="1800" u="sng" dirty="0">
                <a:solidFill>
                  <a:srgbClr val="0563C1"/>
                </a:solidFill>
                <a:effectLst/>
                <a:latin typeface="DM Sans" pitchFamily="2" charset="0"/>
                <a:ea typeface="Calibri" panose="020F0502020204030204" pitchFamily="34" charset="0"/>
                <a:hlinkClick r:id="rId2"/>
              </a:rPr>
              <a:t>Leicestershire &amp; Rutland Community Pharmacy | Leicester | Facebook</a:t>
            </a:r>
            <a:br>
              <a:rPr lang="en-GB" sz="1800" dirty="0">
                <a:effectLst/>
                <a:latin typeface="DM Sans" pitchFamily="2" charset="0"/>
                <a:ea typeface="Calibri" panose="020F0502020204030204" pitchFamily="34" charset="0"/>
              </a:rPr>
            </a:br>
            <a:r>
              <a:rPr lang="en-GB" sz="1800" dirty="0">
                <a:effectLst/>
                <a:latin typeface="DM Sans" pitchFamily="2" charset="0"/>
                <a:ea typeface="Calibri" panose="020F0502020204030204" pitchFamily="34" charset="0"/>
              </a:rPr>
              <a:t> </a:t>
            </a:r>
            <a:br>
              <a:rPr lang="en-GB" sz="1800" dirty="0">
                <a:effectLst/>
                <a:latin typeface="DM Sans" pitchFamily="2" charset="0"/>
                <a:ea typeface="Calibri" panose="020F0502020204030204" pitchFamily="34" charset="0"/>
              </a:rPr>
            </a:br>
            <a:r>
              <a:rPr lang="en-GB" sz="1800" dirty="0">
                <a:effectLst/>
                <a:latin typeface="DM Sans" pitchFamily="2" charset="0"/>
                <a:ea typeface="Calibri" panose="020F0502020204030204" pitchFamily="34" charset="0"/>
              </a:rPr>
              <a:t>Instagram </a:t>
            </a:r>
            <a:br>
              <a:rPr lang="en-GB" sz="1800" dirty="0">
                <a:effectLst/>
                <a:latin typeface="DM Sans" pitchFamily="2" charset="0"/>
                <a:ea typeface="Calibri" panose="020F0502020204030204" pitchFamily="34" charset="0"/>
              </a:rPr>
            </a:br>
            <a:r>
              <a:rPr lang="en-GB" sz="1800" u="sng" dirty="0">
                <a:solidFill>
                  <a:srgbClr val="0563C1"/>
                </a:solidFill>
                <a:effectLst/>
                <a:latin typeface="DM Sans" pitchFamily="2" charset="0"/>
                <a:ea typeface="Calibri" panose="020F0502020204030204" pitchFamily="34" charset="0"/>
                <a:hlinkClick r:id="rId3"/>
              </a:rPr>
              <a:t>Community Pharmacy Leicestershire &amp; Rutland (@communitypharmaciyllr) | Instagram</a:t>
            </a:r>
            <a:br>
              <a:rPr lang="en-GB" sz="1800" dirty="0">
                <a:effectLst/>
                <a:latin typeface="DM Sans" pitchFamily="2" charset="0"/>
                <a:ea typeface="Calibri" panose="020F0502020204030204" pitchFamily="34" charset="0"/>
              </a:rPr>
            </a:br>
            <a:r>
              <a:rPr lang="en-GB" sz="1800" dirty="0">
                <a:effectLst/>
                <a:latin typeface="DM Sans" pitchFamily="2" charset="0"/>
                <a:ea typeface="Calibri" panose="020F0502020204030204" pitchFamily="34" charset="0"/>
              </a:rPr>
              <a:t> </a:t>
            </a:r>
            <a:br>
              <a:rPr lang="en-GB" sz="1800" dirty="0">
                <a:effectLst/>
                <a:latin typeface="DM Sans" pitchFamily="2" charset="0"/>
                <a:ea typeface="Calibri" panose="020F0502020204030204" pitchFamily="34" charset="0"/>
              </a:rPr>
            </a:br>
            <a:r>
              <a:rPr lang="en-GB" sz="1800" dirty="0">
                <a:effectLst/>
                <a:latin typeface="DM Sans" pitchFamily="2" charset="0"/>
                <a:ea typeface="Calibri" panose="020F0502020204030204" pitchFamily="34" charset="0"/>
              </a:rPr>
              <a:t>LinkedIn </a:t>
            </a:r>
            <a:br>
              <a:rPr lang="en-GB" sz="1800" dirty="0">
                <a:effectLst/>
                <a:latin typeface="DM Sans" pitchFamily="2" charset="0"/>
                <a:ea typeface="Calibri" panose="020F0502020204030204" pitchFamily="34" charset="0"/>
              </a:rPr>
            </a:br>
            <a:r>
              <a:rPr lang="en-GB" sz="1800" u="sng" dirty="0">
                <a:solidFill>
                  <a:srgbClr val="0563C1"/>
                </a:solidFill>
                <a:effectLst/>
                <a:latin typeface="DM Sans" pitchFamily="2" charset="0"/>
                <a:ea typeface="Calibri" panose="020F0502020204030204" pitchFamily="34" charset="0"/>
                <a:hlinkClick r:id="rId4"/>
              </a:rPr>
              <a:t>https://www.linkedin.com/in/community-pharmacy-leicestershire-and-rutland-577723276</a:t>
            </a:r>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 </a:t>
            </a:r>
            <a:br>
              <a:rPr lang="en-GB" sz="1800" dirty="0">
                <a:effectLst/>
                <a:latin typeface="Calibri" panose="020F0502020204030204" pitchFamily="34" charset="0"/>
                <a:ea typeface="Calibri" panose="020F0502020204030204" pitchFamily="34" charset="0"/>
              </a:rPr>
            </a:br>
            <a:br>
              <a:rPr lang="en-GB" sz="3100" dirty="0"/>
            </a:br>
            <a:r>
              <a:rPr lang="en-GB" sz="3100" i="1" dirty="0">
                <a:solidFill>
                  <a:schemeClr val="tx2"/>
                </a:solidFill>
              </a:rPr>
              <a:t>(*If you are not on the WhatsApp group, get in touch </a:t>
            </a:r>
            <a:br>
              <a:rPr lang="en-GB" sz="3100" i="1" dirty="0">
                <a:solidFill>
                  <a:schemeClr val="tx2"/>
                </a:solidFill>
              </a:rPr>
            </a:br>
            <a:r>
              <a:rPr lang="en-GB" sz="3100" i="1" dirty="0">
                <a:solidFill>
                  <a:srgbClr val="FF0000"/>
                </a:solidFill>
              </a:rPr>
              <a:t>chiefofficer@leics-lpc.co.uk</a:t>
            </a:r>
            <a:br>
              <a:rPr lang="en-GB" sz="3100" i="1" dirty="0">
                <a:solidFill>
                  <a:srgbClr val="FF0000"/>
                </a:solidFill>
              </a:rPr>
            </a:br>
            <a:r>
              <a:rPr lang="en-GB" sz="3100" i="1" dirty="0">
                <a:solidFill>
                  <a:schemeClr val="tx2"/>
                </a:solidFill>
              </a:rPr>
              <a:t>add mobile in chat) </a:t>
            </a:r>
          </a:p>
        </p:txBody>
      </p:sp>
      <p:pic>
        <p:nvPicPr>
          <p:cNvPr id="3" name="Picture 2" descr="A logo with text on it&#10;&#10;Description automatically generated">
            <a:extLst>
              <a:ext uri="{FF2B5EF4-FFF2-40B4-BE49-F238E27FC236}">
                <a16:creationId xmlns:a16="http://schemas.microsoft.com/office/drawing/2014/main" id="{5C12DB8F-6DC1-4D03-48E8-8EBEA2007CB6}"/>
              </a:ext>
            </a:extLst>
          </p:cNvPr>
          <p:cNvPicPr>
            <a:picLocks noChangeAspect="1"/>
          </p:cNvPicPr>
          <p:nvPr/>
        </p:nvPicPr>
        <p:blipFill>
          <a:blip r:embed="rId5"/>
          <a:stretch>
            <a:fillRect/>
          </a:stretch>
        </p:blipFill>
        <p:spPr>
          <a:xfrm>
            <a:off x="464187" y="-13819"/>
            <a:ext cx="3628842" cy="1358974"/>
          </a:xfrm>
          <a:prstGeom prst="rect">
            <a:avLst/>
          </a:prstGeom>
        </p:spPr>
      </p:pic>
    </p:spTree>
    <p:extLst>
      <p:ext uri="{BB962C8B-B14F-4D97-AF65-F5344CB8AC3E}">
        <p14:creationId xmlns:p14="http://schemas.microsoft.com/office/powerpoint/2010/main" val="4034734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A7D8C-579A-47D7-2254-D31F0983CE45}"/>
              </a:ext>
            </a:extLst>
          </p:cNvPr>
          <p:cNvSpPr>
            <a:spLocks noGrp="1"/>
          </p:cNvSpPr>
          <p:nvPr>
            <p:ph type="title"/>
          </p:nvPr>
        </p:nvSpPr>
        <p:spPr/>
        <p:txBody>
          <a:bodyPr>
            <a:normAutofit fontScale="90000"/>
          </a:bodyPr>
          <a:lstStyle/>
          <a:p>
            <a:r>
              <a:rPr lang="en-GB" dirty="0"/>
              <a:t>Questions </a:t>
            </a:r>
            <a:br>
              <a:rPr lang="en-GB" dirty="0"/>
            </a:br>
            <a:r>
              <a:rPr lang="en-GB" dirty="0"/>
              <a:t>&amp; </a:t>
            </a:r>
            <a:br>
              <a:rPr lang="en-GB" dirty="0"/>
            </a:br>
            <a:r>
              <a:rPr lang="en-GB" dirty="0"/>
              <a:t>Discussion </a:t>
            </a:r>
          </a:p>
        </p:txBody>
      </p:sp>
      <p:pic>
        <p:nvPicPr>
          <p:cNvPr id="3" name="Camera 2">
            <a:extLst>
              <a:ext uri="{FF2B5EF4-FFF2-40B4-BE49-F238E27FC236}">
                <a16:creationId xmlns:a16="http://schemas.microsoft.com/office/drawing/2014/main" id="{0CD2F2A0-6179-06F4-3D39-97EDBAFFF4DF}"/>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10052304" y="4718304"/>
            <a:ext cx="2057400" cy="2057400"/>
          </a:xfrm>
          <a:prstGeom prst="ellipse">
            <a:avLst/>
          </a:prstGeom>
        </p:spPr>
      </p:pic>
      <p:pic>
        <p:nvPicPr>
          <p:cNvPr id="4" name="Camera 3">
            <a:extLst>
              <a:ext uri="{FF2B5EF4-FFF2-40B4-BE49-F238E27FC236}">
                <a16:creationId xmlns:a16="http://schemas.microsoft.com/office/drawing/2014/main" id="{05AB2750-88DC-6682-FD21-78600F55B3C4}"/>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10052304" y="4718304"/>
            <a:ext cx="2057400" cy="2057400"/>
          </a:xfrm>
          <a:prstGeom prst="ellipse">
            <a:avLst/>
          </a:prstGeom>
        </p:spPr>
      </p:pic>
      <p:pic>
        <p:nvPicPr>
          <p:cNvPr id="5" name="Camera 4">
            <a:extLst>
              <a:ext uri="{FF2B5EF4-FFF2-40B4-BE49-F238E27FC236}">
                <a16:creationId xmlns:a16="http://schemas.microsoft.com/office/drawing/2014/main" id="{5861BED0-0EF2-3991-08C3-5F5B30D89678}"/>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10052304" y="4718304"/>
            <a:ext cx="2057400" cy="2057400"/>
          </a:xfrm>
          <a:prstGeom prst="ellipse">
            <a:avLst/>
          </a:prstGeom>
        </p:spPr>
      </p:pic>
      <p:pic>
        <p:nvPicPr>
          <p:cNvPr id="6" name="Camera 5">
            <a:extLst>
              <a:ext uri="{FF2B5EF4-FFF2-40B4-BE49-F238E27FC236}">
                <a16:creationId xmlns:a16="http://schemas.microsoft.com/office/drawing/2014/main" id="{11E00B3F-73B4-2C44-28E0-6E3EE7F5D442}"/>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10052304" y="4718304"/>
            <a:ext cx="2057400" cy="2057400"/>
          </a:xfrm>
          <a:prstGeom prst="ellipse">
            <a:avLst/>
          </a:prstGeom>
        </p:spPr>
      </p:pic>
      <p:pic>
        <p:nvPicPr>
          <p:cNvPr id="8" name="Content Placeholder 7" descr="A logo with text on it&#10;&#10;Description automatically generated">
            <a:extLst>
              <a:ext uri="{FF2B5EF4-FFF2-40B4-BE49-F238E27FC236}">
                <a16:creationId xmlns:a16="http://schemas.microsoft.com/office/drawing/2014/main" id="{D7CC6620-BA62-5659-475E-0F045A5603CE}"/>
              </a:ext>
            </a:extLst>
          </p:cNvPr>
          <p:cNvPicPr>
            <a:picLocks noChangeAspect="1"/>
          </p:cNvPicPr>
          <p:nvPr/>
        </p:nvPicPr>
        <p:blipFill>
          <a:blip r:embed="rId4"/>
          <a:stretch>
            <a:fillRect/>
          </a:stretch>
        </p:blipFill>
        <p:spPr>
          <a:xfrm>
            <a:off x="0" y="5881581"/>
            <a:ext cx="2881627" cy="1079148"/>
          </a:xfrm>
          <a:prstGeom prst="rect">
            <a:avLst/>
          </a:prstGeom>
        </p:spPr>
      </p:pic>
      <p:pic>
        <p:nvPicPr>
          <p:cNvPr id="9" name="Picture 8">
            <a:extLst>
              <a:ext uri="{FF2B5EF4-FFF2-40B4-BE49-F238E27FC236}">
                <a16:creationId xmlns:a16="http://schemas.microsoft.com/office/drawing/2014/main" id="{6E7A1A11-BED8-C88E-8F74-211CF613A4E3}"/>
              </a:ext>
            </a:extLst>
          </p:cNvPr>
          <p:cNvPicPr>
            <a:picLocks noChangeAspect="1"/>
          </p:cNvPicPr>
          <p:nvPr/>
        </p:nvPicPr>
        <p:blipFill>
          <a:blip r:embed="rId5"/>
          <a:stretch>
            <a:fillRect/>
          </a:stretch>
        </p:blipFill>
        <p:spPr>
          <a:xfrm>
            <a:off x="7078484" y="4616493"/>
            <a:ext cx="5113516" cy="2241507"/>
          </a:xfrm>
          <a:prstGeom prst="rect">
            <a:avLst/>
          </a:prstGeom>
        </p:spPr>
      </p:pic>
    </p:spTree>
    <p:extLst>
      <p:ext uri="{BB962C8B-B14F-4D97-AF65-F5344CB8AC3E}">
        <p14:creationId xmlns:p14="http://schemas.microsoft.com/office/powerpoint/2010/main" val="6130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A7D8C-579A-47D7-2254-D31F0983CE45}"/>
              </a:ext>
            </a:extLst>
          </p:cNvPr>
          <p:cNvSpPr>
            <a:spLocks noGrp="1"/>
          </p:cNvSpPr>
          <p:nvPr>
            <p:ph type="title"/>
          </p:nvPr>
        </p:nvSpPr>
        <p:spPr/>
        <p:txBody>
          <a:bodyPr>
            <a:normAutofit/>
          </a:bodyPr>
          <a:lstStyle/>
          <a:p>
            <a:r>
              <a:rPr lang="en-GB" dirty="0"/>
              <a:t>Questions  </a:t>
            </a:r>
          </a:p>
        </p:txBody>
      </p:sp>
      <p:pic>
        <p:nvPicPr>
          <p:cNvPr id="3" name="Camera 2">
            <a:extLst>
              <a:ext uri="{FF2B5EF4-FFF2-40B4-BE49-F238E27FC236}">
                <a16:creationId xmlns:a16="http://schemas.microsoft.com/office/drawing/2014/main" id="{0CD2F2A0-6179-06F4-3D39-97EDBAFFF4DF}"/>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10052304" y="4718304"/>
            <a:ext cx="2057400" cy="2057400"/>
          </a:xfrm>
          <a:prstGeom prst="ellipse">
            <a:avLst/>
          </a:prstGeom>
        </p:spPr>
      </p:pic>
      <p:pic>
        <p:nvPicPr>
          <p:cNvPr id="4" name="Camera 3">
            <a:extLst>
              <a:ext uri="{FF2B5EF4-FFF2-40B4-BE49-F238E27FC236}">
                <a16:creationId xmlns:a16="http://schemas.microsoft.com/office/drawing/2014/main" id="{05AB2750-88DC-6682-FD21-78600F55B3C4}"/>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10052304" y="4718304"/>
            <a:ext cx="2057400" cy="2057400"/>
          </a:xfrm>
          <a:prstGeom prst="ellipse">
            <a:avLst/>
          </a:prstGeom>
        </p:spPr>
      </p:pic>
      <p:pic>
        <p:nvPicPr>
          <p:cNvPr id="5" name="Camera 4">
            <a:extLst>
              <a:ext uri="{FF2B5EF4-FFF2-40B4-BE49-F238E27FC236}">
                <a16:creationId xmlns:a16="http://schemas.microsoft.com/office/drawing/2014/main" id="{5861BED0-0EF2-3991-08C3-5F5B30D89678}"/>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10052304" y="4718304"/>
            <a:ext cx="2057400" cy="2057400"/>
          </a:xfrm>
          <a:prstGeom prst="ellipse">
            <a:avLst/>
          </a:prstGeom>
        </p:spPr>
      </p:pic>
      <p:pic>
        <p:nvPicPr>
          <p:cNvPr id="8" name="Content Placeholder 7" descr="A logo with text on it&#10;&#10;Description automatically generated">
            <a:extLst>
              <a:ext uri="{FF2B5EF4-FFF2-40B4-BE49-F238E27FC236}">
                <a16:creationId xmlns:a16="http://schemas.microsoft.com/office/drawing/2014/main" id="{D7CC6620-BA62-5659-475E-0F045A5603CE}"/>
              </a:ext>
            </a:extLst>
          </p:cNvPr>
          <p:cNvPicPr>
            <a:picLocks noChangeAspect="1"/>
          </p:cNvPicPr>
          <p:nvPr/>
        </p:nvPicPr>
        <p:blipFill>
          <a:blip r:embed="rId4"/>
          <a:stretch>
            <a:fillRect/>
          </a:stretch>
        </p:blipFill>
        <p:spPr>
          <a:xfrm>
            <a:off x="0" y="5881581"/>
            <a:ext cx="2881627" cy="1079148"/>
          </a:xfrm>
          <a:prstGeom prst="rect">
            <a:avLst/>
          </a:prstGeom>
        </p:spPr>
      </p:pic>
      <p:graphicFrame>
        <p:nvGraphicFramePr>
          <p:cNvPr id="7" name="Table 6">
            <a:extLst>
              <a:ext uri="{FF2B5EF4-FFF2-40B4-BE49-F238E27FC236}">
                <a16:creationId xmlns:a16="http://schemas.microsoft.com/office/drawing/2014/main" id="{DF471398-AE53-79B9-0C20-FCCB494642B1}"/>
              </a:ext>
            </a:extLst>
          </p:cNvPr>
          <p:cNvGraphicFramePr>
            <a:graphicFrameLocks noGrp="1"/>
          </p:cNvGraphicFramePr>
          <p:nvPr>
            <p:extLst>
              <p:ext uri="{D42A27DB-BD31-4B8C-83A1-F6EECF244321}">
                <p14:modId xmlns:p14="http://schemas.microsoft.com/office/powerpoint/2010/main" val="3858707209"/>
              </p:ext>
            </p:extLst>
          </p:nvPr>
        </p:nvGraphicFramePr>
        <p:xfrm>
          <a:off x="1770741" y="1074056"/>
          <a:ext cx="10043888" cy="4807525"/>
        </p:xfrm>
        <a:graphic>
          <a:graphicData uri="http://schemas.openxmlformats.org/drawingml/2006/table">
            <a:tbl>
              <a:tblPr firstRow="1" firstCol="1" bandRow="1">
                <a:tableStyleId>{5C22544A-7EE6-4342-B048-85BDC9FD1C3A}</a:tableStyleId>
              </a:tblPr>
              <a:tblGrid>
                <a:gridCol w="5021944">
                  <a:extLst>
                    <a:ext uri="{9D8B030D-6E8A-4147-A177-3AD203B41FA5}">
                      <a16:colId xmlns:a16="http://schemas.microsoft.com/office/drawing/2014/main" val="3231282016"/>
                    </a:ext>
                  </a:extLst>
                </a:gridCol>
                <a:gridCol w="5021944">
                  <a:extLst>
                    <a:ext uri="{9D8B030D-6E8A-4147-A177-3AD203B41FA5}">
                      <a16:colId xmlns:a16="http://schemas.microsoft.com/office/drawing/2014/main" val="2094610556"/>
                    </a:ext>
                  </a:extLst>
                </a:gridCol>
              </a:tblGrid>
              <a:tr h="1306540">
                <a:tc gridSpan="2">
                  <a:txBody>
                    <a:bodyPr/>
                    <a:lstStyle/>
                    <a:p>
                      <a:pPr>
                        <a:spcBef>
                          <a:spcPts val="360"/>
                        </a:spcBef>
                      </a:pPr>
                      <a:r>
                        <a:rPr lang="en-US" sz="2000" dirty="0">
                          <a:solidFill>
                            <a:schemeClr val="accent6"/>
                          </a:solidFill>
                          <a:effectLst/>
                          <a:latin typeface="DM Sans" pitchFamily="2" charset="0"/>
                        </a:rPr>
                        <a:t>If</a:t>
                      </a:r>
                      <a:r>
                        <a:rPr lang="en-US" sz="2000" spc="-25" dirty="0">
                          <a:solidFill>
                            <a:schemeClr val="accent6"/>
                          </a:solidFill>
                          <a:effectLst/>
                          <a:latin typeface="DM Sans" pitchFamily="2" charset="0"/>
                        </a:rPr>
                        <a:t> </a:t>
                      </a:r>
                      <a:r>
                        <a:rPr lang="en-US" sz="2000" dirty="0">
                          <a:solidFill>
                            <a:schemeClr val="accent6"/>
                          </a:solidFill>
                          <a:effectLst/>
                          <a:latin typeface="DM Sans" pitchFamily="2" charset="0"/>
                        </a:rPr>
                        <a:t>you</a:t>
                      </a:r>
                      <a:r>
                        <a:rPr lang="en-US" sz="2000" spc="-25" dirty="0">
                          <a:solidFill>
                            <a:schemeClr val="accent6"/>
                          </a:solidFill>
                          <a:effectLst/>
                          <a:latin typeface="DM Sans" pitchFamily="2" charset="0"/>
                        </a:rPr>
                        <a:t> </a:t>
                      </a:r>
                      <a:r>
                        <a:rPr lang="en-US" sz="2000" dirty="0">
                          <a:solidFill>
                            <a:schemeClr val="accent6"/>
                          </a:solidFill>
                          <a:effectLst/>
                          <a:latin typeface="DM Sans" pitchFamily="2" charset="0"/>
                        </a:rPr>
                        <a:t>require</a:t>
                      </a:r>
                      <a:r>
                        <a:rPr lang="en-US" sz="2000" spc="-10" dirty="0">
                          <a:solidFill>
                            <a:schemeClr val="accent6"/>
                          </a:solidFill>
                          <a:effectLst/>
                          <a:latin typeface="DM Sans" pitchFamily="2" charset="0"/>
                        </a:rPr>
                        <a:t> </a:t>
                      </a:r>
                      <a:r>
                        <a:rPr lang="en-US" sz="2000" dirty="0">
                          <a:solidFill>
                            <a:schemeClr val="accent6"/>
                          </a:solidFill>
                          <a:effectLst/>
                          <a:latin typeface="DM Sans" pitchFamily="2" charset="0"/>
                        </a:rPr>
                        <a:t>additional</a:t>
                      </a:r>
                      <a:r>
                        <a:rPr lang="en-US" sz="2000" spc="-15" dirty="0">
                          <a:solidFill>
                            <a:schemeClr val="accent6"/>
                          </a:solidFill>
                          <a:effectLst/>
                          <a:latin typeface="DM Sans" pitchFamily="2" charset="0"/>
                        </a:rPr>
                        <a:t> </a:t>
                      </a:r>
                      <a:r>
                        <a:rPr lang="en-US" sz="2000" dirty="0">
                          <a:solidFill>
                            <a:schemeClr val="accent6"/>
                          </a:solidFill>
                          <a:effectLst/>
                          <a:latin typeface="DM Sans" pitchFamily="2" charset="0"/>
                        </a:rPr>
                        <a:t>support</a:t>
                      </a:r>
                      <a:r>
                        <a:rPr lang="en-US" sz="2000" spc="-10" dirty="0">
                          <a:solidFill>
                            <a:schemeClr val="accent6"/>
                          </a:solidFill>
                          <a:effectLst/>
                          <a:latin typeface="DM Sans" pitchFamily="2" charset="0"/>
                        </a:rPr>
                        <a:t> </a:t>
                      </a:r>
                      <a:r>
                        <a:rPr lang="en-US" sz="2000" dirty="0">
                          <a:solidFill>
                            <a:schemeClr val="accent6"/>
                          </a:solidFill>
                          <a:effectLst/>
                          <a:latin typeface="DM Sans" pitchFamily="2" charset="0"/>
                        </a:rPr>
                        <a:t>from</a:t>
                      </a:r>
                      <a:r>
                        <a:rPr lang="en-US" sz="2000" spc="-20" dirty="0">
                          <a:solidFill>
                            <a:schemeClr val="accent6"/>
                          </a:solidFill>
                          <a:effectLst/>
                          <a:latin typeface="DM Sans" pitchFamily="2" charset="0"/>
                        </a:rPr>
                        <a:t> </a:t>
                      </a:r>
                      <a:r>
                        <a:rPr lang="en-US" sz="2000" dirty="0">
                          <a:solidFill>
                            <a:schemeClr val="accent6"/>
                          </a:solidFill>
                          <a:effectLst/>
                          <a:latin typeface="DM Sans" pitchFamily="2" charset="0"/>
                        </a:rPr>
                        <a:t>the</a:t>
                      </a:r>
                      <a:r>
                        <a:rPr lang="en-US" sz="2000" spc="-20" dirty="0">
                          <a:solidFill>
                            <a:schemeClr val="accent6"/>
                          </a:solidFill>
                          <a:effectLst/>
                          <a:latin typeface="DM Sans" pitchFamily="2" charset="0"/>
                        </a:rPr>
                        <a:t> administrative team</a:t>
                      </a:r>
                      <a:r>
                        <a:rPr lang="en-US" sz="2000" dirty="0">
                          <a:solidFill>
                            <a:schemeClr val="accent6"/>
                          </a:solidFill>
                          <a:effectLst/>
                          <a:latin typeface="DM Sans" pitchFamily="2" charset="0"/>
                        </a:rPr>
                        <a:t>,</a:t>
                      </a:r>
                      <a:r>
                        <a:rPr lang="en-US" sz="2000" spc="-15" dirty="0">
                          <a:solidFill>
                            <a:schemeClr val="accent6"/>
                          </a:solidFill>
                          <a:effectLst/>
                          <a:latin typeface="DM Sans" pitchFamily="2" charset="0"/>
                        </a:rPr>
                        <a:t> </a:t>
                      </a:r>
                      <a:r>
                        <a:rPr lang="en-US" sz="2000" dirty="0">
                          <a:solidFill>
                            <a:schemeClr val="accent6"/>
                          </a:solidFill>
                          <a:effectLst/>
                          <a:latin typeface="DM Sans" pitchFamily="2" charset="0"/>
                        </a:rPr>
                        <a:t>please</a:t>
                      </a:r>
                      <a:r>
                        <a:rPr lang="en-US" sz="2000" spc="-20" dirty="0">
                          <a:solidFill>
                            <a:schemeClr val="accent6"/>
                          </a:solidFill>
                          <a:effectLst/>
                          <a:latin typeface="DM Sans" pitchFamily="2" charset="0"/>
                        </a:rPr>
                        <a:t> </a:t>
                      </a:r>
                      <a:r>
                        <a:rPr lang="en-US" sz="2000" dirty="0">
                          <a:solidFill>
                            <a:schemeClr val="accent6"/>
                          </a:solidFill>
                          <a:effectLst/>
                          <a:latin typeface="DM Sans" pitchFamily="2" charset="0"/>
                        </a:rPr>
                        <a:t>contact</a:t>
                      </a:r>
                      <a:r>
                        <a:rPr lang="en-US" sz="2000" spc="-10" dirty="0">
                          <a:solidFill>
                            <a:schemeClr val="accent6"/>
                          </a:solidFill>
                          <a:effectLst/>
                          <a:latin typeface="DM Sans" pitchFamily="2" charset="0"/>
                        </a:rPr>
                        <a:t> </a:t>
                      </a:r>
                      <a:r>
                        <a:rPr lang="en-US" sz="2000" dirty="0">
                          <a:solidFill>
                            <a:schemeClr val="accent6"/>
                          </a:solidFill>
                          <a:effectLst/>
                          <a:latin typeface="DM Sans" pitchFamily="2" charset="0"/>
                        </a:rPr>
                        <a:t>any</a:t>
                      </a:r>
                      <a:r>
                        <a:rPr lang="en-US" sz="2000" spc="-20" dirty="0">
                          <a:solidFill>
                            <a:schemeClr val="accent6"/>
                          </a:solidFill>
                          <a:effectLst/>
                          <a:latin typeface="DM Sans" pitchFamily="2" charset="0"/>
                        </a:rPr>
                        <a:t> </a:t>
                      </a:r>
                      <a:r>
                        <a:rPr lang="en-US" sz="2000" dirty="0">
                          <a:solidFill>
                            <a:schemeClr val="accent6"/>
                          </a:solidFill>
                          <a:effectLst/>
                          <a:latin typeface="DM Sans" pitchFamily="2" charset="0"/>
                        </a:rPr>
                        <a:t>member</a:t>
                      </a:r>
                      <a:r>
                        <a:rPr lang="en-US" sz="2000" spc="-25" dirty="0">
                          <a:solidFill>
                            <a:schemeClr val="accent6"/>
                          </a:solidFill>
                          <a:effectLst/>
                          <a:latin typeface="DM Sans" pitchFamily="2" charset="0"/>
                        </a:rPr>
                        <a:t> </a:t>
                      </a:r>
                      <a:r>
                        <a:rPr lang="en-US" sz="2000" dirty="0">
                          <a:solidFill>
                            <a:schemeClr val="accent6"/>
                          </a:solidFill>
                          <a:effectLst/>
                          <a:latin typeface="DM Sans" pitchFamily="2" charset="0"/>
                        </a:rPr>
                        <a:t>of</a:t>
                      </a:r>
                      <a:r>
                        <a:rPr lang="en-US" sz="2000" spc="-10" dirty="0">
                          <a:solidFill>
                            <a:schemeClr val="accent6"/>
                          </a:solidFill>
                          <a:effectLst/>
                          <a:latin typeface="DM Sans" pitchFamily="2" charset="0"/>
                        </a:rPr>
                        <a:t> </a:t>
                      </a:r>
                      <a:r>
                        <a:rPr lang="en-US" sz="2000" dirty="0">
                          <a:solidFill>
                            <a:schemeClr val="accent6"/>
                          </a:solidFill>
                          <a:effectLst/>
                          <a:latin typeface="DM Sans" pitchFamily="2" charset="0"/>
                        </a:rPr>
                        <a:t>the</a:t>
                      </a:r>
                      <a:r>
                        <a:rPr lang="en-US" sz="2000" spc="-20" dirty="0">
                          <a:solidFill>
                            <a:schemeClr val="accent6"/>
                          </a:solidFill>
                          <a:effectLst/>
                          <a:latin typeface="DM Sans" pitchFamily="2" charset="0"/>
                        </a:rPr>
                        <a:t> </a:t>
                      </a:r>
                      <a:r>
                        <a:rPr lang="en-US" sz="2000" spc="-10" dirty="0">
                          <a:solidFill>
                            <a:schemeClr val="accent6"/>
                          </a:solidFill>
                          <a:effectLst/>
                          <a:latin typeface="DM Sans" pitchFamily="2" charset="0"/>
                        </a:rPr>
                        <a:t>team</a:t>
                      </a:r>
                      <a:endParaRPr lang="en-GB" sz="2000" dirty="0">
                        <a:solidFill>
                          <a:schemeClr val="accent6"/>
                        </a:solidFill>
                        <a:effectLst/>
                        <a:latin typeface="DM Sans" pitchFamily="2" charset="0"/>
                      </a:endParaRPr>
                    </a:p>
                  </a:txBody>
                  <a:tcPr marL="68580" marR="68580" marT="0" marB="0">
                    <a:solidFill>
                      <a:srgbClr val="CC94FF"/>
                    </a:solidFill>
                  </a:tcPr>
                </a:tc>
                <a:tc hMerge="1">
                  <a:txBody>
                    <a:bodyPr/>
                    <a:lstStyle/>
                    <a:p>
                      <a:endParaRPr lang="en-GB"/>
                    </a:p>
                  </a:txBody>
                  <a:tcPr/>
                </a:tc>
                <a:extLst>
                  <a:ext uri="{0D108BD9-81ED-4DB2-BD59-A6C34878D82A}">
                    <a16:rowId xmlns:a16="http://schemas.microsoft.com/office/drawing/2014/main" val="3186235492"/>
                  </a:ext>
                </a:extLst>
              </a:tr>
              <a:tr h="878574">
                <a:tc>
                  <a:txBody>
                    <a:bodyPr/>
                    <a:lstStyle/>
                    <a:p>
                      <a:r>
                        <a:rPr lang="en-US" sz="2000">
                          <a:solidFill>
                            <a:schemeClr val="accent6"/>
                          </a:solidFill>
                          <a:effectLst/>
                          <a:latin typeface="DM Sans" pitchFamily="2" charset="0"/>
                        </a:rPr>
                        <a:t>Rajshri Owen- Chief Officer </a:t>
                      </a:r>
                      <a:endParaRPr lang="en-GB" sz="2000">
                        <a:solidFill>
                          <a:schemeClr val="accent6"/>
                        </a:solidFill>
                        <a:effectLst/>
                        <a:latin typeface="DM Sans" pitchFamily="2" charset="0"/>
                        <a:ea typeface="Carlito"/>
                        <a:cs typeface="Carlito"/>
                      </a:endParaRPr>
                    </a:p>
                  </a:txBody>
                  <a:tcPr marL="68580" marR="68580" marT="0" marB="0">
                    <a:solidFill>
                      <a:srgbClr val="CC94FF"/>
                    </a:solidFill>
                  </a:tcPr>
                </a:tc>
                <a:tc>
                  <a:txBody>
                    <a:bodyPr/>
                    <a:lstStyle/>
                    <a:p>
                      <a:r>
                        <a:rPr lang="en-US" sz="2000" u="sng" dirty="0">
                          <a:solidFill>
                            <a:schemeClr val="accent6"/>
                          </a:solidFill>
                          <a:effectLst/>
                          <a:latin typeface="DM Sans" pitchFamily="2" charset="0"/>
                          <a:hlinkClick r:id="rId5">
                            <a:extLst>
                              <a:ext uri="{A12FA001-AC4F-418D-AE19-62706E023703}">
                                <ahyp:hlinkClr xmlns:ahyp="http://schemas.microsoft.com/office/drawing/2018/hyperlinkcolor" val="tx"/>
                              </a:ext>
                            </a:extLst>
                          </a:hlinkClick>
                        </a:rPr>
                        <a:t>chiefofficer@leics-lpc.co.uk</a:t>
                      </a:r>
                      <a:endParaRPr lang="en-GB" sz="2000" dirty="0">
                        <a:solidFill>
                          <a:schemeClr val="accent6"/>
                        </a:solidFill>
                        <a:effectLst/>
                        <a:latin typeface="DM Sans" pitchFamily="2" charset="0"/>
                        <a:ea typeface="Carlito"/>
                        <a:cs typeface="Carlito"/>
                      </a:endParaRPr>
                    </a:p>
                  </a:txBody>
                  <a:tcPr marL="68580" marR="68580" marT="0" marB="0">
                    <a:solidFill>
                      <a:srgbClr val="CC94FF"/>
                    </a:solidFill>
                  </a:tcPr>
                </a:tc>
                <a:extLst>
                  <a:ext uri="{0D108BD9-81ED-4DB2-BD59-A6C34878D82A}">
                    <a16:rowId xmlns:a16="http://schemas.microsoft.com/office/drawing/2014/main" val="1220629932"/>
                  </a:ext>
                </a:extLst>
              </a:tr>
              <a:tr h="878574">
                <a:tc>
                  <a:txBody>
                    <a:bodyPr/>
                    <a:lstStyle/>
                    <a:p>
                      <a:r>
                        <a:rPr lang="en-US" sz="2000">
                          <a:solidFill>
                            <a:schemeClr val="accent6"/>
                          </a:solidFill>
                          <a:effectLst/>
                          <a:latin typeface="DM Sans" pitchFamily="2" charset="0"/>
                        </a:rPr>
                        <a:t>Kate – Administrator</a:t>
                      </a:r>
                      <a:endParaRPr lang="en-GB" sz="2000">
                        <a:solidFill>
                          <a:schemeClr val="accent6"/>
                        </a:solidFill>
                        <a:effectLst/>
                        <a:latin typeface="DM Sans" pitchFamily="2" charset="0"/>
                        <a:ea typeface="Carlito"/>
                        <a:cs typeface="Carlito"/>
                      </a:endParaRPr>
                    </a:p>
                  </a:txBody>
                  <a:tcPr marL="68580" marR="68580" marT="0" marB="0">
                    <a:solidFill>
                      <a:srgbClr val="CC94FF"/>
                    </a:solidFill>
                  </a:tcPr>
                </a:tc>
                <a:tc>
                  <a:txBody>
                    <a:bodyPr/>
                    <a:lstStyle/>
                    <a:p>
                      <a:r>
                        <a:rPr lang="en-US" sz="2000" u="sng" spc="-10">
                          <a:solidFill>
                            <a:schemeClr val="accent6"/>
                          </a:solidFill>
                          <a:effectLst/>
                          <a:latin typeface="DM Sans" pitchFamily="2" charset="0"/>
                          <a:hlinkClick r:id="rId6">
                            <a:extLst>
                              <a:ext uri="{A12FA001-AC4F-418D-AE19-62706E023703}">
                                <ahyp:hlinkClr xmlns:ahyp="http://schemas.microsoft.com/office/drawing/2018/hyperlinkcolor" val="tx"/>
                              </a:ext>
                            </a:extLst>
                          </a:hlinkClick>
                        </a:rPr>
                        <a:t>admin@leics-lpc.co.uk</a:t>
                      </a:r>
                      <a:endParaRPr lang="en-GB" sz="2000">
                        <a:solidFill>
                          <a:schemeClr val="accent6"/>
                        </a:solidFill>
                        <a:effectLst/>
                        <a:latin typeface="DM Sans" pitchFamily="2" charset="0"/>
                        <a:ea typeface="Carlito"/>
                        <a:cs typeface="Carlito"/>
                      </a:endParaRPr>
                    </a:p>
                  </a:txBody>
                  <a:tcPr marL="68580" marR="68580" marT="0" marB="0">
                    <a:solidFill>
                      <a:srgbClr val="CC94FF"/>
                    </a:solidFill>
                  </a:tcPr>
                </a:tc>
                <a:extLst>
                  <a:ext uri="{0D108BD9-81ED-4DB2-BD59-A6C34878D82A}">
                    <a16:rowId xmlns:a16="http://schemas.microsoft.com/office/drawing/2014/main" val="1684308557"/>
                  </a:ext>
                </a:extLst>
              </a:tr>
              <a:tr h="878574">
                <a:tc>
                  <a:txBody>
                    <a:bodyPr/>
                    <a:lstStyle/>
                    <a:p>
                      <a:r>
                        <a:rPr lang="en-US" sz="2000">
                          <a:solidFill>
                            <a:schemeClr val="accent6"/>
                          </a:solidFill>
                          <a:effectLst/>
                          <a:latin typeface="DM Sans" pitchFamily="2" charset="0"/>
                        </a:rPr>
                        <a:t>Gareth</a:t>
                      </a:r>
                      <a:r>
                        <a:rPr lang="en-US" sz="2000" spc="-25">
                          <a:solidFill>
                            <a:schemeClr val="accent6"/>
                          </a:solidFill>
                          <a:effectLst/>
                          <a:latin typeface="DM Sans" pitchFamily="2" charset="0"/>
                        </a:rPr>
                        <a:t> </a:t>
                      </a:r>
                      <a:r>
                        <a:rPr lang="en-US" sz="2000">
                          <a:solidFill>
                            <a:schemeClr val="accent6"/>
                          </a:solidFill>
                          <a:effectLst/>
                          <a:latin typeface="DM Sans" pitchFamily="2" charset="0"/>
                        </a:rPr>
                        <a:t>McCague</a:t>
                      </a:r>
                      <a:r>
                        <a:rPr lang="en-US" sz="2000" spc="-25">
                          <a:solidFill>
                            <a:schemeClr val="accent6"/>
                          </a:solidFill>
                          <a:effectLst/>
                          <a:latin typeface="DM Sans" pitchFamily="2" charset="0"/>
                        </a:rPr>
                        <a:t> </a:t>
                      </a:r>
                      <a:r>
                        <a:rPr lang="en-US" sz="2000">
                          <a:solidFill>
                            <a:schemeClr val="accent6"/>
                          </a:solidFill>
                          <a:effectLst/>
                          <a:latin typeface="DM Sans" pitchFamily="2" charset="0"/>
                        </a:rPr>
                        <a:t>–</a:t>
                      </a:r>
                      <a:r>
                        <a:rPr lang="en-US" sz="2000" spc="-10">
                          <a:solidFill>
                            <a:schemeClr val="accent6"/>
                          </a:solidFill>
                          <a:effectLst/>
                          <a:latin typeface="DM Sans" pitchFamily="2" charset="0"/>
                        </a:rPr>
                        <a:t> </a:t>
                      </a:r>
                      <a:r>
                        <a:rPr lang="en-US" sz="2000">
                          <a:solidFill>
                            <a:schemeClr val="accent6"/>
                          </a:solidFill>
                          <a:effectLst/>
                          <a:latin typeface="DM Sans" pitchFamily="2" charset="0"/>
                        </a:rPr>
                        <a:t>Service</a:t>
                      </a:r>
                      <a:r>
                        <a:rPr lang="en-US" sz="2000" spc="-65">
                          <a:solidFill>
                            <a:schemeClr val="accent6"/>
                          </a:solidFill>
                          <a:effectLst/>
                          <a:latin typeface="DM Sans" pitchFamily="2" charset="0"/>
                        </a:rPr>
                        <a:t> </a:t>
                      </a:r>
                      <a:r>
                        <a:rPr lang="en-US" sz="2000">
                          <a:solidFill>
                            <a:schemeClr val="accent6"/>
                          </a:solidFill>
                          <a:effectLst/>
                          <a:latin typeface="DM Sans" pitchFamily="2" charset="0"/>
                        </a:rPr>
                        <a:t>Delivery</a:t>
                      </a:r>
                      <a:r>
                        <a:rPr lang="en-US" sz="2000" spc="-20">
                          <a:solidFill>
                            <a:schemeClr val="accent6"/>
                          </a:solidFill>
                          <a:effectLst/>
                          <a:latin typeface="DM Sans" pitchFamily="2" charset="0"/>
                        </a:rPr>
                        <a:t> </a:t>
                      </a:r>
                      <a:r>
                        <a:rPr lang="en-US" sz="2000">
                          <a:solidFill>
                            <a:schemeClr val="accent6"/>
                          </a:solidFill>
                          <a:effectLst/>
                          <a:latin typeface="DM Sans" pitchFamily="2" charset="0"/>
                        </a:rPr>
                        <a:t>Facilitator</a:t>
                      </a:r>
                      <a:endParaRPr lang="en-GB" sz="2000">
                        <a:solidFill>
                          <a:schemeClr val="accent6"/>
                        </a:solidFill>
                        <a:effectLst/>
                        <a:latin typeface="DM Sans" pitchFamily="2" charset="0"/>
                        <a:ea typeface="Carlito"/>
                        <a:cs typeface="Carlito"/>
                      </a:endParaRPr>
                    </a:p>
                  </a:txBody>
                  <a:tcPr marL="68580" marR="68580" marT="0" marB="0">
                    <a:solidFill>
                      <a:srgbClr val="CC94FF"/>
                    </a:solidFill>
                  </a:tcPr>
                </a:tc>
                <a:tc>
                  <a:txBody>
                    <a:bodyPr/>
                    <a:lstStyle/>
                    <a:p>
                      <a:r>
                        <a:rPr lang="en-US" sz="2000" u="sng" dirty="0" err="1">
                          <a:solidFill>
                            <a:schemeClr val="accent6"/>
                          </a:solidFill>
                          <a:effectLst/>
                          <a:latin typeface="DM Sans" pitchFamily="2" charset="0"/>
                          <a:hlinkClick r:id="rId7">
                            <a:extLst>
                              <a:ext uri="{A12FA001-AC4F-418D-AE19-62706E023703}">
                                <ahyp:hlinkClr xmlns:ahyp="http://schemas.microsoft.com/office/drawing/2018/hyperlinkcolor" val="tx"/>
                              </a:ext>
                            </a:extLst>
                          </a:hlinkClick>
                        </a:rPr>
                        <a:t>service.support@leics</a:t>
                      </a:r>
                      <a:r>
                        <a:rPr lang="en-US" sz="2000" u="sng" dirty="0">
                          <a:solidFill>
                            <a:schemeClr val="accent6"/>
                          </a:solidFill>
                          <a:effectLst/>
                          <a:latin typeface="DM Sans" pitchFamily="2" charset="0"/>
                          <a:hlinkClick r:id="rId7">
                            <a:extLst>
                              <a:ext uri="{A12FA001-AC4F-418D-AE19-62706E023703}">
                                <ahyp:hlinkClr xmlns:ahyp="http://schemas.microsoft.com/office/drawing/2018/hyperlinkcolor" val="tx"/>
                              </a:ext>
                            </a:extLst>
                          </a:hlinkClick>
                        </a:rPr>
                        <a:t>-</a:t>
                      </a:r>
                      <a:r>
                        <a:rPr lang="en-US" sz="2000" dirty="0">
                          <a:solidFill>
                            <a:schemeClr val="accent6"/>
                          </a:solidFill>
                          <a:effectLst/>
                          <a:latin typeface="DM Sans" pitchFamily="2" charset="0"/>
                        </a:rPr>
                        <a:t> </a:t>
                      </a:r>
                      <a:r>
                        <a:rPr lang="en-US" sz="2000" u="sng" spc="-10" dirty="0">
                          <a:solidFill>
                            <a:schemeClr val="accent6"/>
                          </a:solidFill>
                          <a:effectLst/>
                          <a:latin typeface="DM Sans" pitchFamily="2" charset="0"/>
                          <a:hlinkClick r:id="rId7">
                            <a:extLst>
                              <a:ext uri="{A12FA001-AC4F-418D-AE19-62706E023703}">
                                <ahyp:hlinkClr xmlns:ahyp="http://schemas.microsoft.com/office/drawing/2018/hyperlinkcolor" val="tx"/>
                              </a:ext>
                            </a:extLst>
                          </a:hlinkClick>
                        </a:rPr>
                        <a:t>lpc.co.uk</a:t>
                      </a:r>
                      <a:endParaRPr lang="en-GB" sz="2000" dirty="0">
                        <a:solidFill>
                          <a:schemeClr val="accent6"/>
                        </a:solidFill>
                        <a:effectLst/>
                        <a:latin typeface="DM Sans" pitchFamily="2" charset="0"/>
                        <a:ea typeface="Carlito"/>
                        <a:cs typeface="Carlito"/>
                      </a:endParaRPr>
                    </a:p>
                  </a:txBody>
                  <a:tcPr marL="68580" marR="68580" marT="0" marB="0">
                    <a:solidFill>
                      <a:srgbClr val="CC94FF"/>
                    </a:solidFill>
                  </a:tcPr>
                </a:tc>
                <a:extLst>
                  <a:ext uri="{0D108BD9-81ED-4DB2-BD59-A6C34878D82A}">
                    <a16:rowId xmlns:a16="http://schemas.microsoft.com/office/drawing/2014/main" val="1525739912"/>
                  </a:ext>
                </a:extLst>
              </a:tr>
              <a:tr h="865263">
                <a:tc>
                  <a:txBody>
                    <a:bodyPr/>
                    <a:lstStyle/>
                    <a:p>
                      <a:pPr algn="just">
                        <a:lnSpc>
                          <a:spcPts val="1335"/>
                        </a:lnSpc>
                        <a:spcBef>
                          <a:spcPts val="5"/>
                        </a:spcBef>
                      </a:pPr>
                      <a:r>
                        <a:rPr lang="en-US" sz="2000">
                          <a:solidFill>
                            <a:schemeClr val="accent6"/>
                          </a:solidFill>
                          <a:effectLst/>
                          <a:latin typeface="DM Sans" pitchFamily="2" charset="0"/>
                        </a:rPr>
                        <a:t>Vinay</a:t>
                      </a:r>
                      <a:r>
                        <a:rPr lang="en-US" sz="2000" spc="-45">
                          <a:solidFill>
                            <a:schemeClr val="accent6"/>
                          </a:solidFill>
                          <a:effectLst/>
                          <a:latin typeface="DM Sans" pitchFamily="2" charset="0"/>
                        </a:rPr>
                        <a:t> </a:t>
                      </a:r>
                      <a:r>
                        <a:rPr lang="en-US" sz="2000">
                          <a:solidFill>
                            <a:schemeClr val="accent6"/>
                          </a:solidFill>
                          <a:effectLst/>
                          <a:latin typeface="DM Sans" pitchFamily="2" charset="0"/>
                        </a:rPr>
                        <a:t>Mistry-Service</a:t>
                      </a:r>
                      <a:r>
                        <a:rPr lang="en-US" sz="2000" spc="-60">
                          <a:solidFill>
                            <a:schemeClr val="accent6"/>
                          </a:solidFill>
                          <a:effectLst/>
                          <a:latin typeface="DM Sans" pitchFamily="2" charset="0"/>
                        </a:rPr>
                        <a:t> </a:t>
                      </a:r>
                      <a:r>
                        <a:rPr lang="en-US" sz="2000">
                          <a:solidFill>
                            <a:schemeClr val="accent6"/>
                          </a:solidFill>
                          <a:effectLst/>
                          <a:latin typeface="DM Sans" pitchFamily="2" charset="0"/>
                        </a:rPr>
                        <a:t>Development</a:t>
                      </a:r>
                      <a:r>
                        <a:rPr lang="en-US" sz="2000" spc="-40">
                          <a:solidFill>
                            <a:schemeClr val="accent6"/>
                          </a:solidFill>
                          <a:effectLst/>
                          <a:latin typeface="DM Sans" pitchFamily="2" charset="0"/>
                        </a:rPr>
                        <a:t> </a:t>
                      </a:r>
                      <a:r>
                        <a:rPr lang="en-US" sz="2000" spc="-20">
                          <a:solidFill>
                            <a:schemeClr val="accent6"/>
                          </a:solidFill>
                          <a:effectLst/>
                          <a:latin typeface="DM Sans" pitchFamily="2" charset="0"/>
                        </a:rPr>
                        <a:t>Lead</a:t>
                      </a:r>
                      <a:endParaRPr lang="en-GB" sz="2000">
                        <a:solidFill>
                          <a:schemeClr val="accent6"/>
                        </a:solidFill>
                        <a:effectLst/>
                        <a:latin typeface="DM Sans" pitchFamily="2" charset="0"/>
                        <a:ea typeface="Carlito"/>
                        <a:cs typeface="Carlito"/>
                      </a:endParaRPr>
                    </a:p>
                  </a:txBody>
                  <a:tcPr marL="68580" marR="68580" marT="0" marB="0">
                    <a:solidFill>
                      <a:srgbClr val="CC94FF"/>
                    </a:solidFill>
                  </a:tcPr>
                </a:tc>
                <a:tc>
                  <a:txBody>
                    <a:bodyPr/>
                    <a:lstStyle/>
                    <a:p>
                      <a:pPr>
                        <a:lnSpc>
                          <a:spcPts val="1335"/>
                        </a:lnSpc>
                      </a:pPr>
                      <a:r>
                        <a:rPr lang="en-US" sz="2000" u="sng" spc="-10" dirty="0">
                          <a:solidFill>
                            <a:schemeClr val="accent6"/>
                          </a:solidFill>
                          <a:effectLst/>
                          <a:latin typeface="DM Sans" pitchFamily="2" charset="0"/>
                          <a:hlinkClick r:id="rId8">
                            <a:extLst>
                              <a:ext uri="{A12FA001-AC4F-418D-AE19-62706E023703}">
                                <ahyp:hlinkClr xmlns:ahyp="http://schemas.microsoft.com/office/drawing/2018/hyperlinkcolor" val="tx"/>
                              </a:ext>
                            </a:extLst>
                          </a:hlinkClick>
                        </a:rPr>
                        <a:t>servicedevelopmentlead@leics</a:t>
                      </a:r>
                      <a:r>
                        <a:rPr lang="en-US" sz="2000" u="sng" spc="-10" dirty="0">
                          <a:solidFill>
                            <a:schemeClr val="accent6"/>
                          </a:solidFill>
                          <a:effectLst/>
                          <a:uFill>
                            <a:solidFill>
                              <a:srgbClr val="0000FF"/>
                            </a:solidFill>
                          </a:uFill>
                          <a:latin typeface="DM Sans" pitchFamily="2" charset="0"/>
                        </a:rPr>
                        <a:t>-lpc.co.uk</a:t>
                      </a:r>
                      <a:endParaRPr lang="en-GB" sz="2000" dirty="0">
                        <a:solidFill>
                          <a:schemeClr val="accent6"/>
                        </a:solidFill>
                        <a:effectLst/>
                        <a:latin typeface="DM Sans" pitchFamily="2" charset="0"/>
                        <a:ea typeface="Carlito"/>
                        <a:cs typeface="Carlito"/>
                      </a:endParaRPr>
                    </a:p>
                  </a:txBody>
                  <a:tcPr marL="68580" marR="68580" marT="0" marB="0">
                    <a:solidFill>
                      <a:srgbClr val="CC94FF"/>
                    </a:solidFill>
                  </a:tcPr>
                </a:tc>
                <a:extLst>
                  <a:ext uri="{0D108BD9-81ED-4DB2-BD59-A6C34878D82A}">
                    <a16:rowId xmlns:a16="http://schemas.microsoft.com/office/drawing/2014/main" val="223296540"/>
                  </a:ext>
                </a:extLst>
              </a:tr>
            </a:tbl>
          </a:graphicData>
        </a:graphic>
      </p:graphicFrame>
    </p:spTree>
    <p:extLst>
      <p:ext uri="{BB962C8B-B14F-4D97-AF65-F5344CB8AC3E}">
        <p14:creationId xmlns:p14="http://schemas.microsoft.com/office/powerpoint/2010/main" val="3714842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7B61E-9EFF-3380-9E24-6309D8969420}"/>
              </a:ext>
            </a:extLst>
          </p:cNvPr>
          <p:cNvSpPr>
            <a:spLocks noGrp="1"/>
          </p:cNvSpPr>
          <p:nvPr>
            <p:ph type="title"/>
          </p:nvPr>
        </p:nvSpPr>
        <p:spPr/>
        <p:txBody>
          <a:bodyPr>
            <a:normAutofit/>
          </a:bodyPr>
          <a:lstStyle/>
          <a:p>
            <a:r>
              <a:rPr lang="en-GB" sz="5400" dirty="0">
                <a:effectLst/>
                <a:latin typeface="DM Sans" pitchFamily="2" charset="0"/>
                <a:ea typeface="Calibri" panose="020F0502020204030204" pitchFamily="34" charset="0"/>
              </a:rPr>
              <a:t>Updates</a:t>
            </a:r>
            <a:endParaRPr lang="en-GB" dirty="0"/>
          </a:p>
        </p:txBody>
      </p:sp>
    </p:spTree>
    <p:extLst>
      <p:ext uri="{BB962C8B-B14F-4D97-AF65-F5344CB8AC3E}">
        <p14:creationId xmlns:p14="http://schemas.microsoft.com/office/powerpoint/2010/main" val="3966973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E691EB-D6E2-61FC-3F4E-763F82AA2E57}"/>
              </a:ext>
            </a:extLst>
          </p:cNvPr>
          <p:cNvSpPr>
            <a:spLocks noGrp="1"/>
          </p:cNvSpPr>
          <p:nvPr>
            <p:ph type="title"/>
          </p:nvPr>
        </p:nvSpPr>
        <p:spPr>
          <a:xfrm>
            <a:off x="936977" y="677641"/>
            <a:ext cx="10418411" cy="1325563"/>
          </a:xfrm>
        </p:spPr>
        <p:txBody>
          <a:bodyPr>
            <a:normAutofit fontScale="90000"/>
          </a:bodyPr>
          <a:lstStyle/>
          <a:p>
            <a:r>
              <a:rPr lang="en-GB" sz="3100" b="1" dirty="0">
                <a:latin typeface="DM Sans" pitchFamily="2" charset="0"/>
              </a:rPr>
              <a:t>Seasonal Flu and </a:t>
            </a:r>
            <a:r>
              <a:rPr lang="en-GB" sz="3100" b="1" kern="1800" dirty="0">
                <a:effectLst/>
                <a:latin typeface="DM Sans" pitchFamily="2" charset="0"/>
                <a:ea typeface="Times New Roman" panose="02020603050405020304" pitchFamily="18" charset="0"/>
              </a:rPr>
              <a:t>Community Pharmacy Enhanced Service COVID-19 vaccination programme: September 2023 to March 2024</a:t>
            </a:r>
            <a:br>
              <a:rPr lang="en-GB" sz="1800" dirty="0">
                <a:effectLst/>
                <a:latin typeface="Times New Roman" panose="02020603050405020304" pitchFamily="18" charset="0"/>
                <a:ea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779FA8CF-B88A-8A6B-F68E-78AEA9D2145E}"/>
              </a:ext>
            </a:extLst>
          </p:cNvPr>
          <p:cNvSpPr>
            <a:spLocks noGrp="1"/>
          </p:cNvSpPr>
          <p:nvPr>
            <p:ph sz="half" idx="2"/>
          </p:nvPr>
        </p:nvSpPr>
        <p:spPr>
          <a:xfrm>
            <a:off x="936977" y="2093618"/>
            <a:ext cx="5060597" cy="3471011"/>
          </a:xfrm>
        </p:spPr>
        <p:txBody>
          <a:bodyPr>
            <a:normAutofit fontScale="47500" lnSpcReduction="20000"/>
          </a:bodyPr>
          <a:lstStyle/>
          <a:p>
            <a:pPr marL="0" algn="just" rtl="0" eaLnBrk="1" fontAlgn="b" latinLnBrk="0" hangingPunct="1">
              <a:spcBef>
                <a:spcPts val="480"/>
              </a:spcBef>
              <a:spcAft>
                <a:spcPts val="480"/>
              </a:spcAft>
            </a:pPr>
            <a:r>
              <a:rPr lang="en-GB" sz="2900" b="1" i="0" u="sng" strike="noStrike" kern="1200" spc="0" dirty="0">
                <a:solidFill>
                  <a:srgbClr val="000000"/>
                </a:solidFill>
                <a:effectLst/>
                <a:latin typeface="DM Sans" pitchFamily="2" charset="0"/>
                <a:hlinkClick r:id="rId2"/>
              </a:rPr>
              <a:t>https://www.england.nhs.uk/publication/community-pharmacy-seasonal-influenza-vaccine-service/</a:t>
            </a:r>
            <a:endParaRPr lang="en-GB" sz="2900" b="0" i="0" u="none" strike="noStrike" dirty="0">
              <a:effectLst/>
              <a:latin typeface="DM Sans" pitchFamily="2" charset="0"/>
            </a:endParaRPr>
          </a:p>
          <a:p>
            <a:pPr marL="0" algn="just" rtl="0" eaLnBrk="1" fontAlgn="ctr" latinLnBrk="0" hangingPunct="1">
              <a:spcBef>
                <a:spcPts val="480"/>
              </a:spcBef>
              <a:spcAft>
                <a:spcPts val="480"/>
              </a:spcAft>
            </a:pPr>
            <a:r>
              <a:rPr lang="en-GB" sz="2900" b="1" i="0" u="sng" strike="noStrike" kern="1200" spc="0" dirty="0">
                <a:solidFill>
                  <a:srgbClr val="000000"/>
                </a:solidFill>
                <a:effectLst/>
                <a:latin typeface="DM Sans" pitchFamily="2" charset="0"/>
                <a:hlinkClick r:id="rId3"/>
              </a:rPr>
              <a:t>https://www.england.nhs.uk/coronavirus/publication/community-pharmacy-national-enhanced-service-covid-19-vaccination-programme/</a:t>
            </a:r>
            <a:endParaRPr lang="en-GB" sz="2900" b="1" u="sng" dirty="0">
              <a:solidFill>
                <a:srgbClr val="000000"/>
              </a:solidFill>
              <a:latin typeface="DM Sans" pitchFamily="2" charset="0"/>
            </a:endParaRPr>
          </a:p>
          <a:p>
            <a:pPr marL="0" algn="just" rtl="0" eaLnBrk="1" fontAlgn="ctr" latinLnBrk="0" hangingPunct="1">
              <a:spcBef>
                <a:spcPts val="480"/>
              </a:spcBef>
              <a:spcAft>
                <a:spcPts val="480"/>
              </a:spcAft>
            </a:pPr>
            <a:endParaRPr lang="en-GB" sz="2900" b="0" i="0" u="none" strike="noStrike" dirty="0">
              <a:effectLst/>
              <a:latin typeface="DM Sans" pitchFamily="2" charset="0"/>
            </a:endParaRPr>
          </a:p>
          <a:p>
            <a:pPr marL="0" algn="just" rtl="0" eaLnBrk="1" fontAlgn="ctr" latinLnBrk="0" hangingPunct="1">
              <a:spcBef>
                <a:spcPts val="480"/>
              </a:spcBef>
              <a:spcAft>
                <a:spcPts val="480"/>
              </a:spcAft>
            </a:pPr>
            <a:r>
              <a:rPr lang="en-GB" sz="2900" b="1" i="0" u="sng" strike="noStrike" kern="1200" spc="0" dirty="0">
                <a:solidFill>
                  <a:srgbClr val="000000"/>
                </a:solidFill>
                <a:effectLst/>
                <a:latin typeface="DM Sans" pitchFamily="2" charset="0"/>
                <a:hlinkClick r:id="rId3"/>
              </a:rPr>
              <a:t>https://www.england.nhs.uk/coronavirus/publication/community-pharmacy-national-enhanced-service-covid-19-vaccination-programme/</a:t>
            </a:r>
            <a:endParaRPr lang="en-GB" sz="2900" b="1" i="0" u="sng" strike="noStrike" kern="1200" spc="0" dirty="0">
              <a:solidFill>
                <a:srgbClr val="000000"/>
              </a:solidFill>
              <a:effectLst/>
              <a:latin typeface="DM Sans" pitchFamily="2" charset="0"/>
            </a:endParaRPr>
          </a:p>
          <a:p>
            <a:pPr marL="0" indent="0">
              <a:buNone/>
            </a:pPr>
            <a:endParaRPr lang="en-GB" dirty="0"/>
          </a:p>
        </p:txBody>
      </p:sp>
      <p:sp>
        <p:nvSpPr>
          <p:cNvPr id="7" name="Content Placeholder 6">
            <a:extLst>
              <a:ext uri="{FF2B5EF4-FFF2-40B4-BE49-F238E27FC236}">
                <a16:creationId xmlns:a16="http://schemas.microsoft.com/office/drawing/2014/main" id="{3C64555F-ABFF-AEBB-B334-10C52424D221}"/>
              </a:ext>
            </a:extLst>
          </p:cNvPr>
          <p:cNvSpPr>
            <a:spLocks noGrp="1"/>
          </p:cNvSpPr>
          <p:nvPr>
            <p:ph sz="quarter" idx="4"/>
          </p:nvPr>
        </p:nvSpPr>
        <p:spPr>
          <a:xfrm>
            <a:off x="6499949" y="2003204"/>
            <a:ext cx="4855439" cy="3933228"/>
          </a:xfrm>
        </p:spPr>
        <p:txBody>
          <a:bodyPr>
            <a:normAutofit fontScale="47500" lnSpcReduction="20000"/>
          </a:bodyPr>
          <a:lstStyle/>
          <a:p>
            <a:pPr marL="740410" algn="just">
              <a:spcBef>
                <a:spcPts val="480"/>
              </a:spcBef>
              <a:spcAft>
                <a:spcPts val="480"/>
              </a:spcAft>
            </a:pPr>
            <a:r>
              <a:rPr lang="en-GB" sz="2900" dirty="0">
                <a:effectLst/>
                <a:latin typeface="DM Sans" pitchFamily="2" charset="0"/>
                <a:ea typeface="Times New Roman" panose="02020603050405020304" pitchFamily="18" charset="0"/>
              </a:rPr>
              <a:t>•Enhanced service specification</a:t>
            </a:r>
          </a:p>
          <a:p>
            <a:pPr marL="740410" algn="just">
              <a:spcBef>
                <a:spcPts val="480"/>
              </a:spcBef>
              <a:spcAft>
                <a:spcPts val="480"/>
              </a:spcAft>
            </a:pPr>
            <a:r>
              <a:rPr lang="en-GB" sz="2900" dirty="0">
                <a:effectLst/>
                <a:latin typeface="DM Sans" pitchFamily="2" charset="0"/>
                <a:ea typeface="Times New Roman" panose="02020603050405020304" pitchFamily="18" charset="0"/>
              </a:rPr>
              <a:t>•EOI Process Guidance</a:t>
            </a:r>
          </a:p>
          <a:p>
            <a:pPr marL="740410" algn="just">
              <a:spcBef>
                <a:spcPts val="480"/>
              </a:spcBef>
              <a:spcAft>
                <a:spcPts val="480"/>
              </a:spcAft>
            </a:pPr>
            <a:r>
              <a:rPr lang="en-GB" sz="2900" dirty="0">
                <a:effectLst/>
                <a:latin typeface="DM Sans" pitchFamily="2" charset="0"/>
                <a:ea typeface="Times New Roman" panose="02020603050405020304" pitchFamily="18" charset="0"/>
              </a:rPr>
              <a:t>•How to submit an EOI</a:t>
            </a:r>
            <a:endParaRPr lang="en-GB" sz="2900" dirty="0">
              <a:latin typeface="DM Sans" pitchFamily="2" charset="0"/>
              <a:ea typeface="Times New Roman" panose="02020603050405020304" pitchFamily="18" charset="0"/>
            </a:endParaRPr>
          </a:p>
          <a:p>
            <a:pPr marL="740410" algn="just">
              <a:spcBef>
                <a:spcPts val="480"/>
              </a:spcBef>
              <a:spcAft>
                <a:spcPts val="480"/>
              </a:spcAft>
            </a:pPr>
            <a:r>
              <a:rPr lang="en-GB" sz="2900" dirty="0">
                <a:effectLst/>
                <a:latin typeface="DM Sans" pitchFamily="2" charset="0"/>
                <a:ea typeface="Times New Roman" panose="02020603050405020304" pitchFamily="18" charset="0"/>
              </a:rPr>
              <a:t>•EOI Questions</a:t>
            </a:r>
          </a:p>
          <a:p>
            <a:pPr marL="740410" algn="just">
              <a:spcBef>
                <a:spcPts val="480"/>
              </a:spcBef>
              <a:spcAft>
                <a:spcPts val="480"/>
              </a:spcAft>
            </a:pPr>
            <a:r>
              <a:rPr lang="en-GB" sz="2900" b="1" dirty="0">
                <a:solidFill>
                  <a:srgbClr val="212121"/>
                </a:solidFill>
                <a:effectLst/>
                <a:latin typeface="DM Sans" pitchFamily="2" charset="0"/>
                <a:ea typeface="Times New Roman" panose="02020603050405020304" pitchFamily="18" charset="0"/>
              </a:rPr>
              <a:t>All contractors </a:t>
            </a:r>
            <a:r>
              <a:rPr lang="en-GB" sz="2900" b="1" i="1" dirty="0">
                <a:solidFill>
                  <a:srgbClr val="212121"/>
                </a:solidFill>
                <a:effectLst/>
                <a:latin typeface="DM Sans" pitchFamily="2" charset="0"/>
                <a:ea typeface="Times New Roman" panose="02020603050405020304" pitchFamily="18" charset="0"/>
              </a:rPr>
              <a:t>(*including paused sites)</a:t>
            </a:r>
            <a:r>
              <a:rPr lang="en-GB" sz="2900" b="1" dirty="0">
                <a:solidFill>
                  <a:srgbClr val="212121"/>
                </a:solidFill>
                <a:effectLst/>
                <a:latin typeface="DM Sans" pitchFamily="2" charset="0"/>
                <a:ea typeface="Times New Roman" panose="02020603050405020304" pitchFamily="18" charset="0"/>
              </a:rPr>
              <a:t> </a:t>
            </a:r>
            <a:r>
              <a:rPr lang="en-GB" sz="2900" dirty="0">
                <a:solidFill>
                  <a:srgbClr val="212121"/>
                </a:solidFill>
                <a:effectLst/>
                <a:latin typeface="DM Sans" pitchFamily="2" charset="0"/>
                <a:ea typeface="Times New Roman" panose="02020603050405020304" pitchFamily="18" charset="0"/>
              </a:rPr>
              <a:t>that wish to participate in the Community Pharmacy Covid-19 Vaccination Enhanced Service 23-24 must submit their responses via the </a:t>
            </a:r>
            <a:r>
              <a:rPr lang="en-GB" sz="2900" u="sng" dirty="0">
                <a:solidFill>
                  <a:srgbClr val="0000FF"/>
                </a:solidFill>
                <a:effectLst/>
                <a:latin typeface="DM Sans" pitchFamily="2" charset="0"/>
                <a:ea typeface="Times New Roman" panose="02020603050405020304" pitchFamily="18" charset="0"/>
                <a:hlinkClick r:id="rId4"/>
              </a:rPr>
              <a:t>Health-Family Portal</a:t>
            </a:r>
            <a:r>
              <a:rPr lang="en-GB" sz="2900" dirty="0">
                <a:solidFill>
                  <a:srgbClr val="212121"/>
                </a:solidFill>
                <a:effectLst/>
                <a:latin typeface="DM Sans" pitchFamily="2" charset="0"/>
                <a:ea typeface="Times New Roman" panose="02020603050405020304" pitchFamily="18" charset="0"/>
              </a:rPr>
              <a:t> using code </a:t>
            </a:r>
            <a:r>
              <a:rPr lang="en-GB" sz="2900" dirty="0">
                <a:solidFill>
                  <a:srgbClr val="000000"/>
                </a:solidFill>
                <a:effectLst/>
                <a:latin typeface="DM Sans" pitchFamily="2" charset="0"/>
                <a:ea typeface="Times New Roman" panose="02020603050405020304" pitchFamily="18" charset="0"/>
              </a:rPr>
              <a:t>C173469</a:t>
            </a:r>
            <a:r>
              <a:rPr lang="en-GB" sz="2900" dirty="0">
                <a:solidFill>
                  <a:srgbClr val="212121"/>
                </a:solidFill>
                <a:effectLst/>
                <a:latin typeface="DM Sans" pitchFamily="2" charset="0"/>
                <a:ea typeface="Times New Roman" panose="02020603050405020304" pitchFamily="18" charset="0"/>
              </a:rPr>
              <a:t> </a:t>
            </a:r>
            <a:r>
              <a:rPr lang="en-GB" sz="2900" dirty="0">
                <a:solidFill>
                  <a:srgbClr val="000000"/>
                </a:solidFill>
                <a:effectLst/>
                <a:latin typeface="DM Sans" pitchFamily="2" charset="0"/>
                <a:ea typeface="Times New Roman" panose="02020603050405020304" pitchFamily="18" charset="0"/>
              </a:rPr>
              <a:t>by 29 August at 5pm.</a:t>
            </a:r>
            <a:r>
              <a:rPr lang="en-GB" sz="2900" i="1" dirty="0">
                <a:solidFill>
                  <a:srgbClr val="212121"/>
                </a:solidFill>
                <a:effectLst/>
                <a:latin typeface="DM Sans" pitchFamily="2" charset="0"/>
                <a:ea typeface="Times New Roman" panose="02020603050405020304" pitchFamily="18" charset="0"/>
              </a:rPr>
              <a:t> </a:t>
            </a:r>
          </a:p>
          <a:p>
            <a:pPr marL="740410" algn="just">
              <a:spcBef>
                <a:spcPts val="480"/>
              </a:spcBef>
              <a:spcAft>
                <a:spcPts val="480"/>
              </a:spcAft>
            </a:pPr>
            <a:r>
              <a:rPr lang="en-GB" sz="2900" dirty="0">
                <a:solidFill>
                  <a:srgbClr val="212121"/>
                </a:solidFill>
                <a:effectLst/>
                <a:latin typeface="DM Sans" pitchFamily="2" charset="0"/>
                <a:ea typeface="Times New Roman" panose="02020603050405020304" pitchFamily="18" charset="0"/>
              </a:rPr>
              <a:t>Please ensure you leave plenty of time to upload your information since late submissions cannot be accepted.</a:t>
            </a:r>
            <a:endParaRPr lang="en-GB" sz="2900" dirty="0">
              <a:solidFill>
                <a:srgbClr val="212121"/>
              </a:solidFill>
              <a:effectLst/>
              <a:latin typeface="DM Sans" pitchFamily="2" charset="0"/>
              <a:ea typeface="Calibri" panose="020F0502020204030204" pitchFamily="34" charset="0"/>
            </a:endParaRPr>
          </a:p>
          <a:p>
            <a:pPr marL="740410" algn="just">
              <a:spcBef>
                <a:spcPts val="480"/>
              </a:spcBef>
              <a:spcAft>
                <a:spcPts val="480"/>
              </a:spcAft>
            </a:pPr>
            <a:endParaRPr lang="en-GB" sz="2000" dirty="0">
              <a:latin typeface="DM Sans" pitchFamily="2" charset="0"/>
            </a:endParaRPr>
          </a:p>
        </p:txBody>
      </p:sp>
      <p:pic>
        <p:nvPicPr>
          <p:cNvPr id="10" name="Content Placeholder 7" descr="A logo with text on it&#10;&#10;Description automatically generated">
            <a:extLst>
              <a:ext uri="{FF2B5EF4-FFF2-40B4-BE49-F238E27FC236}">
                <a16:creationId xmlns:a16="http://schemas.microsoft.com/office/drawing/2014/main" id="{2C87CAF3-6E79-DD5D-7CAD-EE7F88C95C94}"/>
              </a:ext>
            </a:extLst>
          </p:cNvPr>
          <p:cNvPicPr>
            <a:picLocks noChangeAspect="1"/>
          </p:cNvPicPr>
          <p:nvPr/>
        </p:nvPicPr>
        <p:blipFill>
          <a:blip r:embed="rId5"/>
          <a:stretch>
            <a:fillRect/>
          </a:stretch>
        </p:blipFill>
        <p:spPr>
          <a:xfrm>
            <a:off x="185864" y="5936432"/>
            <a:ext cx="2881627" cy="1079148"/>
          </a:xfrm>
          <a:prstGeom prst="rect">
            <a:avLst/>
          </a:prstGeom>
        </p:spPr>
      </p:pic>
    </p:spTree>
    <p:extLst>
      <p:ext uri="{BB962C8B-B14F-4D97-AF65-F5344CB8AC3E}">
        <p14:creationId xmlns:p14="http://schemas.microsoft.com/office/powerpoint/2010/main" val="2863394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E691EB-D6E2-61FC-3F4E-763F82AA2E57}"/>
              </a:ext>
            </a:extLst>
          </p:cNvPr>
          <p:cNvSpPr>
            <a:spLocks noGrp="1"/>
          </p:cNvSpPr>
          <p:nvPr>
            <p:ph type="title"/>
          </p:nvPr>
        </p:nvSpPr>
        <p:spPr>
          <a:xfrm>
            <a:off x="936977" y="677641"/>
            <a:ext cx="10418411" cy="1325563"/>
          </a:xfrm>
        </p:spPr>
        <p:txBody>
          <a:bodyPr>
            <a:normAutofit/>
          </a:bodyPr>
          <a:lstStyle/>
          <a:p>
            <a:r>
              <a:rPr lang="en-GB" sz="3100" b="1" dirty="0">
                <a:latin typeface="DM Sans" pitchFamily="2" charset="0"/>
              </a:rPr>
              <a:t>Flu vaccination : Start Date </a:t>
            </a:r>
            <a:br>
              <a:rPr lang="en-GB" sz="1800" dirty="0">
                <a:effectLst/>
                <a:latin typeface="Times New Roman" panose="02020603050405020304" pitchFamily="18" charset="0"/>
                <a:ea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779FA8CF-B88A-8A6B-F68E-78AEA9D2145E}"/>
              </a:ext>
            </a:extLst>
          </p:cNvPr>
          <p:cNvSpPr>
            <a:spLocks noGrp="1"/>
          </p:cNvSpPr>
          <p:nvPr>
            <p:ph sz="half" idx="2"/>
          </p:nvPr>
        </p:nvSpPr>
        <p:spPr>
          <a:xfrm>
            <a:off x="936977" y="1553030"/>
            <a:ext cx="5060597" cy="4011600"/>
          </a:xfrm>
        </p:spPr>
        <p:txBody>
          <a:bodyPr>
            <a:normAutofit/>
          </a:bodyPr>
          <a:lstStyle/>
          <a:p>
            <a:pPr marL="0" algn="just" rtl="0" eaLnBrk="1" fontAlgn="ctr" latinLnBrk="0" hangingPunct="1">
              <a:spcBef>
                <a:spcPts val="480"/>
              </a:spcBef>
              <a:spcAft>
                <a:spcPts val="480"/>
              </a:spcAft>
            </a:pPr>
            <a:r>
              <a:rPr lang="en-GB" sz="1800" dirty="0">
                <a:latin typeface="DM Sans" pitchFamily="2" charset="0"/>
                <a:hlinkClick r:id="rId2"/>
              </a:rPr>
              <a:t>NHS England » Autumn/Winter 2023-24 flu and COVID-19 seasonal campaign</a:t>
            </a:r>
            <a:endParaRPr lang="en-GB" sz="1800" b="0" i="0" u="none" strike="noStrike" dirty="0">
              <a:effectLst/>
              <a:latin typeface="DM Sans" pitchFamily="2" charset="0"/>
            </a:endParaRPr>
          </a:p>
          <a:p>
            <a:pPr algn="l"/>
            <a:r>
              <a:rPr lang="en-GB" sz="1800" b="0" i="0" dirty="0">
                <a:solidFill>
                  <a:srgbClr val="0A4740"/>
                </a:solidFill>
                <a:effectLst/>
                <a:latin typeface="DM Sans" pitchFamily="2" charset="0"/>
              </a:rPr>
              <a:t>NHS England 10</a:t>
            </a:r>
            <a:r>
              <a:rPr lang="en-GB" sz="1800" b="0" i="0" baseline="30000" dirty="0">
                <a:solidFill>
                  <a:srgbClr val="0A4740"/>
                </a:solidFill>
                <a:effectLst/>
                <a:latin typeface="DM Sans" pitchFamily="2" charset="0"/>
              </a:rPr>
              <a:t>th</a:t>
            </a:r>
            <a:r>
              <a:rPr lang="en-GB" sz="1800" b="0" i="0" dirty="0">
                <a:solidFill>
                  <a:srgbClr val="0A4740"/>
                </a:solidFill>
                <a:effectLst/>
                <a:latin typeface="DM Sans" pitchFamily="2" charset="0"/>
              </a:rPr>
              <a:t> August </a:t>
            </a:r>
            <a:r>
              <a:rPr lang="en-GB" sz="1800" b="1" i="0" u="sng" dirty="0">
                <a:solidFill>
                  <a:srgbClr val="C600B5"/>
                </a:solidFill>
                <a:effectLst/>
                <a:latin typeface="DM Sans" pitchFamily="2" charset="0"/>
                <a:hlinkClick r:id="rId2"/>
              </a:rPr>
              <a:t>announced</a:t>
            </a:r>
            <a:r>
              <a:rPr lang="en-GB" sz="1800" b="0" i="0" dirty="0">
                <a:solidFill>
                  <a:srgbClr val="0A4740"/>
                </a:solidFill>
                <a:effectLst/>
                <a:latin typeface="DM Sans" pitchFamily="2" charset="0"/>
              </a:rPr>
              <a:t> that while the flu vaccination service will officially commence in October,</a:t>
            </a:r>
          </a:p>
          <a:p>
            <a:pPr algn="l"/>
            <a:r>
              <a:rPr lang="en-GB" sz="1800" dirty="0">
                <a:solidFill>
                  <a:srgbClr val="0A4740"/>
                </a:solidFill>
                <a:latin typeface="DM Sans" pitchFamily="2" charset="0"/>
              </a:rPr>
              <a:t>P</a:t>
            </a:r>
            <a:r>
              <a:rPr lang="en-GB" sz="1800" b="0" i="0" dirty="0">
                <a:solidFill>
                  <a:srgbClr val="0A4740"/>
                </a:solidFill>
                <a:effectLst/>
                <a:latin typeface="DM Sans" pitchFamily="2" charset="0"/>
              </a:rPr>
              <a:t>harmacy owners will be able to go ahead and vaccinate any patients who have already booked September appointments and be paid for those.</a:t>
            </a:r>
          </a:p>
          <a:p>
            <a:endParaRPr lang="en-GB" dirty="0"/>
          </a:p>
        </p:txBody>
      </p:sp>
      <p:sp>
        <p:nvSpPr>
          <p:cNvPr id="7" name="Content Placeholder 6">
            <a:extLst>
              <a:ext uri="{FF2B5EF4-FFF2-40B4-BE49-F238E27FC236}">
                <a16:creationId xmlns:a16="http://schemas.microsoft.com/office/drawing/2014/main" id="{3C64555F-ABFF-AEBB-B334-10C52424D221}"/>
              </a:ext>
            </a:extLst>
          </p:cNvPr>
          <p:cNvSpPr>
            <a:spLocks noGrp="1"/>
          </p:cNvSpPr>
          <p:nvPr>
            <p:ph sz="quarter" idx="4"/>
          </p:nvPr>
        </p:nvSpPr>
        <p:spPr>
          <a:xfrm>
            <a:off x="6499949" y="1553030"/>
            <a:ext cx="4855439" cy="3921185"/>
          </a:xfrm>
        </p:spPr>
        <p:txBody>
          <a:bodyPr>
            <a:normAutofit/>
          </a:bodyPr>
          <a:lstStyle/>
          <a:p>
            <a:pPr algn="l"/>
            <a:r>
              <a:rPr lang="en-GB" sz="1400" b="0" i="0" dirty="0">
                <a:solidFill>
                  <a:srgbClr val="0A4740"/>
                </a:solidFill>
                <a:effectLst/>
                <a:latin typeface="DM Sans" pitchFamily="2" charset="0"/>
              </a:rPr>
              <a:t>NHS England’s </a:t>
            </a:r>
            <a:r>
              <a:rPr lang="en-GB" sz="1400" b="1" i="0" u="sng" dirty="0">
                <a:solidFill>
                  <a:srgbClr val="C600B5"/>
                </a:solidFill>
                <a:effectLst/>
                <a:latin typeface="DM Sans" pitchFamily="2" charset="0"/>
                <a:hlinkClick r:id="rId2"/>
              </a:rPr>
              <a:t>letter to systems, community pharmacies and general practices</a:t>
            </a:r>
            <a:r>
              <a:rPr lang="en-GB" sz="1400" b="0" i="0" dirty="0">
                <a:solidFill>
                  <a:srgbClr val="0A4740"/>
                </a:solidFill>
                <a:effectLst/>
                <a:latin typeface="DM Sans" pitchFamily="2" charset="0"/>
              </a:rPr>
              <a:t> says flu vaccinations (and COVID-19 vaccinations) can commence:</a:t>
            </a:r>
          </a:p>
          <a:p>
            <a:pPr algn="l">
              <a:buFont typeface="Arial" panose="020B0604020202020204" pitchFamily="34" charset="0"/>
              <a:buChar char="•"/>
            </a:pPr>
            <a:r>
              <a:rPr lang="en-GB" sz="1400" b="0" i="0" dirty="0">
                <a:solidFill>
                  <a:srgbClr val="0A4740"/>
                </a:solidFill>
                <a:effectLst/>
                <a:latin typeface="DM Sans" pitchFamily="2" charset="0"/>
              </a:rPr>
              <a:t>for care home residents and care home staff from </a:t>
            </a:r>
            <a:r>
              <a:rPr lang="en-GB" sz="1400" b="1" i="0" dirty="0">
                <a:solidFill>
                  <a:srgbClr val="0A4740"/>
                </a:solidFill>
                <a:effectLst/>
                <a:latin typeface="DM Sans" pitchFamily="2" charset="0"/>
              </a:rPr>
              <a:t>2nd October 2023</a:t>
            </a:r>
            <a:r>
              <a:rPr lang="en-GB" sz="1400" b="0" i="0" dirty="0">
                <a:solidFill>
                  <a:srgbClr val="0A4740"/>
                </a:solidFill>
                <a:effectLst/>
                <a:latin typeface="DM Sans" pitchFamily="2" charset="0"/>
              </a:rPr>
              <a:t>; and</a:t>
            </a:r>
          </a:p>
          <a:p>
            <a:pPr algn="l">
              <a:buFont typeface="Arial" panose="020B0604020202020204" pitchFamily="34" charset="0"/>
              <a:buChar char="•"/>
            </a:pPr>
            <a:r>
              <a:rPr lang="en-GB" sz="1400" b="0" i="0" dirty="0">
                <a:solidFill>
                  <a:srgbClr val="0A4740"/>
                </a:solidFill>
                <a:effectLst/>
                <a:latin typeface="DM Sans" pitchFamily="2" charset="0"/>
              </a:rPr>
              <a:t>for all other eligible patient cohorts from </a:t>
            </a:r>
            <a:r>
              <a:rPr lang="en-GB" sz="1400" b="1" i="0" dirty="0">
                <a:solidFill>
                  <a:srgbClr val="0A4740"/>
                </a:solidFill>
                <a:effectLst/>
                <a:latin typeface="DM Sans" pitchFamily="2" charset="0"/>
              </a:rPr>
              <a:t>7th October 2023</a:t>
            </a:r>
            <a:r>
              <a:rPr lang="en-GB" sz="1400" b="0" i="0" dirty="0">
                <a:solidFill>
                  <a:srgbClr val="0A4740"/>
                </a:solidFill>
                <a:effectLst/>
                <a:latin typeface="DM Sans" pitchFamily="2" charset="0"/>
              </a:rPr>
              <a:t>.</a:t>
            </a:r>
          </a:p>
          <a:p>
            <a:pPr algn="l">
              <a:buFont typeface="Arial" panose="020B0604020202020204" pitchFamily="34" charset="0"/>
              <a:buChar char="•"/>
            </a:pPr>
            <a:r>
              <a:rPr lang="en-GB" sz="1400" dirty="0">
                <a:solidFill>
                  <a:srgbClr val="0A4740"/>
                </a:solidFill>
                <a:latin typeface="DM Sans" pitchFamily="2" charset="0"/>
              </a:rPr>
              <a:t>New CPE webpage </a:t>
            </a:r>
            <a:r>
              <a:rPr lang="en-GB" sz="1400" dirty="0">
                <a:hlinkClick r:id="rId3"/>
              </a:rPr>
              <a:t>Flu Vaccination Service - Community Pharmacy England (cpe.org.uk)</a:t>
            </a:r>
            <a:endParaRPr lang="en-GB" sz="1400" b="0" i="0" dirty="0">
              <a:solidFill>
                <a:srgbClr val="0A4740"/>
              </a:solidFill>
              <a:effectLst/>
              <a:latin typeface="DM Sans" pitchFamily="2" charset="0"/>
            </a:endParaRPr>
          </a:p>
          <a:p>
            <a:pPr marL="740410" algn="just">
              <a:spcBef>
                <a:spcPts val="480"/>
              </a:spcBef>
              <a:spcAft>
                <a:spcPts val="480"/>
              </a:spcAft>
            </a:pPr>
            <a:endParaRPr lang="en-GB" sz="2000" dirty="0">
              <a:latin typeface="DM Sans" pitchFamily="2" charset="0"/>
            </a:endParaRPr>
          </a:p>
        </p:txBody>
      </p:sp>
      <p:pic>
        <p:nvPicPr>
          <p:cNvPr id="10" name="Content Placeholder 7" descr="A logo with text on it&#10;&#10;Description automatically generated">
            <a:extLst>
              <a:ext uri="{FF2B5EF4-FFF2-40B4-BE49-F238E27FC236}">
                <a16:creationId xmlns:a16="http://schemas.microsoft.com/office/drawing/2014/main" id="{2C87CAF3-6E79-DD5D-7CAD-EE7F88C95C94}"/>
              </a:ext>
            </a:extLst>
          </p:cNvPr>
          <p:cNvPicPr>
            <a:picLocks noChangeAspect="1"/>
          </p:cNvPicPr>
          <p:nvPr/>
        </p:nvPicPr>
        <p:blipFill>
          <a:blip r:embed="rId4"/>
          <a:stretch>
            <a:fillRect/>
          </a:stretch>
        </p:blipFill>
        <p:spPr>
          <a:xfrm>
            <a:off x="185864" y="5640785"/>
            <a:ext cx="2881627" cy="1079148"/>
          </a:xfrm>
          <a:prstGeom prst="rect">
            <a:avLst/>
          </a:prstGeom>
        </p:spPr>
      </p:pic>
    </p:spTree>
    <p:extLst>
      <p:ext uri="{BB962C8B-B14F-4D97-AF65-F5344CB8AC3E}">
        <p14:creationId xmlns:p14="http://schemas.microsoft.com/office/powerpoint/2010/main" val="1271765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3925E-6686-E9E0-0335-DCB54888F451}"/>
              </a:ext>
            </a:extLst>
          </p:cNvPr>
          <p:cNvSpPr>
            <a:spLocks noGrp="1"/>
          </p:cNvSpPr>
          <p:nvPr>
            <p:ph type="title"/>
          </p:nvPr>
        </p:nvSpPr>
        <p:spPr/>
        <p:txBody>
          <a:bodyPr>
            <a:normAutofit fontScale="90000"/>
          </a:bodyPr>
          <a:lstStyle/>
          <a:p>
            <a:r>
              <a:rPr lang="en-GB" dirty="0"/>
              <a:t>Your concerns escalated to NHSE regional team</a:t>
            </a:r>
          </a:p>
        </p:txBody>
      </p:sp>
      <p:sp>
        <p:nvSpPr>
          <p:cNvPr id="3" name="Content Placeholder 2">
            <a:extLst>
              <a:ext uri="{FF2B5EF4-FFF2-40B4-BE49-F238E27FC236}">
                <a16:creationId xmlns:a16="http://schemas.microsoft.com/office/drawing/2014/main" id="{56792D65-EDE3-9597-9B35-2ED5D5245D10}"/>
              </a:ext>
            </a:extLst>
          </p:cNvPr>
          <p:cNvSpPr>
            <a:spLocks noGrp="1"/>
          </p:cNvSpPr>
          <p:nvPr>
            <p:ph sz="half" idx="1"/>
          </p:nvPr>
        </p:nvSpPr>
        <p:spPr/>
        <p:txBody>
          <a:bodyPr>
            <a:normAutofit fontScale="85000" lnSpcReduction="10000"/>
          </a:bodyPr>
          <a:lstStyle/>
          <a:p>
            <a:pPr marL="342900" lvl="0" indent="-342900" algn="l">
              <a:spcBef>
                <a:spcPts val="480"/>
              </a:spcBef>
              <a:spcAft>
                <a:spcPts val="480"/>
              </a:spcAft>
              <a:buFont typeface="+mj-lt"/>
              <a:buAutoNum type="arabicPeriod"/>
            </a:pPr>
            <a:r>
              <a:rPr lang="en-GB" sz="1800" dirty="0">
                <a:effectLst/>
                <a:latin typeface="DM Sans" pitchFamily="2" charset="0"/>
                <a:ea typeface="Times New Roman" panose="02020603050405020304" pitchFamily="18" charset="0"/>
              </a:rPr>
              <a:t>Concerns why the covid and flu funding is different – considering covid vaccination requires reconstitution and drawing, stock management etc </a:t>
            </a:r>
          </a:p>
          <a:p>
            <a:pPr marL="342900" lvl="0" indent="-342900" algn="l">
              <a:spcBef>
                <a:spcPts val="480"/>
              </a:spcBef>
              <a:spcAft>
                <a:spcPts val="480"/>
              </a:spcAft>
              <a:buFont typeface="+mj-lt"/>
              <a:buAutoNum type="arabicPeriod"/>
            </a:pPr>
            <a:r>
              <a:rPr lang="en-GB" sz="1800" dirty="0">
                <a:effectLst/>
                <a:latin typeface="DM Sans" pitchFamily="2" charset="0"/>
                <a:ea typeface="Times New Roman" panose="02020603050405020304" pitchFamily="18" charset="0"/>
              </a:rPr>
              <a:t>The Flu season has always commenced in Sept but this year it starts in October. This means GPs are at an advantage to complete the flu and we know not all CPs will be dual vaccinating. </a:t>
            </a:r>
          </a:p>
          <a:p>
            <a:pPr marL="342900" lvl="0" indent="-342900" algn="l">
              <a:spcBef>
                <a:spcPts val="480"/>
              </a:spcBef>
              <a:spcAft>
                <a:spcPts val="480"/>
              </a:spcAft>
              <a:buFont typeface="+mj-lt"/>
              <a:buAutoNum type="arabicPeriod"/>
            </a:pPr>
            <a:r>
              <a:rPr lang="en-GB" sz="1800" dirty="0">
                <a:effectLst/>
                <a:latin typeface="DM Sans" pitchFamily="2" charset="0"/>
                <a:ea typeface="Times New Roman" panose="02020603050405020304" pitchFamily="18" charset="0"/>
              </a:rPr>
              <a:t>There are concerns also as many pharmacies have placed pre-orders (as they have done every year) and now they are concerned that they will need to store for longer than what they intended .. until Oct.</a:t>
            </a:r>
            <a:r>
              <a:rPr lang="en-GB" sz="1800"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endParaRPr lang="en-GB" dirty="0"/>
          </a:p>
        </p:txBody>
      </p:sp>
      <p:sp>
        <p:nvSpPr>
          <p:cNvPr id="4" name="Content Placeholder 3">
            <a:extLst>
              <a:ext uri="{FF2B5EF4-FFF2-40B4-BE49-F238E27FC236}">
                <a16:creationId xmlns:a16="http://schemas.microsoft.com/office/drawing/2014/main" id="{37F09B81-1481-5C0A-BAB7-F5CF825E89CB}"/>
              </a:ext>
            </a:extLst>
          </p:cNvPr>
          <p:cNvSpPr>
            <a:spLocks noGrp="1"/>
          </p:cNvSpPr>
          <p:nvPr>
            <p:ph sz="half" idx="2"/>
          </p:nvPr>
        </p:nvSpPr>
        <p:spPr/>
        <p:txBody>
          <a:bodyPr>
            <a:noAutofit/>
          </a:bodyPr>
          <a:lstStyle/>
          <a:p>
            <a:r>
              <a:rPr lang="en-GB" sz="1600" b="1" dirty="0">
                <a:solidFill>
                  <a:srgbClr val="47D1BA"/>
                </a:solidFill>
              </a:rPr>
              <a:t>Response </a:t>
            </a:r>
            <a:endParaRPr lang="en-GB" sz="1600" dirty="0"/>
          </a:p>
          <a:p>
            <a:pPr algn="just">
              <a:spcBef>
                <a:spcPts val="480"/>
              </a:spcBef>
              <a:spcAft>
                <a:spcPts val="480"/>
              </a:spcAft>
            </a:pPr>
            <a:r>
              <a:rPr lang="en-GB" sz="1600" i="1" dirty="0">
                <a:solidFill>
                  <a:schemeClr val="accent6"/>
                </a:solidFill>
                <a:effectLst/>
                <a:latin typeface="DM Sans" pitchFamily="2" charset="0"/>
                <a:ea typeface="Times New Roman" panose="02020603050405020304" pitchFamily="18" charset="0"/>
              </a:rPr>
              <a:t>We acknowledge that the delivery of COVID-19 vaccinations is still more complex than flu, however, it is simpler than it has been, and we are continuously streamlining the processes to reduce the burden on providers.​</a:t>
            </a:r>
          </a:p>
          <a:p>
            <a:r>
              <a:rPr lang="en-GB" sz="1600" i="1" dirty="0">
                <a:solidFill>
                  <a:schemeClr val="accent6"/>
                </a:solidFill>
                <a:effectLst/>
                <a:latin typeface="DM Sans" pitchFamily="2" charset="0"/>
                <a:ea typeface="Times New Roman" panose="02020603050405020304" pitchFamily="18" charset="0"/>
              </a:rPr>
              <a:t>Co-administration will be central to AW 23/24 which will help bring efficiencies to providers and will result in a combined payment of £17.60. Furthermore, we are retaining a £10 supplement for patients who are housebound and continue investment in local commissioning to support outreach and a more targeted approach in underserved communities</a:t>
            </a:r>
            <a:endParaRPr lang="en-GB" sz="1600" i="1" dirty="0">
              <a:solidFill>
                <a:schemeClr val="accent6"/>
              </a:solidFill>
              <a:latin typeface="DM Sans" pitchFamily="2" charset="0"/>
            </a:endParaRPr>
          </a:p>
        </p:txBody>
      </p:sp>
      <p:pic>
        <p:nvPicPr>
          <p:cNvPr id="5" name="Content Placeholder 7" descr="A logo with text on it&#10;&#10;Description automatically generated">
            <a:extLst>
              <a:ext uri="{FF2B5EF4-FFF2-40B4-BE49-F238E27FC236}">
                <a16:creationId xmlns:a16="http://schemas.microsoft.com/office/drawing/2014/main" id="{7E61351B-095F-D41A-C5FB-590D3607D8AA}"/>
              </a:ext>
            </a:extLst>
          </p:cNvPr>
          <p:cNvPicPr>
            <a:picLocks noChangeAspect="1"/>
          </p:cNvPicPr>
          <p:nvPr/>
        </p:nvPicPr>
        <p:blipFill>
          <a:blip r:embed="rId2"/>
          <a:stretch>
            <a:fillRect/>
          </a:stretch>
        </p:blipFill>
        <p:spPr>
          <a:xfrm>
            <a:off x="185864" y="5936432"/>
            <a:ext cx="2881627" cy="1079148"/>
          </a:xfrm>
          <a:prstGeom prst="rect">
            <a:avLst/>
          </a:prstGeom>
        </p:spPr>
      </p:pic>
    </p:spTree>
    <p:extLst>
      <p:ext uri="{BB962C8B-B14F-4D97-AF65-F5344CB8AC3E}">
        <p14:creationId xmlns:p14="http://schemas.microsoft.com/office/powerpoint/2010/main" val="20792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9846E-2BD2-4EC5-FFB7-1619DC5118E0}"/>
              </a:ext>
            </a:extLst>
          </p:cNvPr>
          <p:cNvSpPr>
            <a:spLocks noGrp="1"/>
          </p:cNvSpPr>
          <p:nvPr>
            <p:ph type="title"/>
          </p:nvPr>
        </p:nvSpPr>
        <p:spPr>
          <a:xfrm>
            <a:off x="936978" y="561894"/>
            <a:ext cx="10416822" cy="1325563"/>
          </a:xfrm>
        </p:spPr>
        <p:txBody>
          <a:bodyPr>
            <a:normAutofit fontScale="90000"/>
          </a:bodyPr>
          <a:lstStyle/>
          <a:p>
            <a:r>
              <a:rPr lang="en-GB" b="1" dirty="0">
                <a:latin typeface="mokoko"/>
              </a:rPr>
              <a:t>P</a:t>
            </a:r>
            <a:r>
              <a:rPr lang="en-GB" b="1" i="0" dirty="0">
                <a:effectLst/>
                <a:latin typeface="mokoko"/>
              </a:rPr>
              <a:t>revent delay to flu vac start date- </a:t>
            </a:r>
            <a:br>
              <a:rPr lang="en-GB" b="1" i="0" dirty="0">
                <a:effectLst/>
                <a:latin typeface="mokoko"/>
              </a:rPr>
            </a:br>
            <a:r>
              <a:rPr lang="en-GB" b="1" i="0" dirty="0">
                <a:solidFill>
                  <a:srgbClr val="FF0000"/>
                </a:solidFill>
                <a:effectLst/>
                <a:latin typeface="mokoko"/>
              </a:rPr>
              <a:t>TAKE ACTION NOW </a:t>
            </a:r>
            <a:br>
              <a:rPr lang="en-GB" b="1" i="0" dirty="0">
                <a:solidFill>
                  <a:srgbClr val="106B62"/>
                </a:solidFill>
                <a:effectLst/>
                <a:latin typeface="mokoko"/>
              </a:rPr>
            </a:br>
            <a:endParaRPr lang="en-GB" dirty="0"/>
          </a:p>
        </p:txBody>
      </p:sp>
      <p:sp>
        <p:nvSpPr>
          <p:cNvPr id="3" name="Content Placeholder 2">
            <a:extLst>
              <a:ext uri="{FF2B5EF4-FFF2-40B4-BE49-F238E27FC236}">
                <a16:creationId xmlns:a16="http://schemas.microsoft.com/office/drawing/2014/main" id="{D658713D-6B0E-6F90-165A-A233CFB42E2C}"/>
              </a:ext>
            </a:extLst>
          </p:cNvPr>
          <p:cNvSpPr>
            <a:spLocks noGrp="1"/>
          </p:cNvSpPr>
          <p:nvPr>
            <p:ph sz="half" idx="1"/>
          </p:nvPr>
        </p:nvSpPr>
        <p:spPr>
          <a:xfrm>
            <a:off x="936978" y="2141537"/>
            <a:ext cx="5082821" cy="4351338"/>
          </a:xfrm>
        </p:spPr>
        <p:txBody>
          <a:bodyPr/>
          <a:lstStyle/>
          <a:p>
            <a:r>
              <a:rPr lang="en-GB" b="0" i="0" dirty="0">
                <a:solidFill>
                  <a:srgbClr val="0A4740"/>
                </a:solidFill>
                <a:effectLst/>
                <a:latin typeface="DM Sans" pitchFamily="2" charset="0"/>
              </a:rPr>
              <a:t>Community Pharmacy England is calling for a reversal of the decision to allow a delay to the commencement of the Flu Vaccination Service until after 1st September</a:t>
            </a:r>
            <a:endParaRPr lang="en-GB" dirty="0"/>
          </a:p>
        </p:txBody>
      </p:sp>
      <p:sp>
        <p:nvSpPr>
          <p:cNvPr id="4" name="Content Placeholder 3">
            <a:extLst>
              <a:ext uri="{FF2B5EF4-FFF2-40B4-BE49-F238E27FC236}">
                <a16:creationId xmlns:a16="http://schemas.microsoft.com/office/drawing/2014/main" id="{B005A442-5367-8CCC-7A9A-62CAF6E3371F}"/>
              </a:ext>
            </a:extLst>
          </p:cNvPr>
          <p:cNvSpPr>
            <a:spLocks noGrp="1"/>
          </p:cNvSpPr>
          <p:nvPr>
            <p:ph sz="half" idx="2"/>
          </p:nvPr>
        </p:nvSpPr>
        <p:spPr>
          <a:xfrm>
            <a:off x="6270979" y="2141537"/>
            <a:ext cx="5082821" cy="4351338"/>
          </a:xfrm>
        </p:spPr>
        <p:txBody>
          <a:bodyPr/>
          <a:lstStyle/>
          <a:p>
            <a:pPr algn="l"/>
            <a:r>
              <a:rPr lang="en-GB" b="0" i="0" dirty="0">
                <a:solidFill>
                  <a:srgbClr val="0A4740"/>
                </a:solidFill>
                <a:effectLst/>
                <a:latin typeface="DM Sans" pitchFamily="2" charset="0"/>
              </a:rPr>
              <a:t>The accompanying template email can be used when sending the briefing to your MP.</a:t>
            </a:r>
          </a:p>
          <a:p>
            <a:pPr algn="l"/>
            <a:r>
              <a:rPr lang="en-GB" b="1" i="0" u="sng" dirty="0">
                <a:solidFill>
                  <a:srgbClr val="C600B5"/>
                </a:solidFill>
                <a:effectLst/>
                <a:latin typeface="DM Sans" pitchFamily="2" charset="0"/>
                <a:hlinkClick r:id="rId2"/>
              </a:rPr>
              <a:t>Urgent MP Briefing: NHS Flu Vaccinations</a:t>
            </a:r>
            <a:endParaRPr lang="en-GB" b="0" i="0" dirty="0">
              <a:solidFill>
                <a:srgbClr val="0A4740"/>
              </a:solidFill>
              <a:effectLst/>
              <a:latin typeface="DM Sans" pitchFamily="2" charset="0"/>
            </a:endParaRPr>
          </a:p>
          <a:p>
            <a:pPr algn="l"/>
            <a:r>
              <a:rPr lang="en-GB" b="1" i="0" u="sng" dirty="0">
                <a:solidFill>
                  <a:srgbClr val="C600B5"/>
                </a:solidFill>
                <a:effectLst/>
                <a:latin typeface="DM Sans" pitchFamily="2" charset="0"/>
                <a:hlinkClick r:id="rId3"/>
              </a:rPr>
              <a:t>Template email to MP: Urgent support needed on NHS flu vaccinations</a:t>
            </a:r>
            <a:endParaRPr lang="en-GB" b="0" i="0" dirty="0">
              <a:solidFill>
                <a:srgbClr val="0A4740"/>
              </a:solidFill>
              <a:effectLst/>
              <a:latin typeface="DM Sans" pitchFamily="2" charset="0"/>
            </a:endParaRPr>
          </a:p>
          <a:p>
            <a:endParaRPr lang="en-GB" dirty="0"/>
          </a:p>
        </p:txBody>
      </p:sp>
      <p:pic>
        <p:nvPicPr>
          <p:cNvPr id="5" name="Content Placeholder 7" descr="A logo with text on it&#10;&#10;Description automatically generated">
            <a:extLst>
              <a:ext uri="{FF2B5EF4-FFF2-40B4-BE49-F238E27FC236}">
                <a16:creationId xmlns:a16="http://schemas.microsoft.com/office/drawing/2014/main" id="{552AF0D2-C589-0EA1-D1B8-89B13CEE1BC4}"/>
              </a:ext>
            </a:extLst>
          </p:cNvPr>
          <p:cNvPicPr>
            <a:picLocks noChangeAspect="1"/>
          </p:cNvPicPr>
          <p:nvPr/>
        </p:nvPicPr>
        <p:blipFill>
          <a:blip r:embed="rId4"/>
          <a:stretch>
            <a:fillRect/>
          </a:stretch>
        </p:blipFill>
        <p:spPr>
          <a:xfrm>
            <a:off x="185864" y="5936432"/>
            <a:ext cx="2881627" cy="1079148"/>
          </a:xfrm>
          <a:prstGeom prst="rect">
            <a:avLst/>
          </a:prstGeom>
        </p:spPr>
      </p:pic>
    </p:spTree>
    <p:extLst>
      <p:ext uri="{BB962C8B-B14F-4D97-AF65-F5344CB8AC3E}">
        <p14:creationId xmlns:p14="http://schemas.microsoft.com/office/powerpoint/2010/main" val="3791624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7C29EE6-5598-1CE6-0777-2A907E62B16E}"/>
              </a:ext>
            </a:extLst>
          </p:cNvPr>
          <p:cNvSpPr>
            <a:spLocks noGrp="1"/>
          </p:cNvSpPr>
          <p:nvPr>
            <p:ph type="title"/>
          </p:nvPr>
        </p:nvSpPr>
        <p:spPr/>
        <p:txBody>
          <a:bodyPr>
            <a:normAutofit fontScale="90000"/>
          </a:bodyPr>
          <a:lstStyle/>
          <a:p>
            <a:r>
              <a:rPr lang="en-GB" b="1" i="0" dirty="0">
                <a:effectLst/>
                <a:latin typeface="mokoko"/>
              </a:rPr>
              <a:t>Calling all Pharmacy Owners: Input into CPE September Committee Meeting</a:t>
            </a:r>
            <a:br>
              <a:rPr lang="en-GB" b="1" i="0" dirty="0">
                <a:solidFill>
                  <a:srgbClr val="106B62"/>
                </a:solidFill>
                <a:effectLst/>
                <a:latin typeface="mokoko"/>
              </a:rPr>
            </a:br>
            <a:endParaRPr lang="en-GB" dirty="0"/>
          </a:p>
        </p:txBody>
      </p:sp>
      <p:sp>
        <p:nvSpPr>
          <p:cNvPr id="8" name="TextBox 7">
            <a:extLst>
              <a:ext uri="{FF2B5EF4-FFF2-40B4-BE49-F238E27FC236}">
                <a16:creationId xmlns:a16="http://schemas.microsoft.com/office/drawing/2014/main" id="{941C8E1F-6C6F-2CE3-7E2C-054268560F9F}"/>
              </a:ext>
            </a:extLst>
          </p:cNvPr>
          <p:cNvSpPr txBox="1"/>
          <p:nvPr/>
        </p:nvSpPr>
        <p:spPr>
          <a:xfrm>
            <a:off x="580571" y="1872343"/>
            <a:ext cx="11451772" cy="3970318"/>
          </a:xfrm>
          <a:prstGeom prst="rect">
            <a:avLst/>
          </a:prstGeom>
          <a:noFill/>
        </p:spPr>
        <p:txBody>
          <a:bodyPr wrap="square" rtlCol="0">
            <a:spAutoFit/>
          </a:bodyPr>
          <a:lstStyle/>
          <a:p>
            <a:r>
              <a:rPr lang="en-GB" b="0" i="0" dirty="0">
                <a:solidFill>
                  <a:srgbClr val="0A4740"/>
                </a:solidFill>
                <a:effectLst/>
                <a:latin typeface="DM Sans" pitchFamily="2" charset="0"/>
              </a:rPr>
              <a:t>Community Pharmacy England Committee will have a full meeting in September and are seeking input from all pharmacy owners ahead of that</a:t>
            </a:r>
          </a:p>
          <a:p>
            <a:endParaRPr lang="en-GB" dirty="0">
              <a:solidFill>
                <a:srgbClr val="0A4740"/>
              </a:solidFill>
              <a:latin typeface="DM Sans" pitchFamily="2" charset="0"/>
            </a:endParaRPr>
          </a:p>
          <a:p>
            <a:pPr algn="just"/>
            <a:r>
              <a:rPr lang="en-GB" dirty="0">
                <a:solidFill>
                  <a:srgbClr val="0A4740"/>
                </a:solidFill>
                <a:latin typeface="DM Sans" pitchFamily="2" charset="0"/>
              </a:rPr>
              <a:t>S</a:t>
            </a:r>
            <a:r>
              <a:rPr lang="en-GB" b="0" i="0" dirty="0">
                <a:solidFill>
                  <a:srgbClr val="0A4740"/>
                </a:solidFill>
                <a:effectLst/>
                <a:latin typeface="DM Sans" pitchFamily="2" charset="0"/>
              </a:rPr>
              <a:t>eeking views via a short poll available at:</a:t>
            </a:r>
          </a:p>
          <a:p>
            <a:pPr algn="l"/>
            <a:r>
              <a:rPr lang="en-GB" b="1" i="0" u="sng" dirty="0">
                <a:solidFill>
                  <a:srgbClr val="C600B5"/>
                </a:solidFill>
                <a:effectLst/>
                <a:latin typeface="DM Sans" pitchFamily="2" charset="0"/>
                <a:hlinkClick r:id="rId2"/>
              </a:rPr>
              <a:t>https://www.surveymonkey.co.uk/r/NS2SW6G</a:t>
            </a:r>
            <a:r>
              <a:rPr lang="en-GB" b="0" i="0" dirty="0">
                <a:solidFill>
                  <a:srgbClr val="0A4740"/>
                </a:solidFill>
                <a:effectLst/>
                <a:latin typeface="DM Sans" pitchFamily="2" charset="0"/>
              </a:rPr>
              <a:t> (for independents and non-CCA multiples only)</a:t>
            </a:r>
          </a:p>
          <a:p>
            <a:pPr algn="l"/>
            <a:endParaRPr lang="en-GB" b="0" i="0" dirty="0">
              <a:solidFill>
                <a:srgbClr val="0A4740"/>
              </a:solidFill>
              <a:effectLst/>
              <a:latin typeface="DM Sans" pitchFamily="2" charset="0"/>
            </a:endParaRPr>
          </a:p>
          <a:p>
            <a:pPr algn="just"/>
            <a:r>
              <a:rPr lang="en-GB" b="0" i="0" dirty="0">
                <a:solidFill>
                  <a:srgbClr val="0A4740"/>
                </a:solidFill>
                <a:effectLst/>
                <a:latin typeface="DM Sans" pitchFamily="2" charset="0"/>
              </a:rPr>
              <a:t>Note, they are also sending the survey directly to the head offices of CCA multiples over the next week and doesn’t require action at branch level.</a:t>
            </a:r>
          </a:p>
          <a:p>
            <a:endParaRPr lang="en-GB" dirty="0"/>
          </a:p>
          <a:p>
            <a:pPr algn="just"/>
            <a:r>
              <a:rPr lang="en-GB" b="0" i="0" dirty="0">
                <a:solidFill>
                  <a:srgbClr val="0A4740"/>
                </a:solidFill>
                <a:effectLst/>
                <a:latin typeface="DM Sans" pitchFamily="2" charset="0"/>
              </a:rPr>
              <a:t>New regular schedule of events where you can add your input into CPE work, registration for the first of these (to be held shortly after the September Committee Meeting) is now open:</a:t>
            </a:r>
          </a:p>
          <a:p>
            <a:pPr algn="just"/>
            <a:endParaRPr lang="en-GB" b="0" i="0" dirty="0">
              <a:solidFill>
                <a:srgbClr val="0A4740"/>
              </a:solidFill>
              <a:effectLst/>
              <a:latin typeface="DM Sans" pitchFamily="2" charset="0"/>
            </a:endParaRPr>
          </a:p>
          <a:p>
            <a:pPr algn="just"/>
            <a:r>
              <a:rPr lang="en-GB" b="1" i="0" u="sng" dirty="0">
                <a:solidFill>
                  <a:srgbClr val="C600B5"/>
                </a:solidFill>
                <a:effectLst/>
                <a:latin typeface="DM Sans" pitchFamily="2" charset="0"/>
                <a:hlinkClick r:id="rId3"/>
              </a:rPr>
              <a:t>Register for our September engagement event</a:t>
            </a:r>
            <a:r>
              <a:rPr lang="en-GB" b="1" i="0" u="sng" dirty="0">
                <a:solidFill>
                  <a:srgbClr val="C600B5"/>
                </a:solidFill>
                <a:effectLst/>
                <a:latin typeface="DM Sans" pitchFamily="2" charset="0"/>
              </a:rPr>
              <a:t> </a:t>
            </a:r>
            <a:r>
              <a:rPr lang="en-GB" b="1" i="0" dirty="0">
                <a:solidFill>
                  <a:srgbClr val="0A4740"/>
                </a:solidFill>
                <a:effectLst/>
                <a:latin typeface="DM Sans" pitchFamily="2" charset="0"/>
              </a:rPr>
              <a:t>Monday 18th September at 7pm-8.30pm</a:t>
            </a:r>
            <a:endParaRPr lang="en-GB" b="0" i="0" dirty="0">
              <a:solidFill>
                <a:srgbClr val="0A4740"/>
              </a:solidFill>
              <a:effectLst/>
              <a:latin typeface="DM Sans" pitchFamily="2" charset="0"/>
            </a:endParaRPr>
          </a:p>
          <a:p>
            <a:endParaRPr lang="en-GB" dirty="0"/>
          </a:p>
        </p:txBody>
      </p:sp>
      <p:pic>
        <p:nvPicPr>
          <p:cNvPr id="9" name="Content Placeholder 7" descr="A logo with text on it&#10;&#10;Description automatically generated">
            <a:extLst>
              <a:ext uri="{FF2B5EF4-FFF2-40B4-BE49-F238E27FC236}">
                <a16:creationId xmlns:a16="http://schemas.microsoft.com/office/drawing/2014/main" id="{0DF7F784-2088-62EC-AA6B-9F48E01CC6A6}"/>
              </a:ext>
            </a:extLst>
          </p:cNvPr>
          <p:cNvPicPr>
            <a:picLocks noChangeAspect="1"/>
          </p:cNvPicPr>
          <p:nvPr/>
        </p:nvPicPr>
        <p:blipFill>
          <a:blip r:embed="rId4"/>
          <a:stretch>
            <a:fillRect/>
          </a:stretch>
        </p:blipFill>
        <p:spPr>
          <a:xfrm>
            <a:off x="185864" y="5640785"/>
            <a:ext cx="2881627" cy="1079148"/>
          </a:xfrm>
          <a:prstGeom prst="rect">
            <a:avLst/>
          </a:prstGeom>
        </p:spPr>
      </p:pic>
    </p:spTree>
    <p:extLst>
      <p:ext uri="{BB962C8B-B14F-4D97-AF65-F5344CB8AC3E}">
        <p14:creationId xmlns:p14="http://schemas.microsoft.com/office/powerpoint/2010/main" val="80917780"/>
      </p:ext>
    </p:extLst>
  </p:cSld>
  <p:clrMapOvr>
    <a:masterClrMapping/>
  </p:clrMapOvr>
</p:sld>
</file>

<file path=ppt/theme/theme1.xml><?xml version="1.0" encoding="utf-8"?>
<a:theme xmlns:a="http://schemas.openxmlformats.org/drawingml/2006/main" name="Office Theme">
  <a:themeElements>
    <a:clrScheme name="LPC Brand Colours">
      <a:dk1>
        <a:srgbClr val="0072CE"/>
      </a:dk1>
      <a:lt1>
        <a:srgbClr val="48D1BA"/>
      </a:lt1>
      <a:dk2>
        <a:srgbClr val="000000"/>
      </a:dk2>
      <a:lt2>
        <a:srgbClr val="FFFFFF"/>
      </a:lt2>
      <a:accent1>
        <a:srgbClr val="FF6D3A"/>
      </a:accent1>
      <a:accent2>
        <a:srgbClr val="CB00BA"/>
      </a:accent2>
      <a:accent3>
        <a:srgbClr val="CB95FF"/>
      </a:accent3>
      <a:accent4>
        <a:srgbClr val="0072CE"/>
      </a:accent4>
      <a:accent5>
        <a:srgbClr val="FFFFFF"/>
      </a:accent5>
      <a:accent6>
        <a:srgbClr val="000000"/>
      </a:accent6>
      <a:hlink>
        <a:srgbClr val="FF6D3A"/>
      </a:hlink>
      <a:folHlink>
        <a:srgbClr val="CB00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03EF403-7F44-489F-B71F-283D01D98A43}" vid="{1473204A-CD99-49A4-B5F8-A72D92BFEEA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LPC Presentation Template</Template>
  <TotalTime>11232</TotalTime>
  <Words>2746</Words>
  <Application>Microsoft Office PowerPoint</Application>
  <PresentationFormat>Widescreen</PresentationFormat>
  <Paragraphs>334</Paragraphs>
  <Slides>31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-apple-system</vt:lpstr>
      <vt:lpstr>Arial</vt:lpstr>
      <vt:lpstr>Arial,Sans-Serif</vt:lpstr>
      <vt:lpstr>Calibri</vt:lpstr>
      <vt:lpstr>DM Sans</vt:lpstr>
      <vt:lpstr>mokoko</vt:lpstr>
      <vt:lpstr>mokoko</vt:lpstr>
      <vt:lpstr>Mokoko Medium</vt:lpstr>
      <vt:lpstr>Symbol</vt:lpstr>
      <vt:lpstr>Times New Roman</vt:lpstr>
      <vt:lpstr>Wingdings</vt:lpstr>
      <vt:lpstr>Office Theme</vt:lpstr>
      <vt:lpstr>Community Pharmacy  Open House Surgery  August 2023  Rajshri Owen  Chief Officer</vt:lpstr>
      <vt:lpstr> Agenda   Updates from Community Pharmacy Leicestershire and Rutland – regional and national  Workstreams – regional and national   Hear from you-Tell us what is important to you/ matters arising  </vt:lpstr>
      <vt:lpstr>Welcome  Join us on social media  Facebook Leicestershire &amp; Rutland Community Pharmacy | Leicester | Facebook   Instagram  Community Pharmacy Leicestershire &amp; Rutland (@communitypharmaciyllr) | Instagram   LinkedIn  https://www.linkedin.com/in/community-pharmacy-leicestershire-and-rutland-577723276    (*If you are not on the WhatsApp group, get in touch  chiefofficer@leics-lpc.co.uk add mobile in chat) </vt:lpstr>
      <vt:lpstr>Updates</vt:lpstr>
      <vt:lpstr>Seasonal Flu and Community Pharmacy Enhanced Service COVID-19 vaccination programme: September 2023 to March 2024 </vt:lpstr>
      <vt:lpstr>Flu vaccination : Start Date  </vt:lpstr>
      <vt:lpstr>Your concerns escalated to NHSE regional team</vt:lpstr>
      <vt:lpstr>Prevent delay to flu vac start date-  TAKE ACTION NOW  </vt:lpstr>
      <vt:lpstr>Calling all Pharmacy Owners: Input into CPE September Committee Meeting </vt:lpstr>
      <vt:lpstr>Review Steering Group (RSG) </vt:lpstr>
      <vt:lpstr>Review Steering Group (RSG) </vt:lpstr>
      <vt:lpstr>PowerPoint Presentation</vt:lpstr>
      <vt:lpstr>New Committee </vt:lpstr>
      <vt:lpstr>New Committee </vt:lpstr>
      <vt:lpstr>Get involved:  Submit questions James Wood </vt:lpstr>
      <vt:lpstr>Social Media- FOLLOW US ! </vt:lpstr>
      <vt:lpstr>Updates NEW BRANDING </vt:lpstr>
      <vt:lpstr>WEBSITE UPDATES </vt:lpstr>
      <vt:lpstr>WEBSITE UPDATES </vt:lpstr>
      <vt:lpstr>Delivery plan for recovering access to primary care (PCARP) </vt:lpstr>
      <vt:lpstr>Delivery plan for recovering access to primary care (PCARP)</vt:lpstr>
      <vt:lpstr>Workstreams </vt:lpstr>
      <vt:lpstr>PowerPoint Presentation</vt:lpstr>
      <vt:lpstr>PowerPoint Presentation</vt:lpstr>
      <vt:lpstr>Workstreams </vt:lpstr>
      <vt:lpstr>Contractor Resources and Support </vt:lpstr>
      <vt:lpstr>Services </vt:lpstr>
      <vt:lpstr>Shared Care Records (ShCRs)</vt:lpstr>
      <vt:lpstr>Local Workstreams (LCS)</vt:lpstr>
      <vt:lpstr>Questions  &amp;  Discussion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is your title slide</dc:title>
  <dc:creator>Rajshri Owen</dc:creator>
  <cp:lastModifiedBy>Rajshri Owen </cp:lastModifiedBy>
  <cp:revision>26</cp:revision>
  <dcterms:created xsi:type="dcterms:W3CDTF">2023-06-28T09:28:54Z</dcterms:created>
  <dcterms:modified xsi:type="dcterms:W3CDTF">2023-08-17T09:05:36Z</dcterms:modified>
</cp:coreProperties>
</file>