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73" r:id="rId4"/>
  </p:sldMasterIdLst>
  <p:notesMasterIdLst>
    <p:notesMasterId r:id="rId25"/>
  </p:notesMasterIdLst>
  <p:handoutMasterIdLst>
    <p:handoutMasterId r:id="rId26"/>
  </p:handoutMasterIdLst>
  <p:sldIdLst>
    <p:sldId id="1923" r:id="rId5"/>
    <p:sldId id="2145707270" r:id="rId6"/>
    <p:sldId id="1946" r:id="rId7"/>
    <p:sldId id="2145707288" r:id="rId8"/>
    <p:sldId id="2145707291" r:id="rId9"/>
    <p:sldId id="2145707281" r:id="rId10"/>
    <p:sldId id="2145707295" r:id="rId11"/>
    <p:sldId id="2145707293" r:id="rId12"/>
    <p:sldId id="2145707294" r:id="rId13"/>
    <p:sldId id="2145707296" r:id="rId14"/>
    <p:sldId id="2145707303" r:id="rId15"/>
    <p:sldId id="2145707304" r:id="rId16"/>
    <p:sldId id="2145707305" r:id="rId17"/>
    <p:sldId id="2145707306" r:id="rId18"/>
    <p:sldId id="2145707307" r:id="rId19"/>
    <p:sldId id="2145707298" r:id="rId20"/>
    <p:sldId id="2145707300" r:id="rId21"/>
    <p:sldId id="2145707301" r:id="rId22"/>
    <p:sldId id="2145707302" r:id="rId23"/>
    <p:sldId id="2145707297"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rah Wilkinson" initials="SW" lastIdx="1"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D2CC"/>
    <a:srgbClr val="99DBD6"/>
    <a:srgbClr val="99DDEB"/>
    <a:srgbClr val="80D4E7"/>
    <a:srgbClr val="005EB8"/>
    <a:srgbClr val="E8EDEE"/>
    <a:srgbClr val="003087"/>
    <a:srgbClr val="82D1CB"/>
    <a:srgbClr val="00A499"/>
    <a:srgbClr val="00A9C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 uri="{1BD7E111-0CB8-44D6-8891-C1BB2F81B7CC}">
      <p1710:readonlyRecommended xmlns:p1710="http://schemas.microsoft.com/office/powerpoint/2017/10/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A438F00-C79C-4572-967A-A61F98B8A5A9}" v="3" dt="2023-09-21T12:40:41.55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390" autoAdjust="0"/>
    <p:restoredTop sz="86395" autoAdjust="0"/>
  </p:normalViewPr>
  <p:slideViewPr>
    <p:cSldViewPr snapToGrid="0">
      <p:cViewPr varScale="1">
        <p:scale>
          <a:sx n="59" d="100"/>
          <a:sy n="59" d="100"/>
        </p:scale>
        <p:origin x="988" y="60"/>
      </p:cViewPr>
      <p:guideLst>
        <p:guide orient="horz" pos="2160"/>
        <p:guide pos="3840"/>
      </p:guideLst>
    </p:cSldViewPr>
  </p:slideViewPr>
  <p:outlineViewPr>
    <p:cViewPr>
      <p:scale>
        <a:sx n="33" d="100"/>
        <a:sy n="33" d="100"/>
      </p:scale>
      <p:origin x="0" y="-8880"/>
    </p:cViewPr>
  </p:outlineViewPr>
  <p:notesTextViewPr>
    <p:cViewPr>
      <p:scale>
        <a:sx n="3" d="2"/>
        <a:sy n="3" d="2"/>
      </p:scale>
      <p:origin x="0" y="0"/>
    </p:cViewPr>
  </p:notesTextViewPr>
  <p:sorterViewPr>
    <p:cViewPr>
      <p:scale>
        <a:sx n="80" d="100"/>
        <a:sy n="80" d="100"/>
      </p:scale>
      <p:origin x="0" y="0"/>
    </p:cViewPr>
  </p:sorterViewPr>
  <p:notesViewPr>
    <p:cSldViewPr snapToGrid="0">
      <p:cViewPr varScale="1">
        <p:scale>
          <a:sx n="94" d="100"/>
          <a:sy n="94" d="100"/>
        </p:scale>
        <p:origin x="3226" y="101"/>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commentAuthors" Target="commentAuthors.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CA2EEC95-64DF-BC69-FC71-A682B404867F}"/>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E9611872-9401-5D00-CCCA-46DDE0B8B9C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E3C6D816-94D6-40FC-B977-F8A94C7E4824}" type="datetimeFigureOut">
              <a:rPr lang="en-GB" smtClean="0"/>
              <a:t>25/09/2023</a:t>
            </a:fld>
            <a:endParaRPr lang="en-GB"/>
          </a:p>
        </p:txBody>
      </p:sp>
      <p:sp>
        <p:nvSpPr>
          <p:cNvPr id="4" name="Footer Placeholder 3">
            <a:extLst>
              <a:ext uri="{FF2B5EF4-FFF2-40B4-BE49-F238E27FC236}">
                <a16:creationId xmlns:a16="http://schemas.microsoft.com/office/drawing/2014/main" id="{46056112-4593-5EC1-B7DA-2B07022F7ACD}"/>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019C22BD-2C7D-A062-42A2-EA161F716A20}"/>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00EB188-56CE-4FCB-8130-436851797F69}" type="slidenum">
              <a:rPr lang="en-GB" smtClean="0"/>
              <a:t>‹#›</a:t>
            </a:fld>
            <a:endParaRPr lang="en-GB"/>
          </a:p>
        </p:txBody>
      </p:sp>
    </p:spTree>
    <p:extLst>
      <p:ext uri="{BB962C8B-B14F-4D97-AF65-F5344CB8AC3E}">
        <p14:creationId xmlns:p14="http://schemas.microsoft.com/office/powerpoint/2010/main" val="31621816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9EED4C3-48B6-4E4A-9B0F-8051E56348DC}" type="datetimeFigureOut">
              <a:rPr lang="en-GB" smtClean="0"/>
              <a:t>25/09/2023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A4EC7EF-95E1-3D44-A982-BC7A3E9C617E}" type="slidenum">
              <a:rPr lang="en-GB" smtClean="0"/>
              <a:t>‹#›</a:t>
            </a:fld>
            <a:endParaRPr lang="en-GB"/>
          </a:p>
        </p:txBody>
      </p:sp>
    </p:spTree>
    <p:extLst>
      <p:ext uri="{BB962C8B-B14F-4D97-AF65-F5344CB8AC3E}">
        <p14:creationId xmlns:p14="http://schemas.microsoft.com/office/powerpoint/2010/main" val="150163314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Standard title slide</a:t>
            </a:r>
          </a:p>
        </p:txBody>
      </p:sp>
      <p:sp>
        <p:nvSpPr>
          <p:cNvPr id="4" name="Slide Number Placeholder 3"/>
          <p:cNvSpPr>
            <a:spLocks noGrp="1"/>
          </p:cNvSpPr>
          <p:nvPr>
            <p:ph type="sldNum" sz="quarter" idx="5"/>
          </p:nvPr>
        </p:nvSpPr>
        <p:spPr/>
        <p:txBody>
          <a:bodyPr/>
          <a:lstStyle/>
          <a:p>
            <a:fld id="{9A4EC7EF-95E1-3D44-A982-BC7A3E9C617E}" type="slidenum">
              <a:rPr lang="en-GB" smtClean="0"/>
              <a:t>1</a:t>
            </a:fld>
            <a:endParaRPr lang="en-GB" dirty="0"/>
          </a:p>
        </p:txBody>
      </p:sp>
    </p:spTree>
    <p:extLst>
      <p:ext uri="{BB962C8B-B14F-4D97-AF65-F5344CB8AC3E}">
        <p14:creationId xmlns:p14="http://schemas.microsoft.com/office/powerpoint/2010/main" val="247575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Plain slide with subhead and bullets</a:t>
            </a:r>
          </a:p>
        </p:txBody>
      </p:sp>
      <p:sp>
        <p:nvSpPr>
          <p:cNvPr id="4" name="Slide Number Placeholder 3"/>
          <p:cNvSpPr>
            <a:spLocks noGrp="1"/>
          </p:cNvSpPr>
          <p:nvPr>
            <p:ph type="sldNum" sz="quarter" idx="5"/>
          </p:nvPr>
        </p:nvSpPr>
        <p:spPr/>
        <p:txBody>
          <a:bodyPr/>
          <a:lstStyle/>
          <a:p>
            <a:fld id="{9A4EC7EF-95E1-3D44-A982-BC7A3E9C617E}" type="slidenum">
              <a:rPr lang="en-GB" smtClean="0"/>
              <a:t>3</a:t>
            </a:fld>
            <a:endParaRPr lang="en-GB" dirty="0"/>
          </a:p>
        </p:txBody>
      </p:sp>
    </p:spTree>
    <p:extLst>
      <p:ext uri="{BB962C8B-B14F-4D97-AF65-F5344CB8AC3E}">
        <p14:creationId xmlns:p14="http://schemas.microsoft.com/office/powerpoint/2010/main" val="36360828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ts val="1800"/>
              </a:lnSpc>
              <a:spcAft>
                <a:spcPts val="1400"/>
              </a:spcAft>
            </a:pPr>
            <a:r>
              <a:rPr lang="en-GB"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NHS England has a statutory duty to ensure that safe systems are in place for the management and use of controlled drugs. This is to prevent harm to patients and staff from any misuse of controlled drugs.</a:t>
            </a:r>
          </a:p>
          <a:p>
            <a:pPr>
              <a:lnSpc>
                <a:spcPts val="1800"/>
              </a:lnSpc>
              <a:spcAft>
                <a:spcPts val="1400"/>
              </a:spcAft>
            </a:pPr>
            <a:endParaRPr lang="en-GB"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p>
            <a:pPr>
              <a:lnSpc>
                <a:spcPts val="1800"/>
              </a:lnSpc>
              <a:spcAft>
                <a:spcPts val="1400"/>
              </a:spcAft>
            </a:pPr>
            <a:r>
              <a:rPr lang="en-GB"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Controlled Drugs are drugs that are subject to high levels of regulation as a result of government decisions about those drugs that are especially addictive and harmful.</a:t>
            </a:r>
          </a:p>
          <a:p>
            <a:pPr>
              <a:lnSpc>
                <a:spcPts val="1800"/>
              </a:lnSpc>
              <a:spcAft>
                <a:spcPts val="1400"/>
              </a:spcAft>
            </a:pPr>
            <a:endParaRPr lang="en-GB"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p>
            <a:pPr>
              <a:lnSpc>
                <a:spcPts val="1800"/>
              </a:lnSpc>
              <a:spcAft>
                <a:spcPts val="1400"/>
              </a:spcAft>
            </a:pPr>
            <a:r>
              <a:rPr lang="en-GB"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The Controlled Drugs (Supervision of Management and Use) Regulations were introduced as part of the Government’s response to the Shipman Inquiry’s Fourth report in 2004.</a:t>
            </a:r>
          </a:p>
          <a:p>
            <a:pPr>
              <a:lnSpc>
                <a:spcPts val="1800"/>
              </a:lnSpc>
              <a:spcAft>
                <a:spcPts val="1400"/>
              </a:spcAft>
            </a:pPr>
            <a:endParaRPr lang="en-GB"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p>
            <a:pPr>
              <a:lnSpc>
                <a:spcPts val="1800"/>
              </a:lnSpc>
              <a:spcAft>
                <a:spcPts val="1400"/>
              </a:spcAft>
            </a:pPr>
            <a:r>
              <a:rPr lang="en-GB"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The aim of these regulations was to strengthen the governance arrangements for the use and management of Controlled Drugs. Controlled Drugs (CDs) are essential to modern clinical care. As such, it is essential that NHS England enforces robust arrangements for the management and use of CDs to minimise patient harm, misuse and criminality.</a:t>
            </a:r>
          </a:p>
          <a:p>
            <a:pPr>
              <a:lnSpc>
                <a:spcPts val="1800"/>
              </a:lnSpc>
              <a:spcAft>
                <a:spcPts val="1400"/>
              </a:spcAft>
            </a:pPr>
            <a:endParaRPr lang="en-GB"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p>
            <a:pPr>
              <a:lnSpc>
                <a:spcPts val="1800"/>
              </a:lnSpc>
              <a:spcAft>
                <a:spcPts val="1400"/>
              </a:spcAft>
            </a:pPr>
            <a:r>
              <a:rPr lang="en-GB"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As a consequence of passing the Health and Social Care Act 2012, the 2006 regulations have been revised to reflect the new architecture in the NHS in England. The Controlled Drugs (Supervision of Management and Use) Regulations 2013 came into force in England on 1 April 2013.</a:t>
            </a:r>
          </a:p>
          <a:p>
            <a:pPr>
              <a:lnSpc>
                <a:spcPts val="1800"/>
              </a:lnSpc>
              <a:spcAft>
                <a:spcPts val="1400"/>
              </a:spcAft>
            </a:pPr>
            <a:endParaRPr lang="en-GB"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p>
            <a:pPr>
              <a:lnSpc>
                <a:spcPts val="1800"/>
              </a:lnSpc>
              <a:spcAft>
                <a:spcPts val="1400"/>
              </a:spcAft>
            </a:pPr>
            <a:r>
              <a:rPr lang="en-GB"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These regulations require NHS England and other ‘designated bodies’ such as NHS trusts, Hospices, Private and Independent Hospitals to appoint Accountable Officers for Controlled Drugs and requires those Accountable Officers to ensure safe systems are in place for the management and use of controlled drugs.</a:t>
            </a:r>
          </a:p>
          <a:p>
            <a:pPr>
              <a:lnSpc>
                <a:spcPts val="1800"/>
              </a:lnSpc>
              <a:spcAft>
                <a:spcPts val="1400"/>
              </a:spcAft>
            </a:pPr>
            <a:endParaRPr lang="en-GB"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p>
            <a:pPr>
              <a:lnSpc>
                <a:spcPts val="1800"/>
              </a:lnSpc>
              <a:spcAft>
                <a:spcPts val="1400"/>
              </a:spcAft>
            </a:pPr>
            <a:r>
              <a:rPr lang="en-GB"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Healthcare professionals have a statutory duty to report all complaints, concerns or untoward incidents involving controlled drugs to the CDAO. Non-Designated Bodies such as community pharmacies, GP practices, care homes, drug and alcohol services and others report CD incidents to the regional NHSE CDAOs</a:t>
            </a:r>
            <a:r>
              <a:rPr lang="en-US"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endParaRPr lang="en-GB"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p>
            <a:pPr marL="457200">
              <a:lnSpc>
                <a:spcPts val="1800"/>
              </a:lnSpc>
              <a:spcAft>
                <a:spcPts val="1400"/>
              </a:spcAft>
            </a:pPr>
            <a:r>
              <a:rPr lang="en-US"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 </a:t>
            </a:r>
            <a:endParaRPr lang="en-GB"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p>
            <a:pPr>
              <a:lnSpc>
                <a:spcPts val="1800"/>
              </a:lnSpc>
              <a:spcAft>
                <a:spcPts val="1400"/>
              </a:spcAft>
            </a:pPr>
            <a:r>
              <a:rPr lang="en-GB"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The NHSE CDAOs have additional local responsibility for the following:</a:t>
            </a:r>
          </a:p>
          <a:p>
            <a:pPr marL="742950" lvl="1" indent="-285750">
              <a:lnSpc>
                <a:spcPts val="1800"/>
              </a:lnSpc>
              <a:spcAft>
                <a:spcPts val="1400"/>
              </a:spcAft>
              <a:buFont typeface="+mj-lt"/>
              <a:buAutoNum type="alphaLcPeriod"/>
            </a:pPr>
            <a:r>
              <a:rPr lang="en-US"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Establishing and leading the Local Intelligence Networks (LINs) for their local geography. The LIN will be drawn from representatives of designated and responsible bodies.</a:t>
            </a:r>
            <a:endParaRPr lang="en-GB"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p>
            <a:pPr marL="742950" lvl="1" indent="-285750">
              <a:lnSpc>
                <a:spcPts val="1800"/>
              </a:lnSpc>
              <a:spcAft>
                <a:spcPts val="1400"/>
              </a:spcAft>
              <a:buFont typeface="+mj-lt"/>
              <a:buAutoNum type="alphaLcPeriod"/>
            </a:pPr>
            <a:r>
              <a:rPr lang="en-GB"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Convening incident panels. The LIN must have a transparent process for establishing an incident panel if serious concerns are raised. The process should outline the responsibilities of key individuals and how the panel should be called together.</a:t>
            </a:r>
          </a:p>
          <a:p>
            <a:pPr marL="742950" lvl="1" indent="-285750">
              <a:lnSpc>
                <a:spcPts val="1800"/>
              </a:lnSpc>
              <a:spcAft>
                <a:spcPts val="1400"/>
              </a:spcAft>
              <a:buFont typeface="+mj-lt"/>
              <a:buAutoNum type="alphaLcPeriod"/>
            </a:pPr>
            <a:r>
              <a:rPr lang="en-GB"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Analysing NHS and private prescribing of CDs using Prescribing Analysis Reports provided by NHS Business Services Authority (NHSBSA). </a:t>
            </a:r>
          </a:p>
          <a:p>
            <a:pPr marL="742950" lvl="1" indent="-285750">
              <a:lnSpc>
                <a:spcPts val="1800"/>
              </a:lnSpc>
              <a:spcAft>
                <a:spcPts val="1400"/>
              </a:spcAft>
              <a:buFont typeface="+mj-lt"/>
              <a:buAutoNum type="alphaLcPeriod"/>
            </a:pPr>
            <a:r>
              <a:rPr lang="en-GB"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Ensuring their organisation operates arrangements for periodic inspections of premises used in connection with the management or use of CDs which are not subject to inspection by other regulatory bodies such as the CQC or GPhC.</a:t>
            </a:r>
          </a:p>
          <a:p>
            <a:pPr marL="742950" lvl="1" indent="-285750">
              <a:lnSpc>
                <a:spcPts val="1800"/>
              </a:lnSpc>
              <a:spcAft>
                <a:spcPts val="1400"/>
              </a:spcAft>
              <a:buFont typeface="+mj-lt"/>
              <a:buAutoNum type="alphaLcPeriod"/>
            </a:pPr>
            <a:r>
              <a:rPr lang="en-GB"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Ensuring adequate steps are taken to protect patients and the public if there are concerns about inappropriate or unsafe use of CDs by a person who is not providing services for any designated body, but who provides services in the LIN area.</a:t>
            </a:r>
          </a:p>
          <a:p>
            <a:pPr marL="742950" lvl="1" indent="-285750">
              <a:lnSpc>
                <a:spcPts val="1800"/>
              </a:lnSpc>
              <a:spcAft>
                <a:spcPts val="1400"/>
              </a:spcAft>
              <a:buFont typeface="+mj-lt"/>
              <a:buAutoNum type="alphaLcPeriod"/>
            </a:pPr>
            <a:r>
              <a:rPr lang="en-GB"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t>Promoting good prescribing practice in relation to CDs. This will include strategies to improve the safety of prescribing of CDs, to increase the levels of incident reporting from primary care in relation to CDs and to reduce the harms to patients exposed to CDs, working in conjunction with the NHSE patient safety team.</a:t>
            </a:r>
            <a:br>
              <a:rPr lang="en-GB"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br>
            <a:br>
              <a:rPr lang="en-GB" sz="12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rPr>
            </a:br>
            <a:r>
              <a:rPr lang="en-GB" sz="1800" dirty="0">
                <a:solidFill>
                  <a:srgbClr val="231F20"/>
                </a:solidFill>
                <a:effectLst/>
                <a:latin typeface="Arial" panose="020B0604020202020204" pitchFamily="34" charset="0"/>
                <a:ea typeface="Arial" panose="020B0604020202020204" pitchFamily="34" charset="0"/>
                <a:cs typeface="Arial" panose="020B0604020202020204" pitchFamily="34" charset="0"/>
              </a:rPr>
              <a:t> </a:t>
            </a:r>
            <a:endParaRPr lang="en-GB" sz="1800" dirty="0">
              <a:solidFill>
                <a:srgbClr val="231F20"/>
              </a:solidFill>
              <a:effectLst/>
              <a:latin typeface="Arial" panose="020B0604020202020204" pitchFamily="34" charset="0"/>
              <a:ea typeface="Arial" panose="020B060402020202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4</a:t>
            </a:fld>
            <a:endParaRPr lang="en-GB" dirty="0"/>
          </a:p>
        </p:txBody>
      </p:sp>
    </p:spTree>
    <p:extLst>
      <p:ext uri="{BB962C8B-B14F-4D97-AF65-F5344CB8AC3E}">
        <p14:creationId xmlns:p14="http://schemas.microsoft.com/office/powerpoint/2010/main" val="14439928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231F20"/>
                </a:solidFill>
                <a:effectLst/>
                <a:latin typeface="Arial" panose="020B0604020202020204" pitchFamily="34" charset="0"/>
                <a:ea typeface="Calibri" panose="020F0502020204030204" pitchFamily="34" charset="0"/>
                <a:cs typeface="Arial" panose="020B0604020202020204" pitchFamily="34" charset="0"/>
              </a:rPr>
              <a:t>The NHSE Midlands Controlled Drugs Accountable Officer (CDAO) Team have been using the online CD reporting portal (CDRP) for a number of years. The CDRP is a national platform which is used by all NHSE regional CDAO teams, all modules of the CDRP have been agreed on by the national CDAO network.</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dirty="0">
              <a:solidFill>
                <a:srgbClr val="231F2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solidFill>
                  <a:srgbClr val="231F20"/>
                </a:solidFill>
                <a:effectLst/>
                <a:latin typeface="Arial" panose="020B0604020202020204" pitchFamily="34" charset="0"/>
                <a:ea typeface="Calibri" panose="020F0502020204030204" pitchFamily="34" charset="0"/>
                <a:cs typeface="Arial" panose="020B0604020202020204" pitchFamily="34" charset="0"/>
              </a:rPr>
              <a:t>The CDRP has undergone a major update and was relaunched in December 2022. Part of this review and update has been to align the CDRP to the new national NHS service for recording and analysis of patient safety events that occur in health care, Learn from Patient Safety Events (LFPSE). </a:t>
            </a:r>
            <a:br>
              <a:rPr lang="en-GB" sz="1200" dirty="0">
                <a:solidFill>
                  <a:srgbClr val="231F20"/>
                </a:solidFill>
                <a:effectLst/>
                <a:latin typeface="Arial" panose="020B0604020202020204" pitchFamily="34" charset="0"/>
                <a:ea typeface="Calibri" panose="020F0502020204030204" pitchFamily="34" charset="0"/>
                <a:cs typeface="Arial" panose="020B0604020202020204" pitchFamily="34" charset="0"/>
              </a:rPr>
            </a:br>
            <a:br>
              <a:rPr lang="en-GB" sz="1200" dirty="0">
                <a:solidFill>
                  <a:srgbClr val="231F20"/>
                </a:solidFill>
                <a:effectLst/>
                <a:latin typeface="Arial" panose="020B0604020202020204" pitchFamily="34" charset="0"/>
                <a:ea typeface="Calibri" panose="020F0502020204030204" pitchFamily="34" charset="0"/>
                <a:cs typeface="Arial" panose="020B0604020202020204" pitchFamily="34" charset="0"/>
              </a:rPr>
            </a:br>
            <a:r>
              <a:rPr lang="en-GB" sz="1200" dirty="0">
                <a:solidFill>
                  <a:srgbClr val="231F20"/>
                </a:solidFill>
                <a:effectLst/>
                <a:latin typeface="Arial" panose="020B0604020202020204" pitchFamily="34" charset="0"/>
                <a:ea typeface="Calibri" panose="020F0502020204030204" pitchFamily="34" charset="0"/>
                <a:cs typeface="Arial" panose="020B0604020202020204" pitchFamily="34" charset="0"/>
              </a:rPr>
              <a:t>The Portal has 5 different modules available: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231F20"/>
                </a:solidFill>
                <a:effectLst/>
                <a:latin typeface="Arial" panose="020B0604020202020204" pitchFamily="34" charset="0"/>
                <a:ea typeface="Calibri" panose="020F0502020204030204" pitchFamily="34" charset="0"/>
                <a:cs typeface="Arial" panose="020B0604020202020204" pitchFamily="34" charset="0"/>
              </a:rPr>
              <a:t>Incidents repots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231F20"/>
                </a:solidFill>
                <a:effectLst/>
                <a:latin typeface="Arial" panose="020B0604020202020204" pitchFamily="34" charset="0"/>
                <a:ea typeface="Calibri" panose="020F0502020204030204" pitchFamily="34" charset="0"/>
                <a:cs typeface="Arial" panose="020B0604020202020204" pitchFamily="34" charset="0"/>
              </a:rPr>
              <a:t>Concern reports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231F20"/>
                </a:solidFill>
                <a:effectLst/>
                <a:latin typeface="Arial" panose="020B0604020202020204" pitchFamily="34" charset="0"/>
                <a:ea typeface="Calibri" panose="020F0502020204030204" pitchFamily="34" charset="0"/>
                <a:cs typeface="Arial" panose="020B0604020202020204" pitchFamily="34" charset="0"/>
              </a:rPr>
              <a:t>Occurrence Reports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231F20"/>
                </a:solidFill>
                <a:effectLst/>
                <a:latin typeface="Arial" panose="020B0604020202020204" pitchFamily="34" charset="0"/>
                <a:ea typeface="Calibri" panose="020F0502020204030204" pitchFamily="34" charset="0"/>
                <a:cs typeface="Arial" panose="020B0604020202020204" pitchFamily="34" charset="0"/>
              </a:rPr>
              <a:t>Destruction requests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dirty="0">
                <a:solidFill>
                  <a:srgbClr val="231F20"/>
                </a:solidFill>
                <a:effectLst/>
                <a:latin typeface="Arial" panose="020B0604020202020204" pitchFamily="34" charset="0"/>
                <a:ea typeface="Calibri" panose="020F0502020204030204" pitchFamily="34" charset="0"/>
                <a:cs typeface="Arial" panose="020B0604020202020204" pitchFamily="34" charset="0"/>
              </a:rPr>
              <a:t>Declarations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GB" sz="1200" dirty="0">
              <a:solidFill>
                <a:srgbClr val="231F20"/>
              </a:solidFill>
              <a:effectLst/>
              <a:latin typeface="Arial" panose="020B0604020202020204" pitchFamily="34" charset="0"/>
              <a:ea typeface="Calibri" panose="020F0502020204030204" pitchFamily="34" charset="0"/>
              <a:cs typeface="Arial" panose="020B0604020202020204" pitchFamily="34" charset="0"/>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GB" sz="1200" dirty="0">
                <a:solidFill>
                  <a:srgbClr val="231F20"/>
                </a:solidFill>
                <a:effectLst/>
                <a:latin typeface="Arial" panose="020B0604020202020204" pitchFamily="34" charset="0"/>
                <a:ea typeface="Calibri" panose="020F0502020204030204" pitchFamily="34" charset="0"/>
                <a:cs typeface="Arial" panose="020B0604020202020204" pitchFamily="34" charset="0"/>
              </a:rPr>
              <a:t>The portal is used as the main platform for reporting incidents and concerns by non-Designated Bodies. Designated Bodies are able to submit Quarterly Occurrence Reports. GP surgeries and Pharmacies are able to request a destruction request for obsolete and out of date </a:t>
            </a:r>
            <a:r>
              <a:rPr lang="en-GB" sz="1200" dirty="0" err="1">
                <a:solidFill>
                  <a:srgbClr val="231F20"/>
                </a:solidFill>
                <a:effectLst/>
                <a:latin typeface="Arial" panose="020B0604020202020204" pitchFamily="34" charset="0"/>
                <a:ea typeface="Calibri" panose="020F0502020204030204" pitchFamily="34" charset="0"/>
                <a:cs typeface="Arial" panose="020B0604020202020204" pitchFamily="34" charset="0"/>
              </a:rPr>
              <a:t>Sch</a:t>
            </a:r>
            <a:r>
              <a:rPr lang="en-GB" sz="1200" dirty="0">
                <a:solidFill>
                  <a:srgbClr val="231F20"/>
                </a:solidFill>
                <a:effectLst/>
                <a:latin typeface="Arial" panose="020B0604020202020204" pitchFamily="34" charset="0"/>
                <a:ea typeface="Calibri" panose="020F0502020204030204" pitchFamily="34" charset="0"/>
                <a:cs typeface="Arial" panose="020B0604020202020204" pitchFamily="34" charset="0"/>
              </a:rPr>
              <a:t> 2 CD stock.  Finally, we have a declaration module which is used for GP’s, Dentist and other private prescribers to provide reassurance around CD governance to the CDAOs.</a:t>
            </a:r>
            <a:endParaRPr lang="en-GB" sz="1200" dirty="0">
              <a:solidFill>
                <a:srgbClr val="231F20"/>
              </a:solidFill>
              <a:effectLst/>
              <a:latin typeface="Arial" panose="020B0604020202020204" pitchFamily="34" charset="0"/>
              <a:ea typeface="Calibri" panose="020F0502020204030204" pitchFamily="34" charset="0"/>
              <a:cs typeface="Times New Roman" panose="02020603050405020304" pitchFamily="18" charset="0"/>
            </a:endParaRPr>
          </a:p>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5</a:t>
            </a:fld>
            <a:endParaRPr lang="en-GB"/>
          </a:p>
        </p:txBody>
      </p:sp>
    </p:spTree>
    <p:extLst>
      <p:ext uri="{BB962C8B-B14F-4D97-AF65-F5344CB8AC3E}">
        <p14:creationId xmlns:p14="http://schemas.microsoft.com/office/powerpoint/2010/main" val="5002030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PB</a:t>
            </a:r>
          </a:p>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a:p>
            <a:pPr marL="0" indent="0">
              <a:buClr>
                <a:schemeClr val="dk1"/>
              </a:buClr>
              <a:buSzPts val="1100"/>
              <a:buNone/>
            </a:pPr>
            <a:endParaRPr lang="en-GB" sz="800" dirty="0">
              <a:solidFill>
                <a:srgbClr val="FF0000"/>
              </a:solidFill>
              <a:latin typeface="Arial" panose="020B0604020202020204" pitchFamily="34" charset="0"/>
              <a:cs typeface="Arial" panose="020B0604020202020204" pitchFamily="34" charset="0"/>
            </a:endParaRPr>
          </a:p>
          <a:p>
            <a:pPr marL="0" indent="0">
              <a:buClr>
                <a:schemeClr val="dk1"/>
              </a:buClr>
              <a:buSzPts val="1100"/>
              <a:buNone/>
            </a:pPr>
            <a:r>
              <a:rPr lang="en-GB" sz="800" dirty="0">
                <a:solidFill>
                  <a:srgbClr val="FF0000"/>
                </a:solidFill>
                <a:latin typeface="Arial" panose="020B0604020202020204" pitchFamily="34" charset="0"/>
                <a:cs typeface="Arial" panose="020B0604020202020204" pitchFamily="34" charset="0"/>
              </a:rPr>
              <a:t>Keep up to date to prevent diversion, build up of CDs – which can impact patient safety and service provision, protects you staff.</a:t>
            </a:r>
          </a:p>
        </p:txBody>
      </p:sp>
      <p:sp>
        <p:nvSpPr>
          <p:cNvPr id="4" name="Slide Number Placeholder 3"/>
          <p:cNvSpPr>
            <a:spLocks noGrp="1"/>
          </p:cNvSpPr>
          <p:nvPr>
            <p:ph type="sldNum" sz="quarter" idx="5"/>
          </p:nvPr>
        </p:nvSpPr>
        <p:spPr/>
        <p:txBody>
          <a:bodyPr/>
          <a:lstStyle/>
          <a:p>
            <a:fld id="{9A4EC7EF-95E1-3D44-A982-BC7A3E9C617E}" type="slidenum">
              <a:rPr lang="en-GB" smtClean="0"/>
              <a:t>6</a:t>
            </a:fld>
            <a:endParaRPr lang="en-GB"/>
          </a:p>
        </p:txBody>
      </p:sp>
    </p:spTree>
    <p:extLst>
      <p:ext uri="{BB962C8B-B14F-4D97-AF65-F5344CB8AC3E}">
        <p14:creationId xmlns:p14="http://schemas.microsoft.com/office/powerpoint/2010/main" val="4441510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PB</a:t>
            </a:r>
          </a:p>
          <a:p>
            <a:endParaRPr lang="en-GB" dirty="0"/>
          </a:p>
        </p:txBody>
      </p:sp>
      <p:sp>
        <p:nvSpPr>
          <p:cNvPr id="4" name="Slide Number Placeholder 3"/>
          <p:cNvSpPr>
            <a:spLocks noGrp="1"/>
          </p:cNvSpPr>
          <p:nvPr>
            <p:ph type="sldNum" sz="quarter" idx="5"/>
          </p:nvPr>
        </p:nvSpPr>
        <p:spPr/>
        <p:txBody>
          <a:bodyPr/>
          <a:lstStyle/>
          <a:p>
            <a:fld id="{9A4EC7EF-95E1-3D44-A982-BC7A3E9C617E}" type="slidenum">
              <a:rPr lang="en-GB" smtClean="0"/>
              <a:t>7</a:t>
            </a:fld>
            <a:endParaRPr lang="en-GB"/>
          </a:p>
        </p:txBody>
      </p:sp>
    </p:spTree>
    <p:extLst>
      <p:ext uri="{BB962C8B-B14F-4D97-AF65-F5344CB8AC3E}">
        <p14:creationId xmlns:p14="http://schemas.microsoft.com/office/powerpoint/2010/main" val="32028880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PB</a:t>
            </a:r>
          </a:p>
          <a:p>
            <a:r>
              <a:rPr lang="en-GB" dirty="0"/>
              <a:t>Explain BC – pharmacy business with 5 or more branches</a:t>
            </a:r>
          </a:p>
          <a:p>
            <a:r>
              <a:rPr lang="en-GB" dirty="0"/>
              <a:t>If you are BC and would like to have AWs – please contact our team via the generic email </a:t>
            </a:r>
          </a:p>
        </p:txBody>
      </p:sp>
      <p:sp>
        <p:nvSpPr>
          <p:cNvPr id="4" name="Slide Number Placeholder 3"/>
          <p:cNvSpPr>
            <a:spLocks noGrp="1"/>
          </p:cNvSpPr>
          <p:nvPr>
            <p:ph type="sldNum" sz="quarter" idx="5"/>
          </p:nvPr>
        </p:nvSpPr>
        <p:spPr/>
        <p:txBody>
          <a:bodyPr/>
          <a:lstStyle/>
          <a:p>
            <a:fld id="{9A4EC7EF-95E1-3D44-A982-BC7A3E9C617E}" type="slidenum">
              <a:rPr lang="en-GB" smtClean="0"/>
              <a:t>8</a:t>
            </a:fld>
            <a:endParaRPr lang="en-GB"/>
          </a:p>
        </p:txBody>
      </p:sp>
    </p:spTree>
    <p:extLst>
      <p:ext uri="{BB962C8B-B14F-4D97-AF65-F5344CB8AC3E}">
        <p14:creationId xmlns:p14="http://schemas.microsoft.com/office/powerpoint/2010/main" val="7703808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Amit</a:t>
            </a:r>
          </a:p>
        </p:txBody>
      </p:sp>
      <p:sp>
        <p:nvSpPr>
          <p:cNvPr id="4" name="Slide Number Placeholder 3"/>
          <p:cNvSpPr>
            <a:spLocks noGrp="1"/>
          </p:cNvSpPr>
          <p:nvPr>
            <p:ph type="sldNum" sz="quarter" idx="5"/>
          </p:nvPr>
        </p:nvSpPr>
        <p:spPr/>
        <p:txBody>
          <a:bodyPr/>
          <a:lstStyle/>
          <a:p>
            <a:fld id="{9A4EC7EF-95E1-3D44-A982-BC7A3E9C617E}" type="slidenum">
              <a:rPr lang="en-GB" smtClean="0"/>
              <a:t>9</a:t>
            </a:fld>
            <a:endParaRPr lang="en-GB" dirty="0"/>
          </a:p>
        </p:txBody>
      </p:sp>
    </p:spTree>
    <p:extLst>
      <p:ext uri="{BB962C8B-B14F-4D97-AF65-F5344CB8AC3E}">
        <p14:creationId xmlns:p14="http://schemas.microsoft.com/office/powerpoint/2010/main" val="182781113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PB</a:t>
            </a:r>
          </a:p>
          <a:p>
            <a:endParaRPr lang="en-GB" dirty="0"/>
          </a:p>
          <a:p>
            <a:r>
              <a:rPr lang="en-GB" dirty="0"/>
              <a:t>Balance discrepancies due to locum staff, no access to e-registers, irregular balance checks</a:t>
            </a:r>
          </a:p>
          <a:p>
            <a:r>
              <a:rPr lang="en-GB" dirty="0"/>
              <a:t>28 day and 30 day pack sizes</a:t>
            </a:r>
          </a:p>
        </p:txBody>
      </p:sp>
      <p:sp>
        <p:nvSpPr>
          <p:cNvPr id="4" name="Slide Number Placeholder 3"/>
          <p:cNvSpPr>
            <a:spLocks noGrp="1"/>
          </p:cNvSpPr>
          <p:nvPr>
            <p:ph type="sldNum" sz="quarter" idx="5"/>
          </p:nvPr>
        </p:nvSpPr>
        <p:spPr/>
        <p:txBody>
          <a:bodyPr/>
          <a:lstStyle/>
          <a:p>
            <a:fld id="{9A4EC7EF-95E1-3D44-A982-BC7A3E9C617E}" type="slidenum">
              <a:rPr lang="en-GB" smtClean="0"/>
              <a:t>10</a:t>
            </a:fld>
            <a:endParaRPr lang="en-GB"/>
          </a:p>
        </p:txBody>
      </p:sp>
    </p:spTree>
    <p:extLst>
      <p:ext uri="{BB962C8B-B14F-4D97-AF65-F5344CB8AC3E}">
        <p14:creationId xmlns:p14="http://schemas.microsoft.com/office/powerpoint/2010/main" val="725250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 Id="rId9" Type="http://schemas.openxmlformats.org/officeDocument/2006/relationships/image" Target="../media/image17.png"/></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Heading, content, basic text one col">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632DDCA5-A307-96EA-64A8-CCBA8E5F6393}"/>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47413" y="3166643"/>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Content Placeholder 2"/>
          <p:cNvSpPr>
            <a:spLocks noGrp="1"/>
          </p:cNvSpPr>
          <p:nvPr>
            <p:ph idx="1" hasCustomPrompt="1"/>
          </p:nvPr>
        </p:nvSpPr>
        <p:spPr>
          <a:xfrm>
            <a:off x="412708" y="2106000"/>
            <a:ext cx="7632000" cy="4026443"/>
          </a:xfrm>
          <a:prstGeom prst="rect">
            <a:avLst/>
          </a:prstGeom>
        </p:spPr>
        <p:txBody>
          <a:bodyPr lIns="0" tIns="0" rIns="0" bIns="0">
            <a:normAutofit/>
          </a:bodyPr>
          <a:lstStyle>
            <a:lvl1pPr marL="0" indent="0">
              <a:lnSpc>
                <a:spcPct val="100000"/>
              </a:lnSpc>
              <a:spcBef>
                <a:spcPts val="0"/>
              </a:spcBef>
              <a:spcAft>
                <a:spcPts val="600"/>
              </a:spcAft>
              <a:buClr>
                <a:schemeClr val="tx1"/>
              </a:buClr>
              <a:buFont typeface="Arial" panose="020B0604020202020204" pitchFamily="34" charset="0"/>
              <a:buNone/>
              <a:defRPr sz="2200" b="0">
                <a:solidFill>
                  <a:schemeClr val="accent6"/>
                </a:solidFill>
              </a:defRPr>
            </a:lvl1pPr>
            <a:lvl2pPr>
              <a:buClr>
                <a:schemeClr val="tx1"/>
              </a:buClr>
              <a:defRPr sz="2200">
                <a:solidFill>
                  <a:schemeClr val="tx1"/>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add text</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6456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ICON Grid Boxes 2UP Grey">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E9B26CA0-4967-284E-42B6-5686F8C6B07B}"/>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2000"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2000"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4324378" y="2699082"/>
            <a:ext cx="3564000" cy="3311999"/>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4324378" y="1691082"/>
            <a:ext cx="3564000" cy="1008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1" name="Title 1">
            <a:extLst>
              <a:ext uri="{FF2B5EF4-FFF2-40B4-BE49-F238E27FC236}">
                <a16:creationId xmlns:a16="http://schemas.microsoft.com/office/drawing/2014/main" id="{C5DD270E-858A-0745-A4F5-3FE5B49194FA}"/>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pic>
        <p:nvPicPr>
          <p:cNvPr id="3" name="Picture 2">
            <a:extLst>
              <a:ext uri="{FF2B5EF4-FFF2-40B4-BE49-F238E27FC236}">
                <a16:creationId xmlns:a16="http://schemas.microsoft.com/office/drawing/2014/main" id="{6FD787DC-00EF-B13A-FE97-CE51273E8674}"/>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5" name="Straight Connector 4">
            <a:extLst>
              <a:ext uri="{FF2B5EF4-FFF2-40B4-BE49-F238E27FC236}">
                <a16:creationId xmlns:a16="http://schemas.microsoft.com/office/drawing/2014/main" id="{20783BA3-377B-7D8A-0B7B-91C314676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66616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EXT Grid, Titles 4UP Grey">
    <p:spTree>
      <p:nvGrpSpPr>
        <p:cNvPr id="1" name=""/>
        <p:cNvGrpSpPr/>
        <p:nvPr/>
      </p:nvGrpSpPr>
      <p:grpSpPr>
        <a:xfrm>
          <a:off x="0" y="0"/>
          <a:ext cx="0" cy="0"/>
          <a:chOff x="0" y="0"/>
          <a:chExt cx="0" cy="0"/>
        </a:xfrm>
      </p:grpSpPr>
      <p:sp>
        <p:nvSpPr>
          <p:cNvPr id="33" name="Rectangle 32">
            <a:extLst>
              <a:ext uri="{FF2B5EF4-FFF2-40B4-BE49-F238E27FC236}">
                <a16:creationId xmlns:a16="http://schemas.microsoft.com/office/drawing/2014/main" id="{28BBC9FB-69CA-ACB9-E6B9-6E2830215B6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Top Corners Rounded 17">
            <a:extLst>
              <a:ext uri="{FF2B5EF4-FFF2-40B4-BE49-F238E27FC236}">
                <a16:creationId xmlns:a16="http://schemas.microsoft.com/office/drawing/2014/main" id="{205929B3-ED58-E54F-B724-E24FB5F163DF}"/>
              </a:ext>
            </a:extLst>
          </p:cNvPr>
          <p:cNvSpPr/>
          <p:nvPr userDrawn="1"/>
        </p:nvSpPr>
        <p:spPr>
          <a:xfrm>
            <a:off x="43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32000"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92000"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92000"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3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3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92000" y="4644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92000" y="3744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itle 1">
            <a:extLst>
              <a:ext uri="{FF2B5EF4-FFF2-40B4-BE49-F238E27FC236}">
                <a16:creationId xmlns:a16="http://schemas.microsoft.com/office/drawing/2014/main" id="{7F5640E1-FA0E-4F42-9387-CD7C434D28C4}"/>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 name="Text Placeholder 2">
            <a:extLst>
              <a:ext uri="{FF2B5EF4-FFF2-40B4-BE49-F238E27FC236}">
                <a16:creationId xmlns:a16="http://schemas.microsoft.com/office/drawing/2014/main" id="{AEF555C5-A77A-2E44-BAF7-246298421E13}"/>
              </a:ext>
            </a:extLst>
          </p:cNvPr>
          <p:cNvSpPr>
            <a:spLocks noGrp="1"/>
          </p:cNvSpPr>
          <p:nvPr>
            <p:ph type="body" sz="quarter" idx="18" hasCustomPrompt="1"/>
          </p:nvPr>
        </p:nvSpPr>
        <p:spPr>
          <a:xfrm>
            <a:off x="540000" y="1296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22" name="Text Placeholder 2">
            <a:extLst>
              <a:ext uri="{FF2B5EF4-FFF2-40B4-BE49-F238E27FC236}">
                <a16:creationId xmlns:a16="http://schemas.microsoft.com/office/drawing/2014/main" id="{D4B913F3-B51C-1F4F-BA00-F024BBF468C2}"/>
              </a:ext>
            </a:extLst>
          </p:cNvPr>
          <p:cNvSpPr>
            <a:spLocks noGrp="1"/>
          </p:cNvSpPr>
          <p:nvPr>
            <p:ph type="body" sz="quarter" idx="19" hasCustomPrompt="1"/>
          </p:nvPr>
        </p:nvSpPr>
        <p:spPr>
          <a:xfrm>
            <a:off x="4500000" y="1302462"/>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0" name="Text Placeholder 2">
            <a:extLst>
              <a:ext uri="{FF2B5EF4-FFF2-40B4-BE49-F238E27FC236}">
                <a16:creationId xmlns:a16="http://schemas.microsoft.com/office/drawing/2014/main" id="{9A16CC21-F99A-6F47-A063-FA9FE06BAE1A}"/>
              </a:ext>
            </a:extLst>
          </p:cNvPr>
          <p:cNvSpPr>
            <a:spLocks noGrp="1"/>
          </p:cNvSpPr>
          <p:nvPr>
            <p:ph type="body" sz="quarter" idx="20" hasCustomPrompt="1"/>
          </p:nvPr>
        </p:nvSpPr>
        <p:spPr>
          <a:xfrm>
            <a:off x="540000" y="3852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1" name="Text Placeholder 2">
            <a:extLst>
              <a:ext uri="{FF2B5EF4-FFF2-40B4-BE49-F238E27FC236}">
                <a16:creationId xmlns:a16="http://schemas.microsoft.com/office/drawing/2014/main" id="{511DBD00-D83F-EF49-900D-B6C65CED2738}"/>
              </a:ext>
            </a:extLst>
          </p:cNvPr>
          <p:cNvSpPr>
            <a:spLocks noGrp="1"/>
          </p:cNvSpPr>
          <p:nvPr>
            <p:ph type="body" sz="quarter" idx="21" hasCustomPrompt="1"/>
          </p:nvPr>
        </p:nvSpPr>
        <p:spPr>
          <a:xfrm>
            <a:off x="4500000" y="3852000"/>
            <a:ext cx="3348000" cy="684000"/>
          </a:xfrm>
        </p:spPr>
        <p:txBody>
          <a:bodyPr anchor="ctr"/>
          <a:lstStyle>
            <a:lvl1pPr algn="ctr">
              <a:buNone/>
              <a:defRPr sz="2200" b="1">
                <a:solidFill>
                  <a:schemeClr val="accent6"/>
                </a:solidFill>
              </a:defRPr>
            </a:lvl1pPr>
          </a:lstStyle>
          <a:p>
            <a:pPr lvl="0"/>
            <a:r>
              <a:rPr lang="en-GB" dirty="0"/>
              <a:t>Insert title</a:t>
            </a:r>
          </a:p>
        </p:txBody>
      </p:sp>
      <p:cxnSp>
        <p:nvCxnSpPr>
          <p:cNvPr id="29" name="Straight Connector 28">
            <a:extLst>
              <a:ext uri="{FF2B5EF4-FFF2-40B4-BE49-F238E27FC236}">
                <a16:creationId xmlns:a16="http://schemas.microsoft.com/office/drawing/2014/main" id="{59357DCD-A469-B34A-A880-D744CA731C1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4BA4CC6C-41AA-2D50-A8B9-63559566F418}"/>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271482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EXT Grid boxes, Titles 6UP">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412708"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412708"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4366871"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436687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Text Placeholder 7">
            <a:extLst>
              <a:ext uri="{FF2B5EF4-FFF2-40B4-BE49-F238E27FC236}">
                <a16:creationId xmlns:a16="http://schemas.microsoft.com/office/drawing/2014/main" id="{242484D6-4364-A442-9ABC-5042556E6205}"/>
              </a:ext>
            </a:extLst>
          </p:cNvPr>
          <p:cNvSpPr>
            <a:spLocks noGrp="1"/>
          </p:cNvSpPr>
          <p:nvPr>
            <p:ph type="body" sz="quarter" idx="15"/>
          </p:nvPr>
        </p:nvSpPr>
        <p:spPr>
          <a:xfrm>
            <a:off x="8259249" y="2087999"/>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2" name="Rectangle: Top Corners Rounded 21">
            <a:extLst>
              <a:ext uri="{FF2B5EF4-FFF2-40B4-BE49-F238E27FC236}">
                <a16:creationId xmlns:a16="http://schemas.microsoft.com/office/drawing/2014/main" id="{9E7ED11E-4751-6140-AC11-8C5B88B96EE4}"/>
              </a:ext>
            </a:extLst>
          </p:cNvPr>
          <p:cNvSpPr/>
          <p:nvPr userDrawn="1"/>
        </p:nvSpPr>
        <p:spPr>
          <a:xfrm>
            <a:off x="8259249"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412708"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412708"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4366871"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4374434"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Text Placeholder 7">
            <a:extLst>
              <a:ext uri="{FF2B5EF4-FFF2-40B4-BE49-F238E27FC236}">
                <a16:creationId xmlns:a16="http://schemas.microsoft.com/office/drawing/2014/main" id="{FD9A3BB3-7E48-6A41-BE78-2AD280277FB7}"/>
              </a:ext>
            </a:extLst>
          </p:cNvPr>
          <p:cNvSpPr>
            <a:spLocks noGrp="1"/>
          </p:cNvSpPr>
          <p:nvPr>
            <p:ph type="body" sz="quarter" idx="18"/>
          </p:nvPr>
        </p:nvSpPr>
        <p:spPr>
          <a:xfrm>
            <a:off x="8259249" y="4650425"/>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9" name="Rectangle: Top Corners Rounded 28">
            <a:extLst>
              <a:ext uri="{FF2B5EF4-FFF2-40B4-BE49-F238E27FC236}">
                <a16:creationId xmlns:a16="http://schemas.microsoft.com/office/drawing/2014/main" id="{FC04B02F-94D2-6E4A-ADC2-EE378D70C248}"/>
              </a:ext>
            </a:extLst>
          </p:cNvPr>
          <p:cNvSpPr/>
          <p:nvPr userDrawn="1"/>
        </p:nvSpPr>
        <p:spPr>
          <a:xfrm>
            <a:off x="8259249"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Title 1">
            <a:extLst>
              <a:ext uri="{FF2B5EF4-FFF2-40B4-BE49-F238E27FC236}">
                <a16:creationId xmlns:a16="http://schemas.microsoft.com/office/drawing/2014/main" id="{5FEA82EC-5F70-2C43-B773-938E8FCB9FD7}"/>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31" name="Text Placeholder 2">
            <a:extLst>
              <a:ext uri="{FF2B5EF4-FFF2-40B4-BE49-F238E27FC236}">
                <a16:creationId xmlns:a16="http://schemas.microsoft.com/office/drawing/2014/main" id="{B9F8E112-B1EA-6542-A337-A038C269AD7A}"/>
              </a:ext>
            </a:extLst>
          </p:cNvPr>
          <p:cNvSpPr>
            <a:spLocks noGrp="1"/>
          </p:cNvSpPr>
          <p:nvPr>
            <p:ph type="body" sz="quarter" idx="19" hasCustomPrompt="1"/>
          </p:nvPr>
        </p:nvSpPr>
        <p:spPr>
          <a:xfrm>
            <a:off x="520708" y="1296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2" name="Text Placeholder 2">
            <a:extLst>
              <a:ext uri="{FF2B5EF4-FFF2-40B4-BE49-F238E27FC236}">
                <a16:creationId xmlns:a16="http://schemas.microsoft.com/office/drawing/2014/main" id="{C36E8D2E-4AD7-3342-855A-6E726FEDA399}"/>
              </a:ext>
            </a:extLst>
          </p:cNvPr>
          <p:cNvSpPr>
            <a:spLocks noGrp="1"/>
          </p:cNvSpPr>
          <p:nvPr>
            <p:ph type="body" sz="quarter" idx="20" hasCustomPrompt="1"/>
          </p:nvPr>
        </p:nvSpPr>
        <p:spPr>
          <a:xfrm>
            <a:off x="4482434" y="1296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5" name="Text Placeholder 2">
            <a:extLst>
              <a:ext uri="{FF2B5EF4-FFF2-40B4-BE49-F238E27FC236}">
                <a16:creationId xmlns:a16="http://schemas.microsoft.com/office/drawing/2014/main" id="{24380DA1-D506-154B-828B-630201A38F0E}"/>
              </a:ext>
            </a:extLst>
          </p:cNvPr>
          <p:cNvSpPr>
            <a:spLocks noGrp="1"/>
          </p:cNvSpPr>
          <p:nvPr>
            <p:ph type="body" sz="quarter" idx="21" hasCustomPrompt="1"/>
          </p:nvPr>
        </p:nvSpPr>
        <p:spPr>
          <a:xfrm>
            <a:off x="8367249" y="1296000"/>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7" name="Text Placeholder 2">
            <a:extLst>
              <a:ext uri="{FF2B5EF4-FFF2-40B4-BE49-F238E27FC236}">
                <a16:creationId xmlns:a16="http://schemas.microsoft.com/office/drawing/2014/main" id="{EEF0A95D-85EC-7E4C-87ED-A15257D0B02D}"/>
              </a:ext>
            </a:extLst>
          </p:cNvPr>
          <p:cNvSpPr>
            <a:spLocks noGrp="1"/>
          </p:cNvSpPr>
          <p:nvPr>
            <p:ph type="body" sz="quarter" idx="22" hasCustomPrompt="1"/>
          </p:nvPr>
        </p:nvSpPr>
        <p:spPr>
          <a:xfrm>
            <a:off x="520708" y="3857267"/>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8" name="Text Placeholder 2">
            <a:extLst>
              <a:ext uri="{FF2B5EF4-FFF2-40B4-BE49-F238E27FC236}">
                <a16:creationId xmlns:a16="http://schemas.microsoft.com/office/drawing/2014/main" id="{9B38F8DE-42A5-1243-AE49-5247BD816757}"/>
              </a:ext>
            </a:extLst>
          </p:cNvPr>
          <p:cNvSpPr>
            <a:spLocks noGrp="1"/>
          </p:cNvSpPr>
          <p:nvPr>
            <p:ph type="body" sz="quarter" idx="23" hasCustomPrompt="1"/>
          </p:nvPr>
        </p:nvSpPr>
        <p:spPr>
          <a:xfrm>
            <a:off x="4482434" y="3857267"/>
            <a:ext cx="3348000" cy="684000"/>
          </a:xfrm>
        </p:spPr>
        <p:txBody>
          <a:bodyPr anchor="ctr"/>
          <a:lstStyle>
            <a:lvl1pPr algn="ctr">
              <a:buNone/>
              <a:defRPr sz="2200" b="1">
                <a:solidFill>
                  <a:schemeClr val="accent6"/>
                </a:solidFill>
              </a:defRPr>
            </a:lvl1pPr>
          </a:lstStyle>
          <a:p>
            <a:pPr lvl="0"/>
            <a:r>
              <a:rPr lang="en-GB" dirty="0"/>
              <a:t>Insert title</a:t>
            </a:r>
          </a:p>
        </p:txBody>
      </p:sp>
      <p:sp>
        <p:nvSpPr>
          <p:cNvPr id="39" name="Text Placeholder 2">
            <a:extLst>
              <a:ext uri="{FF2B5EF4-FFF2-40B4-BE49-F238E27FC236}">
                <a16:creationId xmlns:a16="http://schemas.microsoft.com/office/drawing/2014/main" id="{C4DB68FB-4DB7-1741-9BB7-E3E914ECFD46}"/>
              </a:ext>
            </a:extLst>
          </p:cNvPr>
          <p:cNvSpPr>
            <a:spLocks noGrp="1"/>
          </p:cNvSpPr>
          <p:nvPr>
            <p:ph type="body" sz="quarter" idx="24" hasCustomPrompt="1"/>
          </p:nvPr>
        </p:nvSpPr>
        <p:spPr>
          <a:xfrm>
            <a:off x="8367249" y="3857267"/>
            <a:ext cx="3348000" cy="684000"/>
          </a:xfrm>
        </p:spPr>
        <p:txBody>
          <a:bodyPr anchor="ctr"/>
          <a:lstStyle>
            <a:lvl1pPr algn="ctr">
              <a:buNone/>
              <a:defRPr sz="2200" b="1">
                <a:solidFill>
                  <a:schemeClr val="accent6"/>
                </a:solidFill>
              </a:defRPr>
            </a:lvl1pPr>
          </a:lstStyle>
          <a:p>
            <a:pPr lvl="0"/>
            <a:r>
              <a:rPr lang="en-GB" dirty="0"/>
              <a:t>Insert title</a:t>
            </a:r>
          </a:p>
        </p:txBody>
      </p:sp>
      <p:cxnSp>
        <p:nvCxnSpPr>
          <p:cNvPr id="34" name="Straight Connector 33">
            <a:extLst>
              <a:ext uri="{FF2B5EF4-FFF2-40B4-BE49-F238E27FC236}">
                <a16:creationId xmlns:a16="http://schemas.microsoft.com/office/drawing/2014/main" id="{F5C03302-9DA8-744E-AE94-FF1801AB2637}"/>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829B64CD-1CC9-E09E-D868-6F5395EB99F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837881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Quote blue">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D0190978-5FC4-6858-371C-AF3DAD50E21F}"/>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11" name="Text Placeholder 7">
            <a:extLst>
              <a:ext uri="{FF2B5EF4-FFF2-40B4-BE49-F238E27FC236}">
                <a16:creationId xmlns:a16="http://schemas.microsoft.com/office/drawing/2014/main" id="{9F1649F8-C95E-B04E-A0E7-F89193CC9718}"/>
              </a:ext>
            </a:extLst>
          </p:cNvPr>
          <p:cNvSpPr>
            <a:spLocks noGrp="1"/>
          </p:cNvSpPr>
          <p:nvPr>
            <p:ph type="body" sz="quarter" idx="14" hasCustomPrompt="1"/>
          </p:nvPr>
        </p:nvSpPr>
        <p:spPr>
          <a:xfrm>
            <a:off x="537224" y="1314156"/>
            <a:ext cx="7503849" cy="3466727"/>
          </a:xfrm>
          <a:prstGeom prst="rect">
            <a:avLst/>
          </a:prstGeom>
        </p:spPr>
        <p:txBody>
          <a:bodyPr>
            <a:noAutofit/>
          </a:bodyPr>
          <a:lstStyle>
            <a:lvl1pPr marL="288000" indent="-288000" algn="l">
              <a:buNone/>
              <a:defRPr sz="42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“Showcase quotation</a:t>
            </a:r>
            <a:br>
              <a:rPr lang="en-GB" dirty="0"/>
            </a:br>
            <a:r>
              <a:rPr lang="en-GB" dirty="0"/>
              <a:t>with left aligned text over multiple lines. Try to keep</a:t>
            </a:r>
            <a:br>
              <a:rPr lang="en-GB" dirty="0"/>
            </a:br>
            <a:r>
              <a:rPr lang="en-GB" dirty="0"/>
              <a:t>it to four lines if </a:t>
            </a:r>
            <a:r>
              <a:rPr lang="en-GB" dirty="0" err="1"/>
              <a:t>poss</a:t>
            </a:r>
            <a:r>
              <a:rPr lang="en-GB" dirty="0"/>
              <a:t> or five lines max.”</a:t>
            </a:r>
          </a:p>
        </p:txBody>
      </p:sp>
      <p:sp>
        <p:nvSpPr>
          <p:cNvPr id="6" name="Text Placeholder 6">
            <a:extLst>
              <a:ext uri="{FF2B5EF4-FFF2-40B4-BE49-F238E27FC236}">
                <a16:creationId xmlns:a16="http://schemas.microsoft.com/office/drawing/2014/main" id="{D406466E-798B-BE4C-B09F-C1B1244AAB6A}"/>
              </a:ext>
            </a:extLst>
          </p:cNvPr>
          <p:cNvSpPr>
            <a:spLocks noGrp="1"/>
          </p:cNvSpPr>
          <p:nvPr>
            <p:ph type="body" sz="quarter" idx="13" hasCustomPrompt="1"/>
          </p:nvPr>
        </p:nvSpPr>
        <p:spPr>
          <a:xfrm>
            <a:off x="828000" y="4780883"/>
            <a:ext cx="7503849" cy="896938"/>
          </a:xfrm>
          <a:prstGeom prst="rect">
            <a:avLst/>
          </a:prstGeom>
        </p:spPr>
        <p:txBody>
          <a:bodyPr/>
          <a:lstStyle>
            <a:lvl1pPr marL="0" indent="0" algn="l">
              <a:buNone/>
              <a:defRPr b="1">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Name Surname,</a:t>
            </a:r>
            <a:br>
              <a:rPr lang="en-GB" dirty="0"/>
            </a:br>
            <a:r>
              <a:rPr lang="en-GB" dirty="0"/>
              <a:t>Job Title</a:t>
            </a:r>
          </a:p>
        </p:txBody>
      </p:sp>
      <p:cxnSp>
        <p:nvCxnSpPr>
          <p:cNvPr id="8" name="Straight Connector 7">
            <a:extLst>
              <a:ext uri="{FF2B5EF4-FFF2-40B4-BE49-F238E27FC236}">
                <a16:creationId xmlns:a16="http://schemas.microsoft.com/office/drawing/2014/main" id="{B43FE3F0-85CD-934D-A3A3-CF2B78D73A35}"/>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3" name="Picture 2">
            <a:extLst>
              <a:ext uri="{FF2B5EF4-FFF2-40B4-BE49-F238E27FC236}">
                <a16:creationId xmlns:a16="http://schemas.microsoft.com/office/drawing/2014/main" id="{2A86FEEE-9136-D68E-6360-B4FDD6D917D2}"/>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4127780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2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6" name="Text Placeholder 7">
            <a:extLst>
              <a:ext uri="{FF2B5EF4-FFF2-40B4-BE49-F238E27FC236}">
                <a16:creationId xmlns:a16="http://schemas.microsoft.com/office/drawing/2014/main" id="{D43F37B1-1F8A-2CA4-9D19-C0E420FB42AE}"/>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Tree>
    <p:extLst>
      <p:ext uri="{BB962C8B-B14F-4D97-AF65-F5344CB8AC3E}">
        <p14:creationId xmlns:p14="http://schemas.microsoft.com/office/powerpoint/2010/main" val="40386989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Quote and image 2">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DE4EE10-8D4E-C85B-5620-784900182A4E}"/>
              </a:ext>
            </a:extLst>
          </p:cNvPr>
          <p:cNvPicPr>
            <a:picLocks noChangeAspect="1"/>
          </p:cNvPicPr>
          <p:nvPr userDrawn="1"/>
        </p:nvPicPr>
        <p:blipFill>
          <a:blip r:embed="rId2"/>
          <a:srcRect/>
          <a:stretch/>
        </p:blipFill>
        <p:spPr>
          <a:xfrm>
            <a:off x="1" y="0"/>
            <a:ext cx="12191998"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 name="Picture Placeholder 6">
            <a:extLst>
              <a:ext uri="{FF2B5EF4-FFF2-40B4-BE49-F238E27FC236}">
                <a16:creationId xmlns:a16="http://schemas.microsoft.com/office/drawing/2014/main" id="{2C90ABAC-E435-5C65-A8FA-9E315CE9DE53}"/>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3" name="Text Placeholder 7">
            <a:extLst>
              <a:ext uri="{FF2B5EF4-FFF2-40B4-BE49-F238E27FC236}">
                <a16:creationId xmlns:a16="http://schemas.microsoft.com/office/drawing/2014/main" id="{BA16B251-D1BB-394C-319F-40E8F04D7FB9}"/>
              </a:ext>
            </a:extLst>
          </p:cNvPr>
          <p:cNvSpPr>
            <a:spLocks noGrp="1"/>
          </p:cNvSpPr>
          <p:nvPr>
            <p:ph type="body" sz="quarter" idx="15" hasCustomPrompt="1"/>
          </p:nvPr>
        </p:nvSpPr>
        <p:spPr>
          <a:xfrm>
            <a:off x="1337052" y="1673324"/>
            <a:ext cx="3461285" cy="658367"/>
          </a:xfrm>
          <a:prstGeom prst="rect">
            <a:avLst/>
          </a:prstGeom>
        </p:spPr>
        <p:txBody>
          <a:bodyPr lIns="0" tIns="0" rIns="0" bIns="0">
            <a:noAutofit/>
          </a:bodyPr>
          <a:lstStyle>
            <a:lvl1pPr marL="0" indent="0">
              <a:buNone/>
              <a:defRPr sz="36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Heading label</a:t>
            </a:r>
          </a:p>
        </p:txBody>
      </p:sp>
    </p:spTree>
    <p:extLst>
      <p:ext uri="{BB962C8B-B14F-4D97-AF65-F5344CB8AC3E}">
        <p14:creationId xmlns:p14="http://schemas.microsoft.com/office/powerpoint/2010/main" val="4052080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1_Quote and image 4">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52196E5-15CA-15E3-1E10-32B3D19927EF}"/>
              </a:ext>
            </a:extLst>
          </p:cNvPr>
          <p:cNvPicPr>
            <a:picLocks noChangeAspect="1"/>
          </p:cNvPicPr>
          <p:nvPr userDrawn="1"/>
        </p:nvPicPr>
        <p:blipFill>
          <a:blip r:embed="rId2"/>
          <a:srcRect/>
          <a:stretch/>
        </p:blipFill>
        <p:spPr>
          <a:xfrm>
            <a:off x="0" y="0"/>
            <a:ext cx="12192000" cy="6857999"/>
          </a:xfrm>
          <a:prstGeom prst="rect">
            <a:avLst/>
          </a:prstGeom>
        </p:spPr>
      </p:pic>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Picture Placeholder 6">
            <a:extLst>
              <a:ext uri="{FF2B5EF4-FFF2-40B4-BE49-F238E27FC236}">
                <a16:creationId xmlns:a16="http://schemas.microsoft.com/office/drawing/2014/main" id="{652C93B3-5A12-5AAD-2ACF-93939EE7FBF5}"/>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Tree>
    <p:extLst>
      <p:ext uri="{BB962C8B-B14F-4D97-AF65-F5344CB8AC3E}">
        <p14:creationId xmlns:p14="http://schemas.microsoft.com/office/powerpoint/2010/main" val="2841820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Quote and image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2" name="Picture Placeholder 6">
            <a:extLst>
              <a:ext uri="{FF2B5EF4-FFF2-40B4-BE49-F238E27FC236}">
                <a16:creationId xmlns:a16="http://schemas.microsoft.com/office/drawing/2014/main" id="{EA7B0BA1-E61A-5019-0AA4-5328CA2AB0E1}"/>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 </a:t>
            </a:r>
          </a:p>
        </p:txBody>
      </p:sp>
      <p:pic>
        <p:nvPicPr>
          <p:cNvPr id="6" name="Picture 5">
            <a:extLst>
              <a:ext uri="{FF2B5EF4-FFF2-40B4-BE49-F238E27FC236}">
                <a16:creationId xmlns:a16="http://schemas.microsoft.com/office/drawing/2014/main" id="{CEB4F947-0C85-DAF2-683C-40847EF7F07B}"/>
              </a:ext>
            </a:extLst>
          </p:cNvPr>
          <p:cNvPicPr>
            <a:picLocks noChangeAspect="1"/>
          </p:cNvPicPr>
          <p:nvPr userDrawn="1"/>
        </p:nvPicPr>
        <p:blipFill>
          <a:blip r:embed="rId2"/>
          <a:srcRect/>
          <a:stretch/>
        </p:blipFill>
        <p:spPr>
          <a:xfrm>
            <a:off x="0" y="0"/>
            <a:ext cx="12192000" cy="6857999"/>
          </a:xfrm>
          <a:prstGeom prst="rect">
            <a:avLst/>
          </a:prstGeom>
        </p:spPr>
      </p:pic>
    </p:spTree>
    <p:extLst>
      <p:ext uri="{BB962C8B-B14F-4D97-AF65-F5344CB8AC3E}">
        <p14:creationId xmlns:p14="http://schemas.microsoft.com/office/powerpoint/2010/main" val="1231673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Breaker Heading1-Blue-DarkBlueA">
    <p:spTree>
      <p:nvGrpSpPr>
        <p:cNvPr id="1" name=""/>
        <p:cNvGrpSpPr/>
        <p:nvPr/>
      </p:nvGrpSpPr>
      <p:grpSpPr>
        <a:xfrm>
          <a:off x="0" y="0"/>
          <a:ext cx="0" cy="0"/>
          <a:chOff x="0" y="0"/>
          <a:chExt cx="0" cy="0"/>
        </a:xfrm>
      </p:grpSpPr>
      <p:pic>
        <p:nvPicPr>
          <p:cNvPr id="3" name="Picture 2" descr="A picture containing text&#10;&#10;Description automatically generated">
            <a:extLst>
              <a:ext uri="{FF2B5EF4-FFF2-40B4-BE49-F238E27FC236}">
                <a16:creationId xmlns:a16="http://schemas.microsoft.com/office/drawing/2014/main" id="{C30C3909-1482-1013-E118-A2CE0A1DD3D4}"/>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82932" y="3564000"/>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82932" y="2520000"/>
            <a:ext cx="6948488" cy="96361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33411987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6_Breaker Heading1-Blue-DarkBlueA">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37092F3-915E-341D-8AD1-B8E398E9BFA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descr="Chart&#10;&#10;Description automatically generated with medium confidence">
            <a:extLst>
              <a:ext uri="{FF2B5EF4-FFF2-40B4-BE49-F238E27FC236}">
                <a16:creationId xmlns:a16="http://schemas.microsoft.com/office/drawing/2014/main" id="{0AF6C2AD-0E53-2A94-6EDF-C2BC1C35E66B}"/>
              </a:ext>
            </a:extLst>
          </p:cNvPr>
          <p:cNvPicPr>
            <a:picLocks noChangeAspect="1"/>
          </p:cNvPicPr>
          <p:nvPr userDrawn="1"/>
        </p:nvPicPr>
        <p:blipFill>
          <a:blip r:embed="rId2"/>
          <a:stretch>
            <a:fillRect/>
          </a:stretch>
        </p:blipFill>
        <p:spPr>
          <a:xfrm>
            <a:off x="-216747" y="-121920"/>
            <a:ext cx="12408747" cy="697992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612000"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612000"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210589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ample-Icons-Layou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Rectangle 13">
            <a:extLst>
              <a:ext uri="{FF2B5EF4-FFF2-40B4-BE49-F238E27FC236}">
                <a16:creationId xmlns:a16="http://schemas.microsoft.com/office/drawing/2014/main" id="{3568E66E-4300-C34D-B490-E2E6A73E585A}"/>
              </a:ext>
            </a:extLst>
          </p:cNvPr>
          <p:cNvSpPr/>
          <p:nvPr userDrawn="1"/>
        </p:nvSpPr>
        <p:spPr>
          <a:xfrm>
            <a:off x="3830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Rectangle 14">
            <a:extLst>
              <a:ext uri="{FF2B5EF4-FFF2-40B4-BE49-F238E27FC236}">
                <a16:creationId xmlns:a16="http://schemas.microsoft.com/office/drawing/2014/main" id="{F337980B-A75B-014B-A7A8-965882204640}"/>
              </a:ext>
            </a:extLst>
          </p:cNvPr>
          <p:cNvSpPr/>
          <p:nvPr userDrawn="1"/>
        </p:nvSpPr>
        <p:spPr>
          <a:xfrm>
            <a:off x="1534525"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Rectangle 15">
            <a:extLst>
              <a:ext uri="{FF2B5EF4-FFF2-40B4-BE49-F238E27FC236}">
                <a16:creationId xmlns:a16="http://schemas.microsoft.com/office/drawing/2014/main" id="{E8B5FF7D-C2EF-9E4C-A4CF-A835052E5DF8}"/>
              </a:ext>
            </a:extLst>
          </p:cNvPr>
          <p:cNvSpPr/>
          <p:nvPr userDrawn="1"/>
        </p:nvSpPr>
        <p:spPr>
          <a:xfrm>
            <a:off x="2685992"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7" name="Rectangle 16">
            <a:extLst>
              <a:ext uri="{FF2B5EF4-FFF2-40B4-BE49-F238E27FC236}">
                <a16:creationId xmlns:a16="http://schemas.microsoft.com/office/drawing/2014/main" id="{177481C1-F4F0-BE4E-B991-152BB9620270}"/>
              </a:ext>
            </a:extLst>
          </p:cNvPr>
          <p:cNvSpPr/>
          <p:nvPr userDrawn="1"/>
        </p:nvSpPr>
        <p:spPr>
          <a:xfrm>
            <a:off x="3837459"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Rectangle 17">
            <a:extLst>
              <a:ext uri="{FF2B5EF4-FFF2-40B4-BE49-F238E27FC236}">
                <a16:creationId xmlns:a16="http://schemas.microsoft.com/office/drawing/2014/main" id="{2FBC860F-BE8A-634D-9A96-33CE6D96B9F0}"/>
              </a:ext>
            </a:extLst>
          </p:cNvPr>
          <p:cNvSpPr/>
          <p:nvPr userDrawn="1"/>
        </p:nvSpPr>
        <p:spPr>
          <a:xfrm>
            <a:off x="4988926"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Rectangle 18">
            <a:extLst>
              <a:ext uri="{FF2B5EF4-FFF2-40B4-BE49-F238E27FC236}">
                <a16:creationId xmlns:a16="http://schemas.microsoft.com/office/drawing/2014/main" id="{5FA913FF-786C-1944-BF18-E9AB064B3444}"/>
              </a:ext>
            </a:extLst>
          </p:cNvPr>
          <p:cNvSpPr/>
          <p:nvPr userDrawn="1"/>
        </p:nvSpPr>
        <p:spPr>
          <a:xfrm>
            <a:off x="6140393"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0" name="Rectangle 19">
            <a:extLst>
              <a:ext uri="{FF2B5EF4-FFF2-40B4-BE49-F238E27FC236}">
                <a16:creationId xmlns:a16="http://schemas.microsoft.com/office/drawing/2014/main" id="{6C22D839-E390-8340-B649-B4FC5A6CFD70}"/>
              </a:ext>
            </a:extLst>
          </p:cNvPr>
          <p:cNvSpPr/>
          <p:nvPr userDrawn="1"/>
        </p:nvSpPr>
        <p:spPr>
          <a:xfrm>
            <a:off x="7291860"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1" name="Rectangle 20">
            <a:extLst>
              <a:ext uri="{FF2B5EF4-FFF2-40B4-BE49-F238E27FC236}">
                <a16:creationId xmlns:a16="http://schemas.microsoft.com/office/drawing/2014/main" id="{4640EE3D-EEFC-874A-A65B-DDDE03FC3221}"/>
              </a:ext>
            </a:extLst>
          </p:cNvPr>
          <p:cNvSpPr/>
          <p:nvPr userDrawn="1"/>
        </p:nvSpPr>
        <p:spPr>
          <a:xfrm>
            <a:off x="8443327"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2" name="Rectangle 21">
            <a:extLst>
              <a:ext uri="{FF2B5EF4-FFF2-40B4-BE49-F238E27FC236}">
                <a16:creationId xmlns:a16="http://schemas.microsoft.com/office/drawing/2014/main" id="{2A667BF2-B8EF-D949-9F15-FC3B3099AD58}"/>
              </a:ext>
            </a:extLst>
          </p:cNvPr>
          <p:cNvSpPr/>
          <p:nvPr userDrawn="1"/>
        </p:nvSpPr>
        <p:spPr>
          <a:xfrm>
            <a:off x="9594794"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Rectangle 22">
            <a:extLst>
              <a:ext uri="{FF2B5EF4-FFF2-40B4-BE49-F238E27FC236}">
                <a16:creationId xmlns:a16="http://schemas.microsoft.com/office/drawing/2014/main" id="{47201170-3375-514F-99C2-E37C6903968A}"/>
              </a:ext>
            </a:extLst>
          </p:cNvPr>
          <p:cNvSpPr/>
          <p:nvPr userDrawn="1"/>
        </p:nvSpPr>
        <p:spPr>
          <a:xfrm>
            <a:off x="10746258" y="1811216"/>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7" name="Rectangle 26">
            <a:extLst>
              <a:ext uri="{FF2B5EF4-FFF2-40B4-BE49-F238E27FC236}">
                <a16:creationId xmlns:a16="http://schemas.microsoft.com/office/drawing/2014/main" id="{5E67BC68-4FB2-EE4A-A33E-6A7AF0CF413F}"/>
              </a:ext>
            </a:extLst>
          </p:cNvPr>
          <p:cNvSpPr/>
          <p:nvPr userDrawn="1"/>
        </p:nvSpPr>
        <p:spPr>
          <a:xfrm>
            <a:off x="4988926"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8" name="Rectangle 27">
            <a:extLst>
              <a:ext uri="{FF2B5EF4-FFF2-40B4-BE49-F238E27FC236}">
                <a16:creationId xmlns:a16="http://schemas.microsoft.com/office/drawing/2014/main" id="{0277C142-7A53-7A4A-A8FB-FBF33048E364}"/>
              </a:ext>
            </a:extLst>
          </p:cNvPr>
          <p:cNvSpPr/>
          <p:nvPr userDrawn="1"/>
        </p:nvSpPr>
        <p:spPr>
          <a:xfrm>
            <a:off x="6140393"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9" name="Rectangle 28">
            <a:extLst>
              <a:ext uri="{FF2B5EF4-FFF2-40B4-BE49-F238E27FC236}">
                <a16:creationId xmlns:a16="http://schemas.microsoft.com/office/drawing/2014/main" id="{6ADC5831-BE66-5045-87AF-18EBDF02747B}"/>
              </a:ext>
            </a:extLst>
          </p:cNvPr>
          <p:cNvSpPr/>
          <p:nvPr userDrawn="1"/>
        </p:nvSpPr>
        <p:spPr>
          <a:xfrm>
            <a:off x="7291860"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0" name="Rectangle 29">
            <a:extLst>
              <a:ext uri="{FF2B5EF4-FFF2-40B4-BE49-F238E27FC236}">
                <a16:creationId xmlns:a16="http://schemas.microsoft.com/office/drawing/2014/main" id="{2CB65DE4-B016-474E-A1C1-495957C7CA04}"/>
              </a:ext>
            </a:extLst>
          </p:cNvPr>
          <p:cNvSpPr/>
          <p:nvPr userDrawn="1"/>
        </p:nvSpPr>
        <p:spPr>
          <a:xfrm>
            <a:off x="8443327"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1" name="Rectangle 30">
            <a:extLst>
              <a:ext uri="{FF2B5EF4-FFF2-40B4-BE49-F238E27FC236}">
                <a16:creationId xmlns:a16="http://schemas.microsoft.com/office/drawing/2014/main" id="{58B3AA15-3E6B-C347-B0BE-F416C5684A23}"/>
              </a:ext>
            </a:extLst>
          </p:cNvPr>
          <p:cNvSpPr/>
          <p:nvPr userDrawn="1"/>
        </p:nvSpPr>
        <p:spPr>
          <a:xfrm>
            <a:off x="9594794"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2" name="Rectangle 31">
            <a:extLst>
              <a:ext uri="{FF2B5EF4-FFF2-40B4-BE49-F238E27FC236}">
                <a16:creationId xmlns:a16="http://schemas.microsoft.com/office/drawing/2014/main" id="{7AC0924D-A95B-1E43-84A3-825886C48DD3}"/>
              </a:ext>
            </a:extLst>
          </p:cNvPr>
          <p:cNvSpPr/>
          <p:nvPr userDrawn="1"/>
        </p:nvSpPr>
        <p:spPr>
          <a:xfrm>
            <a:off x="10746258" y="3175160"/>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7" name="Rectangle 36">
            <a:extLst>
              <a:ext uri="{FF2B5EF4-FFF2-40B4-BE49-F238E27FC236}">
                <a16:creationId xmlns:a16="http://schemas.microsoft.com/office/drawing/2014/main" id="{FF522785-C8F3-734E-AF20-487FED2CEBCA}"/>
              </a:ext>
            </a:extLst>
          </p:cNvPr>
          <p:cNvSpPr/>
          <p:nvPr userDrawn="1"/>
        </p:nvSpPr>
        <p:spPr>
          <a:xfrm>
            <a:off x="4988926"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8" name="Rectangle 37">
            <a:extLst>
              <a:ext uri="{FF2B5EF4-FFF2-40B4-BE49-F238E27FC236}">
                <a16:creationId xmlns:a16="http://schemas.microsoft.com/office/drawing/2014/main" id="{798AD1D6-A541-1941-8B56-2FF0936767C6}"/>
              </a:ext>
            </a:extLst>
          </p:cNvPr>
          <p:cNvSpPr/>
          <p:nvPr userDrawn="1"/>
        </p:nvSpPr>
        <p:spPr>
          <a:xfrm>
            <a:off x="6140393"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9" name="Rectangle 38">
            <a:extLst>
              <a:ext uri="{FF2B5EF4-FFF2-40B4-BE49-F238E27FC236}">
                <a16:creationId xmlns:a16="http://schemas.microsoft.com/office/drawing/2014/main" id="{A844F750-124C-F246-BCDD-67595B93DC88}"/>
              </a:ext>
            </a:extLst>
          </p:cNvPr>
          <p:cNvSpPr/>
          <p:nvPr userDrawn="1"/>
        </p:nvSpPr>
        <p:spPr>
          <a:xfrm>
            <a:off x="7291860"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0" name="Rectangle 39">
            <a:extLst>
              <a:ext uri="{FF2B5EF4-FFF2-40B4-BE49-F238E27FC236}">
                <a16:creationId xmlns:a16="http://schemas.microsoft.com/office/drawing/2014/main" id="{15499656-96AE-C649-B3C1-81D5C6F60DA6}"/>
              </a:ext>
            </a:extLst>
          </p:cNvPr>
          <p:cNvSpPr/>
          <p:nvPr userDrawn="1"/>
        </p:nvSpPr>
        <p:spPr>
          <a:xfrm>
            <a:off x="8443327"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1" name="Rectangle 40">
            <a:extLst>
              <a:ext uri="{FF2B5EF4-FFF2-40B4-BE49-F238E27FC236}">
                <a16:creationId xmlns:a16="http://schemas.microsoft.com/office/drawing/2014/main" id="{B3150134-3C23-2A41-8EC0-2D0F308CD2FE}"/>
              </a:ext>
            </a:extLst>
          </p:cNvPr>
          <p:cNvSpPr/>
          <p:nvPr userDrawn="1"/>
        </p:nvSpPr>
        <p:spPr>
          <a:xfrm>
            <a:off x="9594794"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2" name="Rectangle 41">
            <a:extLst>
              <a:ext uri="{FF2B5EF4-FFF2-40B4-BE49-F238E27FC236}">
                <a16:creationId xmlns:a16="http://schemas.microsoft.com/office/drawing/2014/main" id="{4A542EAC-EEE9-2748-9DAC-6986FFF6348A}"/>
              </a:ext>
            </a:extLst>
          </p:cNvPr>
          <p:cNvSpPr/>
          <p:nvPr userDrawn="1"/>
        </p:nvSpPr>
        <p:spPr>
          <a:xfrm>
            <a:off x="10746258" y="4539104"/>
            <a:ext cx="1047157" cy="1024653"/>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 name="Picture 2">
            <a:extLst>
              <a:ext uri="{FF2B5EF4-FFF2-40B4-BE49-F238E27FC236}">
                <a16:creationId xmlns:a16="http://schemas.microsoft.com/office/drawing/2014/main" id="{2D1CDB1A-8B42-520A-323D-5D120AA42E9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909195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8_Breaker Heading1-Blue-DarkBlueA">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7C9A4BA-CD7C-BF8C-6221-BCB58BC96EC4}"/>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descr="A picture containing icon&#10;&#10;Description automatically generated">
            <a:extLst>
              <a:ext uri="{FF2B5EF4-FFF2-40B4-BE49-F238E27FC236}">
                <a16:creationId xmlns:a16="http://schemas.microsoft.com/office/drawing/2014/main" id="{2D07C2D6-AB1B-B84B-BC13-7D79E8BCFCF8}"/>
              </a:ext>
            </a:extLst>
          </p:cNvPr>
          <p:cNvPicPr>
            <a:picLocks noChangeAspect="1"/>
          </p:cNvPicPr>
          <p:nvPr userDrawn="1"/>
        </p:nvPicPr>
        <p:blipFill>
          <a:blip r:embed="rId2"/>
          <a:stretch>
            <a:fillRect/>
          </a:stretch>
        </p:blipFill>
        <p:spPr>
          <a:xfrm>
            <a:off x="-52265" y="-122410"/>
            <a:ext cx="12499929" cy="703121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13609168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7_Breaker Heading1-Blue-DarkBlueA">
    <p:spTree>
      <p:nvGrpSpPr>
        <p:cNvPr id="1" name=""/>
        <p:cNvGrpSpPr/>
        <p:nvPr/>
      </p:nvGrpSpPr>
      <p:grpSpPr>
        <a:xfrm>
          <a:off x="0" y="0"/>
          <a:ext cx="0" cy="0"/>
          <a:chOff x="0" y="0"/>
          <a:chExt cx="0" cy="0"/>
        </a:xfrm>
      </p:grpSpPr>
      <p:pic>
        <p:nvPicPr>
          <p:cNvPr id="3" name="Picture 2" descr="Icon&#10;&#10;Description automatically generated">
            <a:extLst>
              <a:ext uri="{FF2B5EF4-FFF2-40B4-BE49-F238E27FC236}">
                <a16:creationId xmlns:a16="http://schemas.microsoft.com/office/drawing/2014/main" id="{268FFC32-6059-0DED-CEB1-02D4D3CCBC8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7" name="Text Placeholder 6">
            <a:extLst>
              <a:ext uri="{FF2B5EF4-FFF2-40B4-BE49-F238E27FC236}">
                <a16:creationId xmlns:a16="http://schemas.microsoft.com/office/drawing/2014/main" id="{810A3391-0472-724C-8E32-AA7421F01EEF}"/>
              </a:ext>
            </a:extLst>
          </p:cNvPr>
          <p:cNvSpPr>
            <a:spLocks noGrp="1"/>
          </p:cNvSpPr>
          <p:nvPr>
            <p:ph type="body" sz="quarter" idx="13" hasCustomPrompt="1"/>
          </p:nvPr>
        </p:nvSpPr>
        <p:spPr>
          <a:xfrm>
            <a:off x="854598"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8" name="Text Placeholder 7">
            <a:extLst>
              <a:ext uri="{FF2B5EF4-FFF2-40B4-BE49-F238E27FC236}">
                <a16:creationId xmlns:a16="http://schemas.microsoft.com/office/drawing/2014/main" id="{1686C9C2-DC55-7944-8ED5-BCEF416D53FB}"/>
              </a:ext>
            </a:extLst>
          </p:cNvPr>
          <p:cNvSpPr>
            <a:spLocks noGrp="1"/>
          </p:cNvSpPr>
          <p:nvPr>
            <p:ph type="body" sz="quarter" idx="14" hasCustomPrompt="1"/>
          </p:nvPr>
        </p:nvSpPr>
        <p:spPr>
          <a:xfrm>
            <a:off x="854598"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
        <p:nvSpPr>
          <p:cNvPr id="10" name="Rectangle 9">
            <a:extLst>
              <a:ext uri="{FF2B5EF4-FFF2-40B4-BE49-F238E27FC236}">
                <a16:creationId xmlns:a16="http://schemas.microsoft.com/office/drawing/2014/main" id="{8262997B-3AAD-0D48-95DC-60BECBF9FEF6}"/>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t>‹#›</a:t>
            </a:fld>
            <a:endParaRPr lang="en-GB" sz="1200" dirty="0">
              <a:solidFill>
                <a:schemeClr val="tx1"/>
              </a:solidFill>
            </a:endParaRPr>
          </a:p>
        </p:txBody>
      </p:sp>
    </p:spTree>
    <p:extLst>
      <p:ext uri="{BB962C8B-B14F-4D97-AF65-F5344CB8AC3E}">
        <p14:creationId xmlns:p14="http://schemas.microsoft.com/office/powerpoint/2010/main" val="1741727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Headline slide with image A">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5" name="Text Placeholder 6">
            <a:extLst>
              <a:ext uri="{FF2B5EF4-FFF2-40B4-BE49-F238E27FC236}">
                <a16:creationId xmlns:a16="http://schemas.microsoft.com/office/drawing/2014/main" id="{50355A0D-4235-0CF1-A976-C33D8CCCBFCD}"/>
              </a:ext>
            </a:extLst>
          </p:cNvPr>
          <p:cNvSpPr>
            <a:spLocks noGrp="1"/>
          </p:cNvSpPr>
          <p:nvPr>
            <p:ph type="body" sz="quarter" idx="13" hasCustomPrompt="1"/>
          </p:nvPr>
        </p:nvSpPr>
        <p:spPr>
          <a:xfrm>
            <a:off x="891916" y="3903218"/>
            <a:ext cx="3890150" cy="896938"/>
          </a:xfrm>
          <a:prstGeom prst="rect">
            <a:avLst/>
          </a:prstGeom>
        </p:spPr>
        <p:txBody>
          <a:bodyPr lIns="0" tIns="0" rIns="0" bIns="0"/>
          <a:lstStyle>
            <a:lvl1pPr marL="0" indent="0">
              <a:buNone/>
              <a:defRPr>
                <a:solidFill>
                  <a:schemeClr val="tx1"/>
                </a:solidFill>
              </a:defRPr>
            </a:lvl1pPr>
            <a:lvl2pPr marL="357188" indent="0">
              <a:buNone/>
              <a:defRPr/>
            </a:lvl2pPr>
            <a:lvl3pPr marL="714375" indent="0">
              <a:buNone/>
              <a:defRPr/>
            </a:lvl3pPr>
            <a:lvl4pPr marL="1081087" indent="0">
              <a:buNone/>
              <a:defRPr/>
            </a:lvl4pPr>
            <a:lvl5pPr marL="1438275" indent="0">
              <a:buNone/>
              <a:defRPr/>
            </a:lvl5pPr>
          </a:lstStyle>
          <a:p>
            <a:pPr lvl="0"/>
            <a:r>
              <a:rPr lang="en-GB" dirty="0"/>
              <a:t>Section subhead</a:t>
            </a:r>
          </a:p>
        </p:txBody>
      </p:sp>
      <p:sp>
        <p:nvSpPr>
          <p:cNvPr id="6" name="Text Placeholder 7">
            <a:extLst>
              <a:ext uri="{FF2B5EF4-FFF2-40B4-BE49-F238E27FC236}">
                <a16:creationId xmlns:a16="http://schemas.microsoft.com/office/drawing/2014/main" id="{5B6F326D-0ECB-4952-2659-CD1729198654}"/>
              </a:ext>
            </a:extLst>
          </p:cNvPr>
          <p:cNvSpPr>
            <a:spLocks noGrp="1"/>
          </p:cNvSpPr>
          <p:nvPr>
            <p:ph type="body" sz="quarter" idx="14" hasCustomPrompt="1"/>
          </p:nvPr>
        </p:nvSpPr>
        <p:spPr>
          <a:xfrm>
            <a:off x="891916" y="1917290"/>
            <a:ext cx="5685561" cy="1566322"/>
          </a:xfrm>
          <a:prstGeom prst="rect">
            <a:avLst/>
          </a:prstGeom>
        </p:spPr>
        <p:txBody>
          <a:bodyPr lIns="0" tIns="0" rIns="0" bIns="0">
            <a:noAutofit/>
          </a:bodyPr>
          <a:lstStyle>
            <a:lvl1pPr marL="0" indent="0">
              <a:buNone/>
              <a:defRPr sz="6000" b="1">
                <a:solidFill>
                  <a:schemeClr val="tx1"/>
                </a:solidFill>
              </a:defRPr>
            </a:lvl1pPr>
            <a:lvl2pPr marL="357188" indent="0">
              <a:buNone/>
              <a:defRPr>
                <a:solidFill>
                  <a:schemeClr val="tx1"/>
                </a:solidFill>
              </a:defRPr>
            </a:lvl2pPr>
            <a:lvl3pPr marL="714375" indent="0">
              <a:buNone/>
              <a:defRPr>
                <a:solidFill>
                  <a:schemeClr val="tx1"/>
                </a:solidFill>
              </a:defRPr>
            </a:lvl3pPr>
            <a:lvl4pPr marL="1081087" indent="0">
              <a:buNone/>
              <a:defRPr>
                <a:solidFill>
                  <a:schemeClr val="tx1"/>
                </a:solidFill>
              </a:defRPr>
            </a:lvl4pPr>
            <a:lvl5pPr marL="1438275" indent="0">
              <a:buNone/>
              <a:defRPr>
                <a:solidFill>
                  <a:schemeClr val="tx1"/>
                </a:solidFill>
              </a:defRPr>
            </a:lvl5pPr>
          </a:lstStyle>
          <a:p>
            <a:pPr lvl="0"/>
            <a:r>
              <a:rPr lang="en-GB" dirty="0"/>
              <a:t>Breaker heading</a:t>
            </a:r>
          </a:p>
        </p:txBody>
      </p:sp>
    </p:spTree>
    <p:extLst>
      <p:ext uri="{BB962C8B-B14F-4D97-AF65-F5344CB8AC3E}">
        <p14:creationId xmlns:p14="http://schemas.microsoft.com/office/powerpoint/2010/main" val="1256846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End Slide ACCESSIBLE">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F9D383FB-0467-4241-BEF0-D636E886723B}"/>
              </a:ext>
            </a:extLst>
          </p:cNvPr>
          <p:cNvCxnSpPr/>
          <p:nvPr userDrawn="1"/>
        </p:nvCxnSpPr>
        <p:spPr>
          <a:xfrm>
            <a:off x="5715926" y="2605852"/>
            <a:ext cx="865108"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dirty="0">
              <a:solidFill>
                <a:schemeClr val="accent2"/>
              </a:solidFill>
            </a:endParaRPr>
          </a:p>
        </p:txBody>
      </p:sp>
      <p:sp>
        <p:nvSpPr>
          <p:cNvPr id="2" name="TextBox 1">
            <a:extLst>
              <a:ext uri="{FF2B5EF4-FFF2-40B4-BE49-F238E27FC236}">
                <a16:creationId xmlns:a16="http://schemas.microsoft.com/office/drawing/2014/main" id="{0390E57B-AF19-8642-9E47-AF887F52887B}"/>
              </a:ext>
            </a:extLst>
          </p:cNvPr>
          <p:cNvSpPr txBox="1"/>
          <p:nvPr userDrawn="1"/>
        </p:nvSpPr>
        <p:spPr>
          <a:xfrm>
            <a:off x="5610770" y="2808746"/>
            <a:ext cx="4343734" cy="2608032"/>
          </a:xfrm>
          <a:prstGeom prst="rect">
            <a:avLst/>
          </a:prstGeom>
          <a:noFill/>
        </p:spPr>
        <p:txBody>
          <a:bodyPr wrap="square" lIns="0" tIns="0" rIns="0" bIns="0" rtlCol="0">
            <a:noAutofit/>
          </a:bodyPr>
          <a:lstStyle/>
          <a:p>
            <a:pPr marL="0" marR="0" lvl="0" indent="0" algn="l" defTabSz="914400" rtl="0" eaLnBrk="1" fontAlgn="auto" latinLnBrk="0" hangingPunct="1">
              <a:lnSpc>
                <a:spcPct val="100000"/>
              </a:lnSpc>
              <a:spcBef>
                <a:spcPts val="0"/>
              </a:spcBef>
              <a:spcAft>
                <a:spcPts val="2400"/>
              </a:spcAft>
              <a:buClr>
                <a:srgbClr val="005EB8"/>
              </a:buClr>
              <a:buSzTx/>
              <a:buFont typeface="Arial" panose="020B0604020202020204" pitchFamily="34" charset="0"/>
              <a:buNone/>
              <a:tabLst/>
              <a:defRPr/>
            </a:pPr>
            <a:r>
              <a:rPr kumimoji="0" lang="en-GB" sz="3600" b="1" i="0" u="none" strike="noStrike" kern="1200" cap="none" spc="20" normalizeH="0" baseline="0" noProof="0" dirty="0">
                <a:ln>
                  <a:noFill/>
                </a:ln>
                <a:solidFill>
                  <a:schemeClr val="tx1"/>
                </a:solidFill>
                <a:effectLst/>
                <a:uLnTx/>
                <a:uFillTx/>
                <a:latin typeface="+mn-lt"/>
                <a:ea typeface="+mn-ea"/>
                <a:cs typeface="+mn-cs"/>
              </a:rPr>
              <a:t> Thank You</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@nhsengland</a:t>
            </a: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company/</a:t>
            </a:r>
            <a:r>
              <a:rPr kumimoji="0" lang="en-GB" sz="2400" b="1" i="0" u="none" strike="noStrike" kern="1200" cap="none" spc="20" normalizeH="0" baseline="0" noProof="0" dirty="0" err="1">
                <a:ln>
                  <a:noFill/>
                </a:ln>
                <a:solidFill>
                  <a:schemeClr val="tx1"/>
                </a:solidFill>
                <a:effectLst/>
                <a:uLnTx/>
                <a:uFillTx/>
                <a:latin typeface="+mn-lt"/>
                <a:ea typeface="+mn-ea"/>
                <a:cs typeface="+mn-cs"/>
              </a:rPr>
              <a:t>nhsengland</a:t>
            </a:r>
            <a:endParaRPr kumimoji="0" lang="en-GB" sz="2400" b="1" i="0" u="none" strike="noStrike" kern="1200" cap="none" spc="20" normalizeH="0" baseline="0" noProof="0" dirty="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00000"/>
              </a:lnSpc>
              <a:spcBef>
                <a:spcPts val="0"/>
              </a:spcBef>
              <a:spcAft>
                <a:spcPts val="1800"/>
              </a:spcAft>
              <a:buClr>
                <a:srgbClr val="005EB8"/>
              </a:buClr>
              <a:buSzTx/>
              <a:buFont typeface="Arial" panose="020B0604020202020204" pitchFamily="34" charset="0"/>
              <a:buNone/>
              <a:tabLst/>
              <a:defRPr/>
            </a:pPr>
            <a:r>
              <a:rPr kumimoji="0" lang="en-GB" sz="2400" b="1" i="0" u="none" strike="noStrike" kern="1200" cap="none" spc="20" normalizeH="0" baseline="0" noProof="0" dirty="0">
                <a:ln>
                  <a:noFill/>
                </a:ln>
                <a:solidFill>
                  <a:schemeClr val="tx1"/>
                </a:solidFill>
                <a:effectLst/>
                <a:uLnTx/>
                <a:uFillTx/>
                <a:latin typeface="+mn-lt"/>
                <a:ea typeface="+mn-ea"/>
                <a:cs typeface="+mn-cs"/>
              </a:rPr>
              <a:t>	england.nhs.uk</a:t>
            </a:r>
            <a:endParaRPr lang="en-GB" sz="2400" b="1" dirty="0">
              <a:solidFill>
                <a:schemeClr val="tx1"/>
              </a:solidFill>
            </a:endParaRPr>
          </a:p>
        </p:txBody>
      </p:sp>
      <p:pic>
        <p:nvPicPr>
          <p:cNvPr id="5" name="Picture 4">
            <a:extLst>
              <a:ext uri="{FF2B5EF4-FFF2-40B4-BE49-F238E27FC236}">
                <a16:creationId xmlns:a16="http://schemas.microsoft.com/office/drawing/2014/main" id="{6C1B65D7-2EE6-F44F-85AA-7C93787926CD}"/>
              </a:ext>
            </a:extLst>
          </p:cNvPr>
          <p:cNvPicPr>
            <a:picLocks noChangeAspect="1"/>
          </p:cNvPicPr>
          <p:nvPr userDrawn="1"/>
        </p:nvPicPr>
        <p:blipFill>
          <a:blip r:embed="rId2">
            <a:extLst>
              <a:ext uri="{96DAC541-7B7A-43D3-8B79-37D633B846F1}">
                <asvg:svgBlip xmlns:asvg="http://schemas.microsoft.com/office/drawing/2016/SVG/main" r:embed="rId3"/>
              </a:ext>
            </a:extLst>
          </a:blip>
          <a:srcRect/>
          <a:stretch/>
        </p:blipFill>
        <p:spPr>
          <a:xfrm>
            <a:off x="5872040" y="3665234"/>
            <a:ext cx="390144" cy="390144"/>
          </a:xfrm>
          <a:prstGeom prst="rect">
            <a:avLst/>
          </a:prstGeom>
        </p:spPr>
      </p:pic>
      <p:pic>
        <p:nvPicPr>
          <p:cNvPr id="8" name="Picture 7">
            <a:extLst>
              <a:ext uri="{FF2B5EF4-FFF2-40B4-BE49-F238E27FC236}">
                <a16:creationId xmlns:a16="http://schemas.microsoft.com/office/drawing/2014/main" id="{F2843EE8-F6F8-9D40-92C1-94FB4DCF14BB}"/>
              </a:ext>
            </a:extLst>
          </p:cNvPr>
          <p:cNvPicPr>
            <a:picLocks noChangeAspect="1"/>
          </p:cNvPicPr>
          <p:nvPr userDrawn="1"/>
        </p:nvPicPr>
        <p:blipFill>
          <a:blip r:embed="rId4">
            <a:extLst>
              <a:ext uri="{96DAC541-7B7A-43D3-8B79-37D633B846F1}">
                <asvg:svgBlip xmlns:asvg="http://schemas.microsoft.com/office/drawing/2016/SVG/main" r:embed="rId5"/>
              </a:ext>
            </a:extLst>
          </a:blip>
          <a:srcRect/>
          <a:stretch/>
        </p:blipFill>
        <p:spPr>
          <a:xfrm>
            <a:off x="5885396" y="4266369"/>
            <a:ext cx="390144" cy="390144"/>
          </a:xfrm>
          <a:prstGeom prst="rect">
            <a:avLst/>
          </a:prstGeom>
        </p:spPr>
      </p:pic>
      <p:pic>
        <p:nvPicPr>
          <p:cNvPr id="72" name="Picture 96">
            <a:extLst>
              <a:ext uri="{FF2B5EF4-FFF2-40B4-BE49-F238E27FC236}">
                <a16:creationId xmlns:a16="http://schemas.microsoft.com/office/drawing/2014/main" id="{664BA24D-FA8C-EE4D-A2DC-491BF11D6FA6}"/>
              </a:ext>
            </a:extLst>
          </p:cNvPr>
          <p:cNvPicPr>
            <a:picLocks noChangeAspect="1"/>
          </p:cNvPicPr>
          <p:nvPr userDrawn="1"/>
        </p:nvPicPr>
        <p:blipFill>
          <a:blip r:embed="rId6">
            <a:extLst>
              <a:ext uri="{96DAC541-7B7A-43D3-8B79-37D633B846F1}">
                <asvg:svgBlip xmlns:asvg="http://schemas.microsoft.com/office/drawing/2016/SVG/main" r:embed="rId7"/>
              </a:ext>
            </a:extLst>
          </a:blip>
          <a:srcRect/>
          <a:stretch/>
        </p:blipFill>
        <p:spPr>
          <a:xfrm>
            <a:off x="5767074" y="4806522"/>
            <a:ext cx="600075" cy="600075"/>
          </a:xfrm>
          <a:prstGeom prst="rect">
            <a:avLst/>
          </a:prstGeom>
        </p:spPr>
      </p:pic>
      <p:pic>
        <p:nvPicPr>
          <p:cNvPr id="3" name="Picture 2" descr="Logo&#10;&#10;Description automatically generated">
            <a:extLst>
              <a:ext uri="{FF2B5EF4-FFF2-40B4-BE49-F238E27FC236}">
                <a16:creationId xmlns:a16="http://schemas.microsoft.com/office/drawing/2014/main" id="{077C56A3-4FFE-73CF-6F7F-1F451E5B3F1E}"/>
              </a:ext>
            </a:extLst>
          </p:cNvPr>
          <p:cNvPicPr>
            <a:picLocks noChangeAspect="1"/>
          </p:cNvPicPr>
          <p:nvPr userDrawn="1"/>
        </p:nvPicPr>
        <p:blipFill>
          <a:blip r:embed="rId8"/>
          <a:stretch>
            <a:fillRect/>
          </a:stretch>
        </p:blipFill>
        <p:spPr>
          <a:xfrm>
            <a:off x="10551045" y="364425"/>
            <a:ext cx="1208955" cy="979789"/>
          </a:xfrm>
          <a:prstGeom prst="rect">
            <a:avLst/>
          </a:prstGeom>
        </p:spPr>
      </p:pic>
      <p:pic>
        <p:nvPicPr>
          <p:cNvPr id="6" name="Picture 5" descr="Icon&#10;&#10;Description automatically generated">
            <a:extLst>
              <a:ext uri="{FF2B5EF4-FFF2-40B4-BE49-F238E27FC236}">
                <a16:creationId xmlns:a16="http://schemas.microsoft.com/office/drawing/2014/main" id="{76D92FD5-08EA-6BC8-29BC-BCF5EEFE18AA}"/>
              </a:ext>
            </a:extLst>
          </p:cNvPr>
          <p:cNvPicPr>
            <a:picLocks noChangeAspect="1"/>
          </p:cNvPicPr>
          <p:nvPr userDrawn="1"/>
        </p:nvPicPr>
        <p:blipFill>
          <a:blip r:embed="rId9"/>
          <a:stretch>
            <a:fillRect/>
          </a:stretch>
        </p:blipFill>
        <p:spPr>
          <a:xfrm rot="5400000">
            <a:off x="-2509143" y="-71523"/>
            <a:ext cx="10768951" cy="7616239"/>
          </a:xfrm>
          <a:prstGeom prst="rect">
            <a:avLst/>
          </a:prstGeom>
        </p:spPr>
      </p:pic>
    </p:spTree>
    <p:extLst>
      <p:ext uri="{BB962C8B-B14F-4D97-AF65-F5344CB8AC3E}">
        <p14:creationId xmlns:p14="http://schemas.microsoft.com/office/powerpoint/2010/main" val="461523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ata 1">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23763076-72CB-117E-F240-98C1D1050D3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432000" y="310075"/>
            <a:ext cx="11404154" cy="426721"/>
          </a:xfrm>
          <a:prstGeom prst="rect">
            <a:avLst/>
          </a:prstGeom>
        </p:spPr>
        <p:txBody>
          <a:bodyPr lIns="0" tIns="0" rIns="0" bIns="0" anchor="t">
            <a:normAutofit/>
          </a:bodyPr>
          <a:lstStyle>
            <a:lvl1pPr>
              <a:defRPr sz="2400" b="1">
                <a:solidFill>
                  <a:schemeClr val="tx1"/>
                </a:solidFill>
              </a:defRPr>
            </a:lvl1pPr>
          </a:lstStyle>
          <a:p>
            <a:r>
              <a:rPr lang="en-GB" dirty="0"/>
              <a:t>Heading</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10" name="Rectangle 9">
            <a:extLst>
              <a:ext uri="{FF2B5EF4-FFF2-40B4-BE49-F238E27FC236}">
                <a16:creationId xmlns:a16="http://schemas.microsoft.com/office/drawing/2014/main" id="{FF8B4B32-B7B7-DB40-9D0C-2D4D8414C6EC}"/>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4" name="TextBox 3">
            <a:extLst>
              <a:ext uri="{FF2B5EF4-FFF2-40B4-BE49-F238E27FC236}">
                <a16:creationId xmlns:a16="http://schemas.microsoft.com/office/drawing/2014/main" id="{97C3715D-C90E-7C4B-B312-C707773A39DD}"/>
              </a:ext>
            </a:extLst>
          </p:cNvPr>
          <p:cNvSpPr txBox="1"/>
          <p:nvPr userDrawn="1"/>
        </p:nvSpPr>
        <p:spPr>
          <a:xfrm>
            <a:off x="2232561" y="3170712"/>
            <a:ext cx="0" cy="0"/>
          </a:xfrm>
          <a:prstGeom prst="rect">
            <a:avLst/>
          </a:prstGeom>
          <a:noFill/>
        </p:spPr>
        <p:txBody>
          <a:bodyPr wrap="none" lIns="0" tIns="0" rIns="0" bIns="0" rtlCol="0">
            <a:noAutofit/>
          </a:bodyPr>
          <a:lstStyle/>
          <a:p>
            <a:endParaRPr lang="en-GB" sz="1200" b="1" dirty="0">
              <a:solidFill>
                <a:schemeClr val="accent1"/>
              </a:solidFill>
            </a:endParaRPr>
          </a:p>
        </p:txBody>
      </p:sp>
      <p:cxnSp>
        <p:nvCxnSpPr>
          <p:cNvPr id="12" name="Straight Connector 11">
            <a:extLst>
              <a:ext uri="{FF2B5EF4-FFF2-40B4-BE49-F238E27FC236}">
                <a16:creationId xmlns:a16="http://schemas.microsoft.com/office/drawing/2014/main" id="{137E920E-FCD4-834F-9787-A19C03BDF9A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E055424E-84DC-71BA-CBB2-BE0007D93CE1}"/>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3" name="Text Placeholder 7">
            <a:extLst>
              <a:ext uri="{FF2B5EF4-FFF2-40B4-BE49-F238E27FC236}">
                <a16:creationId xmlns:a16="http://schemas.microsoft.com/office/drawing/2014/main" id="{FB2922A9-9C8F-43B1-7D0A-0C7761EE45F2}"/>
              </a:ext>
            </a:extLst>
          </p:cNvPr>
          <p:cNvSpPr>
            <a:spLocks noGrp="1"/>
          </p:cNvSpPr>
          <p:nvPr>
            <p:ph type="body" sz="quarter" idx="13" hasCustomPrompt="1"/>
          </p:nvPr>
        </p:nvSpPr>
        <p:spPr>
          <a:xfrm>
            <a:off x="432001" y="7672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18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Tree>
    <p:extLst>
      <p:ext uri="{BB962C8B-B14F-4D97-AF65-F5344CB8AC3E}">
        <p14:creationId xmlns:p14="http://schemas.microsoft.com/office/powerpoint/2010/main" val="1108349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156260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1">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Tree>
    <p:extLst>
      <p:ext uri="{BB962C8B-B14F-4D97-AF65-F5344CB8AC3E}">
        <p14:creationId xmlns:p14="http://schemas.microsoft.com/office/powerpoint/2010/main" val="91440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
        <p:nvSpPr>
          <p:cNvPr id="6" name="TextBox 5">
            <a:extLst>
              <a:ext uri="{FF2B5EF4-FFF2-40B4-BE49-F238E27FC236}">
                <a16:creationId xmlns:a16="http://schemas.microsoft.com/office/drawing/2014/main" id="{17BDFC27-AE77-990E-E3A7-5DF7B8BEB8B0}"/>
              </a:ext>
            </a:extLst>
          </p:cNvPr>
          <p:cNvSpPr txBox="1"/>
          <p:nvPr userDrawn="1"/>
        </p:nvSpPr>
        <p:spPr>
          <a:xfrm>
            <a:off x="7202551" y="2249424"/>
            <a:ext cx="4428148" cy="1200329"/>
          </a:xfrm>
          <a:prstGeom prst="rect">
            <a:avLst/>
          </a:prstGeom>
          <a:noFill/>
        </p:spPr>
        <p:txBody>
          <a:bodyPr wrap="square" rtlCol="0">
            <a:spAutoFit/>
          </a:bodyPr>
          <a:lstStyle/>
          <a:p>
            <a:r>
              <a:rPr lang="en-GB" dirty="0">
                <a:solidFill>
                  <a:schemeClr val="bg1"/>
                </a:solidFill>
              </a:rPr>
              <a:t>Text content goes over single column. Text content here goes over single column. Text content here goes over single column.  </a:t>
            </a:r>
          </a:p>
        </p:txBody>
      </p:sp>
    </p:spTree>
    <p:extLst>
      <p:ext uri="{BB962C8B-B14F-4D97-AF65-F5344CB8AC3E}">
        <p14:creationId xmlns:p14="http://schemas.microsoft.com/office/powerpoint/2010/main" val="37834504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Tree>
    <p:extLst>
      <p:ext uri="{BB962C8B-B14F-4D97-AF65-F5344CB8AC3E}">
        <p14:creationId xmlns:p14="http://schemas.microsoft.com/office/powerpoint/2010/main" val="11254628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Headline and image with header 4">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93DACDB8-C05A-C540-BF85-5FDDA3660A2E}"/>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2"/>
                </a:solidFill>
              </a:rPr>
              <a:t>‹#›</a:t>
            </a:fld>
            <a:endParaRPr lang="en-GB" sz="1200">
              <a:solidFill>
                <a:schemeClr val="accent2"/>
              </a:solidFill>
            </a:endParaRPr>
          </a:p>
        </p:txBody>
      </p:sp>
      <p:sp>
        <p:nvSpPr>
          <p:cNvPr id="5" name="TextBox 4">
            <a:extLst>
              <a:ext uri="{FF2B5EF4-FFF2-40B4-BE49-F238E27FC236}">
                <a16:creationId xmlns:a16="http://schemas.microsoft.com/office/drawing/2014/main" id="{7BB6C65A-583E-CC43-8A40-D9FE20EAC65C}"/>
              </a:ext>
            </a:extLst>
          </p:cNvPr>
          <p:cNvSpPr txBox="1"/>
          <p:nvPr userDrawn="1"/>
        </p:nvSpPr>
        <p:spPr>
          <a:xfrm>
            <a:off x="1963271" y="-1210235"/>
            <a:ext cx="0" cy="0"/>
          </a:xfrm>
          <a:prstGeom prst="rect">
            <a:avLst/>
          </a:prstGeom>
          <a:noFill/>
        </p:spPr>
        <p:txBody>
          <a:bodyPr wrap="none" lIns="0" tIns="0" rIns="0" bIns="0" rtlCol="0">
            <a:noAutofit/>
          </a:bodyPr>
          <a:lstStyle/>
          <a:p>
            <a:endParaRPr lang="en-GB" sz="1200" b="1">
              <a:solidFill>
                <a:schemeClr val="accent1"/>
              </a:solidFill>
            </a:endParaRPr>
          </a:p>
        </p:txBody>
      </p:sp>
      <p:sp>
        <p:nvSpPr>
          <p:cNvPr id="22" name="Rectangle 21">
            <a:extLst>
              <a:ext uri="{FF2B5EF4-FFF2-40B4-BE49-F238E27FC236}">
                <a16:creationId xmlns:a16="http://schemas.microsoft.com/office/drawing/2014/main" id="{35B6474B-ACF2-9D41-872B-7CB816A7A28A}"/>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t>‹#›</a:t>
            </a:fld>
            <a:endParaRPr lang="en-GB" sz="1200" dirty="0">
              <a:solidFill>
                <a:schemeClr val="accent6"/>
              </a:solidFill>
            </a:endParaRPr>
          </a:p>
        </p:txBody>
      </p:sp>
    </p:spTree>
    <p:extLst>
      <p:ext uri="{BB962C8B-B14F-4D97-AF65-F5344CB8AC3E}">
        <p14:creationId xmlns:p14="http://schemas.microsoft.com/office/powerpoint/2010/main" val="11531621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Sample-Icons-Layout">
    <p:spTree>
      <p:nvGrpSpPr>
        <p:cNvPr id="1" name=""/>
        <p:cNvGrpSpPr/>
        <p:nvPr/>
      </p:nvGrpSpPr>
      <p:grpSpPr>
        <a:xfrm>
          <a:off x="0" y="0"/>
          <a:ext cx="0" cy="0"/>
          <a:chOff x="0" y="0"/>
          <a:chExt cx="0" cy="0"/>
        </a:xfrm>
      </p:grpSpPr>
      <p:sp>
        <p:nvSpPr>
          <p:cNvPr id="19" name="Rectangle 18">
            <a:extLst>
              <a:ext uri="{FF2B5EF4-FFF2-40B4-BE49-F238E27FC236}">
                <a16:creationId xmlns:a16="http://schemas.microsoft.com/office/drawing/2014/main" id="{BDF01C83-A866-28AC-7B1F-38947CCF6D80}"/>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cxnSp>
        <p:nvCxnSpPr>
          <p:cNvPr id="11" name="Straight Connector 10">
            <a:extLst>
              <a:ext uri="{FF2B5EF4-FFF2-40B4-BE49-F238E27FC236}">
                <a16:creationId xmlns:a16="http://schemas.microsoft.com/office/drawing/2014/main" id="{5591C7AB-7F8B-2041-80C3-EE781F24EB94}"/>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4741F68A-44AA-5742-B124-91614CFD14BB}"/>
              </a:ext>
            </a:extLst>
          </p:cNvPr>
          <p:cNvSpPr/>
          <p:nvPr userDrawn="1"/>
        </p:nvSpPr>
        <p:spPr>
          <a:xfrm>
            <a:off x="383058"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4" name="Rectangle 23">
            <a:extLst>
              <a:ext uri="{FF2B5EF4-FFF2-40B4-BE49-F238E27FC236}">
                <a16:creationId xmlns:a16="http://schemas.microsoft.com/office/drawing/2014/main" id="{1E18572B-1544-A043-9B02-7AB01C90C51F}"/>
              </a:ext>
            </a:extLst>
          </p:cNvPr>
          <p:cNvSpPr/>
          <p:nvPr userDrawn="1"/>
        </p:nvSpPr>
        <p:spPr>
          <a:xfrm>
            <a:off x="1534525"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5" name="Rectangle 24">
            <a:extLst>
              <a:ext uri="{FF2B5EF4-FFF2-40B4-BE49-F238E27FC236}">
                <a16:creationId xmlns:a16="http://schemas.microsoft.com/office/drawing/2014/main" id="{E8D2BEC2-9D68-CC4D-A04A-BB949A02D509}"/>
              </a:ext>
            </a:extLst>
          </p:cNvPr>
          <p:cNvSpPr/>
          <p:nvPr userDrawn="1"/>
        </p:nvSpPr>
        <p:spPr>
          <a:xfrm>
            <a:off x="2685992"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Rectangle 25">
            <a:extLst>
              <a:ext uri="{FF2B5EF4-FFF2-40B4-BE49-F238E27FC236}">
                <a16:creationId xmlns:a16="http://schemas.microsoft.com/office/drawing/2014/main" id="{F7415083-D44F-FE40-A8D1-7BFAC700DF6C}"/>
              </a:ext>
            </a:extLst>
          </p:cNvPr>
          <p:cNvSpPr/>
          <p:nvPr userDrawn="1"/>
        </p:nvSpPr>
        <p:spPr>
          <a:xfrm>
            <a:off x="3837459" y="3175160"/>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3" name="Rectangle 32">
            <a:extLst>
              <a:ext uri="{FF2B5EF4-FFF2-40B4-BE49-F238E27FC236}">
                <a16:creationId xmlns:a16="http://schemas.microsoft.com/office/drawing/2014/main" id="{CA6737CC-78B4-0C46-99B9-341CFA60EF40}"/>
              </a:ext>
            </a:extLst>
          </p:cNvPr>
          <p:cNvSpPr/>
          <p:nvPr userDrawn="1"/>
        </p:nvSpPr>
        <p:spPr>
          <a:xfrm>
            <a:off x="383058"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4" name="Rectangle 33">
            <a:extLst>
              <a:ext uri="{FF2B5EF4-FFF2-40B4-BE49-F238E27FC236}">
                <a16:creationId xmlns:a16="http://schemas.microsoft.com/office/drawing/2014/main" id="{72455CAA-C332-E746-A62B-4F86F892F94A}"/>
              </a:ext>
            </a:extLst>
          </p:cNvPr>
          <p:cNvSpPr/>
          <p:nvPr userDrawn="1"/>
        </p:nvSpPr>
        <p:spPr>
          <a:xfrm>
            <a:off x="1534525"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5" name="Rectangle 34">
            <a:extLst>
              <a:ext uri="{FF2B5EF4-FFF2-40B4-BE49-F238E27FC236}">
                <a16:creationId xmlns:a16="http://schemas.microsoft.com/office/drawing/2014/main" id="{8BF322EA-8B44-2C46-9412-34692FAFE8CB}"/>
              </a:ext>
            </a:extLst>
          </p:cNvPr>
          <p:cNvSpPr/>
          <p:nvPr userDrawn="1"/>
        </p:nvSpPr>
        <p:spPr>
          <a:xfrm>
            <a:off x="2685992"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6" name="Rectangle 35">
            <a:extLst>
              <a:ext uri="{FF2B5EF4-FFF2-40B4-BE49-F238E27FC236}">
                <a16:creationId xmlns:a16="http://schemas.microsoft.com/office/drawing/2014/main" id="{BDB462B7-0B7F-EA46-9EFF-D26991D2304D}"/>
              </a:ext>
            </a:extLst>
          </p:cNvPr>
          <p:cNvSpPr/>
          <p:nvPr userDrawn="1"/>
        </p:nvSpPr>
        <p:spPr>
          <a:xfrm>
            <a:off x="3837459" y="4544899"/>
            <a:ext cx="1047157" cy="1024653"/>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6" name="Rectangle 45">
            <a:extLst>
              <a:ext uri="{FF2B5EF4-FFF2-40B4-BE49-F238E27FC236}">
                <a16:creationId xmlns:a16="http://schemas.microsoft.com/office/drawing/2014/main" id="{510BDAA4-2C6C-4E47-9616-5977DD23D840}"/>
              </a:ext>
            </a:extLst>
          </p:cNvPr>
          <p:cNvSpPr/>
          <p:nvPr userDrawn="1"/>
        </p:nvSpPr>
        <p:spPr>
          <a:xfrm>
            <a:off x="5122911"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7" name="Rectangle 46">
            <a:extLst>
              <a:ext uri="{FF2B5EF4-FFF2-40B4-BE49-F238E27FC236}">
                <a16:creationId xmlns:a16="http://schemas.microsoft.com/office/drawing/2014/main" id="{2691AF0D-B60D-2949-AB30-089AD6A4A5A1}"/>
              </a:ext>
            </a:extLst>
          </p:cNvPr>
          <p:cNvSpPr/>
          <p:nvPr userDrawn="1"/>
        </p:nvSpPr>
        <p:spPr>
          <a:xfrm>
            <a:off x="7474153"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48" name="Rectangle 47">
            <a:extLst>
              <a:ext uri="{FF2B5EF4-FFF2-40B4-BE49-F238E27FC236}">
                <a16:creationId xmlns:a16="http://schemas.microsoft.com/office/drawing/2014/main" id="{D76B0456-3FC3-5D44-A9F1-56A57FD0B992}"/>
              </a:ext>
            </a:extLst>
          </p:cNvPr>
          <p:cNvSpPr/>
          <p:nvPr userDrawn="1"/>
        </p:nvSpPr>
        <p:spPr>
          <a:xfrm>
            <a:off x="9825395" y="3175160"/>
            <a:ext cx="1991467" cy="1948669"/>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4" name="Picture 3">
            <a:extLst>
              <a:ext uri="{FF2B5EF4-FFF2-40B4-BE49-F238E27FC236}">
                <a16:creationId xmlns:a16="http://schemas.microsoft.com/office/drawing/2014/main" id="{D569F651-3737-5832-DC5A-9DB8A57B6C7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
        <p:nvSpPr>
          <p:cNvPr id="5" name="Title 1">
            <a:extLst>
              <a:ext uri="{FF2B5EF4-FFF2-40B4-BE49-F238E27FC236}">
                <a16:creationId xmlns:a16="http://schemas.microsoft.com/office/drawing/2014/main" id="{A1CA835D-248C-29AB-B7DE-5AD7C7D2A867}"/>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spTree>
    <p:extLst>
      <p:ext uri="{BB962C8B-B14F-4D97-AF65-F5344CB8AC3E}">
        <p14:creationId xmlns:p14="http://schemas.microsoft.com/office/powerpoint/2010/main" val="42184412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ront title slide">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C74A26B3-AA54-E4E3-F815-2DD0B5B502BC}"/>
              </a:ext>
            </a:extLst>
          </p:cNvPr>
          <p:cNvSpPr/>
          <p:nvPr userDrawn="1"/>
        </p:nvSpPr>
        <p:spPr>
          <a:xfrm>
            <a:off x="-14636" y="-34893"/>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31" name="Picture 30" descr="A picture containing icon&#10;&#10;Description automatically generated">
            <a:extLst>
              <a:ext uri="{FF2B5EF4-FFF2-40B4-BE49-F238E27FC236}">
                <a16:creationId xmlns:a16="http://schemas.microsoft.com/office/drawing/2014/main" id="{598E9D71-498A-0294-DB92-FA8A45963CAF}"/>
              </a:ext>
            </a:extLst>
          </p:cNvPr>
          <p:cNvPicPr>
            <a:picLocks noChangeAspect="1"/>
          </p:cNvPicPr>
          <p:nvPr userDrawn="1"/>
        </p:nvPicPr>
        <p:blipFill>
          <a:blip r:embed="rId2"/>
          <a:stretch>
            <a:fillRect/>
          </a:stretch>
        </p:blipFill>
        <p:spPr>
          <a:xfrm>
            <a:off x="2330720" y="-508517"/>
            <a:ext cx="11319578" cy="8005665"/>
          </a:xfrm>
          <a:prstGeom prst="rect">
            <a:avLst/>
          </a:prstGeom>
        </p:spPr>
      </p:pic>
      <p:sp>
        <p:nvSpPr>
          <p:cNvPr id="2" name="Title 1">
            <a:extLst>
              <a:ext uri="{FF2B5EF4-FFF2-40B4-BE49-F238E27FC236}">
                <a16:creationId xmlns:a16="http://schemas.microsoft.com/office/drawing/2014/main" id="{7CD054BE-B63C-B248-A010-D04767679CD8}"/>
              </a:ext>
            </a:extLst>
          </p:cNvPr>
          <p:cNvSpPr>
            <a:spLocks noGrp="1"/>
          </p:cNvSpPr>
          <p:nvPr>
            <p:ph type="ctrTitle" hasCustomPrompt="1"/>
          </p:nvPr>
        </p:nvSpPr>
        <p:spPr>
          <a:xfrm>
            <a:off x="432000" y="1002268"/>
            <a:ext cx="4643853" cy="2507695"/>
          </a:xfrm>
          <a:prstGeom prst="rect">
            <a:avLst/>
          </a:prstGeom>
        </p:spPr>
        <p:txBody>
          <a:bodyPr lIns="0" tIns="0" rIns="0" bIns="0" anchor="b">
            <a:noAutofit/>
          </a:bodyPr>
          <a:lstStyle>
            <a:lvl1pPr algn="l">
              <a:defRPr sz="5400" b="1" spc="-30" baseline="0">
                <a:solidFill>
                  <a:schemeClr val="tx1"/>
                </a:solidFill>
              </a:defRPr>
            </a:lvl1pPr>
          </a:lstStyle>
          <a:p>
            <a:r>
              <a:rPr lang="en-GB" dirty="0"/>
              <a:t>Presentation title</a:t>
            </a:r>
          </a:p>
        </p:txBody>
      </p:sp>
      <p:sp>
        <p:nvSpPr>
          <p:cNvPr id="3" name="Subtitle 2">
            <a:extLst>
              <a:ext uri="{FF2B5EF4-FFF2-40B4-BE49-F238E27FC236}">
                <a16:creationId xmlns:a16="http://schemas.microsoft.com/office/drawing/2014/main" id="{AEB3AB80-4EA2-FC4A-9654-92EF4DFF45D6}"/>
              </a:ext>
            </a:extLst>
          </p:cNvPr>
          <p:cNvSpPr>
            <a:spLocks noGrp="1"/>
          </p:cNvSpPr>
          <p:nvPr>
            <p:ph type="subTitle" idx="1"/>
          </p:nvPr>
        </p:nvSpPr>
        <p:spPr>
          <a:xfrm>
            <a:off x="432000" y="3600000"/>
            <a:ext cx="7973051" cy="1024967"/>
          </a:xfrm>
          <a:prstGeom prst="rect">
            <a:avLst/>
          </a:prstGeom>
        </p:spPr>
        <p:txBody>
          <a:bodyPr lIns="0" tIns="0" rIns="0" bIns="0">
            <a:normAutofit/>
          </a:bodyPr>
          <a:lstStyle>
            <a:lvl1pPr marL="0" indent="0" algn="l">
              <a:buNone/>
              <a:defRPr sz="2800">
                <a:solidFill>
                  <a:schemeClr val="accent6"/>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dirty="0"/>
              <a:t>Click to edit Master subtitle style</a:t>
            </a:r>
          </a:p>
        </p:txBody>
      </p:sp>
      <p:sp>
        <p:nvSpPr>
          <p:cNvPr id="6" name="Slide Number Placeholder 5">
            <a:extLst>
              <a:ext uri="{FF2B5EF4-FFF2-40B4-BE49-F238E27FC236}">
                <a16:creationId xmlns:a16="http://schemas.microsoft.com/office/drawing/2014/main" id="{DA80857E-40D1-074A-8CBC-E3E38E695791}"/>
              </a:ext>
            </a:extLst>
          </p:cNvPr>
          <p:cNvSpPr>
            <a:spLocks noGrp="1"/>
          </p:cNvSpPr>
          <p:nvPr>
            <p:ph type="sldNum" sz="quarter" idx="12"/>
          </p:nvPr>
        </p:nvSpPr>
        <p:spPr>
          <a:xfrm>
            <a:off x="8610600" y="6356350"/>
            <a:ext cx="3002280" cy="365125"/>
          </a:xfrm>
          <a:prstGeom prst="rect">
            <a:avLst/>
          </a:prstGeom>
        </p:spPr>
        <p:txBody>
          <a:bodyPr/>
          <a:lstStyle/>
          <a:p>
            <a:fld id="{B8B67EA4-DCE3-FB49-A794-A4595EF638BC}" type="slidenum">
              <a:rPr lang="en-GB" smtClean="0"/>
              <a:t>‹#›</a:t>
            </a:fld>
            <a:endParaRPr lang="en-GB" dirty="0"/>
          </a:p>
        </p:txBody>
      </p:sp>
      <p:sp>
        <p:nvSpPr>
          <p:cNvPr id="12" name="TextBox 11">
            <a:extLst>
              <a:ext uri="{FF2B5EF4-FFF2-40B4-BE49-F238E27FC236}">
                <a16:creationId xmlns:a16="http://schemas.microsoft.com/office/drawing/2014/main" id="{391DEB39-6B31-D948-AF21-75D8DF423B1B}"/>
              </a:ext>
            </a:extLst>
          </p:cNvPr>
          <p:cNvSpPr txBox="1"/>
          <p:nvPr userDrawn="1"/>
        </p:nvSpPr>
        <p:spPr>
          <a:xfrm>
            <a:off x="3225114" y="601774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1" name="Text Placeholder 10">
            <a:extLst>
              <a:ext uri="{FF2B5EF4-FFF2-40B4-BE49-F238E27FC236}">
                <a16:creationId xmlns:a16="http://schemas.microsoft.com/office/drawing/2014/main" id="{78E63D1E-5669-124C-90CA-03B13A7D7AE0}"/>
              </a:ext>
            </a:extLst>
          </p:cNvPr>
          <p:cNvSpPr>
            <a:spLocks noGrp="1"/>
          </p:cNvSpPr>
          <p:nvPr>
            <p:ph type="body" sz="quarter" idx="13"/>
          </p:nvPr>
        </p:nvSpPr>
        <p:spPr>
          <a:xfrm>
            <a:off x="432000" y="5760000"/>
            <a:ext cx="6259513" cy="488950"/>
          </a:xfrm>
          <a:prstGeom prst="rect">
            <a:avLst/>
          </a:prstGeom>
        </p:spPr>
        <p:txBody>
          <a:bodyPr lIns="0" tIns="0" rIns="0" bIns="0">
            <a:normAutofit/>
          </a:bodyPr>
          <a:lstStyle>
            <a:lvl1pPr marL="0" indent="0">
              <a:lnSpc>
                <a:spcPct val="100000"/>
              </a:lnSpc>
              <a:spcBef>
                <a:spcPts val="0"/>
              </a:spcBef>
              <a:buNone/>
              <a:defRPr sz="2400">
                <a:solidFill>
                  <a:schemeClr val="accent6"/>
                </a:solidFill>
              </a:defRPr>
            </a:lvl1pPr>
            <a:lvl2pPr marL="357188" indent="0">
              <a:buNone/>
              <a:defRPr>
                <a:solidFill>
                  <a:schemeClr val="accent2"/>
                </a:solidFill>
              </a:defRPr>
            </a:lvl2pPr>
            <a:lvl3pPr marL="714375" indent="0">
              <a:buNone/>
              <a:defRPr>
                <a:solidFill>
                  <a:schemeClr val="accent2"/>
                </a:solidFill>
              </a:defRPr>
            </a:lvl3pPr>
            <a:lvl4pPr marL="1081087" indent="0">
              <a:buNone/>
              <a:defRPr>
                <a:solidFill>
                  <a:schemeClr val="accent2"/>
                </a:solidFill>
              </a:defRPr>
            </a:lvl4pPr>
            <a:lvl5pPr marL="1438275" indent="0">
              <a:buNone/>
              <a:defRPr>
                <a:solidFill>
                  <a:schemeClr val="accent2"/>
                </a:solidFill>
              </a:defRPr>
            </a:lvl5pPr>
          </a:lstStyle>
          <a:p>
            <a:pPr lvl="0"/>
            <a:r>
              <a:rPr lang="en-GB" dirty="0"/>
              <a:t>Click to edit Master text styles</a:t>
            </a:r>
          </a:p>
        </p:txBody>
      </p:sp>
      <p:sp>
        <p:nvSpPr>
          <p:cNvPr id="4" name="TextBox 3">
            <a:extLst>
              <a:ext uri="{FF2B5EF4-FFF2-40B4-BE49-F238E27FC236}">
                <a16:creationId xmlns:a16="http://schemas.microsoft.com/office/drawing/2014/main" id="{4DF2A1D7-0D87-D844-942F-FEAD20579184}"/>
              </a:ext>
            </a:extLst>
          </p:cNvPr>
          <p:cNvSpPr txBox="1"/>
          <p:nvPr userDrawn="1"/>
        </p:nvSpPr>
        <p:spPr>
          <a:xfrm>
            <a:off x="9233452" y="5486400"/>
            <a:ext cx="184731" cy="369332"/>
          </a:xfrm>
          <a:prstGeom prst="rect">
            <a:avLst/>
          </a:prstGeom>
          <a:noFill/>
        </p:spPr>
        <p:txBody>
          <a:bodyPr wrap="none" rtlCol="0">
            <a:spAutoFit/>
          </a:bodyPr>
          <a:lstStyle/>
          <a:p>
            <a:endParaRPr lang="en-US" dirty="0"/>
          </a:p>
        </p:txBody>
      </p:sp>
      <p:pic>
        <p:nvPicPr>
          <p:cNvPr id="9" name="Picture 8" descr="Logo&#10;&#10;Description automatically generated">
            <a:extLst>
              <a:ext uri="{FF2B5EF4-FFF2-40B4-BE49-F238E27FC236}">
                <a16:creationId xmlns:a16="http://schemas.microsoft.com/office/drawing/2014/main" id="{28D04FEF-6120-D9DF-6018-2393FD137B8B}"/>
              </a:ext>
            </a:extLst>
          </p:cNvPr>
          <p:cNvPicPr>
            <a:picLocks noChangeAspect="1"/>
          </p:cNvPicPr>
          <p:nvPr userDrawn="1"/>
        </p:nvPicPr>
        <p:blipFill>
          <a:blip r:embed="rId3"/>
          <a:stretch>
            <a:fillRect/>
          </a:stretch>
        </p:blipFill>
        <p:spPr>
          <a:xfrm>
            <a:off x="10551045" y="364425"/>
            <a:ext cx="1208955" cy="979789"/>
          </a:xfrm>
          <a:prstGeom prst="rect">
            <a:avLst/>
          </a:prstGeom>
        </p:spPr>
      </p:pic>
    </p:spTree>
    <p:extLst>
      <p:ext uri="{BB962C8B-B14F-4D97-AF65-F5344CB8AC3E}">
        <p14:creationId xmlns:p14="http://schemas.microsoft.com/office/powerpoint/2010/main" val="28356510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1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EBB79D01-2A70-DAF1-6A65-BC0424C2FEEC}"/>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243720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2_Title, subhead, two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EA60DD58-05DE-E835-E697-CB9A9B0B94EE}"/>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5992"/>
            <a:ext cx="11088000" cy="3456000"/>
          </a:xfrm>
          <a:prstGeom prst="rect">
            <a:avLst/>
          </a:prstGeom>
        </p:spPr>
        <p:txBody>
          <a:bodyPr lIns="0" tIns="0" rIns="0" bIns="0" numCol="2"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18E2133D-2149-6B45-BEAB-A2D5E225B5AD}"/>
              </a:ext>
            </a:extLst>
          </p:cNvPr>
          <p:cNvCxnSpPr>
            <a:cxnSpLocks/>
          </p:cNvCxnSpPr>
          <p:nvPr userDrawn="1"/>
        </p:nvCxnSpPr>
        <p:spPr>
          <a:xfrm>
            <a:off x="408789" y="6336000"/>
            <a:ext cx="11399211"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129FE9CC-24C2-9AAC-6340-A9E7BC324939}"/>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15733269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2_Title, subhead, Three columns">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55C4A9B1-8C9A-5B25-6E7A-B9589ECCAD85}"/>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36000"/>
            <a:ext cx="11088000" cy="3456000"/>
          </a:xfrm>
          <a:prstGeom prst="rect">
            <a:avLst/>
          </a:prstGeom>
        </p:spPr>
        <p:txBody>
          <a:bodyPr lIns="0" tIns="0" rIns="0" bIns="0" numCol="3" spcCol="432000">
            <a:no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0" y="2087999"/>
            <a:ext cx="11050700" cy="462017"/>
          </a:xfrm>
          <a:prstGeom prst="rect">
            <a:avLst/>
          </a:prstGeom>
        </p:spPr>
        <p:txBody>
          <a:bodyPr lIns="0" tIns="0" rIns="0" bIns="0" numCol="2" anchor="t">
            <a:noAutofit/>
          </a:bodyPr>
          <a:lstStyle>
            <a:lvl1pPr marL="0" indent="0">
              <a:lnSpc>
                <a:spcPct val="100000"/>
              </a:lnSpc>
              <a:spcBef>
                <a:spcPts val="0"/>
              </a:spcBef>
              <a:spcAft>
                <a:spcPts val="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 if needed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7E4AB90-2CB6-0646-B56C-4B58E33EC909}"/>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6A9D545D-FD2F-4843-8588-07EBE7DDAA13}"/>
              </a:ext>
            </a:extLst>
          </p:cNvPr>
          <p:cNvCxnSpPr>
            <a:cxnSpLocks/>
          </p:cNvCxnSpPr>
          <p:nvPr userDrawn="1"/>
        </p:nvCxnSpPr>
        <p:spPr>
          <a:xfrm>
            <a:off x="432000" y="63487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3" name="Picture 12">
            <a:extLst>
              <a:ext uri="{FF2B5EF4-FFF2-40B4-BE49-F238E27FC236}">
                <a16:creationId xmlns:a16="http://schemas.microsoft.com/office/drawing/2014/main" id="{707F89CB-5AF7-9C7B-6503-F287E127E820}"/>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22870112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Heading, subhead, bullets one column">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1F09CFFC-C421-A97A-14A3-FE2852D11994}"/>
              </a:ext>
            </a:extLst>
          </p:cNvPr>
          <p:cNvSpPr/>
          <p:nvPr userDrawn="1"/>
        </p:nvSpPr>
        <p:spPr>
          <a:xfrm>
            <a:off x="0" y="0"/>
            <a:ext cx="12206636"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3" name="Content Placeholder 2"/>
          <p:cNvSpPr>
            <a:spLocks noGrp="1"/>
          </p:cNvSpPr>
          <p:nvPr>
            <p:ph idx="1"/>
          </p:nvPr>
        </p:nvSpPr>
        <p:spPr>
          <a:xfrm>
            <a:off x="432000" y="2771999"/>
            <a:ext cx="11088000" cy="3456000"/>
          </a:xfrm>
          <a:prstGeom prst="rect">
            <a:avLst/>
          </a:prstGeom>
        </p:spPr>
        <p:txBody>
          <a:bodyPr lIns="0" tIns="0" rIns="0" bIns="0">
            <a:normAutofit/>
          </a:bodyPr>
          <a:lstStyle>
            <a:lvl1pPr marL="0" indent="0">
              <a:lnSpc>
                <a:spcPct val="100000"/>
              </a:lnSpc>
              <a:spcBef>
                <a:spcPts val="0"/>
              </a:spcBef>
              <a:spcAft>
                <a:spcPts val="600"/>
              </a:spcAft>
              <a:buClr>
                <a:schemeClr val="tx1"/>
              </a:buClr>
              <a:buNone/>
              <a:defRPr sz="2200" b="0">
                <a:solidFill>
                  <a:schemeClr val="accent6"/>
                </a:solidFill>
              </a:defRPr>
            </a:lvl1pPr>
            <a:lvl2pPr>
              <a:buClr>
                <a:schemeClr val="tx1"/>
              </a:buClr>
              <a:defRPr sz="2200">
                <a:solidFill>
                  <a:schemeClr val="accent6"/>
                </a:solidFill>
              </a:defRPr>
            </a:lvl2pPr>
            <a:lvl3pPr>
              <a:buClr>
                <a:schemeClr val="tx1"/>
              </a:buClr>
              <a:defRPr sz="2200">
                <a:solidFill>
                  <a:schemeClr val="tx1"/>
                </a:solidFill>
              </a:defRPr>
            </a:lvl3pPr>
            <a:lvl4pPr>
              <a:buClr>
                <a:schemeClr val="tx1"/>
              </a:buClr>
              <a:defRPr sz="2200">
                <a:solidFill>
                  <a:schemeClr val="tx1"/>
                </a:solidFill>
              </a:defRPr>
            </a:lvl4pPr>
            <a:lvl5pPr>
              <a:buClr>
                <a:schemeClr val="tx1"/>
              </a:buClr>
              <a:defRPr sz="2200">
                <a:solidFill>
                  <a:schemeClr val="tx1"/>
                </a:solidFill>
              </a:defRPr>
            </a:lvl5pPr>
          </a:lstStyle>
          <a:p>
            <a:pPr lvl="0"/>
            <a:r>
              <a:rPr lang="en-GB" dirty="0"/>
              <a:t>Click to edit Master text styles</a:t>
            </a:r>
          </a:p>
          <a:p>
            <a:pPr lvl="1"/>
            <a:r>
              <a:rPr lang="en-GB" dirty="0"/>
              <a:t>Second level</a:t>
            </a:r>
          </a:p>
        </p:txBody>
      </p:sp>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hasCustomPrompt="1"/>
          </p:nvPr>
        </p:nvSpPr>
        <p:spPr>
          <a:xfrm>
            <a:off x="432001" y="2088000"/>
            <a:ext cx="11012644" cy="577927"/>
          </a:xfrm>
          <a:prstGeom prst="rect">
            <a:avLst/>
          </a:prstGeom>
        </p:spPr>
        <p:txBody>
          <a:bodyPr lIns="0" tIns="0" rIns="0" bIns="0">
            <a:noAutofit/>
          </a:bodyPr>
          <a:lstStyle>
            <a:lvl1pPr marL="0" indent="0">
              <a:lnSpc>
                <a:spcPts val="2200"/>
              </a:lnSpc>
              <a:spcBef>
                <a:spcPts val="0"/>
              </a:spcBef>
              <a:spcAft>
                <a:spcPts val="900"/>
              </a:spcAft>
              <a:buClr>
                <a:schemeClr val="tx1"/>
              </a:buClr>
              <a:buNone/>
              <a:defRPr sz="2400" b="1">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dirty="0"/>
              <a:t>Subhead</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7" name="Title 1">
            <a:extLst>
              <a:ext uri="{FF2B5EF4-FFF2-40B4-BE49-F238E27FC236}">
                <a16:creationId xmlns:a16="http://schemas.microsoft.com/office/drawing/2014/main" id="{4F771D90-A686-C949-8872-F69893BCF8E4}"/>
              </a:ext>
            </a:extLst>
          </p:cNvPr>
          <p:cNvSpPr>
            <a:spLocks noGrp="1"/>
          </p:cNvSpPr>
          <p:nvPr>
            <p:ph type="title" hasCustomPrompt="1"/>
          </p:nvPr>
        </p:nvSpPr>
        <p:spPr>
          <a:xfrm>
            <a:off x="432000" y="432000"/>
            <a:ext cx="11404154" cy="865186"/>
          </a:xfrm>
          <a:prstGeom prst="rect">
            <a:avLst/>
          </a:prstGeom>
        </p:spPr>
        <p:txBody>
          <a:bodyPr lIns="0" tIns="0" rIns="0" bIns="0">
            <a:normAutofit/>
          </a:bodyPr>
          <a:lstStyle>
            <a:lvl1pPr>
              <a:defRPr sz="3600" b="1">
                <a:solidFill>
                  <a:schemeClr val="tx1"/>
                </a:solidFill>
              </a:defRPr>
            </a:lvl1pPr>
          </a:lstStyle>
          <a:p>
            <a:r>
              <a:rPr lang="en-GB" dirty="0"/>
              <a:t>Heading</a:t>
            </a:r>
          </a:p>
        </p:txBody>
      </p:sp>
      <p:cxnSp>
        <p:nvCxnSpPr>
          <p:cNvPr id="12" name="Straight Connector 11">
            <a:extLst>
              <a:ext uri="{FF2B5EF4-FFF2-40B4-BE49-F238E27FC236}">
                <a16:creationId xmlns:a16="http://schemas.microsoft.com/office/drawing/2014/main" id="{4CD5CE1C-46DF-8846-A4A0-E19A9CC397BE}"/>
              </a:ext>
            </a:extLst>
          </p:cNvPr>
          <p:cNvCxnSpPr>
            <a:cxnSpLocks/>
          </p:cNvCxnSpPr>
          <p:nvPr userDrawn="1"/>
        </p:nvCxnSpPr>
        <p:spPr>
          <a:xfrm>
            <a:off x="432000" y="6336000"/>
            <a:ext cx="113760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id="{64955267-CD3E-4484-1B20-32E90EB4EDCE}"/>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spTree>
    <p:extLst>
      <p:ext uri="{BB962C8B-B14F-4D97-AF65-F5344CB8AC3E}">
        <p14:creationId xmlns:p14="http://schemas.microsoft.com/office/powerpoint/2010/main" val="4059673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Headline slide with image A">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72C3761D-E146-5B7A-CD68-6CC98EA19A5F}"/>
              </a:ext>
            </a:extLst>
          </p:cNvPr>
          <p:cNvSpPr/>
          <p:nvPr userDrawn="1"/>
        </p:nvSpPr>
        <p:spPr>
          <a:xfrm>
            <a:off x="0" y="0"/>
            <a:ext cx="6096000" cy="6872615"/>
          </a:xfrm>
          <a:prstGeom prst="rect">
            <a:avLst/>
          </a:prstGeom>
          <a:solidFill>
            <a:srgbClr val="F6F8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Title 1"/>
          <p:cNvSpPr>
            <a:spLocks noGrp="1"/>
          </p:cNvSpPr>
          <p:nvPr>
            <p:ph type="title" hasCustomPrompt="1"/>
          </p:nvPr>
        </p:nvSpPr>
        <p:spPr>
          <a:xfrm>
            <a:off x="354093" y="1647568"/>
            <a:ext cx="4909569" cy="3130069"/>
          </a:xfrm>
          <a:prstGeom prst="rect">
            <a:avLst/>
          </a:prstGeom>
        </p:spPr>
        <p:txBody>
          <a:bodyPr anchor="t">
            <a:normAutofit/>
          </a:bodyPr>
          <a:lstStyle>
            <a:lvl1pPr marL="0" indent="0">
              <a:lnSpc>
                <a:spcPts val="4200"/>
              </a:lnSpc>
              <a:defRPr sz="3600" b="1">
                <a:solidFill>
                  <a:schemeClr val="tx1"/>
                </a:solidFill>
              </a:defRPr>
            </a:lvl1pPr>
          </a:lstStyle>
          <a:p>
            <a:r>
              <a:rPr lang="en-GB" dirty="0"/>
              <a:t>Headline over a number of lines,</a:t>
            </a:r>
            <a:br>
              <a:rPr lang="en-GB" dirty="0"/>
            </a:br>
            <a:r>
              <a:rPr lang="en-GB" dirty="0"/>
              <a:t>keep to maximum of four lines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tx1"/>
                </a:solidFill>
              </a:rPr>
              <a:pPr algn="r"/>
              <a:t>‹#›</a:t>
            </a:fld>
            <a:endParaRPr lang="en-GB" sz="1200" dirty="0">
              <a:solidFill>
                <a:schemeClr val="tx1"/>
              </a:solidFill>
            </a:endParaRPr>
          </a:p>
        </p:txBody>
      </p:sp>
      <p:sp>
        <p:nvSpPr>
          <p:cNvPr id="7" name="Picture Placeholder 6">
            <a:extLst>
              <a:ext uri="{FF2B5EF4-FFF2-40B4-BE49-F238E27FC236}">
                <a16:creationId xmlns:a16="http://schemas.microsoft.com/office/drawing/2014/main" id="{1EF456E7-F404-A541-B6E9-27C1B10EC600}"/>
              </a:ext>
            </a:extLst>
          </p:cNvPr>
          <p:cNvSpPr>
            <a:spLocks noGrp="1"/>
          </p:cNvSpPr>
          <p:nvPr>
            <p:ph type="pic" sz="quarter" idx="10" hasCustomPrompt="1"/>
          </p:nvPr>
        </p:nvSpPr>
        <p:spPr>
          <a:xfrm>
            <a:off x="6096000" y="0"/>
            <a:ext cx="6096000" cy="6858000"/>
          </a:xfrm>
          <a:prstGeom prst="rect">
            <a:avLst/>
          </a:prstGeom>
          <a:solidFill>
            <a:schemeClr val="tx2"/>
          </a:solidFill>
        </p:spPr>
        <p:txBody>
          <a:bodyPr tIns="2340000"/>
          <a:lstStyle>
            <a:lvl1pPr algn="ctr">
              <a:buNone/>
              <a:defRPr/>
            </a:lvl1pPr>
          </a:lstStyle>
          <a:p>
            <a:r>
              <a:rPr lang="en-GB" dirty="0"/>
              <a:t>Click on icon to insert image (including Alt Text)</a:t>
            </a:r>
          </a:p>
        </p:txBody>
      </p:sp>
    </p:spTree>
    <p:extLst>
      <p:ext uri="{BB962C8B-B14F-4D97-AF65-F5344CB8AC3E}">
        <p14:creationId xmlns:p14="http://schemas.microsoft.com/office/powerpoint/2010/main" val="30432852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CON Grid Boxes 4UP Grey">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47286FFC-BD82-6E40-BA0C-B1C0F7127A99}"/>
              </a:ext>
            </a:extLst>
          </p:cNvPr>
          <p:cNvSpPr>
            <a:spLocks noGrp="1"/>
          </p:cNvSpPr>
          <p:nvPr>
            <p:ph type="body" sz="quarter" idx="13"/>
          </p:nvPr>
        </p:nvSpPr>
        <p:spPr>
          <a:xfrm>
            <a:off x="2277721" y="2088000"/>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9" name="TextBox 8">
            <a:extLst>
              <a:ext uri="{FF2B5EF4-FFF2-40B4-BE49-F238E27FC236}">
                <a16:creationId xmlns:a16="http://schemas.microsoft.com/office/drawing/2014/main" id="{990784B1-AA1E-DC4B-BEB4-EC05249AFE00}"/>
              </a:ext>
            </a:extLst>
          </p:cNvPr>
          <p:cNvSpPr txBox="1"/>
          <p:nvPr userDrawn="1"/>
        </p:nvSpPr>
        <p:spPr>
          <a:xfrm>
            <a:off x="4700954" y="4232031"/>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10" name="Rectangle 9">
            <a:extLst>
              <a:ext uri="{FF2B5EF4-FFF2-40B4-BE49-F238E27FC236}">
                <a16:creationId xmlns:a16="http://schemas.microsoft.com/office/drawing/2014/main" id="{E42CCDA4-D437-6B48-8BBD-CAC30F281160}"/>
              </a:ext>
            </a:extLst>
          </p:cNvPr>
          <p:cNvSpPr/>
          <p:nvPr userDrawn="1"/>
        </p:nvSpPr>
        <p:spPr>
          <a:xfrm>
            <a:off x="11444644" y="6404977"/>
            <a:ext cx="372218" cy="276999"/>
          </a:xfrm>
          <a:prstGeom prst="rect">
            <a:avLst/>
          </a:prstGeom>
        </p:spPr>
        <p:txBody>
          <a:bodyPr wrap="none">
            <a:spAutoFit/>
          </a:bodyPr>
          <a:lstStyle/>
          <a:p>
            <a:pPr algn="r"/>
            <a:fld id="{BA3B713D-1FBB-0E4F-91D0-D2B735266E79}" type="slidenum">
              <a:rPr lang="en-GB" sz="1200" smtClean="0">
                <a:solidFill>
                  <a:schemeClr val="accent6"/>
                </a:solidFill>
              </a:rPr>
              <a:pPr algn="r"/>
              <a:t>‹#›</a:t>
            </a:fld>
            <a:endParaRPr lang="en-GB" sz="1200" dirty="0">
              <a:solidFill>
                <a:schemeClr val="accent6"/>
              </a:solidFill>
            </a:endParaRPr>
          </a:p>
        </p:txBody>
      </p:sp>
      <p:sp>
        <p:nvSpPr>
          <p:cNvPr id="4" name="Rectangle: Top Corners Rounded 3">
            <a:extLst>
              <a:ext uri="{FF2B5EF4-FFF2-40B4-BE49-F238E27FC236}">
                <a16:creationId xmlns:a16="http://schemas.microsoft.com/office/drawing/2014/main" id="{B540671A-ED56-3548-A508-080ABBDB5E58}"/>
              </a:ext>
            </a:extLst>
          </p:cNvPr>
          <p:cNvSpPr/>
          <p:nvPr userDrawn="1"/>
        </p:nvSpPr>
        <p:spPr>
          <a:xfrm>
            <a:off x="2277721"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9" name="Text Placeholder 7">
            <a:extLst>
              <a:ext uri="{FF2B5EF4-FFF2-40B4-BE49-F238E27FC236}">
                <a16:creationId xmlns:a16="http://schemas.microsoft.com/office/drawing/2014/main" id="{7F90A04B-AAE8-A248-ADF6-A73BF8ECD7AE}"/>
              </a:ext>
            </a:extLst>
          </p:cNvPr>
          <p:cNvSpPr>
            <a:spLocks noGrp="1"/>
          </p:cNvSpPr>
          <p:nvPr>
            <p:ph type="body" sz="quarter" idx="14"/>
          </p:nvPr>
        </p:nvSpPr>
        <p:spPr>
          <a:xfrm>
            <a:off x="6231884" y="2089034"/>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0" name="Rectangle: Top Corners Rounded 19">
            <a:extLst>
              <a:ext uri="{FF2B5EF4-FFF2-40B4-BE49-F238E27FC236}">
                <a16:creationId xmlns:a16="http://schemas.microsoft.com/office/drawing/2014/main" id="{08FEBAA5-9C5F-2648-899B-9991822EBFF6}"/>
              </a:ext>
            </a:extLst>
          </p:cNvPr>
          <p:cNvSpPr/>
          <p:nvPr userDrawn="1"/>
        </p:nvSpPr>
        <p:spPr>
          <a:xfrm>
            <a:off x="6231884" y="1188000"/>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3" name="Text Placeholder 7">
            <a:extLst>
              <a:ext uri="{FF2B5EF4-FFF2-40B4-BE49-F238E27FC236}">
                <a16:creationId xmlns:a16="http://schemas.microsoft.com/office/drawing/2014/main" id="{6017D8E3-CAD4-674B-ABC3-946291000D2B}"/>
              </a:ext>
            </a:extLst>
          </p:cNvPr>
          <p:cNvSpPr>
            <a:spLocks noGrp="1"/>
          </p:cNvSpPr>
          <p:nvPr>
            <p:ph type="body" sz="quarter" idx="16"/>
          </p:nvPr>
        </p:nvSpPr>
        <p:spPr>
          <a:xfrm>
            <a:off x="2277721" y="464926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4" name="TextBox 23">
            <a:extLst>
              <a:ext uri="{FF2B5EF4-FFF2-40B4-BE49-F238E27FC236}">
                <a16:creationId xmlns:a16="http://schemas.microsoft.com/office/drawing/2014/main" id="{7D87C9DF-7113-134C-B859-0141E7D1B2DB}"/>
              </a:ext>
            </a:extLst>
          </p:cNvPr>
          <p:cNvSpPr txBox="1"/>
          <p:nvPr userDrawn="1"/>
        </p:nvSpPr>
        <p:spPr>
          <a:xfrm>
            <a:off x="4700954" y="6530388"/>
            <a:ext cx="0" cy="0"/>
          </a:xfrm>
          <a:prstGeom prst="rect">
            <a:avLst/>
          </a:prstGeom>
          <a:noFill/>
        </p:spPr>
        <p:txBody>
          <a:bodyPr wrap="none" lIns="0" tIns="0" rIns="0" bIns="0" rtlCol="0">
            <a:noAutofit/>
          </a:bodyPr>
          <a:lstStyle/>
          <a:p>
            <a:endParaRPr lang="en-GB" sz="1200" b="1" dirty="0">
              <a:solidFill>
                <a:schemeClr val="accent1"/>
              </a:solidFill>
            </a:endParaRPr>
          </a:p>
        </p:txBody>
      </p:sp>
      <p:sp>
        <p:nvSpPr>
          <p:cNvPr id="25" name="Rectangle: Top Corners Rounded 24">
            <a:extLst>
              <a:ext uri="{FF2B5EF4-FFF2-40B4-BE49-F238E27FC236}">
                <a16:creationId xmlns:a16="http://schemas.microsoft.com/office/drawing/2014/main" id="{8FD6A08D-6DD3-C845-8B17-CC9297B607DC}"/>
              </a:ext>
            </a:extLst>
          </p:cNvPr>
          <p:cNvSpPr/>
          <p:nvPr userDrawn="1"/>
        </p:nvSpPr>
        <p:spPr>
          <a:xfrm>
            <a:off x="2277721" y="3749267"/>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6" name="Text Placeholder 7">
            <a:extLst>
              <a:ext uri="{FF2B5EF4-FFF2-40B4-BE49-F238E27FC236}">
                <a16:creationId xmlns:a16="http://schemas.microsoft.com/office/drawing/2014/main" id="{07BD5561-5536-6F4A-AD32-EFB7423F22AA}"/>
              </a:ext>
            </a:extLst>
          </p:cNvPr>
          <p:cNvSpPr>
            <a:spLocks noGrp="1"/>
          </p:cNvSpPr>
          <p:nvPr>
            <p:ph type="body" sz="quarter" idx="17"/>
          </p:nvPr>
        </p:nvSpPr>
        <p:spPr>
          <a:xfrm>
            <a:off x="6231884" y="4650427"/>
            <a:ext cx="3564000" cy="1512000"/>
          </a:xfrm>
          <a:prstGeom prst="rect">
            <a:avLst/>
          </a:prstGeom>
          <a:solidFill>
            <a:srgbClr val="F2F2F2"/>
          </a:solidFill>
        </p:spPr>
        <p:txBody>
          <a:bodyPr lIns="216000" tIns="216000" rIns="216000" bIns="216000">
            <a:noAutofit/>
          </a:bodyPr>
          <a:lstStyle>
            <a:lvl1pPr marL="0" indent="0">
              <a:lnSpc>
                <a:spcPts val="2200"/>
              </a:lnSpc>
              <a:spcBef>
                <a:spcPts val="0"/>
              </a:spcBef>
              <a:spcAft>
                <a:spcPts val="900"/>
              </a:spcAft>
              <a:buClr>
                <a:schemeClr val="tx1"/>
              </a:buClr>
              <a:buNone/>
              <a:defRPr sz="1800">
                <a:solidFill>
                  <a:schemeClr val="accent6"/>
                </a:solidFill>
              </a:defRPr>
            </a:lvl1pPr>
            <a:lvl2pPr marL="357188" indent="0">
              <a:buClr>
                <a:schemeClr val="tx1"/>
              </a:buClr>
              <a:buNone/>
              <a:defRPr sz="1800">
                <a:solidFill>
                  <a:schemeClr val="tx1"/>
                </a:solidFill>
              </a:defRPr>
            </a:lvl2pPr>
            <a:lvl3pPr marL="714375" indent="0">
              <a:buClr>
                <a:schemeClr val="tx1"/>
              </a:buClr>
              <a:buNone/>
              <a:defRPr sz="1800">
                <a:solidFill>
                  <a:schemeClr val="tx1"/>
                </a:solidFill>
              </a:defRPr>
            </a:lvl3pPr>
            <a:lvl4pPr marL="1081087" indent="0">
              <a:buClr>
                <a:schemeClr val="tx1"/>
              </a:buClr>
              <a:buNone/>
              <a:defRPr sz="1800">
                <a:solidFill>
                  <a:schemeClr val="tx1"/>
                </a:solidFill>
              </a:defRPr>
            </a:lvl4pPr>
            <a:lvl5pPr marL="1438275" indent="0">
              <a:buClr>
                <a:schemeClr val="tx1"/>
              </a:buClr>
              <a:buNone/>
              <a:defRPr sz="1800">
                <a:solidFill>
                  <a:schemeClr val="tx1"/>
                </a:solidFill>
              </a:defRPr>
            </a:lvl5pPr>
          </a:lstStyle>
          <a:p>
            <a:pPr lvl="0"/>
            <a:r>
              <a:rPr lang="en-GB"/>
              <a:t>Click to edit Master text styles</a:t>
            </a:r>
          </a:p>
        </p:txBody>
      </p:sp>
      <p:sp>
        <p:nvSpPr>
          <p:cNvPr id="27" name="Rectangle: Top Corners Rounded 26">
            <a:extLst>
              <a:ext uri="{FF2B5EF4-FFF2-40B4-BE49-F238E27FC236}">
                <a16:creationId xmlns:a16="http://schemas.microsoft.com/office/drawing/2014/main" id="{B5A7277B-59DD-844A-A364-77AED24CBAC1}"/>
              </a:ext>
            </a:extLst>
          </p:cNvPr>
          <p:cNvSpPr/>
          <p:nvPr userDrawn="1"/>
        </p:nvSpPr>
        <p:spPr>
          <a:xfrm>
            <a:off x="6239447" y="3752201"/>
            <a:ext cx="3564000" cy="900000"/>
          </a:xfrm>
          <a:prstGeom prst="round2SameRect">
            <a:avLst/>
          </a:prstGeom>
          <a:solidFill>
            <a:srgbClr val="E4EBE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8" name="Title 1">
            <a:extLst>
              <a:ext uri="{FF2B5EF4-FFF2-40B4-BE49-F238E27FC236}">
                <a16:creationId xmlns:a16="http://schemas.microsoft.com/office/drawing/2014/main" id="{1ACF78F6-439A-384B-9C21-D11B5B50E050}"/>
              </a:ext>
            </a:extLst>
          </p:cNvPr>
          <p:cNvSpPr>
            <a:spLocks noGrp="1"/>
          </p:cNvSpPr>
          <p:nvPr>
            <p:ph type="title" hasCustomPrompt="1"/>
          </p:nvPr>
        </p:nvSpPr>
        <p:spPr>
          <a:xfrm>
            <a:off x="432000" y="432000"/>
            <a:ext cx="11404154" cy="695727"/>
          </a:xfrm>
          <a:prstGeom prst="rect">
            <a:avLst/>
          </a:prstGeom>
        </p:spPr>
        <p:txBody>
          <a:bodyPr lIns="0" tIns="0" rIns="0" bIns="0">
            <a:normAutofit/>
          </a:bodyPr>
          <a:lstStyle>
            <a:lvl1pPr>
              <a:defRPr sz="3600" b="1">
                <a:solidFill>
                  <a:schemeClr val="tx1"/>
                </a:solidFill>
              </a:defRPr>
            </a:lvl1pPr>
          </a:lstStyle>
          <a:p>
            <a:r>
              <a:rPr lang="en-GB" dirty="0"/>
              <a:t>Heading</a:t>
            </a:r>
          </a:p>
        </p:txBody>
      </p:sp>
      <p:pic>
        <p:nvPicPr>
          <p:cNvPr id="6" name="Picture 5">
            <a:extLst>
              <a:ext uri="{FF2B5EF4-FFF2-40B4-BE49-F238E27FC236}">
                <a16:creationId xmlns:a16="http://schemas.microsoft.com/office/drawing/2014/main" id="{2F244FF8-F4E4-0514-77D0-8D8D69F9337B}"/>
              </a:ext>
            </a:extLst>
          </p:cNvPr>
          <p:cNvPicPr>
            <a:picLocks noChangeAspect="1"/>
          </p:cNvPicPr>
          <p:nvPr userDrawn="1"/>
        </p:nvPicPr>
        <p:blipFill>
          <a:blip r:embed="rId2"/>
          <a:stretch>
            <a:fillRect/>
          </a:stretch>
        </p:blipFill>
        <p:spPr>
          <a:xfrm rot="10800000">
            <a:off x="9220370" y="244040"/>
            <a:ext cx="3064672" cy="187960"/>
          </a:xfrm>
          <a:prstGeom prst="rect">
            <a:avLst/>
          </a:prstGeom>
        </p:spPr>
      </p:pic>
      <p:cxnSp>
        <p:nvCxnSpPr>
          <p:cNvPr id="7" name="Straight Connector 6">
            <a:extLst>
              <a:ext uri="{FF2B5EF4-FFF2-40B4-BE49-F238E27FC236}">
                <a16:creationId xmlns:a16="http://schemas.microsoft.com/office/drawing/2014/main" id="{7DBEB741-20EA-C36A-7EF8-DE1CD1F1AA0C}"/>
              </a:ext>
            </a:extLst>
          </p:cNvPr>
          <p:cNvCxnSpPr>
            <a:cxnSpLocks/>
          </p:cNvCxnSpPr>
          <p:nvPr userDrawn="1"/>
        </p:nvCxnSpPr>
        <p:spPr>
          <a:xfrm>
            <a:off x="432000" y="6336000"/>
            <a:ext cx="11384862"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9184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2CE947E-1F3C-4CE2-B205-42ACABCDF3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a:extLst>
              <a:ext uri="{FF2B5EF4-FFF2-40B4-BE49-F238E27FC236}">
                <a16:creationId xmlns:a16="http://schemas.microsoft.com/office/drawing/2014/main" id="{E34187EB-CD8C-4429-80A8-057E397FFC3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a:extLst>
              <a:ext uri="{FF2B5EF4-FFF2-40B4-BE49-F238E27FC236}">
                <a16:creationId xmlns:a16="http://schemas.microsoft.com/office/drawing/2014/main" id="{6278BCC8-525B-41FD-8646-596B1960C6F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24574AD-8404-48D7-8DB8-BCC9125C3396}" type="datetimeFigureOut">
              <a:rPr lang="en-GB" smtClean="0"/>
              <a:t>25/09/2023</a:t>
            </a:fld>
            <a:endParaRPr lang="en-GB" dirty="0"/>
          </a:p>
        </p:txBody>
      </p:sp>
      <p:sp>
        <p:nvSpPr>
          <p:cNvPr id="5" name="Footer Placeholder 4">
            <a:extLst>
              <a:ext uri="{FF2B5EF4-FFF2-40B4-BE49-F238E27FC236}">
                <a16:creationId xmlns:a16="http://schemas.microsoft.com/office/drawing/2014/main" id="{882564A6-47BB-43DB-A152-9E155576013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a:extLst>
              <a:ext uri="{FF2B5EF4-FFF2-40B4-BE49-F238E27FC236}">
                <a16:creationId xmlns:a16="http://schemas.microsoft.com/office/drawing/2014/main" id="{EE33BD63-EE18-4132-8F91-68A0A2C0DA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8B67EA4-DCE3-FB49-A794-A4595EF638BC}" type="slidenum">
              <a:rPr lang="en-GB" smtClean="0"/>
              <a:t>‹#›</a:t>
            </a:fld>
            <a:endParaRPr lang="en-GB" dirty="0"/>
          </a:p>
        </p:txBody>
      </p:sp>
    </p:spTree>
    <p:extLst>
      <p:ext uri="{BB962C8B-B14F-4D97-AF65-F5344CB8AC3E}">
        <p14:creationId xmlns:p14="http://schemas.microsoft.com/office/powerpoint/2010/main" val="945044896"/>
      </p:ext>
    </p:extLst>
  </p:cSld>
  <p:clrMap bg1="dk1" tx1="lt1" bg2="dk2" tx2="lt2" accent1="accent1" accent2="accent2" accent3="accent3" accent4="accent4" accent5="accent5" accent6="accent6" hlink="hlink" folHlink="folHlink"/>
  <p:sldLayoutIdLst>
    <p:sldLayoutId id="2147483817" r:id="rId1"/>
    <p:sldLayoutId id="2147483833" r:id="rId2"/>
    <p:sldLayoutId id="2147483834" r:id="rId3"/>
    <p:sldLayoutId id="2147483826" r:id="rId4"/>
    <p:sldLayoutId id="2147483931" r:id="rId5"/>
    <p:sldLayoutId id="2147483827" r:id="rId6"/>
    <p:sldLayoutId id="2147483789" r:id="rId7"/>
    <p:sldLayoutId id="2147483818" r:id="rId8"/>
    <p:sldLayoutId id="2147483813" r:id="rId9"/>
    <p:sldLayoutId id="2147483814" r:id="rId10"/>
    <p:sldLayoutId id="2147483815" r:id="rId11"/>
    <p:sldLayoutId id="2147483801" r:id="rId12"/>
    <p:sldLayoutId id="2147483719" r:id="rId13"/>
    <p:sldLayoutId id="2147483938" r:id="rId14"/>
    <p:sldLayoutId id="2147483939" r:id="rId15"/>
    <p:sldLayoutId id="2147483933" r:id="rId16"/>
    <p:sldLayoutId id="2147483824" r:id="rId17"/>
    <p:sldLayoutId id="2147483926" r:id="rId18"/>
    <p:sldLayoutId id="2147483927" r:id="rId19"/>
    <p:sldLayoutId id="2147483929" r:id="rId20"/>
    <p:sldLayoutId id="2147483928" r:id="rId21"/>
    <p:sldLayoutId id="2147483930" r:id="rId22"/>
    <p:sldLayoutId id="2147483924" r:id="rId23"/>
    <p:sldLayoutId id="2147483940" r:id="rId24"/>
    <p:sldLayoutId id="2147483934" r:id="rId25"/>
    <p:sldLayoutId id="2147483936" r:id="rId26"/>
    <p:sldLayoutId id="2147483937" r:id="rId27"/>
    <p:sldLayoutId id="2147483825" r:id="rId28"/>
    <p:sldLayoutId id="2147483935" r:id="rId29"/>
    <p:sldLayoutId id="2147483941" r:id="rId30"/>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6"/>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6"/>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xml"/><Relationship Id="rId1" Type="http://schemas.openxmlformats.org/officeDocument/2006/relationships/slideLayout" Target="../slideLayouts/slideLayout30.xml"/><Relationship Id="rId4" Type="http://schemas.openxmlformats.org/officeDocument/2006/relationships/image" Target="../media/image20.jpg"/></Relationships>
</file>

<file path=ppt/slides/_rels/slide1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hyperlink" Target="mailto:mohammed.shaikh@turning-point.co.uk" TargetMode="External"/><Relationship Id="rId2" Type="http://schemas.openxmlformats.org/officeDocument/2006/relationships/hyperlink" Target="mailto:england.westmidlandscd@nhs.net" TargetMode="External"/><Relationship Id="rId1" Type="http://schemas.openxmlformats.org/officeDocument/2006/relationships/slideLayout" Target="../slideLayouts/slideLayout20.xml"/><Relationship Id="rId5" Type="http://schemas.openxmlformats.org/officeDocument/2006/relationships/image" Target="../media/image31.sv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8" Type="http://schemas.openxmlformats.org/officeDocument/2006/relationships/hyperlink" Target="https://www.gov.uk/government/organisations/shipman-inquiry" TargetMode="External"/><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jpeg"/><Relationship Id="rId10" Type="http://schemas.openxmlformats.org/officeDocument/2006/relationships/hyperlink" Target="https://www.england.nhs.uk/patient-safety/fayes-story-good-practice-when-prescribing-opioids-for-chronic-pain/" TargetMode="External"/><Relationship Id="rId4" Type="http://schemas.openxmlformats.org/officeDocument/2006/relationships/image" Target="../media/image22.jpeg"/><Relationship Id="rId9" Type="http://schemas.openxmlformats.org/officeDocument/2006/relationships/hyperlink" Target="https://assets.publishing.service.gov.uk/government/uploads/system/uploads/attachment_data/file/758062/government-response-to-gosport-independent-panel-report.pdf" TargetMode="Externa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cdreporting.co.uk/"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gov.uk/guidance/waste-exemption-t28-sort-and-denature-controlled-drugs-for-disposal"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3499A9-ADAE-F54A-B49E-F294E7BCE9E8}"/>
              </a:ext>
            </a:extLst>
          </p:cNvPr>
          <p:cNvSpPr>
            <a:spLocks noGrp="1"/>
          </p:cNvSpPr>
          <p:nvPr>
            <p:ph type="ctrTitle"/>
          </p:nvPr>
        </p:nvSpPr>
        <p:spPr>
          <a:xfrm>
            <a:off x="432000" y="1002268"/>
            <a:ext cx="6396183" cy="3698941"/>
          </a:xfrm>
        </p:spPr>
        <p:txBody>
          <a:bodyPr/>
          <a:lstStyle/>
          <a:p>
            <a:r>
              <a:rPr lang="en-GB" sz="6000" dirty="0"/>
              <a:t>Controlled Drugs in Community Pharmacy</a:t>
            </a:r>
          </a:p>
        </p:txBody>
      </p:sp>
      <p:sp>
        <p:nvSpPr>
          <p:cNvPr id="9" name="Text Placeholder 8">
            <a:extLst>
              <a:ext uri="{FF2B5EF4-FFF2-40B4-BE49-F238E27FC236}">
                <a16:creationId xmlns:a16="http://schemas.microsoft.com/office/drawing/2014/main" id="{E4F63B5F-2944-6B41-9332-74DB2CCA6FCA}"/>
              </a:ext>
            </a:extLst>
          </p:cNvPr>
          <p:cNvSpPr>
            <a:spLocks noGrp="1"/>
          </p:cNvSpPr>
          <p:nvPr>
            <p:ph type="body" sz="quarter" idx="13"/>
          </p:nvPr>
        </p:nvSpPr>
        <p:spPr>
          <a:xfrm>
            <a:off x="432000" y="5760000"/>
            <a:ext cx="6259513" cy="592674"/>
          </a:xfrm>
        </p:spPr>
        <p:txBody>
          <a:bodyPr>
            <a:normAutofit fontScale="77500" lnSpcReduction="20000"/>
          </a:bodyPr>
          <a:lstStyle/>
          <a:p>
            <a:pPr>
              <a:lnSpc>
                <a:spcPct val="120000"/>
              </a:lnSpc>
            </a:pPr>
            <a:r>
              <a:rPr lang="en-GB" dirty="0"/>
              <a:t>Presented by:</a:t>
            </a:r>
            <a:br>
              <a:rPr lang="en-GB" dirty="0"/>
            </a:br>
            <a:r>
              <a:rPr lang="en-GB" b="1" dirty="0"/>
              <a:t>NHSE Central Midlands CDAO Team &amp; Turning Point </a:t>
            </a:r>
          </a:p>
        </p:txBody>
      </p:sp>
      <p:pic>
        <p:nvPicPr>
          <p:cNvPr id="3" name="Picture 2">
            <a:extLst>
              <a:ext uri="{FF2B5EF4-FFF2-40B4-BE49-F238E27FC236}">
                <a16:creationId xmlns:a16="http://schemas.microsoft.com/office/drawing/2014/main" id="{082BF794-7A86-AC16-0CB1-BD6E1095E7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657" y="99809"/>
            <a:ext cx="2914650" cy="1600200"/>
          </a:xfrm>
          <a:prstGeom prst="rect">
            <a:avLst/>
          </a:prstGeom>
        </p:spPr>
      </p:pic>
      <p:pic>
        <p:nvPicPr>
          <p:cNvPr id="5" name="Picture 4" descr="A logo with text on it&#10;&#10;Description automatically generated">
            <a:extLst>
              <a:ext uri="{FF2B5EF4-FFF2-40B4-BE49-F238E27FC236}">
                <a16:creationId xmlns:a16="http://schemas.microsoft.com/office/drawing/2014/main" id="{67CFB9A7-1804-FC01-DFA2-52ACCAE12BD8}"/>
              </a:ext>
            </a:extLst>
          </p:cNvPr>
          <p:cNvPicPr>
            <a:picLocks noChangeAspect="1"/>
          </p:cNvPicPr>
          <p:nvPr/>
        </p:nvPicPr>
        <p:blipFill>
          <a:blip r:embed="rId4"/>
          <a:stretch>
            <a:fillRect/>
          </a:stretch>
        </p:blipFill>
        <p:spPr>
          <a:xfrm>
            <a:off x="3630091" y="265969"/>
            <a:ext cx="2881627" cy="1079148"/>
          </a:xfrm>
          <a:prstGeom prst="rect">
            <a:avLst/>
          </a:prstGeom>
        </p:spPr>
      </p:pic>
    </p:spTree>
    <p:extLst>
      <p:ext uri="{BB962C8B-B14F-4D97-AF65-F5344CB8AC3E}">
        <p14:creationId xmlns:p14="http://schemas.microsoft.com/office/powerpoint/2010/main" val="38302314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24CEC3F7-5413-77FD-8E18-E8119C41D249}"/>
              </a:ext>
            </a:extLst>
          </p:cNvPr>
          <p:cNvSpPr>
            <a:spLocks noGrp="1"/>
          </p:cNvSpPr>
          <p:nvPr>
            <p:ph idx="1"/>
          </p:nvPr>
        </p:nvSpPr>
        <p:spPr>
          <a:xfrm>
            <a:off x="432000" y="1297186"/>
            <a:ext cx="11088000" cy="4930813"/>
          </a:xfrm>
        </p:spPr>
        <p:txBody>
          <a:bodyPr>
            <a:normAutofit/>
          </a:bodyPr>
          <a:lstStyle/>
          <a:p>
            <a:pPr marL="342900" indent="-342900">
              <a:buFont typeface="Arial" panose="020B0604020202020204" pitchFamily="34" charset="0"/>
              <a:buChar char="•"/>
            </a:pPr>
            <a:r>
              <a:rPr lang="en-GB" dirty="0"/>
              <a:t>Balance discrepancies</a:t>
            </a:r>
          </a:p>
          <a:p>
            <a:pPr marL="342900" indent="-342900">
              <a:buFont typeface="Arial" panose="020B0604020202020204" pitchFamily="34" charset="0"/>
              <a:buChar char="•"/>
            </a:pPr>
            <a:r>
              <a:rPr lang="en-GB" dirty="0"/>
              <a:t>Dispensing errors</a:t>
            </a:r>
          </a:p>
          <a:p>
            <a:pPr marL="1485900" lvl="2" indent="-342900"/>
            <a:r>
              <a:rPr lang="en-GB" dirty="0"/>
              <a:t>Quantity errors </a:t>
            </a:r>
          </a:p>
          <a:p>
            <a:pPr marL="1485900" lvl="2" indent="-342900"/>
            <a:r>
              <a:rPr lang="en-GB" dirty="0"/>
              <a:t>LASA drugs</a:t>
            </a:r>
          </a:p>
          <a:p>
            <a:pPr marL="1485900" lvl="2" indent="-342900"/>
            <a:r>
              <a:rPr lang="en-GB" dirty="0"/>
              <a:t>Modified release vs immediate release</a:t>
            </a:r>
          </a:p>
          <a:p>
            <a:pPr marL="342900" indent="-342900">
              <a:buFont typeface="Arial" panose="020B0604020202020204" pitchFamily="34" charset="0"/>
              <a:buChar char="•"/>
            </a:pPr>
            <a:r>
              <a:rPr lang="en-GB" dirty="0">
                <a:solidFill>
                  <a:schemeClr val="tx1"/>
                </a:solidFill>
              </a:rPr>
              <a:t>FP10 MDA instalment prescriptions</a:t>
            </a:r>
          </a:p>
          <a:p>
            <a:pPr marL="1028700" lvl="1" indent="-342900"/>
            <a:r>
              <a:rPr lang="en-GB" dirty="0">
                <a:solidFill>
                  <a:schemeClr val="tx1"/>
                </a:solidFill>
              </a:rPr>
              <a:t>Home Office Appropriate wording and dates </a:t>
            </a:r>
          </a:p>
          <a:p>
            <a:pPr marL="1028700" lvl="1" indent="-342900"/>
            <a:r>
              <a:rPr lang="en-GB" dirty="0">
                <a:solidFill>
                  <a:schemeClr val="tx1"/>
                </a:solidFill>
              </a:rPr>
              <a:t>Lost prescriptions – postal service, at branch</a:t>
            </a:r>
          </a:p>
          <a:p>
            <a:pPr marL="1028700" lvl="1" indent="-342900"/>
            <a:r>
              <a:rPr lang="en-GB" dirty="0">
                <a:solidFill>
                  <a:schemeClr val="tx1"/>
                </a:solidFill>
              </a:rPr>
              <a:t>Communication – WhatsApp Groups for non-confidential urgent messages </a:t>
            </a:r>
          </a:p>
          <a:p>
            <a:pPr marL="1028700" lvl="1" indent="-342900"/>
            <a:r>
              <a:rPr lang="en-GB" dirty="0">
                <a:solidFill>
                  <a:schemeClr val="tx1"/>
                </a:solidFill>
              </a:rPr>
              <a:t>3-day rule</a:t>
            </a:r>
          </a:p>
          <a:p>
            <a:pPr marL="1028700" lvl="1" indent="-342900"/>
            <a:r>
              <a:rPr lang="en-GB" dirty="0">
                <a:solidFill>
                  <a:schemeClr val="tx1"/>
                </a:solidFill>
              </a:rPr>
              <a:t>Titration dose rule</a:t>
            </a:r>
          </a:p>
          <a:p>
            <a:endParaRPr lang="en-GB" dirty="0"/>
          </a:p>
        </p:txBody>
      </p:sp>
      <p:sp>
        <p:nvSpPr>
          <p:cNvPr id="4" name="Title 3">
            <a:extLst>
              <a:ext uri="{FF2B5EF4-FFF2-40B4-BE49-F238E27FC236}">
                <a16:creationId xmlns:a16="http://schemas.microsoft.com/office/drawing/2014/main" id="{5BD75B1B-B930-E1F6-A763-8A0F2A4B4377}"/>
              </a:ext>
            </a:extLst>
          </p:cNvPr>
          <p:cNvSpPr>
            <a:spLocks noGrp="1"/>
          </p:cNvSpPr>
          <p:nvPr>
            <p:ph type="title"/>
          </p:nvPr>
        </p:nvSpPr>
        <p:spPr/>
        <p:txBody>
          <a:bodyPr>
            <a:normAutofit fontScale="90000"/>
          </a:bodyPr>
          <a:lstStyle/>
          <a:p>
            <a:r>
              <a:rPr lang="en-GB" dirty="0"/>
              <a:t>Common Themes for Community Pharmacy Incidents</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58853" y="2736477"/>
            <a:ext cx="2914650" cy="1600200"/>
          </a:xfrm>
          <a:prstGeom prst="rect">
            <a:avLst/>
          </a:prstGeom>
        </p:spPr>
      </p:pic>
    </p:spTree>
    <p:extLst>
      <p:ext uri="{BB962C8B-B14F-4D97-AF65-F5344CB8AC3E}">
        <p14:creationId xmlns:p14="http://schemas.microsoft.com/office/powerpoint/2010/main" val="34281843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340849-BB62-67B3-003B-21949CEDFCDD}"/>
              </a:ext>
            </a:extLst>
          </p:cNvPr>
          <p:cNvSpPr>
            <a:spLocks noGrp="1"/>
          </p:cNvSpPr>
          <p:nvPr>
            <p:ph type="title"/>
          </p:nvPr>
        </p:nvSpPr>
        <p:spPr>
          <a:xfrm>
            <a:off x="339636" y="108727"/>
            <a:ext cx="11404154" cy="865186"/>
          </a:xfrm>
        </p:spPr>
        <p:txBody>
          <a:bodyPr>
            <a:normAutofit/>
          </a:bodyPr>
          <a:lstStyle/>
          <a:p>
            <a:r>
              <a:rPr lang="en-GB" dirty="0"/>
              <a:t>Home Office Approved Wording</a:t>
            </a:r>
          </a:p>
        </p:txBody>
      </p:sp>
      <p:pic>
        <p:nvPicPr>
          <p:cNvPr id="5"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937" t="48720" r="39947" b="40600"/>
          <a:stretch/>
        </p:blipFill>
        <p:spPr bwMode="auto">
          <a:xfrm>
            <a:off x="0" y="1335687"/>
            <a:ext cx="5095904" cy="13243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882127" y="3139447"/>
            <a:ext cx="4059328" cy="646331"/>
          </a:xfrm>
          <a:prstGeom prst="rect">
            <a:avLst/>
          </a:prstGeom>
          <a:noFill/>
        </p:spPr>
        <p:txBody>
          <a:bodyPr wrap="square" rtlCol="0">
            <a:spAutoFit/>
          </a:bodyPr>
          <a:lstStyle/>
          <a:p>
            <a:r>
              <a:rPr lang="en-GB" dirty="0"/>
              <a:t>Includes Bank Holiday’s, planned and unplanned pharmacy closures </a:t>
            </a:r>
          </a:p>
        </p:txBody>
      </p:sp>
      <p:pic>
        <p:nvPicPr>
          <p:cNvPr id="1026" name="Picture 2" descr="Image previe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75563" y="743288"/>
            <a:ext cx="6748895" cy="5754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648384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340849-BB62-67B3-003B-21949CEDFCDD}"/>
              </a:ext>
            </a:extLst>
          </p:cNvPr>
          <p:cNvSpPr>
            <a:spLocks noGrp="1"/>
          </p:cNvSpPr>
          <p:nvPr>
            <p:ph type="title"/>
          </p:nvPr>
        </p:nvSpPr>
        <p:spPr/>
        <p:txBody>
          <a:bodyPr>
            <a:normAutofit/>
          </a:bodyPr>
          <a:lstStyle/>
          <a:p>
            <a:r>
              <a:rPr lang="en-GB" dirty="0"/>
              <a:t>Appropriate Date</a:t>
            </a:r>
          </a:p>
        </p:txBody>
      </p:sp>
      <p:sp>
        <p:nvSpPr>
          <p:cNvPr id="6" name="TextBox 5"/>
          <p:cNvSpPr txBox="1"/>
          <p:nvPr/>
        </p:nvSpPr>
        <p:spPr>
          <a:xfrm>
            <a:off x="505609" y="1430767"/>
            <a:ext cx="11209469" cy="984885"/>
          </a:xfrm>
          <a:prstGeom prst="rect">
            <a:avLst/>
          </a:prstGeom>
          <a:noFill/>
        </p:spPr>
        <p:txBody>
          <a:bodyPr wrap="square" rtlCol="0">
            <a:spAutoFit/>
          </a:bodyPr>
          <a:lstStyle/>
          <a:p>
            <a:r>
              <a:rPr lang="en-GB" dirty="0"/>
              <a:t>What is the Appropriate Date?</a:t>
            </a:r>
          </a:p>
          <a:p>
            <a:r>
              <a:rPr lang="en-GB" sz="2000" b="1" spc="-184" dirty="0">
                <a:solidFill>
                  <a:srgbClr val="070707"/>
                </a:solidFill>
                <a:cs typeface="Arial"/>
              </a:rPr>
              <a:t>“Th</a:t>
            </a:r>
            <a:r>
              <a:rPr lang="en-GB" sz="2000" b="1" spc="-179" dirty="0">
                <a:solidFill>
                  <a:srgbClr val="070707"/>
                </a:solidFill>
                <a:cs typeface="Arial"/>
              </a:rPr>
              <a:t>e</a:t>
            </a:r>
            <a:r>
              <a:rPr lang="en-GB" sz="2000" b="1" spc="67" dirty="0">
                <a:solidFill>
                  <a:srgbClr val="070707"/>
                </a:solidFill>
                <a:cs typeface="Arial"/>
              </a:rPr>
              <a:t> </a:t>
            </a:r>
            <a:r>
              <a:rPr lang="en-GB" sz="2000" b="1" spc="43" dirty="0">
                <a:solidFill>
                  <a:srgbClr val="070707"/>
                </a:solidFill>
                <a:cs typeface="Arial"/>
              </a:rPr>
              <a:t>later</a:t>
            </a:r>
            <a:r>
              <a:rPr lang="en-GB" sz="2000" b="1" spc="89" dirty="0">
                <a:solidFill>
                  <a:srgbClr val="070707"/>
                </a:solidFill>
                <a:cs typeface="Arial"/>
              </a:rPr>
              <a:t> </a:t>
            </a:r>
            <a:r>
              <a:rPr lang="en-GB" sz="2000" b="1" spc="47" dirty="0">
                <a:solidFill>
                  <a:srgbClr val="070707"/>
                </a:solidFill>
                <a:cs typeface="Arial"/>
              </a:rPr>
              <a:t>of</a:t>
            </a:r>
            <a:r>
              <a:rPr lang="en-GB" sz="2000" b="1" spc="55" dirty="0">
                <a:solidFill>
                  <a:srgbClr val="070707"/>
                </a:solidFill>
                <a:cs typeface="Arial"/>
              </a:rPr>
              <a:t> </a:t>
            </a:r>
            <a:r>
              <a:rPr lang="en-GB" sz="2000" b="1" spc="51" dirty="0">
                <a:solidFill>
                  <a:srgbClr val="070707"/>
                </a:solidFill>
                <a:cs typeface="Arial"/>
              </a:rPr>
              <a:t>the</a:t>
            </a:r>
            <a:r>
              <a:rPr lang="en-GB" sz="2000" b="1" spc="43" dirty="0">
                <a:solidFill>
                  <a:srgbClr val="070707"/>
                </a:solidFill>
                <a:cs typeface="Arial"/>
              </a:rPr>
              <a:t> date</a:t>
            </a:r>
            <a:r>
              <a:rPr lang="en-GB" sz="2000" b="1" spc="55" dirty="0">
                <a:solidFill>
                  <a:srgbClr val="070707"/>
                </a:solidFill>
                <a:cs typeface="Arial"/>
              </a:rPr>
              <a:t> </a:t>
            </a:r>
            <a:r>
              <a:rPr lang="en-GB" sz="2000" b="1" dirty="0">
                <a:solidFill>
                  <a:srgbClr val="070707"/>
                </a:solidFill>
                <a:cs typeface="Arial"/>
              </a:rPr>
              <a:t>on</a:t>
            </a:r>
            <a:r>
              <a:rPr lang="en-GB" sz="2000" b="1" spc="39" dirty="0">
                <a:solidFill>
                  <a:srgbClr val="070707"/>
                </a:solidFill>
                <a:cs typeface="Arial"/>
              </a:rPr>
              <a:t> </a:t>
            </a:r>
            <a:r>
              <a:rPr lang="en-GB" sz="2000" b="1" dirty="0">
                <a:solidFill>
                  <a:srgbClr val="070707"/>
                </a:solidFill>
                <a:cs typeface="Arial"/>
              </a:rPr>
              <a:t>which</a:t>
            </a:r>
            <a:r>
              <a:rPr lang="en-GB" sz="2000" b="1" spc="47" dirty="0">
                <a:solidFill>
                  <a:srgbClr val="070707"/>
                </a:solidFill>
                <a:cs typeface="Arial"/>
              </a:rPr>
              <a:t> </a:t>
            </a:r>
            <a:r>
              <a:rPr lang="en-GB" sz="2000" b="1" dirty="0">
                <a:solidFill>
                  <a:srgbClr val="070707"/>
                </a:solidFill>
                <a:cs typeface="Arial"/>
              </a:rPr>
              <a:t>it</a:t>
            </a:r>
            <a:r>
              <a:rPr lang="en-GB" sz="2000" b="1" spc="199" dirty="0">
                <a:solidFill>
                  <a:srgbClr val="070707"/>
                </a:solidFill>
                <a:cs typeface="Arial"/>
              </a:rPr>
              <a:t> </a:t>
            </a:r>
            <a:r>
              <a:rPr lang="en-GB" sz="2000" b="1" dirty="0">
                <a:solidFill>
                  <a:srgbClr val="070707"/>
                </a:solidFill>
                <a:cs typeface="Arial"/>
              </a:rPr>
              <a:t>was</a:t>
            </a:r>
            <a:r>
              <a:rPr lang="en-GB" sz="2000" b="1" spc="89" dirty="0">
                <a:solidFill>
                  <a:srgbClr val="070707"/>
                </a:solidFill>
                <a:cs typeface="Arial"/>
              </a:rPr>
              <a:t> </a:t>
            </a:r>
            <a:r>
              <a:rPr lang="en-GB" sz="2000" b="1" dirty="0">
                <a:solidFill>
                  <a:srgbClr val="070707"/>
                </a:solidFill>
                <a:cs typeface="Arial"/>
              </a:rPr>
              <a:t>signed</a:t>
            </a:r>
            <a:r>
              <a:rPr lang="en-GB" sz="2000" b="1" spc="67" dirty="0">
                <a:solidFill>
                  <a:srgbClr val="070707"/>
                </a:solidFill>
                <a:cs typeface="Arial"/>
              </a:rPr>
              <a:t> </a:t>
            </a:r>
            <a:r>
              <a:rPr lang="en-GB" sz="2000" b="1" spc="39" dirty="0">
                <a:solidFill>
                  <a:srgbClr val="070707"/>
                </a:solidFill>
                <a:cs typeface="Arial"/>
              </a:rPr>
              <a:t>by</a:t>
            </a:r>
            <a:r>
              <a:rPr lang="en-GB" sz="2000" b="1" spc="20" dirty="0">
                <a:solidFill>
                  <a:srgbClr val="070707"/>
                </a:solidFill>
                <a:cs typeface="Arial"/>
              </a:rPr>
              <a:t> </a:t>
            </a:r>
            <a:r>
              <a:rPr lang="en-GB" sz="2000" b="1" dirty="0">
                <a:solidFill>
                  <a:srgbClr val="070707"/>
                </a:solidFill>
                <a:cs typeface="Arial"/>
              </a:rPr>
              <a:t>the</a:t>
            </a:r>
            <a:r>
              <a:rPr lang="en-GB" sz="2000" b="1" spc="102" dirty="0">
                <a:solidFill>
                  <a:srgbClr val="070707"/>
                </a:solidFill>
                <a:cs typeface="Arial"/>
              </a:rPr>
              <a:t> </a:t>
            </a:r>
            <a:r>
              <a:rPr lang="en-GB" sz="2000" b="1" dirty="0">
                <a:solidFill>
                  <a:srgbClr val="070707"/>
                </a:solidFill>
                <a:cs typeface="Arial"/>
              </a:rPr>
              <a:t>person</a:t>
            </a:r>
            <a:r>
              <a:rPr lang="en-GB" sz="2000" b="1" spc="43" dirty="0">
                <a:solidFill>
                  <a:srgbClr val="070707"/>
                </a:solidFill>
                <a:cs typeface="Arial"/>
              </a:rPr>
              <a:t> </a:t>
            </a:r>
            <a:r>
              <a:rPr lang="en-GB" sz="2000" b="1" dirty="0">
                <a:solidFill>
                  <a:srgbClr val="070707"/>
                </a:solidFill>
                <a:cs typeface="Arial"/>
              </a:rPr>
              <a:t>issuing</a:t>
            </a:r>
            <a:r>
              <a:rPr lang="en-GB" sz="2000" b="1" spc="-16" dirty="0">
                <a:solidFill>
                  <a:srgbClr val="070707"/>
                </a:solidFill>
                <a:cs typeface="Arial"/>
              </a:rPr>
              <a:t> </a:t>
            </a:r>
            <a:r>
              <a:rPr lang="en-GB" sz="2000" b="1" dirty="0">
                <a:solidFill>
                  <a:srgbClr val="070707"/>
                </a:solidFill>
                <a:cs typeface="Arial"/>
              </a:rPr>
              <a:t>it</a:t>
            </a:r>
            <a:r>
              <a:rPr lang="en-GB" sz="2000" b="1" spc="199" dirty="0">
                <a:solidFill>
                  <a:srgbClr val="070707"/>
                </a:solidFill>
                <a:cs typeface="Arial"/>
              </a:rPr>
              <a:t> </a:t>
            </a:r>
            <a:r>
              <a:rPr lang="en-GB" sz="2000" b="1" dirty="0">
                <a:solidFill>
                  <a:srgbClr val="070707"/>
                </a:solidFill>
                <a:cs typeface="Arial"/>
              </a:rPr>
              <a:t>or</a:t>
            </a:r>
            <a:r>
              <a:rPr lang="en-GB" sz="2000" b="1" spc="47" dirty="0">
                <a:solidFill>
                  <a:srgbClr val="070707"/>
                </a:solidFill>
                <a:cs typeface="Arial"/>
              </a:rPr>
              <a:t> </a:t>
            </a:r>
            <a:r>
              <a:rPr lang="en-GB" sz="2000" b="1" spc="-20" dirty="0">
                <a:solidFill>
                  <a:srgbClr val="070707"/>
                </a:solidFill>
                <a:cs typeface="Arial"/>
              </a:rPr>
              <a:t>the</a:t>
            </a:r>
            <a:r>
              <a:rPr lang="en-GB" sz="2000" b="1" spc="43" dirty="0">
                <a:solidFill>
                  <a:srgbClr val="070707"/>
                </a:solidFill>
                <a:cs typeface="Arial"/>
              </a:rPr>
              <a:t> date</a:t>
            </a:r>
            <a:r>
              <a:rPr lang="en-GB" sz="2000" b="1" spc="39" dirty="0">
                <a:solidFill>
                  <a:srgbClr val="070707"/>
                </a:solidFill>
                <a:cs typeface="Arial"/>
              </a:rPr>
              <a:t> </a:t>
            </a:r>
            <a:r>
              <a:rPr lang="en-GB" sz="2000" b="1" spc="8" dirty="0">
                <a:solidFill>
                  <a:srgbClr val="070707"/>
                </a:solidFill>
                <a:cs typeface="Arial"/>
              </a:rPr>
              <a:t>indicated</a:t>
            </a:r>
            <a:r>
              <a:rPr lang="en-GB" sz="2000" b="1" spc="67" dirty="0">
                <a:solidFill>
                  <a:srgbClr val="070707"/>
                </a:solidFill>
                <a:cs typeface="Arial"/>
              </a:rPr>
              <a:t> </a:t>
            </a:r>
            <a:r>
              <a:rPr lang="en-GB" sz="2000" b="1" spc="8" dirty="0">
                <a:solidFill>
                  <a:srgbClr val="070707"/>
                </a:solidFill>
                <a:cs typeface="Arial"/>
              </a:rPr>
              <a:t>by</a:t>
            </a:r>
            <a:r>
              <a:rPr lang="en-GB" sz="2000" b="1" spc="39" dirty="0">
                <a:solidFill>
                  <a:srgbClr val="070707"/>
                </a:solidFill>
                <a:cs typeface="Arial"/>
              </a:rPr>
              <a:t> </a:t>
            </a:r>
            <a:r>
              <a:rPr lang="en-GB" sz="2000" b="1" spc="8" dirty="0">
                <a:solidFill>
                  <a:srgbClr val="070707"/>
                </a:solidFill>
                <a:cs typeface="Arial"/>
              </a:rPr>
              <a:t>him</a:t>
            </a:r>
            <a:r>
              <a:rPr lang="en-GB" sz="2000" b="1" spc="47" dirty="0">
                <a:solidFill>
                  <a:srgbClr val="070707"/>
                </a:solidFill>
                <a:cs typeface="Arial"/>
              </a:rPr>
              <a:t> </a:t>
            </a:r>
            <a:r>
              <a:rPr lang="en-GB" sz="2000" b="1" spc="8" dirty="0">
                <a:solidFill>
                  <a:srgbClr val="070707"/>
                </a:solidFill>
                <a:cs typeface="Arial"/>
              </a:rPr>
              <a:t>as</a:t>
            </a:r>
            <a:r>
              <a:rPr lang="en-GB" sz="2000" b="1" spc="63" dirty="0">
                <a:solidFill>
                  <a:srgbClr val="070707"/>
                </a:solidFill>
                <a:cs typeface="Arial"/>
              </a:rPr>
              <a:t> </a:t>
            </a:r>
            <a:r>
              <a:rPr lang="en-GB" sz="2000" b="1" spc="8" dirty="0">
                <a:solidFill>
                  <a:srgbClr val="070707"/>
                </a:solidFill>
                <a:cs typeface="Arial"/>
              </a:rPr>
              <a:t>being</a:t>
            </a:r>
            <a:r>
              <a:rPr lang="en-GB" sz="2000" b="1" spc="-35" dirty="0">
                <a:solidFill>
                  <a:srgbClr val="070707"/>
                </a:solidFill>
                <a:cs typeface="Arial"/>
              </a:rPr>
              <a:t> </a:t>
            </a:r>
            <a:r>
              <a:rPr lang="en-GB" sz="2000" b="1" spc="8" dirty="0">
                <a:solidFill>
                  <a:srgbClr val="070707"/>
                </a:solidFill>
                <a:cs typeface="Arial"/>
              </a:rPr>
              <a:t>the</a:t>
            </a:r>
            <a:r>
              <a:rPr lang="en-GB" sz="2000" b="1" spc="121" dirty="0">
                <a:solidFill>
                  <a:srgbClr val="070707"/>
                </a:solidFill>
                <a:cs typeface="Arial"/>
              </a:rPr>
              <a:t> </a:t>
            </a:r>
            <a:r>
              <a:rPr lang="en-GB" sz="2000" b="1" spc="43" dirty="0">
                <a:solidFill>
                  <a:srgbClr val="070707"/>
                </a:solidFill>
                <a:cs typeface="Arial"/>
              </a:rPr>
              <a:t>date</a:t>
            </a:r>
            <a:r>
              <a:rPr lang="en-GB" sz="2000" b="1" spc="47" dirty="0">
                <a:solidFill>
                  <a:srgbClr val="070707"/>
                </a:solidFill>
                <a:cs typeface="Arial"/>
              </a:rPr>
              <a:t> before</a:t>
            </a:r>
            <a:r>
              <a:rPr lang="en-GB" sz="2000" b="1" spc="82" dirty="0">
                <a:solidFill>
                  <a:srgbClr val="070707"/>
                </a:solidFill>
                <a:cs typeface="Arial"/>
              </a:rPr>
              <a:t> </a:t>
            </a:r>
            <a:r>
              <a:rPr lang="en-GB" sz="2000" b="1" spc="8" dirty="0">
                <a:solidFill>
                  <a:srgbClr val="070707"/>
                </a:solidFill>
                <a:cs typeface="Arial"/>
              </a:rPr>
              <a:t>which</a:t>
            </a:r>
            <a:r>
              <a:rPr lang="en-GB" sz="2000" b="1" spc="51" dirty="0">
                <a:solidFill>
                  <a:srgbClr val="070707"/>
                </a:solidFill>
                <a:cs typeface="Arial"/>
              </a:rPr>
              <a:t> </a:t>
            </a:r>
            <a:r>
              <a:rPr lang="en-GB" sz="2000" b="1" spc="8" dirty="0">
                <a:solidFill>
                  <a:srgbClr val="070707"/>
                </a:solidFill>
                <a:cs typeface="Arial"/>
              </a:rPr>
              <a:t>it</a:t>
            </a:r>
            <a:r>
              <a:rPr lang="en-GB" sz="2000" b="1" spc="196" dirty="0">
                <a:solidFill>
                  <a:srgbClr val="070707"/>
                </a:solidFill>
                <a:cs typeface="Arial"/>
              </a:rPr>
              <a:t> </a:t>
            </a:r>
            <a:r>
              <a:rPr lang="en-GB" sz="2000" b="1" spc="8" dirty="0">
                <a:solidFill>
                  <a:srgbClr val="070707"/>
                </a:solidFill>
                <a:cs typeface="Arial"/>
              </a:rPr>
              <a:t>shall</a:t>
            </a:r>
            <a:r>
              <a:rPr lang="en-GB" sz="2000" b="1" spc="24" dirty="0">
                <a:solidFill>
                  <a:srgbClr val="070707"/>
                </a:solidFill>
                <a:cs typeface="Arial"/>
              </a:rPr>
              <a:t> </a:t>
            </a:r>
            <a:r>
              <a:rPr lang="en-GB" sz="2000" b="1" spc="8" dirty="0">
                <a:solidFill>
                  <a:srgbClr val="070707"/>
                </a:solidFill>
                <a:cs typeface="Arial"/>
              </a:rPr>
              <a:t>not</a:t>
            </a:r>
            <a:r>
              <a:rPr lang="en-GB" sz="2000" b="1" spc="149" dirty="0">
                <a:solidFill>
                  <a:srgbClr val="070707"/>
                </a:solidFill>
                <a:cs typeface="Arial"/>
              </a:rPr>
              <a:t> </a:t>
            </a:r>
            <a:r>
              <a:rPr lang="en-GB" sz="2000" b="1" spc="8" dirty="0">
                <a:solidFill>
                  <a:srgbClr val="070707"/>
                </a:solidFill>
                <a:cs typeface="Arial"/>
              </a:rPr>
              <a:t>be</a:t>
            </a:r>
            <a:r>
              <a:rPr lang="en-GB" sz="2000" b="1" spc="31" dirty="0">
                <a:solidFill>
                  <a:srgbClr val="070707"/>
                </a:solidFill>
                <a:cs typeface="Arial"/>
              </a:rPr>
              <a:t> </a:t>
            </a:r>
            <a:r>
              <a:rPr lang="en-GB" sz="2000" b="1" spc="-8" dirty="0">
                <a:solidFill>
                  <a:srgbClr val="070707"/>
                </a:solidFill>
                <a:cs typeface="Arial"/>
              </a:rPr>
              <a:t>supplied”</a:t>
            </a:r>
            <a:endParaRPr lang="en-GB" sz="2000" b="1" dirty="0"/>
          </a:p>
        </p:txBody>
      </p:sp>
      <p:pic>
        <p:nvPicPr>
          <p:cNvPr id="11"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4436" t="22290" r="15999" b="7146"/>
          <a:stretch/>
        </p:blipFill>
        <p:spPr bwMode="auto">
          <a:xfrm>
            <a:off x="3195020" y="2415652"/>
            <a:ext cx="5507915" cy="4410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0978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DC340849-BB62-67B3-003B-21949CEDFCDD}"/>
              </a:ext>
            </a:extLst>
          </p:cNvPr>
          <p:cNvSpPr>
            <a:spLocks noGrp="1"/>
          </p:cNvSpPr>
          <p:nvPr>
            <p:ph type="title"/>
          </p:nvPr>
        </p:nvSpPr>
        <p:spPr/>
        <p:txBody>
          <a:bodyPr>
            <a:normAutofit/>
          </a:bodyPr>
          <a:lstStyle/>
          <a:p>
            <a:r>
              <a:rPr lang="en-GB" dirty="0"/>
              <a:t>Lost Prescriptions</a:t>
            </a:r>
          </a:p>
        </p:txBody>
      </p:sp>
      <p:sp>
        <p:nvSpPr>
          <p:cNvPr id="6" name="TextBox 5"/>
          <p:cNvSpPr txBox="1"/>
          <p:nvPr/>
        </p:nvSpPr>
        <p:spPr>
          <a:xfrm>
            <a:off x="505609" y="1430767"/>
            <a:ext cx="11209469" cy="4093428"/>
          </a:xfrm>
          <a:prstGeom prst="rect">
            <a:avLst/>
          </a:prstGeom>
          <a:noFill/>
        </p:spPr>
        <p:txBody>
          <a:bodyPr wrap="square" rtlCol="0">
            <a:spAutoFit/>
          </a:bodyPr>
          <a:lstStyle/>
          <a:p>
            <a:pPr marL="285750" indent="-285750">
              <a:buFont typeface="Arial" panose="020B0604020202020204" pitchFamily="34" charset="0"/>
              <a:buChar char="•"/>
            </a:pPr>
            <a:r>
              <a:rPr lang="en-GB" sz="2000" dirty="0"/>
              <a:t>Prescriptions are posted via tracked Royal Mail</a:t>
            </a:r>
          </a:p>
          <a:p>
            <a:pPr marL="285750" indent="-285750">
              <a:buFont typeface="Arial" panose="020B0604020202020204" pitchFamily="34" charset="0"/>
              <a:buChar char="•"/>
            </a:pPr>
            <a:r>
              <a:rPr lang="en-GB" sz="2000" dirty="0"/>
              <a:t>Check the contents of the envelope and notify Turning Point if there are any discrepancies or missing prescriptions</a:t>
            </a:r>
          </a:p>
          <a:p>
            <a:pPr marL="285750" indent="-285750">
              <a:buFont typeface="Arial" panose="020B0604020202020204" pitchFamily="34" charset="0"/>
              <a:buChar char="•"/>
            </a:pPr>
            <a:r>
              <a:rPr lang="en-GB" sz="2000" dirty="0"/>
              <a:t>Return the receipt to Turning Point</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If a prescription cannot be found information Turning Point who can check the postal tracker </a:t>
            </a:r>
          </a:p>
          <a:p>
            <a:pPr marL="285750" indent="-285750">
              <a:buFont typeface="Arial" panose="020B0604020202020204" pitchFamily="34" charset="0"/>
              <a:buChar char="•"/>
            </a:pPr>
            <a:r>
              <a:rPr lang="en-GB" sz="2000" dirty="0"/>
              <a:t>If the prescription is missing in the post Turning Point will notify the CDAO and generate a replacement prescription</a:t>
            </a:r>
          </a:p>
          <a:p>
            <a:pPr marL="285750" indent="-285750">
              <a:buFont typeface="Arial" panose="020B0604020202020204" pitchFamily="34" charset="0"/>
              <a:buChar char="•"/>
            </a:pPr>
            <a:endParaRPr lang="en-GB" sz="2000" dirty="0"/>
          </a:p>
          <a:p>
            <a:pPr marL="285750" indent="-285750">
              <a:buFont typeface="Arial" panose="020B0604020202020204" pitchFamily="34" charset="0"/>
              <a:buChar char="•"/>
            </a:pPr>
            <a:r>
              <a:rPr lang="en-GB" sz="2000" dirty="0"/>
              <a:t>If the prescription is showing as being received at the pharmacy the pharmacy will be asked to double check the prescription cannot be found and asked to notify the CDAO before a replacement is issued </a:t>
            </a:r>
          </a:p>
          <a:p>
            <a:endParaRPr lang="en-GB" sz="2000" b="1" dirty="0"/>
          </a:p>
        </p:txBody>
      </p:sp>
    </p:spTree>
    <p:extLst>
      <p:ext uri="{BB962C8B-B14F-4D97-AF65-F5344CB8AC3E}">
        <p14:creationId xmlns:p14="http://schemas.microsoft.com/office/powerpoint/2010/main" val="3909784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32000" y="1280160"/>
            <a:ext cx="11088000" cy="4947839"/>
          </a:xfrm>
        </p:spPr>
        <p:txBody>
          <a:bodyPr/>
          <a:lstStyle/>
          <a:p>
            <a:r>
              <a:rPr lang="en-GB" dirty="0"/>
              <a:t>Direct dial contact for Turning Point’s Leicester Hub: 0116 373 2108</a:t>
            </a:r>
          </a:p>
          <a:p>
            <a:endParaRPr lang="en-GB" dirty="0"/>
          </a:p>
          <a:p>
            <a:r>
              <a:rPr lang="en-GB" dirty="0"/>
              <a:t>WhatsApp with the Turning Point Pharmacist is available for non-confidential urgent messages </a:t>
            </a:r>
          </a:p>
          <a:p>
            <a:endParaRPr lang="en-GB" dirty="0"/>
          </a:p>
          <a:p>
            <a:r>
              <a:rPr lang="en-GB" dirty="0"/>
              <a:t>“Please can you call </a:t>
            </a:r>
            <a:r>
              <a:rPr lang="en-GB" i="1" dirty="0"/>
              <a:t>ABC Pharmacy, </a:t>
            </a:r>
            <a:r>
              <a:rPr lang="en-GB" dirty="0"/>
              <a:t>I need to discuss a client who has presented to us</a:t>
            </a:r>
            <a:r>
              <a:rPr lang="en-GB" i="1" dirty="0"/>
              <a:t>”</a:t>
            </a:r>
          </a:p>
        </p:txBody>
      </p:sp>
      <p:sp>
        <p:nvSpPr>
          <p:cNvPr id="4" name="Title 3"/>
          <p:cNvSpPr>
            <a:spLocks noGrp="1"/>
          </p:cNvSpPr>
          <p:nvPr>
            <p:ph type="title"/>
          </p:nvPr>
        </p:nvSpPr>
        <p:spPr/>
        <p:txBody>
          <a:bodyPr/>
          <a:lstStyle/>
          <a:p>
            <a:r>
              <a:rPr lang="en-GB" dirty="0"/>
              <a:t>Communication</a:t>
            </a:r>
          </a:p>
        </p:txBody>
      </p:sp>
    </p:spTree>
    <p:extLst>
      <p:ext uri="{BB962C8B-B14F-4D97-AF65-F5344CB8AC3E}">
        <p14:creationId xmlns:p14="http://schemas.microsoft.com/office/powerpoint/2010/main" val="6439498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21242" y="1588657"/>
            <a:ext cx="11088000" cy="2048623"/>
          </a:xfrm>
        </p:spPr>
        <p:txBody>
          <a:bodyPr/>
          <a:lstStyle/>
          <a:p>
            <a:pPr marL="342900" indent="-342900">
              <a:buFont typeface="Arial" panose="020B0604020202020204" pitchFamily="34" charset="0"/>
              <a:buChar char="•"/>
            </a:pPr>
            <a:r>
              <a:rPr lang="en-GB" sz="2000" dirty="0"/>
              <a:t>Do not dispense the prescription</a:t>
            </a:r>
          </a:p>
          <a:p>
            <a:pPr marL="342900" indent="-342900">
              <a:buFont typeface="Arial" panose="020B0604020202020204" pitchFamily="34" charset="0"/>
              <a:buChar char="•"/>
            </a:pPr>
            <a:r>
              <a:rPr lang="en-GB" sz="2000" dirty="0"/>
              <a:t>Contact Turning Point</a:t>
            </a:r>
          </a:p>
          <a:p>
            <a:pPr marL="342900" indent="-342900">
              <a:buFont typeface="Arial" panose="020B0604020202020204" pitchFamily="34" charset="0"/>
              <a:buChar char="•"/>
            </a:pPr>
            <a:r>
              <a:rPr lang="en-GB" sz="1800" i="1" dirty="0"/>
              <a:t>The risk of death during methadone induction has been calculated at nearly seven-fold greater than the paient’s risk of death prior to entering methadone maintainence treatment. Deaths usually occur during the first 3-10 days of treatment. </a:t>
            </a:r>
          </a:p>
          <a:p>
            <a:pPr marL="342900" indent="-342900">
              <a:buFont typeface="Arial" panose="020B0604020202020204" pitchFamily="34" charset="0"/>
              <a:buChar char="•"/>
            </a:pPr>
            <a:endParaRPr lang="en-GB" dirty="0"/>
          </a:p>
        </p:txBody>
      </p:sp>
      <p:sp>
        <p:nvSpPr>
          <p:cNvPr id="3" name="Text Placeholder 2"/>
          <p:cNvSpPr>
            <a:spLocks noGrp="1"/>
          </p:cNvSpPr>
          <p:nvPr>
            <p:ph type="body" sz="quarter" idx="13"/>
          </p:nvPr>
        </p:nvSpPr>
        <p:spPr>
          <a:xfrm>
            <a:off x="442758" y="1205873"/>
            <a:ext cx="11012644" cy="577927"/>
          </a:xfrm>
        </p:spPr>
        <p:txBody>
          <a:bodyPr/>
          <a:lstStyle/>
          <a:p>
            <a:r>
              <a:rPr lang="en-GB" dirty="0"/>
              <a:t>During Titration</a:t>
            </a:r>
          </a:p>
        </p:txBody>
      </p:sp>
      <p:sp>
        <p:nvSpPr>
          <p:cNvPr id="4" name="Title 3"/>
          <p:cNvSpPr>
            <a:spLocks noGrp="1"/>
          </p:cNvSpPr>
          <p:nvPr>
            <p:ph type="title"/>
          </p:nvPr>
        </p:nvSpPr>
        <p:spPr/>
        <p:txBody>
          <a:bodyPr/>
          <a:lstStyle/>
          <a:p>
            <a:r>
              <a:rPr lang="en-GB" dirty="0"/>
              <a:t>Missed collections</a:t>
            </a:r>
          </a:p>
        </p:txBody>
      </p:sp>
      <p:sp>
        <p:nvSpPr>
          <p:cNvPr id="6" name="Text Placeholder 2"/>
          <p:cNvSpPr txBox="1">
            <a:spLocks/>
          </p:cNvSpPr>
          <p:nvPr/>
        </p:nvSpPr>
        <p:spPr>
          <a:xfrm>
            <a:off x="412278" y="3288194"/>
            <a:ext cx="11012644" cy="577927"/>
          </a:xfrm>
          <a:prstGeom prst="rect">
            <a:avLst/>
          </a:prstGeom>
        </p:spPr>
        <p:txBody>
          <a:bodyPr vert="horz" lIns="0" tIns="0" rIns="0" bIns="0" rtlCol="0">
            <a:noAutofit/>
          </a:bodyPr>
          <a:lstStyle>
            <a:lvl1pPr marL="0" indent="0" algn="l" defTabSz="914400" rtl="0" eaLnBrk="1" latinLnBrk="0" hangingPunct="1">
              <a:lnSpc>
                <a:spcPts val="2200"/>
              </a:lnSpc>
              <a:spcBef>
                <a:spcPts val="0"/>
              </a:spcBef>
              <a:spcAft>
                <a:spcPts val="900"/>
              </a:spcAft>
              <a:buClr>
                <a:schemeClr val="tx1"/>
              </a:buClr>
              <a:buFont typeface="Arial" panose="020B0604020202020204" pitchFamily="34" charset="0"/>
              <a:buNone/>
              <a:defRPr sz="2400" b="1" kern="1200">
                <a:solidFill>
                  <a:schemeClr val="accent6"/>
                </a:solidFill>
                <a:latin typeface="+mn-lt"/>
                <a:ea typeface="+mn-ea"/>
                <a:cs typeface="+mn-cs"/>
              </a:defRPr>
            </a:lvl1pPr>
            <a:lvl2pPr marL="357188"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2pPr>
            <a:lvl3pPr marL="7143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3pPr>
            <a:lvl4pPr marL="1081087"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4pPr>
            <a:lvl5pPr marL="1438275" indent="0" algn="l" defTabSz="914400" rtl="0" eaLnBrk="1" latinLnBrk="0" hangingPunct="1">
              <a:lnSpc>
                <a:spcPct val="90000"/>
              </a:lnSpc>
              <a:spcBef>
                <a:spcPts val="500"/>
              </a:spcBef>
              <a:buClr>
                <a:schemeClr val="tx1"/>
              </a:buClr>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After titration</a:t>
            </a:r>
          </a:p>
          <a:p>
            <a:endParaRPr lang="en-GB" dirty="0"/>
          </a:p>
        </p:txBody>
      </p:sp>
      <p:sp>
        <p:nvSpPr>
          <p:cNvPr id="7" name="Content Placeholder 1"/>
          <p:cNvSpPr txBox="1">
            <a:spLocks/>
          </p:cNvSpPr>
          <p:nvPr/>
        </p:nvSpPr>
        <p:spPr>
          <a:xfrm>
            <a:off x="412278" y="3577157"/>
            <a:ext cx="11088000" cy="2812885"/>
          </a:xfrm>
          <a:prstGeom prst="rect">
            <a:avLst/>
          </a:prstGeom>
        </p:spPr>
        <p:txBody>
          <a:bodyPr vert="horz" lIns="0" tIns="0" rIns="0" bIns="0" rtlCol="0">
            <a:normAutofit fontScale="92500" lnSpcReduction="20000"/>
          </a:bodyPr>
          <a:lstStyle>
            <a:lvl1pPr marL="0" indent="0" algn="l" defTabSz="914400" rtl="0" eaLnBrk="1" latinLnBrk="0" hangingPunct="1">
              <a:lnSpc>
                <a:spcPct val="100000"/>
              </a:lnSpc>
              <a:spcBef>
                <a:spcPts val="0"/>
              </a:spcBef>
              <a:spcAft>
                <a:spcPts val="600"/>
              </a:spcAft>
              <a:buClr>
                <a:schemeClr val="tx1"/>
              </a:buClr>
              <a:buFont typeface="Arial" panose="020B0604020202020204" pitchFamily="34" charset="0"/>
              <a:buNone/>
              <a:defRPr sz="2200" b="0" kern="1200">
                <a:solidFill>
                  <a:schemeClr val="accent6"/>
                </a:solidFill>
                <a:latin typeface="+mn-lt"/>
                <a:ea typeface="+mn-ea"/>
                <a:cs typeface="+mn-cs"/>
              </a:defRPr>
            </a:lvl1pPr>
            <a:lvl2pPr marL="6858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accent6"/>
                </a:solidFill>
                <a:latin typeface="+mn-lt"/>
                <a:ea typeface="+mn-ea"/>
                <a:cs typeface="+mn-cs"/>
              </a:defRPr>
            </a:lvl2pPr>
            <a:lvl3pPr marL="11430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1"/>
              </a:buClr>
              <a:buFont typeface="Arial" panose="020B0604020202020204" pitchFamily="34" charset="0"/>
              <a:buChar char="•"/>
              <a:defRPr sz="2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342900" indent="-342900">
              <a:buFont typeface="Arial" panose="020B0604020202020204" pitchFamily="34" charset="0"/>
              <a:buChar char="•"/>
            </a:pPr>
            <a:r>
              <a:rPr lang="en-GB" dirty="0"/>
              <a:t>ONE DAY MISSED: Indicate on the prescription and on NEO360 “not dispensed” next to the relevant date</a:t>
            </a:r>
          </a:p>
          <a:p>
            <a:pPr marL="342900" indent="-342900">
              <a:buFont typeface="Arial" panose="020B0604020202020204" pitchFamily="34" charset="0"/>
              <a:buChar char="•"/>
            </a:pPr>
            <a:r>
              <a:rPr lang="en-GB" dirty="0"/>
              <a:t>THREE CONSECTUIVE DAYS MISSED:</a:t>
            </a:r>
          </a:p>
          <a:p>
            <a:pPr marL="1028700" lvl="1" indent="-342900"/>
            <a:r>
              <a:rPr lang="en-GB" dirty="0"/>
              <a:t>Do not dispense the prescription</a:t>
            </a:r>
          </a:p>
          <a:p>
            <a:pPr marL="1028700" lvl="1" indent="-342900"/>
            <a:r>
              <a:rPr lang="en-GB" dirty="0"/>
              <a:t>Contact Turning Point</a:t>
            </a:r>
          </a:p>
          <a:p>
            <a:pPr marL="1028700" lvl="1" indent="-342900"/>
            <a:r>
              <a:rPr lang="en-GB" dirty="0"/>
              <a:t>Note any discussions with Turning Point on the PMR</a:t>
            </a:r>
          </a:p>
          <a:p>
            <a:pPr marL="342900" indent="-342900">
              <a:buFont typeface="Arial" panose="020B0604020202020204" pitchFamily="34" charset="0"/>
              <a:buChar char="•"/>
            </a:pPr>
            <a:r>
              <a:rPr lang="en-GB" dirty="0"/>
              <a:t>FOUR NON-CONSECUTIVE DAYS IN A 2 WEEK PERIOD</a:t>
            </a:r>
          </a:p>
          <a:p>
            <a:pPr marL="1028700" lvl="1" indent="-342900"/>
            <a:r>
              <a:rPr lang="en-GB" dirty="0"/>
              <a:t>Dispense the prescription </a:t>
            </a:r>
          </a:p>
          <a:p>
            <a:pPr marL="1028700" lvl="1" indent="-342900"/>
            <a:r>
              <a:rPr lang="en-GB" dirty="0"/>
              <a:t>Inform Turning Point </a:t>
            </a:r>
          </a:p>
          <a:p>
            <a:pPr marL="342900" indent="-342900">
              <a:buFont typeface="Arial" panose="020B0604020202020204" pitchFamily="34" charset="0"/>
              <a:buChar char="•"/>
            </a:pPr>
            <a:endParaRPr lang="en-GB" dirty="0"/>
          </a:p>
        </p:txBody>
      </p:sp>
    </p:spTree>
    <p:extLst>
      <p:ext uri="{BB962C8B-B14F-4D97-AF65-F5344CB8AC3E}">
        <p14:creationId xmlns:p14="http://schemas.microsoft.com/office/powerpoint/2010/main" val="3585321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ontent Placeholder 6">
            <a:extLst>
              <a:ext uri="{FF2B5EF4-FFF2-40B4-BE49-F238E27FC236}">
                <a16:creationId xmlns:a16="http://schemas.microsoft.com/office/drawing/2014/main" id="{27C63F97-BF87-C918-B7BC-C92127909D5A}"/>
              </a:ext>
            </a:extLst>
          </p:cNvPr>
          <p:cNvSpPr>
            <a:spLocks noGrp="1"/>
          </p:cNvSpPr>
          <p:nvPr>
            <p:ph idx="1"/>
          </p:nvPr>
        </p:nvSpPr>
        <p:spPr>
          <a:xfrm>
            <a:off x="432000" y="1926078"/>
            <a:ext cx="11088000" cy="4301922"/>
          </a:xfrm>
        </p:spPr>
        <p:txBody>
          <a:bodyPr>
            <a:normAutofit/>
          </a:bodyPr>
          <a:lstStyle/>
          <a:p>
            <a:pPr marL="342900" indent="-342900">
              <a:buFont typeface="Arial" panose="020B0604020202020204" pitchFamily="34" charset="0"/>
              <a:buChar char="•"/>
            </a:pPr>
            <a:r>
              <a:rPr lang="en-GB" sz="2000" dirty="0"/>
              <a:t>A patient’s relatives collected methadone on behalf of the patient due to health problems, a quantity of over 5000ml involved, no confirmation patient received it. (3.5 months)</a:t>
            </a:r>
          </a:p>
          <a:p>
            <a:pPr marL="342900" indent="-342900">
              <a:buFont typeface="Arial" panose="020B0604020202020204" pitchFamily="34" charset="0"/>
              <a:buChar char="•"/>
            </a:pPr>
            <a:r>
              <a:rPr lang="en-GB" sz="2000" dirty="0"/>
              <a:t>The patient did not engage with Drug and Alcohol Service and the key worker did not have any communication with them. </a:t>
            </a:r>
          </a:p>
          <a:p>
            <a:pPr marL="342900" indent="-342900">
              <a:buFont typeface="Arial" panose="020B0604020202020204" pitchFamily="34" charset="0"/>
              <a:buChar char="•"/>
            </a:pPr>
            <a:r>
              <a:rPr lang="en-GB" sz="2000" dirty="0"/>
              <a:t>Pharmacy supplied methadone to the patient’s relatives as reps were presenting signed notes every day. </a:t>
            </a:r>
          </a:p>
          <a:p>
            <a:pPr marL="342900" indent="-342900">
              <a:buFont typeface="Arial" panose="020B0604020202020204" pitchFamily="34" charset="0"/>
              <a:buChar char="•"/>
            </a:pPr>
            <a:r>
              <a:rPr lang="en-GB" sz="2000" dirty="0"/>
              <a:t>Allegedly the patient was outside the country, the relatives were collecting the medication and they claimed it was being sent abroad to the patient. </a:t>
            </a:r>
          </a:p>
          <a:p>
            <a:pPr marL="342900" indent="-342900">
              <a:buFont typeface="Arial" panose="020B0604020202020204" pitchFamily="34" charset="0"/>
              <a:buChar char="•"/>
            </a:pPr>
            <a:r>
              <a:rPr lang="en-GB" sz="2000" dirty="0"/>
              <a:t>On return to the UK the patient was admitted to hospital where, during the medicines reconciliation process, the Pharmacy were contacted to obtain information on the Methadone dosing and the case came to light</a:t>
            </a:r>
          </a:p>
          <a:p>
            <a:endParaRPr lang="en-GB" dirty="0"/>
          </a:p>
        </p:txBody>
      </p:sp>
      <p:sp>
        <p:nvSpPr>
          <p:cNvPr id="10" name="Text Placeholder 9">
            <a:extLst>
              <a:ext uri="{FF2B5EF4-FFF2-40B4-BE49-F238E27FC236}">
                <a16:creationId xmlns:a16="http://schemas.microsoft.com/office/drawing/2014/main" id="{D77D1275-A8CF-4F0E-637E-DCC8A8D57F63}"/>
              </a:ext>
            </a:extLst>
          </p:cNvPr>
          <p:cNvSpPr>
            <a:spLocks noGrp="1"/>
          </p:cNvSpPr>
          <p:nvPr>
            <p:ph type="body" sz="quarter" idx="13"/>
          </p:nvPr>
        </p:nvSpPr>
        <p:spPr>
          <a:xfrm>
            <a:off x="469678" y="1539360"/>
            <a:ext cx="11012644" cy="577927"/>
          </a:xfrm>
        </p:spPr>
        <p:txBody>
          <a:bodyPr/>
          <a:lstStyle/>
          <a:p>
            <a:r>
              <a:rPr lang="en-GB" dirty="0"/>
              <a:t>Situation</a:t>
            </a:r>
          </a:p>
        </p:txBody>
      </p:sp>
      <p:sp>
        <p:nvSpPr>
          <p:cNvPr id="4" name="Title 3">
            <a:extLst>
              <a:ext uri="{FF2B5EF4-FFF2-40B4-BE49-F238E27FC236}">
                <a16:creationId xmlns:a16="http://schemas.microsoft.com/office/drawing/2014/main" id="{DC340849-BB62-67B3-003B-21949CEDFCDD}"/>
              </a:ext>
            </a:extLst>
          </p:cNvPr>
          <p:cNvSpPr>
            <a:spLocks noGrp="1"/>
          </p:cNvSpPr>
          <p:nvPr>
            <p:ph type="title"/>
          </p:nvPr>
        </p:nvSpPr>
        <p:spPr/>
        <p:txBody>
          <a:bodyPr>
            <a:normAutofit fontScale="90000"/>
          </a:bodyPr>
          <a:lstStyle/>
          <a:p>
            <a:r>
              <a:rPr lang="en-GB" dirty="0"/>
              <a:t>Case Study – Methadone Collection by Patient’s Rep</a:t>
            </a:r>
          </a:p>
        </p:txBody>
      </p:sp>
    </p:spTree>
    <p:extLst>
      <p:ext uri="{BB962C8B-B14F-4D97-AF65-F5344CB8AC3E}">
        <p14:creationId xmlns:p14="http://schemas.microsoft.com/office/powerpoint/2010/main" val="2764544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996D02F9-F5F5-55FA-E6C7-C931CC9BE46A}"/>
              </a:ext>
            </a:extLst>
          </p:cNvPr>
          <p:cNvSpPr>
            <a:spLocks noGrp="1"/>
          </p:cNvSpPr>
          <p:nvPr>
            <p:ph idx="1"/>
          </p:nvPr>
        </p:nvSpPr>
        <p:spPr>
          <a:xfrm>
            <a:off x="432000" y="2034592"/>
            <a:ext cx="11088000" cy="4193407"/>
          </a:xfrm>
        </p:spPr>
        <p:txBody>
          <a:bodyPr>
            <a:normAutofit/>
          </a:bodyPr>
          <a:lstStyle/>
          <a:p>
            <a:pPr marL="342900" indent="-342900">
              <a:lnSpc>
                <a:spcPct val="100000"/>
              </a:lnSpc>
              <a:buFont typeface="Arial" panose="020B0604020202020204" pitchFamily="34" charset="0"/>
              <a:buChar char="•"/>
            </a:pPr>
            <a:r>
              <a:rPr lang="en-GB" sz="2400" dirty="0"/>
              <a:t>Pharmacy contacted the Drug and Alcohol Service notifying them the patient was in hospital, patient’s prescriptions were voided, and the methadone supply stopped</a:t>
            </a:r>
          </a:p>
          <a:p>
            <a:pPr marL="342900" indent="-342900">
              <a:lnSpc>
                <a:spcPct val="100000"/>
              </a:lnSpc>
              <a:buFont typeface="Arial" panose="020B0604020202020204" pitchFamily="34" charset="0"/>
              <a:buChar char="•"/>
            </a:pPr>
            <a:r>
              <a:rPr lang="en-GB" sz="2400" dirty="0"/>
              <a:t>Pharmacy and Drug and Alcohol Service reviewed their processes</a:t>
            </a:r>
          </a:p>
          <a:p>
            <a:pPr marL="342900" indent="-342900">
              <a:lnSpc>
                <a:spcPct val="100000"/>
              </a:lnSpc>
              <a:buFont typeface="Arial" panose="020B0604020202020204" pitchFamily="34" charset="0"/>
              <a:buChar char="•"/>
            </a:pPr>
            <a:r>
              <a:rPr lang="en-GB" sz="2400" dirty="0"/>
              <a:t>Drug and Alcohol Service contacted the patient to discuss the incident and contacted the hospital to verify if they had patient’s own methadone</a:t>
            </a:r>
          </a:p>
          <a:p>
            <a:pPr marL="342900" indent="-342900">
              <a:lnSpc>
                <a:spcPct val="100000"/>
              </a:lnSpc>
              <a:buFont typeface="Arial" panose="020B0604020202020204" pitchFamily="34" charset="0"/>
              <a:buChar char="•"/>
            </a:pPr>
            <a:r>
              <a:rPr lang="en-GB" sz="2400" dirty="0"/>
              <a:t>Police made aware of the incident</a:t>
            </a:r>
          </a:p>
          <a:p>
            <a:pPr marL="342900" indent="-342900">
              <a:buFont typeface="Arial" panose="020B0604020202020204" pitchFamily="34" charset="0"/>
              <a:buChar char="•"/>
            </a:pPr>
            <a:endParaRPr lang="en-GB" dirty="0"/>
          </a:p>
        </p:txBody>
      </p:sp>
      <p:sp>
        <p:nvSpPr>
          <p:cNvPr id="3" name="Text Placeholder 2">
            <a:extLst>
              <a:ext uri="{FF2B5EF4-FFF2-40B4-BE49-F238E27FC236}">
                <a16:creationId xmlns:a16="http://schemas.microsoft.com/office/drawing/2014/main" id="{470706AA-4F0D-B669-7F87-A7F32C47ECA2}"/>
              </a:ext>
            </a:extLst>
          </p:cNvPr>
          <p:cNvSpPr>
            <a:spLocks noGrp="1"/>
          </p:cNvSpPr>
          <p:nvPr>
            <p:ph type="body" sz="quarter" idx="13"/>
          </p:nvPr>
        </p:nvSpPr>
        <p:spPr>
          <a:xfrm>
            <a:off x="432000" y="1456665"/>
            <a:ext cx="11012644" cy="577927"/>
          </a:xfrm>
        </p:spPr>
        <p:txBody>
          <a:bodyPr/>
          <a:lstStyle/>
          <a:p>
            <a:r>
              <a:rPr lang="en-GB" dirty="0"/>
              <a:t>Actions</a:t>
            </a:r>
          </a:p>
        </p:txBody>
      </p:sp>
      <p:sp>
        <p:nvSpPr>
          <p:cNvPr id="4" name="Title 3">
            <a:extLst>
              <a:ext uri="{FF2B5EF4-FFF2-40B4-BE49-F238E27FC236}">
                <a16:creationId xmlns:a16="http://schemas.microsoft.com/office/drawing/2014/main" id="{B4E8A91C-459B-B775-3636-78B245A39818}"/>
              </a:ext>
            </a:extLst>
          </p:cNvPr>
          <p:cNvSpPr>
            <a:spLocks noGrp="1"/>
          </p:cNvSpPr>
          <p:nvPr>
            <p:ph type="title"/>
          </p:nvPr>
        </p:nvSpPr>
        <p:spPr/>
        <p:txBody>
          <a:bodyPr>
            <a:normAutofit fontScale="90000"/>
          </a:bodyPr>
          <a:lstStyle/>
          <a:p>
            <a:r>
              <a:rPr lang="en-GB" dirty="0"/>
              <a:t>Case Study – Methadone Collection by Patient’s Rep</a:t>
            </a:r>
          </a:p>
        </p:txBody>
      </p:sp>
    </p:spTree>
    <p:extLst>
      <p:ext uri="{BB962C8B-B14F-4D97-AF65-F5344CB8AC3E}">
        <p14:creationId xmlns:p14="http://schemas.microsoft.com/office/powerpoint/2010/main" val="330207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18D3B1E5-EDCC-AE7D-5EE9-F9F77BCC0689}"/>
              </a:ext>
            </a:extLst>
          </p:cNvPr>
          <p:cNvSpPr>
            <a:spLocks noGrp="1"/>
          </p:cNvSpPr>
          <p:nvPr>
            <p:ph idx="1"/>
          </p:nvPr>
        </p:nvSpPr>
        <p:spPr>
          <a:xfrm>
            <a:off x="432000" y="2034592"/>
            <a:ext cx="11088000" cy="4193407"/>
          </a:xfrm>
        </p:spPr>
        <p:txBody>
          <a:bodyPr/>
          <a:lstStyle/>
          <a:p>
            <a:pPr marL="342900" indent="-342900">
              <a:buFont typeface="Arial" panose="020B0604020202020204" pitchFamily="34" charset="0"/>
              <a:buChar char="•"/>
            </a:pPr>
            <a:r>
              <a:rPr lang="en-GB" sz="2000" dirty="0"/>
              <a:t>Further discussions with patient and the patient’s representative, a total of 910mls of methadone was returned to the pharmacy for disposal.</a:t>
            </a:r>
          </a:p>
          <a:p>
            <a:pPr marL="0" indent="0">
              <a:buNone/>
            </a:pPr>
            <a:r>
              <a:rPr lang="en-GB" sz="2000" dirty="0"/>
              <a:t> </a:t>
            </a:r>
          </a:p>
          <a:p>
            <a:pPr marL="342900" indent="-342900">
              <a:buFont typeface="Arial" panose="020B0604020202020204" pitchFamily="34" charset="0"/>
              <a:buChar char="•"/>
            </a:pPr>
            <a:r>
              <a:rPr lang="en-GB" sz="2000" dirty="0"/>
              <a:t>The Pharmacy team reviewed the Service Level Agreement (SLA) between the Pharmacy and the Drug and Alcohol Service, and re-read the Standards Operating Procedure (SOP) for substance misuse dispensing.</a:t>
            </a:r>
          </a:p>
          <a:p>
            <a:pPr marL="0" indent="0">
              <a:buNone/>
            </a:pPr>
            <a:r>
              <a:rPr lang="en-GB" sz="2000" dirty="0"/>
              <a:t> </a:t>
            </a:r>
          </a:p>
          <a:p>
            <a:pPr marL="342900" indent="-342900">
              <a:buFont typeface="Arial" panose="020B0604020202020204" pitchFamily="34" charset="0"/>
              <a:buChar char="•"/>
            </a:pPr>
            <a:r>
              <a:rPr lang="en-GB" sz="2000" dirty="0"/>
              <a:t>The Drug and Alcohol Service reviewed internal processes to ensure approval by the prescribing team is obtained by the patient’s key worker for a patient’s representative to collect medication.</a:t>
            </a:r>
          </a:p>
          <a:p>
            <a:pPr marL="342900" indent="-342900">
              <a:buFont typeface="Arial" panose="020B0604020202020204" pitchFamily="34" charset="0"/>
              <a:buChar char="•"/>
            </a:pPr>
            <a:endParaRPr lang="en-GB" dirty="0"/>
          </a:p>
        </p:txBody>
      </p:sp>
      <p:sp>
        <p:nvSpPr>
          <p:cNvPr id="3" name="Text Placeholder 2">
            <a:extLst>
              <a:ext uri="{FF2B5EF4-FFF2-40B4-BE49-F238E27FC236}">
                <a16:creationId xmlns:a16="http://schemas.microsoft.com/office/drawing/2014/main" id="{0606B518-02D0-9FCF-4837-593D2FF7EEBA}"/>
              </a:ext>
            </a:extLst>
          </p:cNvPr>
          <p:cNvSpPr>
            <a:spLocks noGrp="1"/>
          </p:cNvSpPr>
          <p:nvPr>
            <p:ph type="body" sz="quarter" idx="13"/>
          </p:nvPr>
        </p:nvSpPr>
        <p:spPr>
          <a:xfrm>
            <a:off x="432000" y="1456665"/>
            <a:ext cx="11012644" cy="577927"/>
          </a:xfrm>
        </p:spPr>
        <p:txBody>
          <a:bodyPr/>
          <a:lstStyle/>
          <a:p>
            <a:r>
              <a:rPr lang="en-GB" dirty="0"/>
              <a:t>Outcomes</a:t>
            </a:r>
          </a:p>
        </p:txBody>
      </p:sp>
      <p:sp>
        <p:nvSpPr>
          <p:cNvPr id="4" name="Title 3">
            <a:extLst>
              <a:ext uri="{FF2B5EF4-FFF2-40B4-BE49-F238E27FC236}">
                <a16:creationId xmlns:a16="http://schemas.microsoft.com/office/drawing/2014/main" id="{24CF092B-CAA1-FE80-A1B0-B5A8712DD026}"/>
              </a:ext>
            </a:extLst>
          </p:cNvPr>
          <p:cNvSpPr>
            <a:spLocks noGrp="1"/>
          </p:cNvSpPr>
          <p:nvPr>
            <p:ph type="title"/>
          </p:nvPr>
        </p:nvSpPr>
        <p:spPr/>
        <p:txBody>
          <a:bodyPr>
            <a:normAutofit fontScale="90000"/>
          </a:bodyPr>
          <a:lstStyle/>
          <a:p>
            <a:r>
              <a:rPr lang="en-GB" dirty="0"/>
              <a:t>Case Study – Methadone Collection by Patient’s Rep</a:t>
            </a:r>
          </a:p>
        </p:txBody>
      </p:sp>
    </p:spTree>
    <p:extLst>
      <p:ext uri="{BB962C8B-B14F-4D97-AF65-F5344CB8AC3E}">
        <p14:creationId xmlns:p14="http://schemas.microsoft.com/office/powerpoint/2010/main" val="2757268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637FEE51-528C-11E9-601A-09432998F9AF}"/>
              </a:ext>
            </a:extLst>
          </p:cNvPr>
          <p:cNvSpPr>
            <a:spLocks noGrp="1"/>
          </p:cNvSpPr>
          <p:nvPr>
            <p:ph idx="1"/>
          </p:nvPr>
        </p:nvSpPr>
        <p:spPr>
          <a:xfrm>
            <a:off x="432000" y="1875113"/>
            <a:ext cx="11088000" cy="4352886"/>
          </a:xfrm>
        </p:spPr>
        <p:txBody>
          <a:bodyPr>
            <a:normAutofit fontScale="85000" lnSpcReduction="10000"/>
          </a:bodyPr>
          <a:lstStyle/>
          <a:p>
            <a:pPr marL="342900" indent="-342900">
              <a:buFont typeface="Arial" panose="020B0604020202020204" pitchFamily="34" charset="0"/>
              <a:buChar char="•"/>
            </a:pPr>
            <a:r>
              <a:rPr lang="en-GB" sz="2400" dirty="0"/>
              <a:t>Appropriate members within a Pharmacy should be aware of the SLA in place with Drug and Alcohol Services and ensure they have all read and understood the process for substance misuse patients. </a:t>
            </a:r>
          </a:p>
          <a:p>
            <a:pPr marL="342900" indent="-342900">
              <a:buFont typeface="Arial" panose="020B0604020202020204" pitchFamily="34" charset="0"/>
              <a:buChar char="•"/>
            </a:pPr>
            <a:r>
              <a:rPr lang="en-GB" sz="2400" dirty="0"/>
              <a:t>All conversations between Pharmacies and Drug and Alcohol Services about a patient should be documented in the patient’s records. </a:t>
            </a:r>
          </a:p>
          <a:p>
            <a:pPr marL="342900" indent="-342900">
              <a:buFont typeface="Arial" panose="020B0604020202020204" pitchFamily="34" charset="0"/>
              <a:buChar char="•"/>
            </a:pPr>
            <a:r>
              <a:rPr lang="en-GB" sz="2400" dirty="0"/>
              <a:t>Requests for medication to be collected by a patient’s representatives should be </a:t>
            </a:r>
            <a:r>
              <a:rPr lang="en-GB" sz="2400"/>
              <a:t>time limited. </a:t>
            </a:r>
            <a:endParaRPr lang="en-GB" sz="2400" dirty="0"/>
          </a:p>
          <a:p>
            <a:pPr marL="342900" indent="-342900">
              <a:buFont typeface="Arial" panose="020B0604020202020204" pitchFamily="34" charset="0"/>
              <a:buChar char="•"/>
            </a:pPr>
            <a:r>
              <a:rPr lang="en-GB" sz="2400" dirty="0"/>
              <a:t>Pharmacies should double check with Drug and Alcohol Services every time a patient’s medication is requested by a representative. This should include how long the arrangement is in place for and if there are other factors that need to be considered, for example, health problems which need discussing at multi-disciplinary team (MDT) meetings.</a:t>
            </a:r>
          </a:p>
          <a:p>
            <a:pPr marL="342900" indent="-342900">
              <a:buFont typeface="Arial" panose="020B0604020202020204" pitchFamily="34" charset="0"/>
              <a:buChar char="•"/>
            </a:pPr>
            <a:r>
              <a:rPr lang="en-GB" sz="2400" dirty="0"/>
              <a:t>If a patient is sending a representative to collect their medication on a regular basis, the patient should be contacted by their healthcare professional (e.g. key worker, prescriber or pharmacist) to ensure that they are receiving and taking their medication as prescribed. This can mitigate concerns regarding reduced tolerance, inappropriate drug use and increased overdose risk.</a:t>
            </a:r>
            <a:r>
              <a:rPr lang="en-GB" dirty="0"/>
              <a:t> </a:t>
            </a:r>
          </a:p>
          <a:p>
            <a:endParaRPr lang="en-GB" dirty="0"/>
          </a:p>
        </p:txBody>
      </p:sp>
      <p:sp>
        <p:nvSpPr>
          <p:cNvPr id="3" name="Text Placeholder 2">
            <a:extLst>
              <a:ext uri="{FF2B5EF4-FFF2-40B4-BE49-F238E27FC236}">
                <a16:creationId xmlns:a16="http://schemas.microsoft.com/office/drawing/2014/main" id="{FA1C28F0-9967-94EF-16AE-CE505EE8AF3E}"/>
              </a:ext>
            </a:extLst>
          </p:cNvPr>
          <p:cNvSpPr>
            <a:spLocks noGrp="1"/>
          </p:cNvSpPr>
          <p:nvPr>
            <p:ph type="body" sz="quarter" idx="13"/>
          </p:nvPr>
        </p:nvSpPr>
        <p:spPr>
          <a:xfrm>
            <a:off x="469678" y="1297186"/>
            <a:ext cx="11012644" cy="577927"/>
          </a:xfrm>
        </p:spPr>
        <p:txBody>
          <a:bodyPr/>
          <a:lstStyle/>
          <a:p>
            <a:r>
              <a:rPr lang="en-GB" dirty="0"/>
              <a:t>Learnings</a:t>
            </a:r>
          </a:p>
        </p:txBody>
      </p:sp>
      <p:sp>
        <p:nvSpPr>
          <p:cNvPr id="4" name="Title 3">
            <a:extLst>
              <a:ext uri="{FF2B5EF4-FFF2-40B4-BE49-F238E27FC236}">
                <a16:creationId xmlns:a16="http://schemas.microsoft.com/office/drawing/2014/main" id="{4BCBC42F-2758-9233-62C0-A843FAAC7ED3}"/>
              </a:ext>
            </a:extLst>
          </p:cNvPr>
          <p:cNvSpPr>
            <a:spLocks noGrp="1"/>
          </p:cNvSpPr>
          <p:nvPr>
            <p:ph type="title"/>
          </p:nvPr>
        </p:nvSpPr>
        <p:spPr/>
        <p:txBody>
          <a:bodyPr>
            <a:normAutofit fontScale="90000"/>
          </a:bodyPr>
          <a:lstStyle/>
          <a:p>
            <a:r>
              <a:rPr lang="en-GB" dirty="0"/>
              <a:t>Case Study – Methadone Collection by Patient’s Rep</a:t>
            </a:r>
          </a:p>
        </p:txBody>
      </p:sp>
    </p:spTree>
    <p:extLst>
      <p:ext uri="{BB962C8B-B14F-4D97-AF65-F5344CB8AC3E}">
        <p14:creationId xmlns:p14="http://schemas.microsoft.com/office/powerpoint/2010/main" val="27539765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0845BF0F-3FAC-CFF0-832F-F583D876026B}"/>
              </a:ext>
            </a:extLst>
          </p:cNvPr>
          <p:cNvSpPr>
            <a:spLocks noGrp="1"/>
          </p:cNvSpPr>
          <p:nvPr>
            <p:ph type="title" idx="4294967295"/>
          </p:nvPr>
        </p:nvSpPr>
        <p:spPr>
          <a:xfrm>
            <a:off x="892175" y="1917700"/>
            <a:ext cx="4938713" cy="156527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GB" sz="6000" b="1" i="0" u="none" strike="noStrike" kern="1200" cap="none" spc="0" normalizeH="0" baseline="0" noProof="0" dirty="0">
                <a:ln>
                  <a:noFill/>
                </a:ln>
                <a:solidFill>
                  <a:schemeClr val="tx1"/>
                </a:solidFill>
                <a:effectLst/>
                <a:uLnTx/>
                <a:uFillTx/>
                <a:latin typeface="+mn-lt"/>
                <a:ea typeface="+mn-ea"/>
                <a:cs typeface="+mn-cs"/>
              </a:rPr>
              <a:t>Objectives</a:t>
            </a:r>
          </a:p>
        </p:txBody>
      </p:sp>
      <p:sp>
        <p:nvSpPr>
          <p:cNvPr id="5" name="Shape">
            <a:extLst>
              <a:ext uri="{FF2B5EF4-FFF2-40B4-BE49-F238E27FC236}">
                <a16:creationId xmlns:a16="http://schemas.microsoft.com/office/drawing/2014/main" id="{F5D0124E-7715-A55B-3024-54A0CA90B2D2}"/>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a:off x="11157357" y="574046"/>
            <a:ext cx="1198479" cy="781778"/>
          </a:xfrm>
          <a:custGeom>
            <a:avLst/>
            <a:gdLst/>
            <a:ahLst/>
            <a:cxnLst>
              <a:cxn ang="0">
                <a:pos x="wd2" y="hd2"/>
              </a:cxn>
              <a:cxn ang="5400000">
                <a:pos x="wd2" y="hd2"/>
              </a:cxn>
              <a:cxn ang="10800000">
                <a:pos x="wd2" y="hd2"/>
              </a:cxn>
              <a:cxn ang="16200000">
                <a:pos x="wd2" y="hd2"/>
              </a:cxn>
            </a:cxnLst>
            <a:rect l="0" t="0" r="r" b="b"/>
            <a:pathLst>
              <a:path w="21600" h="21600" extrusionOk="0">
                <a:moveTo>
                  <a:pt x="2677" y="0"/>
                </a:moveTo>
                <a:cubicBezTo>
                  <a:pt x="1891" y="0"/>
                  <a:pt x="1420" y="2"/>
                  <a:pt x="1106" y="178"/>
                </a:cubicBezTo>
                <a:cubicBezTo>
                  <a:pt x="653" y="400"/>
                  <a:pt x="298" y="878"/>
                  <a:pt x="133" y="1486"/>
                </a:cubicBezTo>
                <a:cubicBezTo>
                  <a:pt x="2" y="1909"/>
                  <a:pt x="0" y="2541"/>
                  <a:pt x="0" y="3597"/>
                </a:cubicBezTo>
                <a:lnTo>
                  <a:pt x="0" y="17999"/>
                </a:lnTo>
                <a:cubicBezTo>
                  <a:pt x="0" y="19055"/>
                  <a:pt x="2" y="19691"/>
                  <a:pt x="133" y="20114"/>
                </a:cubicBezTo>
                <a:cubicBezTo>
                  <a:pt x="298" y="20722"/>
                  <a:pt x="653" y="21200"/>
                  <a:pt x="1106" y="21422"/>
                </a:cubicBezTo>
                <a:cubicBezTo>
                  <a:pt x="1420" y="21598"/>
                  <a:pt x="1891" y="21600"/>
                  <a:pt x="2677" y="21600"/>
                </a:cubicBezTo>
                <a:lnTo>
                  <a:pt x="4955" y="21600"/>
                </a:lnTo>
                <a:lnTo>
                  <a:pt x="14398" y="21600"/>
                </a:lnTo>
                <a:lnTo>
                  <a:pt x="21600" y="21600"/>
                </a:lnTo>
                <a:lnTo>
                  <a:pt x="21600" y="0"/>
                </a:lnTo>
                <a:lnTo>
                  <a:pt x="14398" y="0"/>
                </a:lnTo>
                <a:lnTo>
                  <a:pt x="4955" y="0"/>
                </a:lnTo>
                <a:lnTo>
                  <a:pt x="2677" y="0"/>
                </a:lnTo>
                <a:close/>
              </a:path>
            </a:pathLst>
          </a:custGeom>
          <a:solidFill>
            <a:srgbClr val="00A9CE"/>
          </a:solidFill>
          <a:ln w="12700" cap="flat">
            <a:noFill/>
            <a:miter lim="400000"/>
          </a:ln>
          <a:effectLst/>
        </p:spPr>
        <p:txBody>
          <a:bodyPr wrap="square" lIns="50800" tIns="50800" rIns="50800" bIns="50800" numCol="1" anchor="ctr">
            <a:noAutofit/>
          </a:bodyPr>
          <a:lstStyle/>
          <a:p>
            <a:pPr defTabSz="825500">
              <a:defRPr sz="3200">
                <a:solidFill>
                  <a:srgbClr val="FFFFFF"/>
                </a:solidFill>
                <a:latin typeface="Helvetica Neue Medium"/>
                <a:ea typeface="Helvetica Neue Medium"/>
                <a:cs typeface="Helvetica Neue Medium"/>
                <a:sym typeface="Helvetica Neue Medium"/>
              </a:defRPr>
            </a:pPr>
            <a:endParaRPr dirty="0"/>
          </a:p>
        </p:txBody>
      </p:sp>
      <p:sp>
        <p:nvSpPr>
          <p:cNvPr id="6" name="Rounded Rectangle 17">
            <a:extLst>
              <a:ext uri="{FF2B5EF4-FFF2-40B4-BE49-F238E27FC236}">
                <a16:creationId xmlns:a16="http://schemas.microsoft.com/office/drawing/2014/main" id="{78A0AD8E-9052-F89A-B6BD-17BC716921BE}"/>
              </a:ext>
              <a:ext uri="{C183D7F6-B498-43B3-948B-1728B52AA6E4}">
                <adec:decorative xmlns:adec="http://schemas.microsoft.com/office/drawing/2017/decorative" val="1"/>
              </a:ext>
            </a:extLst>
          </p:cNvPr>
          <p:cNvSpPr>
            <a:spLocks noGrp="1" noRot="1" noMove="1" noResize="1" noEditPoints="1" noAdjustHandles="1" noChangeArrowheads="1" noChangeShapeType="1"/>
          </p:cNvSpPr>
          <p:nvPr/>
        </p:nvSpPr>
        <p:spPr>
          <a:xfrm rot="5400000" flipV="1">
            <a:off x="5573999" y="6250876"/>
            <a:ext cx="1044000" cy="739839"/>
          </a:xfrm>
          <a:prstGeom prst="roundRect">
            <a:avLst>
              <a:gd name="adj" fmla="val 9386"/>
            </a:avLst>
          </a:prstGeom>
          <a:solidFill>
            <a:srgbClr val="03A49A"/>
          </a:solid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50800" tIns="50800" rIns="50800" bIns="50800" numCol="1" spcCol="38100" rtlCol="0" anchor="ctr">
            <a:spAutoFit/>
          </a:bodyPr>
          <a:lstStyle/>
          <a:p>
            <a:pPr marL="0" marR="0" indent="0" algn="ctr" defTabSz="825500" rtl="0" fontAlgn="auto" latinLnBrk="0" hangingPunct="0">
              <a:lnSpc>
                <a:spcPct val="100000"/>
              </a:lnSpc>
              <a:spcBef>
                <a:spcPts val="0"/>
              </a:spcBef>
              <a:spcAft>
                <a:spcPts val="0"/>
              </a:spcAft>
              <a:buClrTx/>
              <a:buSzTx/>
              <a:buFontTx/>
              <a:buNone/>
              <a:tabLst/>
            </a:pPr>
            <a:endParaRPr kumimoji="0" lang="en-US" sz="3200" b="0" i="0" u="none" strike="noStrike" cap="none" spc="0" normalizeH="0" baseline="0" dirty="0">
              <a:ln>
                <a:noFill/>
              </a:ln>
              <a:solidFill>
                <a:srgbClr val="FFFFFF"/>
              </a:solidFill>
              <a:effectLst/>
              <a:uFillTx/>
              <a:latin typeface="Helvetica Neue Medium"/>
              <a:ea typeface="Helvetica Neue Medium"/>
              <a:cs typeface="Helvetica Neue Medium"/>
              <a:sym typeface="Helvetica Neue Medium"/>
            </a:endParaRPr>
          </a:p>
        </p:txBody>
      </p:sp>
      <p:sp>
        <p:nvSpPr>
          <p:cNvPr id="12" name="TextBox 11">
            <a:extLst>
              <a:ext uri="{FF2B5EF4-FFF2-40B4-BE49-F238E27FC236}">
                <a16:creationId xmlns:a16="http://schemas.microsoft.com/office/drawing/2014/main" id="{F6E7E59D-49CA-BAA0-709C-7F143E9BA094}"/>
              </a:ext>
            </a:extLst>
          </p:cNvPr>
          <p:cNvSpPr txBox="1"/>
          <p:nvPr/>
        </p:nvSpPr>
        <p:spPr>
          <a:xfrm>
            <a:off x="6096000" y="-457200"/>
            <a:ext cx="6096000" cy="6924973"/>
          </a:xfrm>
          <a:prstGeom prst="rect">
            <a:avLst/>
          </a:prstGeom>
          <a:noFill/>
        </p:spPr>
        <p:txBody>
          <a:bodyPr wrap="square" rtlCol="0">
            <a:spAutoFit/>
          </a:bodyPr>
          <a:lstStyle/>
          <a:p>
            <a:endParaRPr lang="en-GB" dirty="0"/>
          </a:p>
          <a:p>
            <a:endParaRPr lang="en-GB" dirty="0"/>
          </a:p>
          <a:p>
            <a:pPr marL="342900" indent="-342900">
              <a:buFont typeface="Arial" panose="020B0604020202020204" pitchFamily="34" charset="0"/>
              <a:buChar char="•"/>
            </a:pPr>
            <a:r>
              <a:rPr lang="en-GB" sz="2400" dirty="0"/>
              <a:t>To introduce the role of an NHS England Controlled Drugs Accountable Officer (NHSE CDAO)​</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How to report CD incidents to the NHSE CDAO​</a:t>
            </a:r>
          </a:p>
          <a:p>
            <a:endParaRPr lang="en-GB" sz="2400" dirty="0"/>
          </a:p>
          <a:p>
            <a:pPr marL="342900" indent="-342900">
              <a:buFont typeface="Arial" panose="020B0604020202020204" pitchFamily="34" charset="0"/>
              <a:buChar char="•"/>
            </a:pPr>
            <a:r>
              <a:rPr lang="en-GB" sz="2400" dirty="0"/>
              <a:t>CD destructions</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Current Issues​/themes</a:t>
            </a:r>
          </a:p>
          <a:p>
            <a:endParaRPr lang="en-GB" sz="2400" dirty="0"/>
          </a:p>
          <a:p>
            <a:pPr marL="342900" indent="-342900">
              <a:buFont typeface="Arial" panose="020B0604020202020204" pitchFamily="34" charset="0"/>
              <a:buChar char="•"/>
            </a:pPr>
            <a:r>
              <a:rPr lang="en-GB" sz="2400" dirty="0"/>
              <a:t>Common incidents reported by community pharmacies</a:t>
            </a:r>
          </a:p>
          <a:p>
            <a:endParaRPr lang="en-GB" sz="2400" dirty="0"/>
          </a:p>
          <a:p>
            <a:pPr marL="342900" indent="-342900">
              <a:buFont typeface="Arial" panose="020B0604020202020204" pitchFamily="34" charset="0"/>
              <a:buChar char="•"/>
            </a:pPr>
            <a:r>
              <a:rPr lang="en-GB" sz="2400" dirty="0"/>
              <a:t>Update from Turning Point </a:t>
            </a:r>
          </a:p>
          <a:p>
            <a:pPr marL="342900" indent="-342900">
              <a:buFont typeface="Arial" panose="020B0604020202020204" pitchFamily="34" charset="0"/>
              <a:buChar char="•"/>
            </a:pPr>
            <a:endParaRPr lang="en-GB" sz="2400" dirty="0"/>
          </a:p>
          <a:p>
            <a:pPr marL="342900" indent="-342900">
              <a:buFont typeface="Arial" panose="020B0604020202020204" pitchFamily="34" charset="0"/>
              <a:buChar char="•"/>
            </a:pPr>
            <a:r>
              <a:rPr lang="en-GB" sz="2400" dirty="0"/>
              <a:t>Q&amp;A</a:t>
            </a:r>
          </a:p>
        </p:txBody>
      </p:sp>
    </p:spTree>
    <p:extLst>
      <p:ext uri="{BB962C8B-B14F-4D97-AF65-F5344CB8AC3E}">
        <p14:creationId xmlns:p14="http://schemas.microsoft.com/office/powerpoint/2010/main" val="42495605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915B1D10-4C02-58EA-2780-1F0D5A84B394}"/>
              </a:ext>
            </a:extLst>
          </p:cNvPr>
          <p:cNvSpPr>
            <a:spLocks noGrp="1"/>
          </p:cNvSpPr>
          <p:nvPr>
            <p:ph type="body" sz="quarter" idx="13"/>
          </p:nvPr>
        </p:nvSpPr>
        <p:spPr>
          <a:xfrm>
            <a:off x="1485303" y="3035142"/>
            <a:ext cx="5685560" cy="1601403"/>
          </a:xfrm>
        </p:spPr>
        <p:txBody>
          <a:bodyPr>
            <a:normAutofit fontScale="92500" lnSpcReduction="10000"/>
          </a:bodyPr>
          <a:lstStyle/>
          <a:p>
            <a:r>
              <a:rPr lang="en-GB" dirty="0">
                <a:hlinkClick r:id="rId2"/>
              </a:rPr>
              <a:t>england.centralmidlands-cd@nhs.net</a:t>
            </a:r>
            <a:endParaRPr lang="en-GB" dirty="0"/>
          </a:p>
          <a:p>
            <a:endParaRPr lang="en-GB" dirty="0">
              <a:solidFill>
                <a:srgbClr val="FF0000"/>
              </a:solidFill>
            </a:endParaRPr>
          </a:p>
          <a:p>
            <a:r>
              <a:rPr lang="en-GB" dirty="0">
                <a:solidFill>
                  <a:srgbClr val="FF0000"/>
                </a:solidFill>
                <a:hlinkClick r:id="rId3"/>
              </a:rPr>
              <a:t>mohammed.shaikh@turning-point.co.uk</a:t>
            </a:r>
            <a:r>
              <a:rPr lang="en-GB" dirty="0">
                <a:solidFill>
                  <a:srgbClr val="FF0000"/>
                </a:solidFill>
              </a:rPr>
              <a:t> </a:t>
            </a:r>
          </a:p>
          <a:p>
            <a:endParaRPr lang="en-GB" dirty="0"/>
          </a:p>
        </p:txBody>
      </p:sp>
      <p:sp>
        <p:nvSpPr>
          <p:cNvPr id="6" name="Text Placeholder 5">
            <a:extLst>
              <a:ext uri="{FF2B5EF4-FFF2-40B4-BE49-F238E27FC236}">
                <a16:creationId xmlns:a16="http://schemas.microsoft.com/office/drawing/2014/main" id="{AC48F80B-D2E6-1A78-80C1-6757782116AC}"/>
              </a:ext>
            </a:extLst>
          </p:cNvPr>
          <p:cNvSpPr>
            <a:spLocks noGrp="1"/>
          </p:cNvSpPr>
          <p:nvPr>
            <p:ph type="body" sz="quarter" idx="14"/>
          </p:nvPr>
        </p:nvSpPr>
        <p:spPr/>
        <p:txBody>
          <a:bodyPr/>
          <a:lstStyle/>
          <a:p>
            <a:r>
              <a:rPr lang="en-GB" dirty="0"/>
              <a:t>Thank you</a:t>
            </a:r>
          </a:p>
        </p:txBody>
      </p:sp>
      <p:pic>
        <p:nvPicPr>
          <p:cNvPr id="8" name="Graphic 7" descr="Email with solid fill">
            <a:extLst>
              <a:ext uri="{FF2B5EF4-FFF2-40B4-BE49-F238E27FC236}">
                <a16:creationId xmlns:a16="http://schemas.microsoft.com/office/drawing/2014/main" id="{B241421B-E436-17E8-FFAC-170C9DE0CEEE}"/>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864388" y="2862697"/>
            <a:ext cx="620915" cy="620915"/>
          </a:xfrm>
          <a:prstGeom prst="rect">
            <a:avLst/>
          </a:prstGeom>
        </p:spPr>
      </p:pic>
    </p:spTree>
    <p:extLst>
      <p:ext uri="{BB962C8B-B14F-4D97-AF65-F5344CB8AC3E}">
        <p14:creationId xmlns:p14="http://schemas.microsoft.com/office/powerpoint/2010/main" val="17666185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spc="-40" dirty="0"/>
              <a:t>Why do we need to be vigilant?</a:t>
            </a:r>
          </a:p>
        </p:txBody>
      </p:sp>
      <p:pic>
        <p:nvPicPr>
          <p:cNvPr id="1026" name="Picture 2">
            <a:extLst>
              <a:ext uri="{FF2B5EF4-FFF2-40B4-BE49-F238E27FC236}">
                <a16:creationId xmlns:a16="http://schemas.microsoft.com/office/drawing/2014/main" id="{43ADA9C5-1353-52A0-99A6-CFAB997DAB24}"/>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50365" y="1242593"/>
            <a:ext cx="1562100" cy="157162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a:extLst>
              <a:ext uri="{FF2B5EF4-FFF2-40B4-BE49-F238E27FC236}">
                <a16:creationId xmlns:a16="http://schemas.microsoft.com/office/drawing/2014/main" id="{3968191A-4CB0-B3C0-133E-9DB2624646D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1938" y="1188749"/>
            <a:ext cx="1609725" cy="1609725"/>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a:extLst>
              <a:ext uri="{FF2B5EF4-FFF2-40B4-BE49-F238E27FC236}">
                <a16:creationId xmlns:a16="http://schemas.microsoft.com/office/drawing/2014/main" id="{D7781E9C-E134-8DDA-615A-6992193FA90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93458" y="3884415"/>
            <a:ext cx="3495675" cy="196215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a:extLst>
              <a:ext uri="{FF2B5EF4-FFF2-40B4-BE49-F238E27FC236}">
                <a16:creationId xmlns:a16="http://schemas.microsoft.com/office/drawing/2014/main" id="{E2E4A6D1-1EAD-C4E5-37DF-F67135EBEEF5}"/>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773888" y="1122074"/>
            <a:ext cx="1495425" cy="16764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a:extLst>
              <a:ext uri="{FF2B5EF4-FFF2-40B4-BE49-F238E27FC236}">
                <a16:creationId xmlns:a16="http://schemas.microsoft.com/office/drawing/2014/main" id="{4B5206C7-7C01-AF89-B0CB-973D4156BC1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76483" y="3884415"/>
            <a:ext cx="3486150" cy="196215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1">
            <a:extLst>
              <a:ext uri="{FF2B5EF4-FFF2-40B4-BE49-F238E27FC236}">
                <a16:creationId xmlns:a16="http://schemas.microsoft.com/office/drawing/2014/main" id="{B6652981-968E-D38C-550B-E1EA0D2B6584}"/>
              </a:ext>
            </a:extLst>
          </p:cNvPr>
          <p:cNvSpPr txBox="1"/>
          <p:nvPr/>
        </p:nvSpPr>
        <p:spPr>
          <a:xfrm>
            <a:off x="432000" y="2887742"/>
            <a:ext cx="2149423" cy="923330"/>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hlinkClick r:id="rId8"/>
              </a:rPr>
              <a:t>Shipman Inquiry - GOV.UK (www.gov.uk)</a:t>
            </a:r>
            <a:endParaRPr lang="en-GB" dirty="0"/>
          </a:p>
        </p:txBody>
      </p:sp>
      <p:sp>
        <p:nvSpPr>
          <p:cNvPr id="10" name="TextBox 1">
            <a:extLst>
              <a:ext uri="{FF2B5EF4-FFF2-40B4-BE49-F238E27FC236}">
                <a16:creationId xmlns:a16="http://schemas.microsoft.com/office/drawing/2014/main" id="{DC3ABC34-ECCE-4BD4-ABAC-0A2F4A241815}"/>
              </a:ext>
            </a:extLst>
          </p:cNvPr>
          <p:cNvSpPr txBox="1"/>
          <p:nvPr/>
        </p:nvSpPr>
        <p:spPr>
          <a:xfrm>
            <a:off x="2824631" y="2835146"/>
            <a:ext cx="5354017"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hlinkClick r:id="rId9"/>
              </a:rPr>
              <a:t>The Government response to the report of the Gosport Independent Panel (publishing.service.gov.uk)</a:t>
            </a:r>
            <a:endParaRPr lang="en-GB" dirty="0"/>
          </a:p>
        </p:txBody>
      </p:sp>
      <p:sp>
        <p:nvSpPr>
          <p:cNvPr id="12" name="TextBox 1">
            <a:extLst>
              <a:ext uri="{FF2B5EF4-FFF2-40B4-BE49-F238E27FC236}">
                <a16:creationId xmlns:a16="http://schemas.microsoft.com/office/drawing/2014/main" id="{671B65DB-D1BD-0988-4488-A3855CCD0B34}"/>
              </a:ext>
            </a:extLst>
          </p:cNvPr>
          <p:cNvSpPr txBox="1"/>
          <p:nvPr/>
        </p:nvSpPr>
        <p:spPr>
          <a:xfrm>
            <a:off x="7791390" y="2884410"/>
            <a:ext cx="4058293" cy="646331"/>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GB" dirty="0">
                <a:hlinkClick r:id="rId10"/>
              </a:rPr>
              <a:t>NHS England » Faye’s story: good practice when prescribing opioids for chronic pain</a:t>
            </a:r>
            <a:endParaRPr lang="en-GB" dirty="0"/>
          </a:p>
        </p:txBody>
      </p:sp>
    </p:spTree>
    <p:extLst>
      <p:ext uri="{BB962C8B-B14F-4D97-AF65-F5344CB8AC3E}">
        <p14:creationId xmlns:p14="http://schemas.microsoft.com/office/powerpoint/2010/main" val="3418343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3E52271-5922-BB4D-B745-F298246059AF}"/>
              </a:ext>
            </a:extLst>
          </p:cNvPr>
          <p:cNvSpPr>
            <a:spLocks noGrp="1"/>
          </p:cNvSpPr>
          <p:nvPr>
            <p:ph idx="1"/>
          </p:nvPr>
        </p:nvSpPr>
        <p:spPr>
          <a:xfrm>
            <a:off x="432000" y="1935804"/>
            <a:ext cx="11088000" cy="4292195"/>
          </a:xfrm>
        </p:spPr>
        <p:txBody>
          <a:bodyPr/>
          <a:lstStyle/>
          <a:p>
            <a:r>
              <a:rPr lang="en-GB" dirty="0"/>
              <a:t>The Regulations came into force in England on 1st April 2013 and have subsequently been updated to The Controlled Drugs (Supervision of Management and Use) (Amendment) Regulations 2020.</a:t>
            </a:r>
          </a:p>
          <a:p>
            <a:endParaRPr lang="en-GB" dirty="0"/>
          </a:p>
          <a:p>
            <a:endParaRPr lang="en-GB" dirty="0"/>
          </a:p>
          <a:p>
            <a:endParaRPr lang="en-GB" dirty="0"/>
          </a:p>
          <a:p>
            <a:r>
              <a:rPr lang="en-GB" dirty="0"/>
              <a:t>NHS England CDAOs have a statutory duty to ensure that safe systems are in place for the management and use of controlled drugs. This is to prevent harm to patients and staff from any misuse of controlled drugs.</a:t>
            </a:r>
          </a:p>
          <a:p>
            <a:endParaRPr lang="en-GB" dirty="0"/>
          </a:p>
        </p:txBody>
      </p:sp>
      <p:sp>
        <p:nvSpPr>
          <p:cNvPr id="4" name="Title 3">
            <a:extLst>
              <a:ext uri="{FF2B5EF4-FFF2-40B4-BE49-F238E27FC236}">
                <a16:creationId xmlns:a16="http://schemas.microsoft.com/office/drawing/2014/main" id="{B43D3FCA-D64A-4CBB-1BAF-C48A72EE8B5E}"/>
              </a:ext>
            </a:extLst>
          </p:cNvPr>
          <p:cNvSpPr>
            <a:spLocks noGrp="1"/>
          </p:cNvSpPr>
          <p:nvPr>
            <p:ph type="title"/>
          </p:nvPr>
        </p:nvSpPr>
        <p:spPr>
          <a:xfrm>
            <a:off x="519549" y="630001"/>
            <a:ext cx="11404154" cy="865186"/>
          </a:xfrm>
        </p:spPr>
        <p:txBody>
          <a:bodyPr>
            <a:normAutofit fontScale="90000"/>
          </a:bodyPr>
          <a:lstStyle/>
          <a:p>
            <a:r>
              <a:rPr lang="en-GB" sz="3600" dirty="0">
                <a:effectLst/>
                <a:latin typeface="Arial" panose="020B0604020202020204" pitchFamily="34" charset="0"/>
                <a:ea typeface="Arial" panose="020B0604020202020204" pitchFamily="34" charset="0"/>
                <a:cs typeface="Times New Roman" panose="02020603050405020304" pitchFamily="18" charset="0"/>
              </a:rPr>
              <a:t>The Controlled Drugs (Supervision of Management and Use) Regulations</a:t>
            </a:r>
            <a:br>
              <a:rPr lang="en-GB" dirty="0"/>
            </a:br>
            <a:endParaRPr lang="en-GB" dirty="0"/>
          </a:p>
        </p:txBody>
      </p:sp>
    </p:spTree>
    <p:extLst>
      <p:ext uri="{BB962C8B-B14F-4D97-AF65-F5344CB8AC3E}">
        <p14:creationId xmlns:p14="http://schemas.microsoft.com/office/powerpoint/2010/main" val="738603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a:extLst>
              <a:ext uri="{FF2B5EF4-FFF2-40B4-BE49-F238E27FC236}">
                <a16:creationId xmlns:a16="http://schemas.microsoft.com/office/drawing/2014/main" id="{2B90F155-3690-B003-BDD1-EDA88329D6DE}"/>
              </a:ext>
            </a:extLst>
          </p:cNvPr>
          <p:cNvPicPr>
            <a:picLocks noGrp="1" noChangeAspect="1"/>
          </p:cNvPicPr>
          <p:nvPr>
            <p:ph idx="1"/>
          </p:nvPr>
        </p:nvPicPr>
        <p:blipFill>
          <a:blip r:embed="rId3"/>
          <a:stretch>
            <a:fillRect/>
          </a:stretch>
        </p:blipFill>
        <p:spPr>
          <a:xfrm>
            <a:off x="2034702" y="1750817"/>
            <a:ext cx="8122595" cy="4464996"/>
          </a:xfrm>
          <a:ln>
            <a:solidFill>
              <a:schemeClr val="tx1"/>
            </a:solidFill>
          </a:ln>
        </p:spPr>
      </p:pic>
      <p:sp>
        <p:nvSpPr>
          <p:cNvPr id="3" name="Text Placeholder 2">
            <a:extLst>
              <a:ext uri="{FF2B5EF4-FFF2-40B4-BE49-F238E27FC236}">
                <a16:creationId xmlns:a16="http://schemas.microsoft.com/office/drawing/2014/main" id="{93350E03-0DF7-D34A-4C05-92487D4AA9B4}"/>
              </a:ext>
            </a:extLst>
          </p:cNvPr>
          <p:cNvSpPr>
            <a:spLocks noGrp="1"/>
          </p:cNvSpPr>
          <p:nvPr>
            <p:ph type="body" sz="quarter" idx="13"/>
          </p:nvPr>
        </p:nvSpPr>
        <p:spPr>
          <a:xfrm>
            <a:off x="432000" y="1317359"/>
            <a:ext cx="11012644" cy="717234"/>
          </a:xfrm>
        </p:spPr>
        <p:txBody>
          <a:bodyPr/>
          <a:lstStyle/>
          <a:p>
            <a:r>
              <a:rPr lang="en-GB" dirty="0">
                <a:hlinkClick r:id="rId4"/>
              </a:rPr>
              <a:t>www.cdreporting.co.uk</a:t>
            </a:r>
            <a:r>
              <a:rPr lang="en-GB" dirty="0"/>
              <a:t> </a:t>
            </a:r>
          </a:p>
        </p:txBody>
      </p:sp>
      <p:sp>
        <p:nvSpPr>
          <p:cNvPr id="4" name="Title 3">
            <a:extLst>
              <a:ext uri="{FF2B5EF4-FFF2-40B4-BE49-F238E27FC236}">
                <a16:creationId xmlns:a16="http://schemas.microsoft.com/office/drawing/2014/main" id="{C36AD560-3172-FFCF-6AA3-67DCC197C69C}"/>
              </a:ext>
            </a:extLst>
          </p:cNvPr>
          <p:cNvSpPr>
            <a:spLocks noGrp="1"/>
          </p:cNvSpPr>
          <p:nvPr>
            <p:ph type="title"/>
          </p:nvPr>
        </p:nvSpPr>
        <p:spPr/>
        <p:txBody>
          <a:bodyPr>
            <a:normAutofit fontScale="90000"/>
          </a:bodyPr>
          <a:lstStyle/>
          <a:p>
            <a:br>
              <a:rPr lang="en-GB" dirty="0"/>
            </a:br>
            <a:r>
              <a:rPr lang="en-GB" dirty="0"/>
              <a:t>CD Reporting Portal (CDRP)</a:t>
            </a:r>
            <a:br>
              <a:rPr lang="en-GB" dirty="0"/>
            </a:br>
            <a:r>
              <a:rPr lang="en-GB" dirty="0"/>
              <a:t> </a:t>
            </a:r>
          </a:p>
        </p:txBody>
      </p:sp>
      <p:sp>
        <p:nvSpPr>
          <p:cNvPr id="8" name="Rectangle 7">
            <a:extLst>
              <a:ext uri="{FF2B5EF4-FFF2-40B4-BE49-F238E27FC236}">
                <a16:creationId xmlns:a16="http://schemas.microsoft.com/office/drawing/2014/main" id="{019408B5-4042-1473-7723-19791D5556C6}"/>
              </a:ext>
            </a:extLst>
          </p:cNvPr>
          <p:cNvSpPr/>
          <p:nvPr/>
        </p:nvSpPr>
        <p:spPr>
          <a:xfrm>
            <a:off x="3380361" y="2193912"/>
            <a:ext cx="1352145" cy="48103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2" name="Oval 1">
            <a:extLst>
              <a:ext uri="{FF2B5EF4-FFF2-40B4-BE49-F238E27FC236}">
                <a16:creationId xmlns:a16="http://schemas.microsoft.com/office/drawing/2014/main" id="{904DEAC5-6232-5D0D-94D0-054A220865CF}"/>
              </a:ext>
            </a:extLst>
          </p:cNvPr>
          <p:cNvSpPr/>
          <p:nvPr/>
        </p:nvSpPr>
        <p:spPr>
          <a:xfrm>
            <a:off x="4817297" y="4006424"/>
            <a:ext cx="2376954" cy="1108710"/>
          </a:xfrm>
          <a:prstGeom prst="ellipse">
            <a:avLst/>
          </a:prstGeom>
          <a:noFill/>
          <a:ln w="76200">
            <a:solidFill>
              <a:srgbClr val="C00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noFill/>
            </a:endParaRPr>
          </a:p>
        </p:txBody>
      </p:sp>
      <p:sp>
        <p:nvSpPr>
          <p:cNvPr id="5" name="Oval 4">
            <a:extLst>
              <a:ext uri="{FF2B5EF4-FFF2-40B4-BE49-F238E27FC236}">
                <a16:creationId xmlns:a16="http://schemas.microsoft.com/office/drawing/2014/main" id="{93AA590E-B75D-01EC-F416-93BBC1EAA997}"/>
              </a:ext>
            </a:extLst>
          </p:cNvPr>
          <p:cNvSpPr/>
          <p:nvPr/>
        </p:nvSpPr>
        <p:spPr>
          <a:xfrm>
            <a:off x="7390588" y="4088292"/>
            <a:ext cx="2376954" cy="1108710"/>
          </a:xfrm>
          <a:prstGeom prst="ellipse">
            <a:avLst/>
          </a:prstGeom>
          <a:noFill/>
          <a:ln w="76200">
            <a:solidFill>
              <a:srgbClr val="C00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noFill/>
            </a:endParaRPr>
          </a:p>
        </p:txBody>
      </p:sp>
      <p:sp>
        <p:nvSpPr>
          <p:cNvPr id="7" name="Oval 6">
            <a:extLst>
              <a:ext uri="{FF2B5EF4-FFF2-40B4-BE49-F238E27FC236}">
                <a16:creationId xmlns:a16="http://schemas.microsoft.com/office/drawing/2014/main" id="{BC6A3151-1E66-1ECA-72AA-71656FBC717E}"/>
              </a:ext>
            </a:extLst>
          </p:cNvPr>
          <p:cNvSpPr/>
          <p:nvPr/>
        </p:nvSpPr>
        <p:spPr>
          <a:xfrm>
            <a:off x="1926076" y="3241206"/>
            <a:ext cx="1234646" cy="577927"/>
          </a:xfrm>
          <a:prstGeom prst="ellipse">
            <a:avLst/>
          </a:prstGeom>
          <a:noFill/>
          <a:ln w="76200">
            <a:solidFill>
              <a:srgbClr val="C00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noFill/>
            </a:endParaRPr>
          </a:p>
        </p:txBody>
      </p:sp>
      <p:sp>
        <p:nvSpPr>
          <p:cNvPr id="9" name="Oval 8">
            <a:extLst>
              <a:ext uri="{FF2B5EF4-FFF2-40B4-BE49-F238E27FC236}">
                <a16:creationId xmlns:a16="http://schemas.microsoft.com/office/drawing/2014/main" id="{44440F34-EC22-62A3-5B32-7688B47F033E}"/>
              </a:ext>
            </a:extLst>
          </p:cNvPr>
          <p:cNvSpPr/>
          <p:nvPr/>
        </p:nvSpPr>
        <p:spPr>
          <a:xfrm>
            <a:off x="4931923" y="5111119"/>
            <a:ext cx="2265408" cy="1108710"/>
          </a:xfrm>
          <a:prstGeom prst="ellipse">
            <a:avLst/>
          </a:prstGeom>
          <a:noFill/>
          <a:ln w="76200">
            <a:solidFill>
              <a:srgbClr val="C00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noFill/>
            </a:endParaRPr>
          </a:p>
        </p:txBody>
      </p:sp>
      <p:sp>
        <p:nvSpPr>
          <p:cNvPr id="10" name="Oval 9">
            <a:extLst>
              <a:ext uri="{FF2B5EF4-FFF2-40B4-BE49-F238E27FC236}">
                <a16:creationId xmlns:a16="http://schemas.microsoft.com/office/drawing/2014/main" id="{DEDB07EE-276B-498D-AA60-862922994732}"/>
              </a:ext>
            </a:extLst>
          </p:cNvPr>
          <p:cNvSpPr/>
          <p:nvPr/>
        </p:nvSpPr>
        <p:spPr>
          <a:xfrm>
            <a:off x="3835778" y="3246042"/>
            <a:ext cx="1096145" cy="577927"/>
          </a:xfrm>
          <a:prstGeom prst="ellipse">
            <a:avLst/>
          </a:prstGeom>
          <a:noFill/>
          <a:ln w="76200">
            <a:solidFill>
              <a:srgbClr val="C00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noFill/>
            </a:endParaRPr>
          </a:p>
        </p:txBody>
      </p:sp>
      <p:sp>
        <p:nvSpPr>
          <p:cNvPr id="11" name="Oval 10">
            <a:extLst>
              <a:ext uri="{FF2B5EF4-FFF2-40B4-BE49-F238E27FC236}">
                <a16:creationId xmlns:a16="http://schemas.microsoft.com/office/drawing/2014/main" id="{64A535F4-400A-C18F-D695-2947BEE16394}"/>
              </a:ext>
            </a:extLst>
          </p:cNvPr>
          <p:cNvSpPr/>
          <p:nvPr/>
        </p:nvSpPr>
        <p:spPr>
          <a:xfrm>
            <a:off x="5816640" y="3203229"/>
            <a:ext cx="1483775" cy="717235"/>
          </a:xfrm>
          <a:prstGeom prst="ellipse">
            <a:avLst/>
          </a:prstGeom>
          <a:noFill/>
          <a:ln w="76200">
            <a:solidFill>
              <a:srgbClr val="C00000"/>
            </a:solidFill>
          </a:ln>
        </p:spPr>
        <p:style>
          <a:lnRef idx="2">
            <a:schemeClr val="dk1">
              <a:shade val="15000"/>
            </a:schemeClr>
          </a:lnRef>
          <a:fillRef idx="1">
            <a:schemeClr val="dk1"/>
          </a:fillRef>
          <a:effectRef idx="0">
            <a:schemeClr val="dk1"/>
          </a:effectRef>
          <a:fontRef idx="minor">
            <a:schemeClr val="lt1"/>
          </a:fontRef>
        </p:style>
        <p:txBody>
          <a:bodyPr rtlCol="0" anchor="ctr"/>
          <a:lstStyle/>
          <a:p>
            <a:pPr algn="ctr"/>
            <a:endParaRPr lang="en-GB" dirty="0">
              <a:noFill/>
            </a:endParaRPr>
          </a:p>
        </p:txBody>
      </p:sp>
    </p:spTree>
    <p:extLst>
      <p:ext uri="{BB962C8B-B14F-4D97-AF65-F5344CB8AC3E}">
        <p14:creationId xmlns:p14="http://schemas.microsoft.com/office/powerpoint/2010/main" val="13403817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circle(in)">
                                      <p:cBhvr>
                                        <p:cTn id="17" dur="20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circle(in)">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circle(in)">
                                      <p:cBhvr>
                                        <p:cTn id="27" dur="20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ntr" presetSubtype="16"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circle(in)">
                                      <p:cBhvr>
                                        <p:cTn id="32" dur="2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P spid="7" grpId="0" animBg="1"/>
      <p:bldP spid="9" grpId="0" animBg="1"/>
      <p:bldP spid="10" grpId="0" animBg="1"/>
      <p:bldP spid="1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4">
            <a:extLst>
              <a:ext uri="{FF2B5EF4-FFF2-40B4-BE49-F238E27FC236}">
                <a16:creationId xmlns:a16="http://schemas.microsoft.com/office/drawing/2014/main" id="{38CD63A1-340F-AF47-BC76-77C1B8EFAD07}"/>
              </a:ext>
            </a:extLst>
          </p:cNvPr>
          <p:cNvSpPr>
            <a:spLocks noGrp="1"/>
          </p:cNvSpPr>
          <p:nvPr>
            <p:ph type="title"/>
          </p:nvPr>
        </p:nvSpPr>
        <p:spPr>
          <a:xfrm>
            <a:off x="432000" y="432000"/>
            <a:ext cx="11404154" cy="865186"/>
          </a:xfrm>
        </p:spPr>
        <p:txBody>
          <a:bodyPr/>
          <a:lstStyle/>
          <a:p>
            <a:r>
              <a:rPr lang="en-GB" spc="-40" dirty="0"/>
              <a:t>CD Destructions</a:t>
            </a:r>
          </a:p>
        </p:txBody>
      </p:sp>
      <p:sp>
        <p:nvSpPr>
          <p:cNvPr id="5" name="Content Placeholder 4">
            <a:extLst>
              <a:ext uri="{FF2B5EF4-FFF2-40B4-BE49-F238E27FC236}">
                <a16:creationId xmlns:a16="http://schemas.microsoft.com/office/drawing/2014/main" id="{C594638D-C17F-D749-9360-E2332845D248}"/>
              </a:ext>
            </a:extLst>
          </p:cNvPr>
          <p:cNvSpPr>
            <a:spLocks noGrp="1"/>
          </p:cNvSpPr>
          <p:nvPr>
            <p:ph idx="1"/>
          </p:nvPr>
        </p:nvSpPr>
        <p:spPr>
          <a:xfrm>
            <a:off x="432000" y="2114321"/>
            <a:ext cx="11088000" cy="4113678"/>
          </a:xfrm>
        </p:spPr>
        <p:txBody>
          <a:bodyPr>
            <a:normAutofit lnSpcReduction="10000"/>
          </a:bodyPr>
          <a:lstStyle/>
          <a:p>
            <a:pPr marL="342900" indent="-342900">
              <a:lnSpc>
                <a:spcPct val="100000"/>
              </a:lnSpc>
              <a:spcAft>
                <a:spcPts val="1200"/>
              </a:spcAft>
              <a:buClr>
                <a:schemeClr val="accent6"/>
              </a:buClr>
              <a:buFont typeface="Arial" panose="020B0604020202020204" pitchFamily="34" charset="0"/>
              <a:buChar char="•"/>
            </a:pPr>
            <a:r>
              <a:rPr lang="en-GB" sz="2400" dirty="0"/>
              <a:t>Have SOPs in place and train all your key team members</a:t>
            </a:r>
          </a:p>
          <a:p>
            <a:pPr marL="342900" indent="-342900">
              <a:spcAft>
                <a:spcPts val="1200"/>
              </a:spcAft>
              <a:buClr>
                <a:schemeClr val="accent6"/>
              </a:buClr>
              <a:buFont typeface="Arial" panose="020B0604020202020204" pitchFamily="34" charset="0"/>
              <a:buChar char="•"/>
            </a:pPr>
            <a:r>
              <a:rPr lang="en-GB" sz="2400" dirty="0"/>
              <a:t>Make sure you have a T28 for your premises - </a:t>
            </a:r>
            <a:r>
              <a:rPr lang="en-GB" sz="2000" dirty="0">
                <a:hlinkClick r:id="rId3"/>
              </a:rPr>
              <a:t>T28 waste exemption: sort and denature controlled drugs for disposal - GOV.UK (www.gov.uk)</a:t>
            </a:r>
            <a:endParaRPr lang="en-GB" sz="2400" dirty="0"/>
          </a:p>
          <a:p>
            <a:pPr marL="342900" indent="-342900">
              <a:lnSpc>
                <a:spcPct val="100000"/>
              </a:lnSpc>
              <a:spcAft>
                <a:spcPts val="1200"/>
              </a:spcAft>
              <a:buClr>
                <a:schemeClr val="accent6"/>
              </a:buClr>
              <a:buFont typeface="Arial" panose="020B0604020202020204" pitchFamily="34" charset="0"/>
              <a:buChar char="•"/>
            </a:pPr>
            <a:r>
              <a:rPr lang="en-GB" sz="2400" dirty="0"/>
              <a:t>Use CD destruction kits to denature CDs – Schedule 2, 3, 4 (part1) </a:t>
            </a:r>
          </a:p>
          <a:p>
            <a:pPr marL="1028700" lvl="1" indent="-342900">
              <a:lnSpc>
                <a:spcPct val="100000"/>
              </a:lnSpc>
              <a:spcAft>
                <a:spcPts val="1200"/>
              </a:spcAft>
              <a:buClr>
                <a:schemeClr val="accent6"/>
              </a:buClr>
            </a:pPr>
            <a:r>
              <a:rPr lang="en-GB" sz="2400" dirty="0"/>
              <a:t>Read instructions prior to use</a:t>
            </a:r>
          </a:p>
          <a:p>
            <a:pPr marL="342900" indent="-342900">
              <a:lnSpc>
                <a:spcPct val="100000"/>
              </a:lnSpc>
              <a:spcAft>
                <a:spcPts val="1200"/>
              </a:spcAft>
              <a:buClr>
                <a:schemeClr val="accent6"/>
              </a:buClr>
              <a:buFont typeface="Arial" panose="020B0604020202020204" pitchFamily="34" charset="0"/>
              <a:buChar char="•"/>
            </a:pPr>
            <a:r>
              <a:rPr lang="en-GB" sz="2400" dirty="0"/>
              <a:t>Maintain robust records</a:t>
            </a:r>
          </a:p>
          <a:p>
            <a:pPr marL="342900" indent="-342900">
              <a:lnSpc>
                <a:spcPct val="100000"/>
              </a:lnSpc>
              <a:spcAft>
                <a:spcPts val="1200"/>
              </a:spcAft>
              <a:buClr>
                <a:schemeClr val="accent6"/>
              </a:buClr>
              <a:buFont typeface="Arial" panose="020B0604020202020204" pitchFamily="34" charset="0"/>
              <a:buChar char="•"/>
            </a:pPr>
            <a:r>
              <a:rPr lang="en-GB" sz="2400" dirty="0"/>
              <a:t>Destruction should involve a witness (usually a registered professional) and another person destroying CDs</a:t>
            </a:r>
          </a:p>
          <a:p>
            <a:pPr marL="342900" indent="-342900">
              <a:lnSpc>
                <a:spcPct val="100000"/>
              </a:lnSpc>
              <a:spcAft>
                <a:spcPts val="1200"/>
              </a:spcAft>
              <a:buClr>
                <a:schemeClr val="accent6"/>
              </a:buClr>
              <a:buFont typeface="Arial" panose="020B0604020202020204" pitchFamily="34" charset="0"/>
              <a:buChar char="•"/>
            </a:pPr>
            <a:r>
              <a:rPr lang="en-GB" sz="2400" dirty="0"/>
              <a:t>Keep up to date with destructions</a:t>
            </a:r>
          </a:p>
          <a:p>
            <a:pPr>
              <a:lnSpc>
                <a:spcPct val="100000"/>
              </a:lnSpc>
              <a:spcAft>
                <a:spcPts val="1200"/>
              </a:spcAft>
              <a:buClr>
                <a:schemeClr val="accent6"/>
              </a:buClr>
            </a:pPr>
            <a:endParaRPr lang="en-GB" sz="2400" dirty="0"/>
          </a:p>
          <a:p>
            <a:pPr>
              <a:lnSpc>
                <a:spcPct val="100000"/>
              </a:lnSpc>
              <a:spcAft>
                <a:spcPts val="1200"/>
              </a:spcAft>
              <a:buClr>
                <a:schemeClr val="accent6"/>
              </a:buClr>
            </a:pPr>
            <a:endParaRPr lang="en-GB" sz="2400" dirty="0"/>
          </a:p>
        </p:txBody>
      </p:sp>
      <p:sp>
        <p:nvSpPr>
          <p:cNvPr id="6" name="Text Placeholder 5">
            <a:extLst>
              <a:ext uri="{FF2B5EF4-FFF2-40B4-BE49-F238E27FC236}">
                <a16:creationId xmlns:a16="http://schemas.microsoft.com/office/drawing/2014/main" id="{90D8699A-B55F-394A-8D26-672B8DCA6C60}"/>
              </a:ext>
            </a:extLst>
          </p:cNvPr>
          <p:cNvSpPr>
            <a:spLocks noGrp="1"/>
          </p:cNvSpPr>
          <p:nvPr>
            <p:ph type="body" sz="quarter" idx="13"/>
          </p:nvPr>
        </p:nvSpPr>
        <p:spPr>
          <a:xfrm>
            <a:off x="432001" y="1416790"/>
            <a:ext cx="11012644" cy="577927"/>
          </a:xfrm>
        </p:spPr>
        <p:txBody>
          <a:bodyPr/>
          <a:lstStyle/>
          <a:p>
            <a:pPr>
              <a:lnSpc>
                <a:spcPct val="100000"/>
              </a:lnSpc>
              <a:spcAft>
                <a:spcPts val="1200"/>
              </a:spcAft>
              <a:buClr>
                <a:schemeClr val="accent6"/>
              </a:buClr>
            </a:pPr>
            <a:r>
              <a:rPr lang="en-GB" dirty="0"/>
              <a:t>Basics</a:t>
            </a:r>
            <a:endParaRPr lang="en-GB" sz="2400" dirty="0"/>
          </a:p>
        </p:txBody>
      </p:sp>
    </p:spTree>
    <p:extLst>
      <p:ext uri="{BB962C8B-B14F-4D97-AF65-F5344CB8AC3E}">
        <p14:creationId xmlns:p14="http://schemas.microsoft.com/office/powerpoint/2010/main" val="2282146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D0CF21-C5B5-FD0E-A911-21224A536D43}"/>
              </a:ext>
            </a:extLst>
          </p:cNvPr>
          <p:cNvSpPr>
            <a:spLocks noGrp="1"/>
          </p:cNvSpPr>
          <p:nvPr>
            <p:ph idx="1"/>
          </p:nvPr>
        </p:nvSpPr>
        <p:spPr>
          <a:xfrm>
            <a:off x="432000" y="2314799"/>
            <a:ext cx="11088000" cy="3456000"/>
          </a:xfrm>
        </p:spPr>
        <p:txBody>
          <a:bodyPr/>
          <a:lstStyle/>
          <a:p>
            <a:pPr marL="342900" indent="-342900">
              <a:buFont typeface="Arial" panose="020B0604020202020204" pitchFamily="34" charset="0"/>
              <a:buChar char="•"/>
            </a:pPr>
            <a:r>
              <a:rPr lang="en-GB" dirty="0"/>
              <a:t>Pharmacies cannot accept CD returns from nursing homes</a:t>
            </a:r>
          </a:p>
          <a:p>
            <a:pPr marL="342900" indent="-342900">
              <a:buFont typeface="Arial" panose="020B0604020202020204" pitchFamily="34" charset="0"/>
              <a:buChar char="•"/>
            </a:pPr>
            <a:r>
              <a:rPr lang="en-GB" dirty="0"/>
              <a:t>Good practice to keep a record of returned CDs and their destruction– separate to CD Register</a:t>
            </a:r>
          </a:p>
          <a:p>
            <a:pPr marL="342900" indent="-342900">
              <a:buFont typeface="Arial" panose="020B0604020202020204" pitchFamily="34" charset="0"/>
              <a:buChar char="•"/>
            </a:pPr>
            <a:r>
              <a:rPr lang="en-GB" dirty="0"/>
              <a:t>You do not require an Authorised Witness (CDAO designated AW/ GPhC inspector/CDLO) to destroy these CDs. </a:t>
            </a:r>
          </a:p>
          <a:p>
            <a:pPr marL="342900" indent="-342900">
              <a:buFont typeface="Arial" panose="020B0604020202020204" pitchFamily="34" charset="0"/>
              <a:buChar char="•"/>
            </a:pPr>
            <a:r>
              <a:rPr lang="en-GB" dirty="0"/>
              <a:t>Destruction can be completed by pharmacy team (witness &amp; person destroying)</a:t>
            </a:r>
          </a:p>
          <a:p>
            <a:pPr marL="342900" indent="-342900">
              <a:buFont typeface="Arial" panose="020B0604020202020204" pitchFamily="34" charset="0"/>
              <a:buChar char="•"/>
            </a:pPr>
            <a:r>
              <a:rPr lang="en-GB" dirty="0"/>
              <a:t>Safe custody of schedule 2 and 3 CDs must be maintained, unless exempt.</a:t>
            </a:r>
          </a:p>
          <a:p>
            <a:pPr marL="1028700" lvl="1" indent="-342900"/>
            <a:r>
              <a:rPr lang="en-GB" dirty="0"/>
              <a:t>Segregate in CD safe – clearly marked as patient returns</a:t>
            </a:r>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
        <p:nvSpPr>
          <p:cNvPr id="3" name="Text Placeholder 2">
            <a:extLst>
              <a:ext uri="{FF2B5EF4-FFF2-40B4-BE49-F238E27FC236}">
                <a16:creationId xmlns:a16="http://schemas.microsoft.com/office/drawing/2014/main" id="{3F5CE657-4367-8216-2962-714599FED150}"/>
              </a:ext>
            </a:extLst>
          </p:cNvPr>
          <p:cNvSpPr>
            <a:spLocks noGrp="1"/>
          </p:cNvSpPr>
          <p:nvPr>
            <p:ph type="body" sz="quarter" idx="13"/>
          </p:nvPr>
        </p:nvSpPr>
        <p:spPr>
          <a:xfrm>
            <a:off x="432000" y="1619370"/>
            <a:ext cx="11012644" cy="577927"/>
          </a:xfrm>
        </p:spPr>
        <p:txBody>
          <a:bodyPr/>
          <a:lstStyle/>
          <a:p>
            <a:r>
              <a:rPr lang="en-GB" dirty="0"/>
              <a:t>Patient Returned CDs </a:t>
            </a:r>
          </a:p>
        </p:txBody>
      </p:sp>
      <p:sp>
        <p:nvSpPr>
          <p:cNvPr id="4" name="Title 3">
            <a:extLst>
              <a:ext uri="{FF2B5EF4-FFF2-40B4-BE49-F238E27FC236}">
                <a16:creationId xmlns:a16="http://schemas.microsoft.com/office/drawing/2014/main" id="{F3DF6E13-6D18-E4F5-85D2-ABB29D394BC1}"/>
              </a:ext>
            </a:extLst>
          </p:cNvPr>
          <p:cNvSpPr>
            <a:spLocks noGrp="1"/>
          </p:cNvSpPr>
          <p:nvPr>
            <p:ph type="title"/>
          </p:nvPr>
        </p:nvSpPr>
        <p:spPr/>
        <p:txBody>
          <a:bodyPr/>
          <a:lstStyle/>
          <a:p>
            <a:r>
              <a:rPr lang="en-GB" dirty="0"/>
              <a:t>CD Destructions</a:t>
            </a:r>
          </a:p>
        </p:txBody>
      </p:sp>
    </p:spTree>
    <p:extLst>
      <p:ext uri="{BB962C8B-B14F-4D97-AF65-F5344CB8AC3E}">
        <p14:creationId xmlns:p14="http://schemas.microsoft.com/office/powerpoint/2010/main" val="23643289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8CD0CF21-C5B5-FD0E-A911-21224A536D43}"/>
              </a:ext>
            </a:extLst>
          </p:cNvPr>
          <p:cNvSpPr>
            <a:spLocks noGrp="1"/>
          </p:cNvSpPr>
          <p:nvPr>
            <p:ph idx="1"/>
          </p:nvPr>
        </p:nvSpPr>
        <p:spPr>
          <a:xfrm>
            <a:off x="432000" y="2042809"/>
            <a:ext cx="11088000" cy="4095344"/>
          </a:xfrm>
        </p:spPr>
        <p:txBody>
          <a:bodyPr>
            <a:normAutofit fontScale="92500"/>
          </a:bodyPr>
          <a:lstStyle/>
          <a:p>
            <a:pPr marL="342900" indent="-342900">
              <a:buFont typeface="Arial" panose="020B0604020202020204" pitchFamily="34" charset="0"/>
              <a:buChar char="•"/>
            </a:pPr>
            <a:r>
              <a:rPr lang="en-GB" dirty="0"/>
              <a:t>It is a legal requirement to have an Authorised Witness (CDAO designated AW/ GPhC inspector/CDLO) to destroy CDs </a:t>
            </a:r>
          </a:p>
          <a:p>
            <a:pPr marL="342900" indent="-342900">
              <a:buFont typeface="Arial" panose="020B0604020202020204" pitchFamily="34" charset="0"/>
              <a:buChar char="•"/>
            </a:pPr>
            <a:r>
              <a:rPr lang="en-GB" dirty="0"/>
              <a:t>Not a Body Corporate – submit an Authorised Witness (AW) destruction request via online CD portal</a:t>
            </a:r>
          </a:p>
          <a:p>
            <a:pPr marL="342900" indent="-342900">
              <a:buFont typeface="Arial" panose="020B0604020202020204" pitchFamily="34" charset="0"/>
              <a:buChar char="•"/>
            </a:pPr>
            <a:r>
              <a:rPr lang="en-GB" dirty="0"/>
              <a:t>Body Corporate – follow organisational SOP</a:t>
            </a:r>
          </a:p>
          <a:p>
            <a:pPr marL="342900" indent="-342900">
              <a:buFont typeface="Arial" panose="020B0604020202020204" pitchFamily="34" charset="0"/>
              <a:buChar char="•"/>
            </a:pPr>
            <a:r>
              <a:rPr lang="en-GB" dirty="0"/>
              <a:t>Safe custody should be maintained, CDs should be segregated and clearly marked</a:t>
            </a:r>
          </a:p>
          <a:p>
            <a:pPr marL="342900" indent="-342900">
              <a:buFont typeface="Arial" panose="020B0604020202020204" pitchFamily="34" charset="0"/>
              <a:buChar char="•"/>
            </a:pPr>
            <a:r>
              <a:rPr lang="en-GB" dirty="0"/>
              <a:t>Out of Date (OOD) stock should be entered into CD register and included in balance checks</a:t>
            </a:r>
          </a:p>
          <a:p>
            <a:pPr marL="342900" indent="-342900">
              <a:buFont typeface="Arial" panose="020B0604020202020204" pitchFamily="34" charset="0"/>
              <a:buChar char="•"/>
            </a:pPr>
            <a:r>
              <a:rPr lang="en-GB" dirty="0"/>
              <a:t>An entry is made into the CD register at the time of destruction</a:t>
            </a:r>
          </a:p>
          <a:p>
            <a:endParaRPr lang="en-GB" dirty="0"/>
          </a:p>
          <a:p>
            <a:r>
              <a:rPr lang="en-GB" dirty="0"/>
              <a:t>(Schedule 3 and 4 can be destroyed by pharmacy staff with witness and person destroying)</a:t>
            </a:r>
          </a:p>
          <a:p>
            <a:pPr marL="342900" indent="-342900">
              <a:buFont typeface="Arial" panose="020B0604020202020204" pitchFamily="34" charset="0"/>
              <a:buChar char="•"/>
            </a:pPr>
            <a:endParaRPr lang="en-GB" dirty="0"/>
          </a:p>
          <a:p>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a:p>
            <a:pPr marL="342900" indent="-342900">
              <a:buFont typeface="Arial" panose="020B0604020202020204" pitchFamily="34" charset="0"/>
              <a:buChar char="•"/>
            </a:pPr>
            <a:endParaRPr lang="en-GB" dirty="0"/>
          </a:p>
        </p:txBody>
      </p:sp>
      <p:sp>
        <p:nvSpPr>
          <p:cNvPr id="3" name="Text Placeholder 2">
            <a:extLst>
              <a:ext uri="{FF2B5EF4-FFF2-40B4-BE49-F238E27FC236}">
                <a16:creationId xmlns:a16="http://schemas.microsoft.com/office/drawing/2014/main" id="{3F5CE657-4367-8216-2962-714599FED150}"/>
              </a:ext>
            </a:extLst>
          </p:cNvPr>
          <p:cNvSpPr>
            <a:spLocks noGrp="1"/>
          </p:cNvSpPr>
          <p:nvPr>
            <p:ph type="body" sz="quarter" idx="13"/>
          </p:nvPr>
        </p:nvSpPr>
        <p:spPr>
          <a:xfrm>
            <a:off x="432000" y="1619370"/>
            <a:ext cx="11012644" cy="577927"/>
          </a:xfrm>
        </p:spPr>
        <p:txBody>
          <a:bodyPr/>
          <a:lstStyle/>
          <a:p>
            <a:r>
              <a:rPr lang="en-GB" dirty="0"/>
              <a:t>Expired/obsolete CD Stock – Schedule 2 CDs</a:t>
            </a:r>
          </a:p>
        </p:txBody>
      </p:sp>
      <p:sp>
        <p:nvSpPr>
          <p:cNvPr id="4" name="Title 3">
            <a:extLst>
              <a:ext uri="{FF2B5EF4-FFF2-40B4-BE49-F238E27FC236}">
                <a16:creationId xmlns:a16="http://schemas.microsoft.com/office/drawing/2014/main" id="{F3DF6E13-6D18-E4F5-85D2-ABB29D394BC1}"/>
              </a:ext>
            </a:extLst>
          </p:cNvPr>
          <p:cNvSpPr>
            <a:spLocks noGrp="1"/>
          </p:cNvSpPr>
          <p:nvPr>
            <p:ph type="title"/>
          </p:nvPr>
        </p:nvSpPr>
        <p:spPr/>
        <p:txBody>
          <a:bodyPr/>
          <a:lstStyle/>
          <a:p>
            <a:r>
              <a:rPr lang="en-GB" dirty="0"/>
              <a:t>CD Destructions</a:t>
            </a:r>
          </a:p>
        </p:txBody>
      </p:sp>
    </p:spTree>
    <p:extLst>
      <p:ext uri="{BB962C8B-B14F-4D97-AF65-F5344CB8AC3E}">
        <p14:creationId xmlns:p14="http://schemas.microsoft.com/office/powerpoint/2010/main" val="1347634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DFE29FCA-0017-C66B-822D-E42E10486670}"/>
              </a:ext>
            </a:extLst>
          </p:cNvPr>
          <p:cNvSpPr>
            <a:spLocks noGrp="1"/>
          </p:cNvSpPr>
          <p:nvPr>
            <p:ph idx="1"/>
          </p:nvPr>
        </p:nvSpPr>
        <p:spPr>
          <a:xfrm>
            <a:off x="432000" y="1712068"/>
            <a:ext cx="11088000" cy="4515931"/>
          </a:xfrm>
        </p:spPr>
        <p:txBody>
          <a:bodyPr>
            <a:normAutofit lnSpcReduction="10000"/>
          </a:bodyPr>
          <a:lstStyle/>
          <a:p>
            <a:pPr marL="342900" indent="-342900">
              <a:buFont typeface="Arial" panose="020B0604020202020204" pitchFamily="34" charset="0"/>
              <a:buChar char="•"/>
            </a:pPr>
            <a:r>
              <a:rPr lang="en-GB" dirty="0"/>
              <a:t>CPCS</a:t>
            </a:r>
          </a:p>
          <a:p>
            <a:pPr marL="1028700" lvl="1" indent="-342900"/>
            <a:r>
              <a:rPr lang="en-GB" dirty="0"/>
              <a:t>Fraudulent activity</a:t>
            </a:r>
          </a:p>
          <a:p>
            <a:pPr marL="1028700" lvl="1" indent="-342900"/>
            <a:r>
              <a:rPr lang="en-GB" dirty="0"/>
              <a:t>Monitoring (5 days’ supply)</a:t>
            </a:r>
          </a:p>
          <a:p>
            <a:pPr marL="342900" indent="-342900">
              <a:buFont typeface="Arial" panose="020B0604020202020204" pitchFamily="34" charset="0"/>
              <a:buChar char="•"/>
            </a:pPr>
            <a:r>
              <a:rPr lang="en-GB" dirty="0"/>
              <a:t>Diversion of CDs</a:t>
            </a:r>
          </a:p>
          <a:p>
            <a:pPr marL="1028700" lvl="1" indent="-342900"/>
            <a:r>
              <a:rPr lang="en-GB" dirty="0"/>
              <a:t>Complete CRB checks</a:t>
            </a:r>
          </a:p>
          <a:p>
            <a:pPr marL="1028700" lvl="1" indent="-342900"/>
            <a:r>
              <a:rPr lang="en-GB" dirty="0"/>
              <a:t>Check your stock levels</a:t>
            </a:r>
          </a:p>
          <a:p>
            <a:pPr marL="342900" indent="-342900">
              <a:buFont typeface="Arial" panose="020B0604020202020204" pitchFamily="34" charset="0"/>
              <a:buChar char="•"/>
            </a:pPr>
            <a:r>
              <a:rPr lang="en-GB" dirty="0"/>
              <a:t>Attempts to get hold of codeine linctus and Phenergan liquid</a:t>
            </a:r>
          </a:p>
          <a:p>
            <a:pPr marL="342900" indent="-342900">
              <a:buFont typeface="Arial" panose="020B0604020202020204" pitchFamily="34" charset="0"/>
              <a:buChar char="•"/>
            </a:pPr>
            <a:r>
              <a:rPr lang="en-GB" dirty="0"/>
              <a:t>Fraudulent prescriptions</a:t>
            </a:r>
          </a:p>
          <a:p>
            <a:pPr marL="1028700" lvl="1" indent="-342900"/>
            <a:r>
              <a:rPr lang="en-GB" dirty="0"/>
              <a:t>Healthcare professionals</a:t>
            </a:r>
          </a:p>
          <a:p>
            <a:pPr marL="1028700" lvl="1" indent="-342900"/>
            <a:r>
              <a:rPr lang="en-GB" dirty="0"/>
              <a:t>Patients adding CDs, changing quantities to existing prescriptions</a:t>
            </a:r>
          </a:p>
          <a:p>
            <a:pPr marL="1028700" lvl="1" indent="-342900"/>
            <a:r>
              <a:rPr lang="en-GB" dirty="0"/>
              <a:t>Stolen FP10s used to order CDs</a:t>
            </a:r>
          </a:p>
          <a:p>
            <a:pPr marL="1028700" lvl="1" indent="-342900"/>
            <a:r>
              <a:rPr lang="en-GB" dirty="0"/>
              <a:t>Private prescriptions for codeine</a:t>
            </a:r>
          </a:p>
          <a:p>
            <a:pPr marL="1028700" lvl="1" indent="-342900"/>
            <a:endParaRPr lang="en-GB" dirty="0"/>
          </a:p>
          <a:p>
            <a:pPr marL="1028700" lvl="1" indent="-342900"/>
            <a:endParaRPr lang="en-GB" dirty="0"/>
          </a:p>
        </p:txBody>
      </p:sp>
      <p:sp>
        <p:nvSpPr>
          <p:cNvPr id="4" name="Title 3">
            <a:extLst>
              <a:ext uri="{FF2B5EF4-FFF2-40B4-BE49-F238E27FC236}">
                <a16:creationId xmlns:a16="http://schemas.microsoft.com/office/drawing/2014/main" id="{52D77119-3657-EF48-BE14-F4373960CCD8}"/>
              </a:ext>
            </a:extLst>
          </p:cNvPr>
          <p:cNvSpPr>
            <a:spLocks noGrp="1"/>
          </p:cNvSpPr>
          <p:nvPr>
            <p:ph type="title"/>
          </p:nvPr>
        </p:nvSpPr>
        <p:spPr/>
        <p:txBody>
          <a:bodyPr/>
          <a:lstStyle/>
          <a:p>
            <a:r>
              <a:rPr lang="en-GB" dirty="0"/>
              <a:t>Current Issues/Themes in Community Pharmacy</a:t>
            </a:r>
          </a:p>
        </p:txBody>
      </p:sp>
    </p:spTree>
    <p:extLst>
      <p:ext uri="{BB962C8B-B14F-4D97-AF65-F5344CB8AC3E}">
        <p14:creationId xmlns:p14="http://schemas.microsoft.com/office/powerpoint/2010/main" val="3712889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NHSD-Refresh-Theme-NOV1120B">
  <a:themeElements>
    <a:clrScheme name="Custom 2">
      <a:dk1>
        <a:srgbClr val="FFFFFF"/>
      </a:dk1>
      <a:lt1>
        <a:srgbClr val="231F20"/>
      </a:lt1>
      <a:dk2>
        <a:srgbClr val="005EB8"/>
      </a:dk2>
      <a:lt2>
        <a:srgbClr val="F4F6F8"/>
      </a:lt2>
      <a:accent1>
        <a:srgbClr val="003087"/>
      </a:accent1>
      <a:accent2>
        <a:srgbClr val="768692"/>
      </a:accent2>
      <a:accent3>
        <a:srgbClr val="C7CED3"/>
      </a:accent3>
      <a:accent4>
        <a:srgbClr val="99DDEB"/>
      </a:accent4>
      <a:accent5>
        <a:srgbClr val="80D2CC"/>
      </a:accent5>
      <a:accent6>
        <a:srgbClr val="425563"/>
      </a:accent6>
      <a:hlink>
        <a:srgbClr val="005EB8"/>
      </a:hlink>
      <a:folHlink>
        <a:srgbClr val="003087"/>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NHSD-PPT-Template-Refresh_NOV2020-B" id="{06B772CD-B1AE-2743-BE7F-0BA8B46714EA}" vid="{16F65E12-3586-BC44-90B1-43C17D38503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d1578f25-4d6e-4d4b-93b5-68c0610bc2f6" xsi:nil="true"/>
    <lcf76f155ced4ddcb4097134ff3c332f xmlns="f51a84ac-5ef7-4b0b-bd71-e269097bd152">
      <Terms xmlns="http://schemas.microsoft.com/office/infopath/2007/PartnerControls"/>
    </lcf76f155ced4ddcb4097134ff3c332f>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D58DAB8732D9F3418856D0D9676F2821" ma:contentTypeVersion="14" ma:contentTypeDescription="Create a new document." ma:contentTypeScope="" ma:versionID="df67a3ef9401269458bb578c87a7438f">
  <xsd:schema xmlns:xsd="http://www.w3.org/2001/XMLSchema" xmlns:xs="http://www.w3.org/2001/XMLSchema" xmlns:p="http://schemas.microsoft.com/office/2006/metadata/properties" xmlns:ns2="f51a84ac-5ef7-4b0b-bd71-e269097bd152" xmlns:ns3="d1578f25-4d6e-4d4b-93b5-68c0610bc2f6" targetNamespace="http://schemas.microsoft.com/office/2006/metadata/properties" ma:root="true" ma:fieldsID="1f78e506478e432b77851df7de98006d" ns2:_="" ns3:_="">
    <xsd:import namespace="f51a84ac-5ef7-4b0b-bd71-e269097bd152"/>
    <xsd:import namespace="d1578f25-4d6e-4d4b-93b5-68c0610bc2f6"/>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lcf76f155ced4ddcb4097134ff3c332f" minOccurs="0"/>
                <xsd:element ref="ns3:TaxCatchAll" minOccurs="0"/>
                <xsd:element ref="ns2:MediaServiceDateTaken"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51a84ac-5ef7-4b0b-bd71-e269097bd15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443b0bdb-28a8-4814-9fb9-624c17c095fc"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ternalName="MediaServiceDateTaken"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bjectDetectorVersions" ma:index="2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1578f25-4d6e-4d4b-93b5-68c0610bc2f6"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9c09e931-96c1-4ec4-9308-05dd5fca9439}" ma:internalName="TaxCatchAll" ma:showField="CatchAllData" ma:web="d1578f25-4d6e-4d4b-93b5-68c0610bc2f6">
      <xsd:complexType>
        <xsd:complexContent>
          <xsd:extension base="dms:MultiChoiceLookup">
            <xsd:sequence>
              <xsd:element name="Value" type="dms:Lookup" maxOccurs="unbounded" minOccurs="0" nillable="true"/>
            </xsd:sequence>
          </xsd:extension>
        </xsd:complexContent>
      </xsd:complexType>
    </xsd:element>
    <xsd:element name="SharedWithUsers" ma:index="19"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0"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7B6D4F5-ECA0-4A22-A4DD-3335756FD664}">
  <ds:schemaRefs>
    <ds:schemaRef ds:uri="http://schemas.microsoft.com/sharepoint/v3/contenttype/forms"/>
  </ds:schemaRefs>
</ds:datastoreItem>
</file>

<file path=customXml/itemProps2.xml><?xml version="1.0" encoding="utf-8"?>
<ds:datastoreItem xmlns:ds="http://schemas.openxmlformats.org/officeDocument/2006/customXml" ds:itemID="{A12B3C52-C4E5-4003-8240-632FDE102EAB}">
  <ds:schemaRefs>
    <ds:schemaRef ds:uri="http://schemas.microsoft.com/office/2006/documentManagement/types"/>
    <ds:schemaRef ds:uri="http://schemas.microsoft.com/office/2006/metadata/properties"/>
    <ds:schemaRef ds:uri="http://purl.org/dc/terms/"/>
    <ds:schemaRef ds:uri="http://schemas.microsoft.com/office/infopath/2007/PartnerControls"/>
    <ds:schemaRef ds:uri="d1578f25-4d6e-4d4b-93b5-68c0610bc2f6"/>
    <ds:schemaRef ds:uri="http://purl.org/dc/dcmitype/"/>
    <ds:schemaRef ds:uri="http://schemas.openxmlformats.org/package/2006/metadata/core-properties"/>
    <ds:schemaRef ds:uri="f51a84ac-5ef7-4b0b-bd71-e269097bd152"/>
    <ds:schemaRef ds:uri="http://www.w3.org/XML/1998/namespace"/>
    <ds:schemaRef ds:uri="http://purl.org/dc/elements/1.1/"/>
  </ds:schemaRefs>
</ds:datastoreItem>
</file>

<file path=customXml/itemProps3.xml><?xml version="1.0" encoding="utf-8"?>
<ds:datastoreItem xmlns:ds="http://schemas.openxmlformats.org/officeDocument/2006/customXml" ds:itemID="{BC2B91A9-279C-4DD3-80C7-D94C9D25F54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51a84ac-5ef7-4b0b-bd71-e269097bd152"/>
    <ds:schemaRef ds:uri="d1578f25-4d6e-4d4b-93b5-68c0610bc2f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NHSD-Refresh-Theme-NOV1120B</Template>
  <TotalTime>2384</TotalTime>
  <Words>2331</Words>
  <Application>Microsoft Office PowerPoint</Application>
  <PresentationFormat>Widescreen</PresentationFormat>
  <Paragraphs>209</Paragraphs>
  <Slides>20</Slides>
  <Notes>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20</vt:i4>
      </vt:variant>
    </vt:vector>
  </HeadingPairs>
  <TitlesOfParts>
    <vt:vector size="24" baseType="lpstr">
      <vt:lpstr>Arial</vt:lpstr>
      <vt:lpstr>Calibri</vt:lpstr>
      <vt:lpstr>Helvetica Neue Medium</vt:lpstr>
      <vt:lpstr>NHSD-Refresh-Theme-NOV1120B</vt:lpstr>
      <vt:lpstr>Controlled Drugs in Community Pharmacy</vt:lpstr>
      <vt:lpstr>Objectives</vt:lpstr>
      <vt:lpstr>Why do we need to be vigilant?</vt:lpstr>
      <vt:lpstr>The Controlled Drugs (Supervision of Management and Use) Regulations </vt:lpstr>
      <vt:lpstr> CD Reporting Portal (CDRP)  </vt:lpstr>
      <vt:lpstr>CD Destructions</vt:lpstr>
      <vt:lpstr>CD Destructions</vt:lpstr>
      <vt:lpstr>CD Destructions</vt:lpstr>
      <vt:lpstr>Current Issues/Themes in Community Pharmacy</vt:lpstr>
      <vt:lpstr>Common Themes for Community Pharmacy Incidents</vt:lpstr>
      <vt:lpstr>Home Office Approved Wording</vt:lpstr>
      <vt:lpstr>Appropriate Date</vt:lpstr>
      <vt:lpstr>Lost Prescriptions</vt:lpstr>
      <vt:lpstr>Communication</vt:lpstr>
      <vt:lpstr>Missed collections</vt:lpstr>
      <vt:lpstr>Case Study – Methadone Collection by Patient’s Rep</vt:lpstr>
      <vt:lpstr>Case Study – Methadone Collection by Patient’s Rep</vt:lpstr>
      <vt:lpstr>Case Study – Methadone Collection by Patient’s Rep</vt:lpstr>
      <vt:lpstr>Case Study – Methadone Collection by Patient’s Rep</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template</dc:title>
  <dc:creator>Gregory Wye</dc:creator>
  <cp:lastModifiedBy>Rajshri Owen </cp:lastModifiedBy>
  <cp:revision>71</cp:revision>
  <dcterms:created xsi:type="dcterms:W3CDTF">2020-11-30T10:49:03Z</dcterms:created>
  <dcterms:modified xsi:type="dcterms:W3CDTF">2023-09-25T08:44:03Z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0x010100D58DAB8732D9F3418856D0D9676F2821</vt:lpwstr>
  </property>
  <property fmtid="{D5CDD505-2E9C-101B-9397-08002B2CF9AE}" pid="3" name="_dlc_DocIdItemGuid">
    <vt:lpwstr>56579ddb-1cdf-4035-9a3d-2da04fab6c26</vt:lpwstr>
  </property>
  <property fmtid="{D5CDD505-2E9C-101B-9397-08002B2CF9AE}" pid="4" name="MediaServiceImageTags">
    <vt:lpwstr/>
  </property>
</Properties>
</file>