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280" r:id="rId4"/>
    <p:sldId id="281" r:id="rId5"/>
    <p:sldId id="286" r:id="rId6"/>
    <p:sldId id="324" r:id="rId7"/>
    <p:sldId id="300" r:id="rId8"/>
    <p:sldId id="333" r:id="rId9"/>
    <p:sldId id="331" r:id="rId10"/>
    <p:sldId id="297" r:id="rId11"/>
    <p:sldId id="335" r:id="rId12"/>
    <p:sldId id="301" r:id="rId13"/>
    <p:sldId id="318" r:id="rId14"/>
    <p:sldId id="337" r:id="rId15"/>
    <p:sldId id="339" r:id="rId16"/>
    <p:sldId id="340" r:id="rId17"/>
    <p:sldId id="316" r:id="rId18"/>
    <p:sldId id="326" r:id="rId19"/>
    <p:sldId id="299" r:id="rId20"/>
    <p:sldId id="330" r:id="rId21"/>
    <p:sldId id="315" r:id="rId22"/>
    <p:sldId id="328" r:id="rId23"/>
    <p:sldId id="334" r:id="rId24"/>
    <p:sldId id="329" r:id="rId25"/>
    <p:sldId id="323" r:id="rId26"/>
    <p:sldId id="303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CC94FF"/>
    <a:srgbClr val="47D1BA"/>
    <a:srgbClr val="0F6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0"/>
  </p:normalViewPr>
  <p:slideViewPr>
    <p:cSldViewPr snapToGrid="0">
      <p:cViewPr>
        <p:scale>
          <a:sx n="59" d="100"/>
          <a:sy n="59" d="100"/>
        </p:scale>
        <p:origin x="9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04D95-B157-1146-842D-9361530D14CC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56578-BF11-9F4D-A837-E435DD4B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SGM last year – you voted in following Wright review </a:t>
            </a:r>
          </a:p>
          <a:p>
            <a:r>
              <a:rPr lang="en-GB" dirty="0"/>
              <a:t>Triggered the election process</a:t>
            </a:r>
          </a:p>
          <a:p>
            <a:r>
              <a:rPr lang="en-GB" dirty="0"/>
              <a:t>Committee a few weeks ago completed an induction afternoon with me and the Exec to help them settle and adapt in to their new role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0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7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A4871C9-A189-3165-5AB8-C7ABB5863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730" y="399519"/>
            <a:ext cx="3727324" cy="8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9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412D-53F8-E0AF-1302-C1F470C0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5"/>
            <a:ext cx="1041841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5956-3986-5D52-5AD3-91599670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1681163"/>
            <a:ext cx="506059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30A0-A446-8934-83B0-4211CE9DD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73EB0-202F-9534-7FA6-4360AF302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9948" y="1681163"/>
            <a:ext cx="485543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47D1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4C7C7-9972-861A-4FE3-88F8319E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8" y="2718651"/>
            <a:ext cx="4855439" cy="3471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D02DD-D141-31DC-5F08-399C5421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4A02C5-BABC-E8B6-0ACD-ED244D3A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D985BB-EA85-CB44-EC72-A8AA5E0E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2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B449D-27B1-7F72-FF02-A3C9C61F9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4DAF6E-A6CE-8E1F-7712-50736750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E5B0-5C76-4FF0-0647-75F16630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343FB-AF03-CE0F-4C9E-D1D429F4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5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A6CF-5E58-6404-777E-F8DE33A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FE4B-4FC6-24FC-D2CB-DF6C98DC8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42920-6755-600A-0F2C-89E0FAAD5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8BB2E-F127-2942-6275-F8973C29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651BB-69AD-54FC-BD8D-98D8F5E9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B6A26-29C5-A008-6741-1D58B585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3FDFF-4146-8CD5-3C87-D19BE64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7424"/>
            <a:ext cx="3835047" cy="2172543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B195D-8CE5-F0E2-0FF4-12F3781025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68988" y="1673224"/>
            <a:ext cx="4831645" cy="3726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3C38BC-3C86-7AA4-43B8-024C9E223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6978" y="3429000"/>
            <a:ext cx="383504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AB55-097B-2831-B03E-C01860C6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DABBC-9BEF-DB93-4AB1-355364F8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49394-3E59-F90E-978C-40DC1CBC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61448-670D-3DB7-2A72-BD218D052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1A21C0-9EEF-5C5C-C944-5F63E5C6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DC09B-0830-B547-5BE5-E894DB13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DF62-44A7-2317-E3B9-212D2588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4B9D4-2740-0479-994D-94E764A67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F5E8-A4A0-04A4-A501-B9939F134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66AD-E507-4F21-9A6F-0A76993661EB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F162-5EFC-0882-D768-D2040E86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3EE0-EDCE-021E-DB74-D57B45FF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C3CF-DF49-4AF1-A930-DB2A4E3E2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2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1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1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2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45995-54D3-DDFE-21DF-86D9C9FE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703285"/>
            <a:ext cx="10410472" cy="2015367"/>
          </a:xfrm>
        </p:spPr>
        <p:txBody>
          <a:bodyPr anchor="t" anchorCtr="0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E5D0A-7541-AB3A-7D84-B5ED8F5D7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978" y="3429000"/>
            <a:ext cx="10410472" cy="230901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2000">
                <a:solidFill>
                  <a:srgbClr val="0072C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52ED-F918-709F-364D-EF7A825F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568F5-97A0-C8A1-5AD7-B6FA54D0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B5580-4CF0-E22E-9532-02B6CBC8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1DED8-4D4F-EFED-613A-F59C4792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365125"/>
            <a:ext cx="104168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782A5-1A86-937D-22E5-C3571C8BC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EF7FE-06D2-883E-5876-1F8132E7A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978" y="1825625"/>
            <a:ext cx="50828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405CF-2D37-8B88-F360-0D7B4691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928F-9529-4741-8D68-C934E21C68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5B0C1-1746-696D-8E4C-C0354C04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A69A7-0EC1-8AC4-AD38-1F7C596D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C1DFF-60A0-0E45-8672-CB76E4BE2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1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49E6C9-767E-87D0-9B16-55CEE3C94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D1C9C-1361-1715-3A0C-E9140AAD6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825625"/>
            <a:ext cx="10191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74DCC-90D5-4A4B-4014-ACE5C30119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13225" y="6356350"/>
            <a:ext cx="139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8F3B928F-9529-4741-8D68-C934E21C688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8E93E-FE88-318F-67C2-DF02FAAA0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34756" y="6356350"/>
            <a:ext cx="48316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21C1C-DDA7-3DC8-CBA9-AF2BBBF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3644" y="6356350"/>
            <a:ext cx="680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2CE"/>
                </a:solidFill>
                <a:latin typeface="DM Sans" pitchFamily="2" charset="77"/>
              </a:defRPr>
            </a:lvl1pPr>
          </a:lstStyle>
          <a:p>
            <a:fld id="{E69C1DFF-60A0-0E45-8672-CB76E4BE2A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blue and orang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9A70A20-9EEA-5036-BD01-90E176BD997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99859" y="6058611"/>
            <a:ext cx="2787179" cy="5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65" r:id="rId4"/>
    <p:sldLayoutId id="2147483662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5" r:id="rId14"/>
    <p:sldLayoutId id="2147483668" r:id="rId15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0" i="0" kern="1200">
          <a:solidFill>
            <a:srgbClr val="0072CE"/>
          </a:solidFill>
          <a:latin typeface="Mokoko Medium" panose="02060503020203020204" pitchFamily="18" charset="77"/>
          <a:ea typeface="+mj-ea"/>
          <a:cs typeface="Mokoko Medium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FF6E3B"/>
        </a:buClr>
        <a:buSzPct val="80000"/>
        <a:buFont typeface="Wingdings" pitchFamily="2" charset="2"/>
        <a:buChar char="§"/>
        <a:defRPr sz="2400" kern="1200">
          <a:solidFill>
            <a:srgbClr val="0072CE"/>
          </a:solidFill>
          <a:latin typeface="DM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2000" kern="1200">
          <a:solidFill>
            <a:srgbClr val="0072CE"/>
          </a:solidFill>
          <a:latin typeface="DM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800" kern="1200">
          <a:solidFill>
            <a:srgbClr val="0072CE"/>
          </a:solidFill>
          <a:latin typeface="DM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Clr>
          <a:srgbClr val="FF6E3B"/>
        </a:buClr>
        <a:buSzPct val="80000"/>
        <a:buFont typeface="Wingdings" pitchFamily="2" charset="2"/>
        <a:buChar char="§"/>
        <a:defRPr sz="1600" kern="1200">
          <a:solidFill>
            <a:srgbClr val="0072CE"/>
          </a:solidFill>
          <a:latin typeface="DM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pe.org.uk/our-news/government-pledges-645m-investment-in-community-pharmac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snc.org.uk/quality-and-regulations/pharmacy-quality-scheme/" TargetMode="External"/><Relationship Id="rId2" Type="http://schemas.openxmlformats.org/officeDocument/2006/relationships/hyperlink" Target="https://www.nhsbsa.nhs.uk/sites/default/files/2023-04/Drug%20Tariff%20Part%20VIIA%20PQS%2027042023_0.pdf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g"/><Relationship Id="rId4" Type="http://schemas.openxmlformats.org/officeDocument/2006/relationships/hyperlink" Target="https://gbr01.safelinks.protection.outlook.com/?url=http%3A%2F%2Fwww.areaprescribingcommitteeleicesterleicestershirerutland.nhs.uk%2Fwp-content%2Fuploads%2F2018%2F09%2FPalliative-Care-Drugs-and-Emergency-Antibiotics-%25E2%2580%2593Pharmacies-and-Stock.pdf&amp;data=05%7C01%7Cvishal.mashru%40nhs.net%7C7f3a26fc47ca4ab3cc2908db08370709%7C37c354b285b047f5b22207b48d774ee3%7C0%7C0%7C638112804648425051%7CUnknown%7CTWFpbGZsb3d8eyJWIjoiMC4wLjAwMDAiLCJQIjoiV2luMzIiLCJBTiI6Ik1haWwiLCJXVCI6Mn0%3D%7C3000%7C%7C%7C&amp;sdata=AdcS3V9Vo8Bv9UoHYw%2B0sncecpvVuGSr69TMTn2FxrU%3D&amp;reserved=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leicestershire-rutland.communitypharmacy.org.uk/bp-service-resources-for-surgeries/" TargetMode="External"/><Relationship Id="rId3" Type="http://schemas.openxmlformats.org/officeDocument/2006/relationships/hyperlink" Target="https://www.emthealthcare.co.uk/p/79066/wbp02a" TargetMode="External"/><Relationship Id="rId7" Type="http://schemas.openxmlformats.org/officeDocument/2006/relationships/hyperlink" Target="https://leicestershire-rutland.communitypharmacy.org.uk/bp-service-resources-for-pharmacies/" TargetMode="External"/><Relationship Id="rId12" Type="http://schemas.openxmlformats.org/officeDocument/2006/relationships/image" Target="../media/image10.jpg"/><Relationship Id="rId2" Type="http://schemas.openxmlformats.org/officeDocument/2006/relationships/hyperlink" Target="https://medical.andprecision.com/product/tm-2440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leicestershire-rutland.communitypharmacy.org.uk/about-the-community-pharmacy-blood-pressure-checks-service/" TargetMode="External"/><Relationship Id="rId11" Type="http://schemas.openxmlformats.org/officeDocument/2006/relationships/hyperlink" Target="https://leicestershire-rutland.communitypharmacy.org.uk/national-services/advanced-services/blood-pressure-checks-service/ambulatory-blood-pressure-monitors-abpm-device-support/" TargetMode="External"/><Relationship Id="rId5" Type="http://schemas.openxmlformats.org/officeDocument/2006/relationships/hyperlink" Target="https://leicestershire-rutland.communitypharmacy.org.uk/national-services/advanced-services/blood-pressure-checks-service/training-bp-checks-training-opportunity/" TargetMode="External"/><Relationship Id="rId10" Type="http://schemas.openxmlformats.org/officeDocument/2006/relationships/hyperlink" Target="https://leicestershire-rutland.communitypharmacy.org.uk/wp-content/uploads/sites/103/2023/08/Blood-Pressure-Check-Service-IT-system-Update.pdf" TargetMode="External"/><Relationship Id="rId4" Type="http://schemas.openxmlformats.org/officeDocument/2006/relationships/hyperlink" Target="https://www.pmsinstruments.co.uk/acatalog/Meditech-ABPM-06.html" TargetMode="External"/><Relationship Id="rId9" Type="http://schemas.openxmlformats.org/officeDocument/2006/relationships/hyperlink" Target="https://leicestershire-rutland.communitypharmacy.org.uk/wp-content/uploads/sites/103/2023/09/ABPM-Service-Support.do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icestershire-rutland.communitypharmacy.org.uk/latest-news/deadline-tracker/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leicestershire-rutland.communitypharmacy.org.uk/latest-news/newsletters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leicestershire-rutland.communitypharmacy.org.uk/contact-us/contact-the-chief-officer/" TargetMode="External"/><Relationship Id="rId5" Type="http://schemas.openxmlformats.org/officeDocument/2006/relationships/hyperlink" Target="https://leicestershire-rutland.communitypharmacy.org.uk/report-an-issue/" TargetMode="External"/><Relationship Id="rId4" Type="http://schemas.openxmlformats.org/officeDocument/2006/relationships/hyperlink" Target="https://leicestershire-rutland.communitypharmacy.org.uk/latest-news/regional-correspondence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.uk/e/693946060347?aff=oddtdtcreato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ommunitypharmaciyllr/" TargetMode="External"/><Relationship Id="rId2" Type="http://schemas.openxmlformats.org/officeDocument/2006/relationships/hyperlink" Target="https://www.facebook.com/profile.php?id=1000831796080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linkedin.com/in/community-pharmacy-leicestershire-and-rutland-57772327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xYs3GgTgd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cid:image001.png@01D9EA37.DAAA1220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servicedevelopmentlead@leicslpc.co.uk" TargetMode="External"/><Relationship Id="rId3" Type="http://schemas.openxmlformats.org/officeDocument/2006/relationships/image" Target="../media/image23.svg"/><Relationship Id="rId7" Type="http://schemas.openxmlformats.org/officeDocument/2006/relationships/hyperlink" Target="mailto:service.support@leics-lpc.co.u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dmin@leics-lpc.co.uk" TargetMode="External"/><Relationship Id="rId5" Type="http://schemas.openxmlformats.org/officeDocument/2006/relationships/hyperlink" Target="mailto:chiefofficer@leics-lpc.co.uk" TargetMode="Externa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83179608018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g"/><Relationship Id="rId5" Type="http://schemas.openxmlformats.org/officeDocument/2006/relationships/hyperlink" Target="https://www.linkedin.com/in/community-pharmacy-leicestershire-and-rutland-577723276" TargetMode="External"/><Relationship Id="rId4" Type="http://schemas.openxmlformats.org/officeDocument/2006/relationships/hyperlink" Target="https://www.instagram.com/communitypharmaciyll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927" y="1736687"/>
            <a:ext cx="5740073" cy="4510632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Community Pharmacy </a:t>
            </a:r>
            <a:br>
              <a:rPr lang="en-US" dirty="0"/>
            </a:br>
            <a:r>
              <a:rPr lang="en-US" dirty="0"/>
              <a:t>Open House Surgery </a:t>
            </a:r>
            <a:br>
              <a:rPr lang="en-US" dirty="0"/>
            </a:br>
            <a:r>
              <a:rPr lang="en-US" dirty="0"/>
              <a:t>Sept 2023 </a:t>
            </a:r>
            <a:br>
              <a:rPr lang="en-US" dirty="0"/>
            </a:br>
            <a:r>
              <a:rPr lang="en-US" sz="2000" dirty="0"/>
              <a:t>Rajshri Owen </a:t>
            </a:r>
            <a:br>
              <a:rPr lang="en-US" sz="2000" dirty="0"/>
            </a:br>
            <a:r>
              <a:rPr lang="en-US" sz="2000" dirty="0"/>
              <a:t>Chief Officer</a:t>
            </a:r>
          </a:p>
        </p:txBody>
      </p: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52B2EF49-A901-1085-6DFC-FD52791A6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87" y="116809"/>
            <a:ext cx="4325528" cy="16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D4BD-A108-F501-3C87-FE60F2B68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0" dirty="0">
                <a:solidFill>
                  <a:srgbClr val="202A30"/>
                </a:solidFill>
                <a:effectLst/>
                <a:latin typeface="-apple-system"/>
              </a:rPr>
              <a:t>Delivery plan for recovering access to primary care (PCARP)</a:t>
            </a:r>
            <a:br>
              <a:rPr lang="en-GB" b="1" i="0" dirty="0">
                <a:solidFill>
                  <a:srgbClr val="202A30"/>
                </a:solidFill>
                <a:effectLst/>
                <a:latin typeface="-apple-system"/>
              </a:rPr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5497F-A055-3143-C7AC-FA7BEF899F9C}"/>
              </a:ext>
            </a:extLst>
          </p:cNvPr>
          <p:cNvSpPr txBox="1"/>
          <p:nvPr/>
        </p:nvSpPr>
        <p:spPr>
          <a:xfrm>
            <a:off x="661686" y="1567882"/>
            <a:ext cx="108686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fontAlgn="base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0070C0"/>
                </a:solidFill>
                <a:effectLst/>
                <a:latin typeface="DM Sans" pitchFamily="2" charset="0"/>
              </a:rPr>
              <a:t>On 9th May 2023, the Government and NHS promised a </a:t>
            </a:r>
            <a:r>
              <a:rPr lang="en-GB" b="1" i="0" u="sng" dirty="0">
                <a:solidFill>
                  <a:srgbClr val="0070C0"/>
                </a:solidFill>
                <a:effectLst/>
                <a:latin typeface="DM Sans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£645m investment in community pharmacie</a:t>
            </a:r>
            <a:r>
              <a:rPr lang="en-GB" b="0" i="0" dirty="0">
                <a:solidFill>
                  <a:srgbClr val="0070C0"/>
                </a:solidFill>
                <a:effectLst/>
                <a:latin typeface="DM Sans" pitchFamily="2" charset="0"/>
              </a:rPr>
              <a:t>s over the next two years to support a pharmacy common conditions service, along with expansion of the NHS Pharmacy Contraception and NHS Hypertension Case-Finding services.</a:t>
            </a:r>
            <a:endParaRPr lang="en-GB" dirty="0">
              <a:solidFill>
                <a:srgbClr val="0070C0"/>
              </a:solidFill>
              <a:latin typeface="DM Sans" pitchFamily="2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endParaRPr lang="en-GB" b="0" i="0" dirty="0">
              <a:solidFill>
                <a:srgbClr val="0070C0"/>
              </a:solidFill>
              <a:effectLst/>
              <a:latin typeface="DM Sans" pitchFamily="2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0070C0"/>
                </a:solidFill>
                <a:effectLst/>
                <a:latin typeface="DM Sans" pitchFamily="2" charset="0"/>
              </a:rPr>
              <a:t>Expand pharmacy oral contraception (OC) and blood pressure (BP) services this year, to increase access and convenience for millions of patients, subject to consultation. (31</a:t>
            </a:r>
            <a:r>
              <a:rPr lang="en-GB" b="0" i="0" baseline="30000" dirty="0">
                <a:solidFill>
                  <a:srgbClr val="0070C0"/>
                </a:solidFill>
                <a:effectLst/>
                <a:latin typeface="DM Sans" pitchFamily="2" charset="0"/>
              </a:rPr>
              <a:t>st</a:t>
            </a:r>
            <a:r>
              <a:rPr lang="en-GB" b="0" i="0" dirty="0">
                <a:solidFill>
                  <a:srgbClr val="0070C0"/>
                </a:solidFill>
                <a:effectLst/>
                <a:latin typeface="DM Sans" pitchFamily="2" charset="0"/>
              </a:rPr>
              <a:t> Dec 2023) </a:t>
            </a: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endParaRPr lang="en-GB" b="0" i="0" dirty="0">
              <a:solidFill>
                <a:srgbClr val="0070C0"/>
              </a:solidFill>
              <a:effectLst/>
              <a:latin typeface="DM Sans" pitchFamily="2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0070C0"/>
                </a:solidFill>
                <a:effectLst/>
                <a:latin typeface="DM Sans" pitchFamily="2" charset="0"/>
              </a:rPr>
              <a:t>Launch Common Conditions Service (CCS) formerly known as Pharmacy First so that by end of 2023 community pharmacies can supply prescription-only medicines for seven common conditions. (31</a:t>
            </a:r>
            <a:r>
              <a:rPr lang="en-GB" b="0" i="0" baseline="30000" dirty="0">
                <a:solidFill>
                  <a:srgbClr val="0070C0"/>
                </a:solidFill>
                <a:effectLst/>
                <a:latin typeface="DM Sans" pitchFamily="2" charset="0"/>
              </a:rPr>
              <a:t>st</a:t>
            </a:r>
            <a:r>
              <a:rPr lang="en-GB" b="0" i="0" dirty="0">
                <a:solidFill>
                  <a:srgbClr val="0070C0"/>
                </a:solidFill>
                <a:effectLst/>
                <a:latin typeface="DM Sans" pitchFamily="2" charset="0"/>
              </a:rPr>
              <a:t> Dec 2023) </a:t>
            </a: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endParaRPr lang="en-GB" dirty="0">
              <a:solidFill>
                <a:srgbClr val="0070C0"/>
              </a:solidFill>
              <a:latin typeface="DM Sans" pitchFamily="2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70C0"/>
                </a:solidFill>
                <a:latin typeface="DM Sans" pitchFamily="2" charset="0"/>
              </a:rPr>
              <a:t>Uncomplicated UTI / </a:t>
            </a:r>
            <a:r>
              <a:rPr lang="en-GB" dirty="0">
                <a:solidFill>
                  <a:srgbClr val="FF0000"/>
                </a:solidFill>
                <a:latin typeface="DM Sans" pitchFamily="2" charset="0"/>
              </a:rPr>
              <a:t>Shingles</a:t>
            </a:r>
            <a:r>
              <a:rPr lang="en-GB" dirty="0">
                <a:solidFill>
                  <a:srgbClr val="0070C0"/>
                </a:solidFill>
                <a:latin typeface="DM Sans" pitchFamily="2" charset="0"/>
              </a:rPr>
              <a:t> / Impetigo / </a:t>
            </a:r>
            <a:r>
              <a:rPr lang="en-GB" dirty="0">
                <a:solidFill>
                  <a:srgbClr val="FF0000"/>
                </a:solidFill>
                <a:latin typeface="DM Sans" pitchFamily="2" charset="0"/>
              </a:rPr>
              <a:t>Sinusitis </a:t>
            </a:r>
            <a:r>
              <a:rPr lang="en-GB" dirty="0">
                <a:solidFill>
                  <a:srgbClr val="0070C0"/>
                </a:solidFill>
                <a:latin typeface="DM Sans" pitchFamily="2" charset="0"/>
              </a:rPr>
              <a:t>/ Infected insect bites / Acute otitis media/ </a:t>
            </a:r>
            <a:r>
              <a:rPr lang="en-GB" dirty="0">
                <a:solidFill>
                  <a:srgbClr val="FF0000"/>
                </a:solidFill>
                <a:latin typeface="DM Sans" pitchFamily="2" charset="0"/>
              </a:rPr>
              <a:t>Sore throat </a:t>
            </a:r>
            <a:endParaRPr lang="en-GB" b="0" i="0" dirty="0">
              <a:solidFill>
                <a:srgbClr val="FF0000"/>
              </a:solidFill>
              <a:effectLst/>
              <a:latin typeface="DM Sans" pitchFamily="2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endParaRPr lang="en-GB" dirty="0">
              <a:solidFill>
                <a:srgbClr val="0070C0"/>
              </a:solidFill>
              <a:latin typeface="DM Sans" pitchFamily="2" charset="0"/>
            </a:endParaRPr>
          </a:p>
          <a:p>
            <a:pPr marL="285750" indent="-285750" algn="l" fontAlgn="base">
              <a:buFont typeface="Wingdings" panose="05000000000000000000" pitchFamily="2" charset="2"/>
              <a:buChar char="§"/>
            </a:pPr>
            <a:r>
              <a:rPr lang="en-GB" b="0" i="0" dirty="0">
                <a:solidFill>
                  <a:srgbClr val="0070C0"/>
                </a:solidFill>
                <a:effectLst/>
                <a:latin typeface="DM Sans" pitchFamily="2" charset="0"/>
              </a:rPr>
              <a:t>This, together with OC and BP expansion, could save 10 million appointments in general practice a year once scaled, subject to consultation.</a:t>
            </a:r>
          </a:p>
        </p:txBody>
      </p:sp>
      <p:pic>
        <p:nvPicPr>
          <p:cNvPr id="5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F40A61EE-413B-C510-E846-C8B0D2C81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58" y="5953301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9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0EA4-8326-D582-03A7-4BD347FD9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Workstreams </a:t>
            </a:r>
          </a:p>
        </p:txBody>
      </p:sp>
    </p:spTree>
    <p:extLst>
      <p:ext uri="{BB962C8B-B14F-4D97-AF65-F5344CB8AC3E}">
        <p14:creationId xmlns:p14="http://schemas.microsoft.com/office/powerpoint/2010/main" val="231045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81CA-9603-7670-7AF1-4DDEC9E7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94" y="5556"/>
            <a:ext cx="10418411" cy="823913"/>
          </a:xfrm>
        </p:spPr>
        <p:txBody>
          <a:bodyPr/>
          <a:lstStyle/>
          <a:p>
            <a:r>
              <a:rPr lang="en-GB" dirty="0"/>
              <a:t>Workstreams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FD54C-C6AA-1D94-4B07-3FC9C400C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867" y="1098233"/>
            <a:ext cx="5060597" cy="82391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PQS </a:t>
            </a:r>
            <a:r>
              <a:rPr lang="en-GB" dirty="0">
                <a:hlinkClick r:id="rId2"/>
              </a:rPr>
              <a:t>Drug Tariff Part VIIA PQS 27042023_0.pdf (nhsbsa.nhs.uk)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A6EDD1-6BBF-D118-CAD8-37AC5221B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091720"/>
            <a:ext cx="5060597" cy="3668048"/>
          </a:xfrm>
        </p:spPr>
        <p:txBody>
          <a:bodyPr>
            <a:normAutofit fontScale="70000" lnSpcReduction="20000"/>
          </a:bodyPr>
          <a:lstStyle/>
          <a:p>
            <a:r>
              <a:rPr lang="en-GB" sz="1800" b="0" i="0" dirty="0">
                <a:solidFill>
                  <a:srgbClr val="555555"/>
                </a:solidFill>
                <a:effectLst/>
                <a:latin typeface="DM Sans" pitchFamily="2" charset="0"/>
              </a:rPr>
              <a:t>Reduced Year 5 Community Pharmacy Contractual Framework (CPCF) PQS scheme launched on 1 June 2023.</a:t>
            </a:r>
          </a:p>
          <a:p>
            <a:r>
              <a:rPr lang="en-GB" sz="1800" b="0" i="0" dirty="0">
                <a:solidFill>
                  <a:srgbClr val="555555"/>
                </a:solidFill>
                <a:effectLst/>
                <a:latin typeface="DM Sans" pitchFamily="2" charset="0"/>
              </a:rPr>
              <a:t>1 gateway criterion NMS</a:t>
            </a:r>
          </a:p>
          <a:p>
            <a:r>
              <a:rPr lang="en-GB" sz="1800" b="0" i="0" dirty="0">
                <a:solidFill>
                  <a:srgbClr val="555555"/>
                </a:solidFill>
                <a:effectLst/>
                <a:latin typeface="DM Sans" pitchFamily="2" charset="0"/>
              </a:rPr>
              <a:t>3 domains Medicines Optimisation, Respiratory and Prevention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FAQs pertaining to palliative and of end of life drugs can be found here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Pharmacy Quality Scheme - PSNC Website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Please see </a:t>
            </a: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link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updated medication list and provider list that stock the medication for the LLR Commissioned End of Life Service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latin typeface="DM Sans" pitchFamily="2" charset="0"/>
            </a:endParaRPr>
          </a:p>
        </p:txBody>
      </p:sp>
      <p:pic>
        <p:nvPicPr>
          <p:cNvPr id="7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25F9A720-1A0E-8143-AE39-6D2BB418F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85" y="5650088"/>
            <a:ext cx="2881627" cy="107914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FA202B-1519-01CA-0A01-981619864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1238" y="1098233"/>
            <a:ext cx="4855439" cy="3471011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hlinkClick r:id="rId2"/>
              </a:rPr>
              <a:t>Drug Tariff Part VIIA PQS 27042023_0.pdf (nhsbsa.nhs.uk)</a:t>
            </a:r>
            <a:endParaRPr lang="en-GB" dirty="0"/>
          </a:p>
          <a:p>
            <a:r>
              <a:rPr lang="en-GB" dirty="0"/>
              <a:t>To qualify for the Pharmacy Quality Scheme (PQS) 2023/24 payment, pharmacy contractors will have to meet the gateway criterion by the end of 31 December 2023.</a:t>
            </a:r>
          </a:p>
          <a:p>
            <a:r>
              <a:rPr lang="en-GB" dirty="0"/>
              <a:t> Pharmacy contractors must claim payment for the PQS 2023/24 quality criteria during the declaration period, which is between 09:00 on 5 February 2024 and 23:59 on 1 March 2024</a:t>
            </a:r>
          </a:p>
        </p:txBody>
      </p:sp>
    </p:spTree>
    <p:extLst>
      <p:ext uri="{BB962C8B-B14F-4D97-AF65-F5344CB8AC3E}">
        <p14:creationId xmlns:p14="http://schemas.microsoft.com/office/powerpoint/2010/main" val="221733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D031-FFCA-2EFA-020F-BFB3F9B5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4BE3C-C48D-1DC0-48A6-BAEEBA25E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DMS Training event 11</a:t>
            </a:r>
            <a:r>
              <a:rPr lang="en-GB" baseline="30000" dirty="0"/>
              <a:t>th</a:t>
            </a:r>
            <a:r>
              <a:rPr lang="en-GB" dirty="0"/>
              <a:t> Oct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75213-D90B-C4A4-F29A-DE4382495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1"/>
            <a:ext cx="5060597" cy="277863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New tools on their way </a:t>
            </a:r>
          </a:p>
          <a:p>
            <a:r>
              <a:rPr lang="en-GB" dirty="0"/>
              <a:t>October UHL &amp; CP event 11</a:t>
            </a:r>
            <a:r>
              <a:rPr lang="en-GB" baseline="30000" dirty="0"/>
              <a:t>th</a:t>
            </a:r>
            <a:r>
              <a:rPr lang="en-GB" dirty="0"/>
              <a:t> Oct  </a:t>
            </a:r>
          </a:p>
          <a:p>
            <a:r>
              <a:rPr lang="en-GB" dirty="0"/>
              <a:t>Triangulate Trust, CP and GP Practice </a:t>
            </a:r>
          </a:p>
          <a:p>
            <a:r>
              <a:rPr lang="en-GB" dirty="0"/>
              <a:t>Improve understanding and value of DMS </a:t>
            </a:r>
          </a:p>
          <a:p>
            <a:r>
              <a:rPr lang="en-GB" dirty="0"/>
              <a:t>It is an essential service</a:t>
            </a:r>
          </a:p>
        </p:txBody>
      </p:sp>
      <p:pic>
        <p:nvPicPr>
          <p:cNvPr id="7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D98F9490-610F-F07B-A418-F63D9824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22" y="5650088"/>
            <a:ext cx="2881627" cy="1079148"/>
          </a:xfrm>
          <a:prstGeom prst="rect">
            <a:avLst/>
          </a:prstGeom>
        </p:spPr>
      </p:pic>
      <p:pic>
        <p:nvPicPr>
          <p:cNvPr id="13" name="Content Placeholder 12" descr="A purple sign with colorful gears&#10;&#10;Description automatically generated">
            <a:extLst>
              <a:ext uri="{FF2B5EF4-FFF2-40B4-BE49-F238E27FC236}">
                <a16:creationId xmlns:a16="http://schemas.microsoft.com/office/drawing/2014/main" id="{402E65FC-A709-FF45-25E8-77827FFE53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97197" y="1540675"/>
            <a:ext cx="4856163" cy="3432842"/>
          </a:xfrm>
        </p:spPr>
      </p:pic>
    </p:spTree>
    <p:extLst>
      <p:ext uri="{BB962C8B-B14F-4D97-AF65-F5344CB8AC3E}">
        <p14:creationId xmlns:p14="http://schemas.microsoft.com/office/powerpoint/2010/main" val="118418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D031-FFCA-2EFA-020F-BFB3F9B5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4BE3C-C48D-1DC0-48A6-BAEEBA25E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6182" y="365125"/>
            <a:ext cx="5060597" cy="82391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BP Check Service- New resources on website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75213-D90B-C4A4-F29A-DE4382495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671" y="2718651"/>
            <a:ext cx="5060597" cy="347101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b="1" i="0" dirty="0">
                <a:solidFill>
                  <a:srgbClr val="0A4740"/>
                </a:solidFill>
                <a:effectLst/>
                <a:latin typeface="DM Sans" pitchFamily="2" charset="0"/>
              </a:rPr>
              <a:t>A&amp;D:                   </a:t>
            </a:r>
            <a:r>
              <a:rPr lang="en-GB" b="1" i="0" u="sng" dirty="0">
                <a:solidFill>
                  <a:srgbClr val="C600B5"/>
                </a:solidFill>
                <a:effectLst/>
                <a:latin typeface="DM Sans" pitchFamily="2" charset="0"/>
                <a:hlinkClick r:id="rId2"/>
              </a:rPr>
              <a:t>https://medical.andprecision.com/product/tm-2440/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  <a:p>
            <a:pPr algn="l"/>
            <a:r>
              <a:rPr lang="en-GB" b="1" i="0" dirty="0" err="1">
                <a:solidFill>
                  <a:srgbClr val="0A4740"/>
                </a:solidFill>
                <a:effectLst/>
                <a:latin typeface="DM Sans" pitchFamily="2" charset="0"/>
              </a:rPr>
              <a:t>HingMed</a:t>
            </a:r>
            <a:r>
              <a:rPr lang="en-GB" b="1" i="0" dirty="0">
                <a:solidFill>
                  <a:srgbClr val="0A4740"/>
                </a:solidFill>
                <a:effectLst/>
                <a:latin typeface="DM Sans" pitchFamily="2" charset="0"/>
              </a:rPr>
              <a:t>:         </a:t>
            </a:r>
            <a:r>
              <a:rPr lang="en-GB" b="1" i="0" u="sng" dirty="0">
                <a:solidFill>
                  <a:srgbClr val="C600B5"/>
                </a:solidFill>
                <a:effectLst/>
                <a:latin typeface="DM Sans" pitchFamily="2" charset="0"/>
                <a:hlinkClick r:id="rId3"/>
              </a:rPr>
              <a:t> https://www.emthealthcare.co.uk/p/79066/wbp02a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  <a:p>
            <a:pPr algn="l"/>
            <a:r>
              <a:rPr lang="en-GB" b="1" i="0" dirty="0">
                <a:solidFill>
                  <a:srgbClr val="0A4740"/>
                </a:solidFill>
                <a:effectLst/>
                <a:latin typeface="DM Sans" pitchFamily="2" charset="0"/>
              </a:rPr>
              <a:t>Meditech:        </a:t>
            </a:r>
            <a:r>
              <a:rPr lang="en-GB" b="1" i="0" u="sng" dirty="0">
                <a:solidFill>
                  <a:srgbClr val="C600B5"/>
                </a:solidFill>
                <a:effectLst/>
                <a:latin typeface="DM Sans" pitchFamily="2" charset="0"/>
                <a:hlinkClick r:id="rId4"/>
              </a:rPr>
              <a:t> https://www.pmsinstruments.co.uk/acatalog/Meditech-ABPM-06.html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FE5C3-6ADD-27EF-9F40-8CB5430B3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7829" y="1448754"/>
            <a:ext cx="4855439" cy="82391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ABPM support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C97FE-B792-EB53-D0F9-11DF56BB3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9" y="1448754"/>
            <a:ext cx="4855439" cy="457800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dirty="0"/>
              <a:t>Updated content on website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i="0" u="sng" dirty="0">
                <a:solidFill>
                  <a:srgbClr val="C600B5"/>
                </a:solidFill>
                <a:effectLst/>
                <a:latin typeface="DM Sans" pitchFamily="2" charset="0"/>
                <a:hlinkClick r:id="rId5"/>
              </a:rPr>
              <a:t>Training – BP Checks Training Opportunity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b="1" i="0" u="sng" dirty="0">
                <a:solidFill>
                  <a:srgbClr val="C600B5"/>
                </a:solidFill>
                <a:effectLst/>
                <a:latin typeface="DM Sans" pitchFamily="2" charset="0"/>
                <a:hlinkClick r:id="rId6"/>
              </a:rPr>
              <a:t>About the Pharmacy Blood Pressure Checks Service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b="1" i="0" u="sng" dirty="0">
                <a:solidFill>
                  <a:srgbClr val="C600B5"/>
                </a:solidFill>
                <a:effectLst/>
                <a:latin typeface="DM Sans" pitchFamily="2" charset="0"/>
                <a:hlinkClick r:id="rId7"/>
              </a:rPr>
              <a:t>BP Service Resources for Pharmacies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b="1" i="0" u="sng" dirty="0">
                <a:solidFill>
                  <a:srgbClr val="C600B5"/>
                </a:solidFill>
                <a:effectLst/>
                <a:latin typeface="DM Sans" pitchFamily="2" charset="0"/>
                <a:hlinkClick r:id="rId8"/>
              </a:rPr>
              <a:t>BP Service Resources for Surgeries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b="1" i="0" dirty="0">
                <a:solidFill>
                  <a:srgbClr val="C600B5"/>
                </a:solidFill>
                <a:effectLst/>
                <a:latin typeface="DM Sans" pitchFamily="2" charset="0"/>
                <a:hlinkClick r:id="rId9"/>
              </a:rPr>
              <a:t>ABPM-Service-Support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b="1" i="0" u="sng" dirty="0">
                <a:solidFill>
                  <a:srgbClr val="C600B5"/>
                </a:solidFill>
                <a:effectLst/>
                <a:latin typeface="DM Sans" pitchFamily="2" charset="0"/>
                <a:hlinkClick r:id="rId10"/>
              </a:rPr>
              <a:t>Blood Pressure Check Service IT system Update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GB" b="1" i="0" u="sng" dirty="0">
                <a:solidFill>
                  <a:srgbClr val="C600B5"/>
                </a:solidFill>
                <a:effectLst/>
                <a:latin typeface="DM Sans" pitchFamily="2" charset="0"/>
                <a:hlinkClick r:id="rId11"/>
              </a:rPr>
              <a:t>Ambulatory Blood Pressure Monitors (ABPM) – device support</a:t>
            </a:r>
            <a:endParaRPr lang="en-GB" b="0" i="0" dirty="0">
              <a:solidFill>
                <a:srgbClr val="0A4740"/>
              </a:solidFill>
              <a:effectLst/>
              <a:latin typeface="DM Sans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D98F9490-610F-F07B-A418-F63D982409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922" y="5650088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3D031-FFCA-2EFA-020F-BFB3F9B5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781935"/>
            <a:ext cx="9983788" cy="45719"/>
          </a:xfrm>
        </p:spPr>
        <p:txBody>
          <a:bodyPr>
            <a:normAutofit fontScale="90000"/>
          </a:bodyPr>
          <a:lstStyle/>
          <a:p>
            <a:pPr marL="228600" indent="-228600">
              <a:lnSpc>
                <a:spcPct val="140000"/>
              </a:lnSpc>
              <a:spcBef>
                <a:spcPts val="600"/>
              </a:spcBef>
            </a:pPr>
            <a:r>
              <a:rPr lang="en-GB" sz="1800" dirty="0">
                <a:latin typeface="DM Sans" pitchFamily="2" charset="0"/>
              </a:rPr>
              <a:t>Services CPCS </a:t>
            </a:r>
            <a:r>
              <a:rPr lang="en-GB" sz="1800" dirty="0">
                <a:solidFill>
                  <a:srgbClr val="0070C0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1800" b="1" u="sng" dirty="0">
                <a:solidFill>
                  <a:srgbClr val="CB00BA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Today the LLR LPC area is the highest CPCS performer in the Midlands region. </a:t>
            </a:r>
            <a:br>
              <a:rPr lang="en-GB" sz="1800" dirty="0">
                <a:solidFill>
                  <a:srgbClr val="0072CE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/>
              <a:t> </a:t>
            </a:r>
          </a:p>
        </p:txBody>
      </p:sp>
      <p:pic>
        <p:nvPicPr>
          <p:cNvPr id="7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D98F9490-610F-F07B-A418-F63D98240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22" y="5650088"/>
            <a:ext cx="2881627" cy="107914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F4B8FD-FEE6-3CC8-62B3-9961F437C6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40000" lnSpcReduction="20000"/>
          </a:bodyPr>
          <a:lstStyle/>
          <a:p>
            <a:endParaRPr lang="en-GB"/>
          </a:p>
        </p:txBody>
      </p:sp>
      <p:pic>
        <p:nvPicPr>
          <p:cNvPr id="12" name="Picture 11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A5EEA7C5-4B5B-FF64-3533-A3D95CA3AA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130867"/>
            <a:ext cx="11948079" cy="536200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02011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4CAB-BF75-F25E-2DA8-142AB3EA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CPCS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30DCB-DB6C-3A4C-AD3D-2097A3B04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978" y="2718652"/>
            <a:ext cx="5060597" cy="235409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Please use the resources available on website including the toolkit. </a:t>
            </a:r>
          </a:p>
          <a:p>
            <a:pPr marL="0" indent="0">
              <a:buNone/>
            </a:pPr>
            <a:r>
              <a:rPr lang="en-GB" dirty="0"/>
              <a:t>Toolkit is a conversation starter.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B90F2-D7D2-2823-A9EF-95A2161BA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CPCS IT Provider Pays  – chasing and follow ups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A295E-D48B-B6FC-F8A0-90219A3E82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highlight>
                  <a:srgbClr val="FFFF00"/>
                </a:highlight>
                <a:latin typeface="DM Sans" pitchFamily="2" charset="0"/>
                <a:ea typeface="Times New Roman" panose="02020603050405020304" pitchFamily="18" charset="0"/>
              </a:rPr>
              <a:t>Contact </a:t>
            </a:r>
            <a:r>
              <a:rPr lang="en-GB" sz="1800" dirty="0" err="1">
                <a:effectLst/>
                <a:highlight>
                  <a:srgbClr val="FFFF00"/>
                </a:highlight>
                <a:latin typeface="DM Sans" pitchFamily="2" charset="0"/>
                <a:ea typeface="Times New Roman" panose="02020603050405020304" pitchFamily="18" charset="0"/>
              </a:rPr>
              <a:t>PharmOutcomes</a:t>
            </a:r>
            <a:r>
              <a:rPr lang="en-GB" sz="1800" dirty="0">
                <a:effectLst/>
                <a:highlight>
                  <a:srgbClr val="FFFF00"/>
                </a:highlight>
                <a:latin typeface="DM Sans" pitchFamily="2" charset="0"/>
                <a:ea typeface="Times New Roman" panose="02020603050405020304" pitchFamily="18" charset="0"/>
              </a:rPr>
              <a:t> if you wish to remain with them and complete the process to put a contractual agreement in place</a:t>
            </a:r>
            <a:endParaRPr lang="en-GB" sz="1800" dirty="0">
              <a:effectLst/>
              <a:latin typeface="DM Sans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highlight>
                  <a:srgbClr val="FFFF00"/>
                </a:highlight>
                <a:latin typeface="DM Sans" pitchFamily="2" charset="0"/>
                <a:ea typeface="Times New Roman" panose="02020603050405020304" pitchFamily="18" charset="0"/>
              </a:rPr>
              <a:t>Contact one of the other assured providers and put a contractual agreement in place with them </a:t>
            </a:r>
            <a:endParaRPr lang="en-GB" sz="1800" dirty="0">
              <a:effectLst/>
              <a:latin typeface="DM Sans" pitchFamily="2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highlight>
                  <a:srgbClr val="FFFF00"/>
                </a:highlight>
                <a:latin typeface="DM Sans" pitchFamily="2" charset="0"/>
                <a:ea typeface="Times New Roman" panose="02020603050405020304" pitchFamily="18" charset="0"/>
              </a:rPr>
              <a:t>Deregister from providing CPCS</a:t>
            </a:r>
            <a:endParaRPr lang="en-GB" sz="1800" dirty="0">
              <a:effectLst/>
              <a:latin typeface="DM Sans" pitchFamily="2" charset="0"/>
              <a:ea typeface="Calibri" panose="020F0502020204030204" pitchFamily="34" charset="0"/>
            </a:endParaRPr>
          </a:p>
        </p:txBody>
      </p:sp>
      <p:pic>
        <p:nvPicPr>
          <p:cNvPr id="7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B0BC06F2-DF2B-811B-5A22-8E8813405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64" y="5936432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72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4CAB-BF75-F25E-2DA8-142AB3EA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Contractor Resources and Support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211FA-76EA-6783-FA34-EE56B44EB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Monthly updates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30DCB-DB6C-3A4C-AD3D-2097A3B047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3200" b="1" u="sng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Newsletter</a:t>
            </a:r>
            <a:r>
              <a:rPr lang="en-GB" sz="3200" b="1" dirty="0"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32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u="sng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Deadline tracker</a:t>
            </a:r>
            <a:endParaRPr lang="en-GB" sz="3200" b="1" u="sng" dirty="0">
              <a:solidFill>
                <a:srgbClr val="0563C1"/>
              </a:solidFill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dirty="0">
                <a:effectLst/>
                <a:latin typeface="DM Sans" pitchFamily="2" charset="0"/>
                <a:ea typeface="Times New Roman" panose="02020603050405020304" pitchFamily="18" charset="0"/>
              </a:rPr>
              <a:t>Regional correspondence </a:t>
            </a:r>
            <a:r>
              <a:rPr lang="en-GB" sz="3200" u="sng" dirty="0">
                <a:solidFill>
                  <a:srgbClr val="0563C1"/>
                </a:solidFill>
                <a:effectLst/>
                <a:latin typeface="DM Sans" pitchFamily="2" charset="0"/>
                <a:ea typeface="Times New Roman" panose="02020603050405020304" pitchFamily="18" charset="0"/>
                <a:hlinkClick r:id="rId4"/>
              </a:rPr>
              <a:t>Regional Correspondence – Community Pharmacy Leicestershire and Rutland</a:t>
            </a:r>
            <a:endParaRPr lang="en-GB" sz="3200" dirty="0">
              <a:effectLst/>
              <a:latin typeface="DM Sans" pitchFamily="2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sz="3200" b="1" u="sng" dirty="0">
              <a:solidFill>
                <a:srgbClr val="0563C1"/>
              </a:solidFill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B90F2-D7D2-2823-A9EF-95A2161BA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dirty="0"/>
              <a:t>Website – Contact us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A295E-D48B-B6FC-F8A0-90219A3E82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800" b="1" dirty="0">
                <a:effectLst/>
              </a:rPr>
              <a:t>Report an issue </a:t>
            </a:r>
            <a:r>
              <a:rPr lang="en-GB" sz="1800" dirty="0">
                <a:effectLst/>
              </a:rPr>
              <a:t>- </a:t>
            </a:r>
            <a:r>
              <a:rPr lang="en-GB" sz="1800" u="sng" dirty="0">
                <a:effectLst/>
                <a:hlinkClick r:id="rId5"/>
              </a:rPr>
              <a:t>Report an issue – Community Pharmacy Leicestershire and Rutland</a:t>
            </a:r>
            <a:r>
              <a:rPr lang="en-GB" sz="1800" dirty="0">
                <a:effectLst/>
              </a:rPr>
              <a:t> Allows contractors to report issues easily using the web form 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800" b="1" dirty="0">
                <a:effectLst/>
              </a:rPr>
              <a:t>Contact the chief Officer </a:t>
            </a:r>
            <a:r>
              <a:rPr lang="en-GB" sz="1800" dirty="0">
                <a:effectLst/>
              </a:rPr>
              <a:t>-</a:t>
            </a:r>
            <a:r>
              <a:rPr lang="en-GB" sz="1800" u="sng" dirty="0">
                <a:effectLst/>
                <a:hlinkClick r:id="rId6"/>
              </a:rPr>
              <a:t>Contact the Chief Officer – Community Pharmacy Leicestershire and Rutland</a:t>
            </a:r>
            <a:r>
              <a:rPr lang="en-GB" sz="1800" dirty="0">
                <a:effectLst/>
              </a:rPr>
              <a:t> – Allows contractors to book a 1-2-1 private 15 min meeting with the CO to discuss and highlight sector specific issues </a:t>
            </a:r>
          </a:p>
        </p:txBody>
      </p:sp>
      <p:pic>
        <p:nvPicPr>
          <p:cNvPr id="7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B0BC06F2-DF2B-811B-5A22-8E88134056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64" y="5936432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9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EAAF9C-DE9A-C15B-508D-A975CACBE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Events </a:t>
            </a:r>
            <a:br>
              <a:rPr lang="en-GB" dirty="0"/>
            </a:br>
            <a:r>
              <a:rPr lang="en-GB" dirty="0"/>
              <a:t>planned for Sept &amp; Oct </a:t>
            </a:r>
          </a:p>
        </p:txBody>
      </p:sp>
    </p:spTree>
    <p:extLst>
      <p:ext uri="{BB962C8B-B14F-4D97-AF65-F5344CB8AC3E}">
        <p14:creationId xmlns:p14="http://schemas.microsoft.com/office/powerpoint/2010/main" val="2961082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at a pharmacy&#10;&#10;Description automatically generated">
            <a:extLst>
              <a:ext uri="{FF2B5EF4-FFF2-40B4-BE49-F238E27FC236}">
                <a16:creationId xmlns:a16="http://schemas.microsoft.com/office/drawing/2014/main" id="{8156903C-8E2D-326F-21AA-2679926E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798" y="0"/>
            <a:ext cx="616319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53FDCE-393A-0BE8-AE25-A8E923F2933D}"/>
              </a:ext>
            </a:extLst>
          </p:cNvPr>
          <p:cNvSpPr txBox="1"/>
          <p:nvPr/>
        </p:nvSpPr>
        <p:spPr>
          <a:xfrm>
            <a:off x="6197602" y="277792"/>
            <a:ext cx="599439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6:15pm buffet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7pm start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Hotel Brooklyn Leicester LE2 7QS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800" dirty="0">
              <a:latin typeface="DM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Register for tickets now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800" dirty="0">
              <a:latin typeface="DM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Pharmacists, Techs, PMs, AMs and Superintendents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800" dirty="0">
              <a:latin typeface="DM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https://www.eventbrite.co.uk/e/693946060347?aff=oddtdtcreator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800" dirty="0">
              <a:latin typeface="DM Sans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ABPM training EMT / A&amp;D bring your device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800" dirty="0">
              <a:latin typeface="DM Sans" pitchFamily="2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71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3EF4-A3ED-A08F-1BDB-882EAF0D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87" y="2394856"/>
            <a:ext cx="11045642" cy="349794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DM Sans" pitchFamily="2" charset="0"/>
              </a:rPr>
              <a:t>Welcome </a:t>
            </a:r>
            <a:br>
              <a:rPr lang="en-GB" dirty="0">
                <a:latin typeface="DM Sans" pitchFamily="2" charset="0"/>
              </a:rPr>
            </a:br>
            <a:r>
              <a:rPr lang="en-GB" sz="2700" dirty="0">
                <a:latin typeface="DM Sans" pitchFamily="2" charset="0"/>
              </a:rPr>
              <a:t>Join us on social media </a:t>
            </a:r>
            <a:br>
              <a:rPr lang="en-GB" dirty="0">
                <a:latin typeface="DM Sans" pitchFamily="2" charset="0"/>
              </a:rPr>
            </a:b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  <a:t>Facebook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u="sng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hlinkClick r:id="rId2"/>
              </a:rPr>
              <a:t>Leicestershire &amp; Rutland Community Pharmacy | Leicester | Facebook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  <a:t> 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  <a:t>Instagram 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u="sng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hlinkClick r:id="rId3"/>
              </a:rPr>
              <a:t>Community Pharmacy Leicestershire &amp; Rutland (@communitypharmaciyllr) | Instagram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  <a:t> 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  <a:t>LinkedIn 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u="sng" dirty="0">
                <a:solidFill>
                  <a:srgbClr val="0563C1"/>
                </a:solidFill>
                <a:effectLst/>
                <a:latin typeface="DM Sans" pitchFamily="2" charset="0"/>
                <a:ea typeface="Calibri" panose="020F0502020204030204" pitchFamily="34" charset="0"/>
                <a:hlinkClick r:id="rId4"/>
              </a:rPr>
              <a:t>https://www.linkedin.com/in/community-pharmacy-leicestershire-and-rutland-577723276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GB" sz="3100" dirty="0"/>
            </a:br>
            <a:r>
              <a:rPr lang="en-GB" sz="3100" i="1" dirty="0">
                <a:solidFill>
                  <a:schemeClr val="tx2"/>
                </a:solidFill>
              </a:rPr>
              <a:t>(*If you are not on the WhatsApp group, get in touch </a:t>
            </a:r>
            <a:br>
              <a:rPr lang="en-GB" sz="3100" i="1" dirty="0">
                <a:solidFill>
                  <a:schemeClr val="tx2"/>
                </a:solidFill>
              </a:rPr>
            </a:br>
            <a:r>
              <a:rPr lang="en-GB" sz="3100" i="1" dirty="0">
                <a:solidFill>
                  <a:srgbClr val="FF0000"/>
                </a:solidFill>
              </a:rPr>
              <a:t>chiefofficer@leics-lpc.co.uk</a:t>
            </a:r>
            <a:br>
              <a:rPr lang="en-GB" sz="3100" i="1" dirty="0">
                <a:solidFill>
                  <a:srgbClr val="FF0000"/>
                </a:solidFill>
              </a:rPr>
            </a:br>
            <a:r>
              <a:rPr lang="en-GB" sz="3100" i="1" dirty="0">
                <a:solidFill>
                  <a:schemeClr val="tx2"/>
                </a:solidFill>
              </a:rPr>
              <a:t>add mobile in chat) </a:t>
            </a:r>
          </a:p>
        </p:txBody>
      </p:sp>
      <p:pic>
        <p:nvPicPr>
          <p:cNvPr id="3" name="Picture 2" descr="A logo with text on it&#10;&#10;Description automatically generated">
            <a:extLst>
              <a:ext uri="{FF2B5EF4-FFF2-40B4-BE49-F238E27FC236}">
                <a16:creationId xmlns:a16="http://schemas.microsoft.com/office/drawing/2014/main" id="{5C12DB8F-6DC1-4D03-48E8-8EBEA2007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87" y="-13819"/>
            <a:ext cx="3628842" cy="135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31B3DE-9ACC-1EFA-90BF-6E9D30D3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FA084CC-A940-B1BA-C96F-0F7115FC2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51501" y="1398374"/>
            <a:ext cx="3835047" cy="4467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CD webinar will be AO and Turning Point. </a:t>
            </a:r>
          </a:p>
        </p:txBody>
      </p:sp>
      <p:pic>
        <p:nvPicPr>
          <p:cNvPr id="2" name="Picture 1" descr="A group of pills next to a bottle&#10;&#10;Description automatically generated">
            <a:extLst>
              <a:ext uri="{FF2B5EF4-FFF2-40B4-BE49-F238E27FC236}">
                <a16:creationId xmlns:a16="http://schemas.microsoft.com/office/drawing/2014/main" id="{06673274-333E-BE2F-C1B6-1617F90DE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51501" cy="6858000"/>
          </a:xfrm>
          <a:prstGeom prst="rect">
            <a:avLst/>
          </a:prstGeom>
        </p:spPr>
      </p:pic>
      <p:pic>
        <p:nvPicPr>
          <p:cNvPr id="5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7476A94E-3885-EE0E-5591-697A2B300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5599" y="5614306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06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53FDCE-393A-0BE8-AE25-A8E923F2933D}"/>
              </a:ext>
            </a:extLst>
          </p:cNvPr>
          <p:cNvSpPr txBox="1"/>
          <p:nvPr/>
        </p:nvSpPr>
        <p:spPr>
          <a:xfrm>
            <a:off x="5254173" y="362995"/>
            <a:ext cx="555309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SAVE THE DATE </a:t>
            </a:r>
          </a:p>
          <a:p>
            <a:endParaRPr lang="en-GB" sz="2800" dirty="0">
              <a:latin typeface="DM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 err="1">
                <a:latin typeface="DM Sans" pitchFamily="2" charset="0"/>
              </a:rPr>
              <a:t>GPhC</a:t>
            </a:r>
            <a:r>
              <a:rPr lang="en-GB" sz="2800" dirty="0">
                <a:latin typeface="DM Sans" pitchFamily="2" charset="0"/>
              </a:rPr>
              <a:t> Inspector led webinar </a:t>
            </a:r>
          </a:p>
          <a:p>
            <a:endParaRPr lang="en-GB" sz="2800" dirty="0">
              <a:latin typeface="DM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Interactive </a:t>
            </a:r>
          </a:p>
          <a:p>
            <a:endParaRPr lang="en-GB" sz="2800" dirty="0">
              <a:latin typeface="DM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Opportunity to ask questions</a:t>
            </a:r>
          </a:p>
          <a:p>
            <a:r>
              <a:rPr lang="en-GB" sz="2800" dirty="0">
                <a:latin typeface="DM Sans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Support Pharmacy teams in preparing for an inspection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800" dirty="0">
              <a:latin typeface="DM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800" dirty="0">
                <a:latin typeface="DM Sans" pitchFamily="2" charset="0"/>
              </a:rPr>
              <a:t>Pharmacists, PMs, Technicians, AM, Superintendents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A person standing in front of a shelf with medicine bottles&#10;&#10;Description automatically generated">
            <a:extLst>
              <a:ext uri="{FF2B5EF4-FFF2-40B4-BE49-F238E27FC236}">
                <a16:creationId xmlns:a16="http://schemas.microsoft.com/office/drawing/2014/main" id="{FACBC38B-0459-AA9B-C9D0-6DA229FD8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111" y="-1"/>
            <a:ext cx="5132075" cy="68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31B3DE-9ACC-1EFA-90BF-6E9D30D31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8" y="982436"/>
            <a:ext cx="3835047" cy="219891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  <a:t>Community Pharmacy Leicestershire and Rutland in partnership with The Leicester, Leicestershire and Rutland ICB are inviting pharmacy professionals from all sectors of practice to join a whole system Discharge Medicines Service (DMS) learning event. 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b="1" dirty="0">
                <a:solidFill>
                  <a:srgbClr val="FF0000"/>
                </a:solidFill>
                <a:effectLst/>
                <a:latin typeface="DM Sans" pitchFamily="2" charset="0"/>
                <a:ea typeface="Calibri" panose="020F0502020204030204" pitchFamily="34" charset="0"/>
              </a:rPr>
              <a:t>Please share with your practice pharmacist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3" name="Picture 2" descr="A purple sign with colorful gears&#10;&#10;Description automatically generated">
            <a:extLst>
              <a:ext uri="{FF2B5EF4-FFF2-40B4-BE49-F238E27FC236}">
                <a16:creationId xmlns:a16="http://schemas.microsoft.com/office/drawing/2014/main" id="{07583942-61F0-5F1D-CCC6-151C3ABD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1240822"/>
            <a:ext cx="6172200" cy="4366830"/>
          </a:xfrm>
          <a:prstGeom prst="rect">
            <a:avLst/>
          </a:prstGeom>
          <a:noFill/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D5C6F01D-7318-DE38-AC97-04182F40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86" y="4382202"/>
            <a:ext cx="237080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</a:rPr>
              <a:t>Registration form and QR code for the DMS event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M Sans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https://forms.office.com/e/xYs3GgTgdN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M Sans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0CE3A5C-DC7D-618F-7D9E-E1287AA6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4609646"/>
            <a:ext cx="1092200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A9168FA9-AE26-4831-EFD8-BA1DED34F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64" y="5936432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97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518D-6919-4242-DE00-18420A31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81" y="441014"/>
            <a:ext cx="3835047" cy="2172543"/>
          </a:xfrm>
        </p:spPr>
        <p:txBody>
          <a:bodyPr anchor="t">
            <a:normAutofit/>
          </a:bodyPr>
          <a:lstStyle/>
          <a:p>
            <a:r>
              <a:rPr lang="en-GB" dirty="0"/>
              <a:t>World Pharmacist Day Monday 25</a:t>
            </a:r>
            <a:r>
              <a:rPr lang="en-GB" baseline="30000" dirty="0"/>
              <a:t>th</a:t>
            </a:r>
            <a:r>
              <a:rPr lang="en-GB" dirty="0"/>
              <a:t> Sept 2023 </a:t>
            </a:r>
          </a:p>
        </p:txBody>
      </p:sp>
      <p:pic>
        <p:nvPicPr>
          <p:cNvPr id="8" name="Content Placeholder 7" descr="A person in a white coat standing in front of shelves with medicine&#10;&#10;Description automatically generated">
            <a:extLst>
              <a:ext uri="{FF2B5EF4-FFF2-40B4-BE49-F238E27FC236}">
                <a16:creationId xmlns:a16="http://schemas.microsoft.com/office/drawing/2014/main" id="{2194DD09-DA8C-24A8-ED8E-126FDC9644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6933111" y="860101"/>
            <a:ext cx="4162352" cy="5883183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3614C76-37D3-1B09-9BAA-291A2109C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6537" y="2478040"/>
            <a:ext cx="3835047" cy="2439988"/>
          </a:xfrm>
        </p:spPr>
        <p:txBody>
          <a:bodyPr>
            <a:noAutofit/>
          </a:bodyPr>
          <a:lstStyle/>
          <a:p>
            <a:pPr algn="ctr"/>
            <a:r>
              <a:rPr lang="en-GB" sz="2000" b="0" i="0" dirty="0">
                <a:solidFill>
                  <a:srgbClr val="202A30"/>
                </a:solidFill>
                <a:effectLst/>
                <a:latin typeface="DM Sans" pitchFamily="2" charset="0"/>
              </a:rPr>
              <a:t>World Pharmacists’ Day is a time when we pause to celebrate and be thankful for all that we have achieved as a profession – and the amazing work pharmacy teams do every day to enable people to stay healthy.</a:t>
            </a:r>
            <a:endParaRPr lang="en-US" sz="2000" dirty="0">
              <a:latin typeface="DM Sans" pitchFamily="2" charset="0"/>
            </a:endParaRPr>
          </a:p>
        </p:txBody>
      </p:sp>
      <p:pic>
        <p:nvPicPr>
          <p:cNvPr id="9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1C8C410A-F952-A604-E2BE-0E027EB2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4" y="5936432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7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ADEF0E-D5E5-4586-B830-3D96509A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365125"/>
            <a:ext cx="101917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We will continue to have our open house surgery monthly 3</a:t>
            </a:r>
            <a:r>
              <a:rPr lang="en-US" baseline="30000" dirty="0"/>
              <a:t>rd</a:t>
            </a:r>
            <a:r>
              <a:rPr lang="en-US" dirty="0"/>
              <a:t> Weds of every month at 8pm  </a:t>
            </a: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3140599-AB9B-4CE7-A67C-56E24B1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56" y="2124668"/>
            <a:ext cx="4351338" cy="4351338"/>
          </a:xfrm>
          <a:prstGeom prst="rect">
            <a:avLst/>
          </a:prstGeom>
          <a:noFill/>
        </p:spPr>
      </p:pic>
      <p:pic>
        <p:nvPicPr>
          <p:cNvPr id="4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79F1B348-37FE-0B61-065D-205340235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4" y="5936432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1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7D8C-579A-47D7-2254-D31F0983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Questions  </a:t>
            </a:r>
          </a:p>
        </p:txBody>
      </p:sp>
      <p:pic>
        <p:nvPicPr>
          <p:cNvPr id="3" name="Camera 2">
            <a:extLst>
              <a:ext uri="{FF2B5EF4-FFF2-40B4-BE49-F238E27FC236}">
                <a16:creationId xmlns:a16="http://schemas.microsoft.com/office/drawing/2014/main" id="{0CD2F2A0-6179-06F4-3D39-97EDBAFFF4D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05AB2750-88DC-6682-FD21-78600F55B3C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5861BED0-0EF2-3991-08C3-5F5B30D8967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8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D7CC6620-BA62-5659-475E-0F045A560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1581"/>
            <a:ext cx="2881627" cy="107914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471398-AE53-79B9-0C20-FCCB49464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188966"/>
              </p:ext>
            </p:extLst>
          </p:nvPr>
        </p:nvGraphicFramePr>
        <p:xfrm>
          <a:off x="685800" y="620486"/>
          <a:ext cx="11128830" cy="5261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4415">
                  <a:extLst>
                    <a:ext uri="{9D8B030D-6E8A-4147-A177-3AD203B41FA5}">
                      <a16:colId xmlns:a16="http://schemas.microsoft.com/office/drawing/2014/main" val="3231282016"/>
                    </a:ext>
                  </a:extLst>
                </a:gridCol>
                <a:gridCol w="5564415">
                  <a:extLst>
                    <a:ext uri="{9D8B030D-6E8A-4147-A177-3AD203B41FA5}">
                      <a16:colId xmlns:a16="http://schemas.microsoft.com/office/drawing/2014/main" val="2094610556"/>
                    </a:ext>
                  </a:extLst>
                </a:gridCol>
              </a:tblGrid>
              <a:tr h="1429807">
                <a:tc gridSpan="2">
                  <a:txBody>
                    <a:bodyPr/>
                    <a:lstStyle/>
                    <a:p>
                      <a:pPr>
                        <a:spcBef>
                          <a:spcPts val="360"/>
                        </a:spcBef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If</a:t>
                      </a:r>
                      <a:r>
                        <a:rPr lang="en-US" sz="2000" spc="-25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you</a:t>
                      </a:r>
                      <a:r>
                        <a:rPr lang="en-US" sz="2000" spc="-25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require</a:t>
                      </a:r>
                      <a:r>
                        <a:rPr lang="en-US" sz="2000" spc="-1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additional</a:t>
                      </a:r>
                      <a:r>
                        <a:rPr lang="en-US" sz="2000" spc="-15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support</a:t>
                      </a:r>
                      <a:r>
                        <a:rPr lang="en-US" sz="2000" spc="-1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from</a:t>
                      </a:r>
                      <a:r>
                        <a:rPr lang="en-US" sz="2000" spc="-2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the</a:t>
                      </a:r>
                      <a:r>
                        <a:rPr lang="en-US" sz="2000" spc="-2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administrative team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,</a:t>
                      </a:r>
                      <a:r>
                        <a:rPr lang="en-US" sz="2000" spc="-15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please</a:t>
                      </a:r>
                      <a:r>
                        <a:rPr lang="en-US" sz="2000" spc="-2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contact</a:t>
                      </a:r>
                      <a:r>
                        <a:rPr lang="en-US" sz="2000" spc="-1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any</a:t>
                      </a:r>
                      <a:r>
                        <a:rPr lang="en-US" sz="2000" spc="-2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member</a:t>
                      </a:r>
                      <a:r>
                        <a:rPr lang="en-US" sz="2000" spc="-25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of</a:t>
                      </a:r>
                      <a:r>
                        <a:rPr lang="en-US" sz="2000" spc="-1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the</a:t>
                      </a:r>
                      <a:r>
                        <a:rPr lang="en-US" sz="2000" spc="-2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spc="-1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team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</a:endParaRPr>
                    </a:p>
                  </a:txBody>
                  <a:tcPr marL="68580" marR="68580" marT="0" marB="0">
                    <a:solidFill>
                      <a:srgbClr val="CC9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235492"/>
                  </a:ext>
                </a:extLst>
              </a:tr>
              <a:tr h="961464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Rajshri Owen- Chief Officer </a:t>
                      </a:r>
                      <a:endParaRPr lang="en-GB" sz="200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rlito"/>
                        <a:cs typeface="Carlito"/>
                      </a:endParaRPr>
                    </a:p>
                  </a:txBody>
                  <a:tcPr marL="68580" marR="68580" marT="0" marB="0">
                    <a:solidFill>
                      <a:srgbClr val="CC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chiefofficer@leics-lpc.co.uk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rlito"/>
                        <a:cs typeface="Carlito"/>
                      </a:endParaRPr>
                    </a:p>
                  </a:txBody>
                  <a:tcPr marL="68580" marR="68580" marT="0" marB="0">
                    <a:solidFill>
                      <a:srgbClr val="CC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629932"/>
                  </a:ext>
                </a:extLst>
              </a:tr>
              <a:tr h="961464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Kate – Administrator</a:t>
                      </a:r>
                      <a:endParaRPr lang="en-GB" sz="200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rlito"/>
                        <a:cs typeface="Carlito"/>
                      </a:endParaRPr>
                    </a:p>
                  </a:txBody>
                  <a:tcPr marL="68580" marR="68580" marT="0" marB="0">
                    <a:solidFill>
                      <a:srgbClr val="CC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spc="-1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admin@leics-lpc.co.uk</a:t>
                      </a:r>
                      <a:endParaRPr lang="en-GB" sz="200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rlito"/>
                        <a:cs typeface="Carlito"/>
                      </a:endParaRPr>
                    </a:p>
                  </a:txBody>
                  <a:tcPr marL="68580" marR="68580" marT="0" marB="0">
                    <a:solidFill>
                      <a:srgbClr val="CC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308557"/>
                  </a:ext>
                </a:extLst>
              </a:tr>
              <a:tr h="961464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Gareth</a:t>
                      </a:r>
                      <a:r>
                        <a:rPr lang="en-US" sz="2000" spc="-25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McCague</a:t>
                      </a:r>
                      <a:r>
                        <a:rPr lang="en-US" sz="2000" spc="-25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–</a:t>
                      </a:r>
                      <a:r>
                        <a:rPr lang="en-US" sz="2000" spc="-1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Service</a:t>
                      </a:r>
                      <a:r>
                        <a:rPr lang="en-US" sz="2000" spc="-65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Delivery</a:t>
                      </a:r>
                      <a:r>
                        <a:rPr lang="en-US" sz="2000" spc="-2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Facilitator</a:t>
                      </a:r>
                      <a:endParaRPr lang="en-GB" sz="200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rlito"/>
                        <a:cs typeface="Carlito"/>
                      </a:endParaRPr>
                    </a:p>
                  </a:txBody>
                  <a:tcPr marL="68580" marR="68580" marT="0" marB="0">
                    <a:solidFill>
                      <a:srgbClr val="CC94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u="sng" dirty="0" err="1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service.support@leics</a:t>
                      </a:r>
                      <a:r>
                        <a:rPr lang="en-US" sz="2000" u="sng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-</a:t>
                      </a:r>
                      <a:r>
                        <a:rPr lang="en-US" sz="200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u="sng" spc="-1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lpc.co.uk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rlito"/>
                        <a:cs typeface="Carlito"/>
                      </a:endParaRPr>
                    </a:p>
                  </a:txBody>
                  <a:tcPr marL="68580" marR="68580" marT="0" marB="0">
                    <a:solidFill>
                      <a:srgbClr val="CC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739912"/>
                  </a:ext>
                </a:extLst>
              </a:tr>
              <a:tr h="946897">
                <a:tc>
                  <a:txBody>
                    <a:bodyPr/>
                    <a:lstStyle/>
                    <a:p>
                      <a:pPr algn="just">
                        <a:lnSpc>
                          <a:spcPts val="1335"/>
                        </a:lnSpc>
                        <a:spcBef>
                          <a:spcPts val="5"/>
                        </a:spcBef>
                      </a:pP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Vinay</a:t>
                      </a:r>
                      <a:r>
                        <a:rPr lang="en-US" sz="2000" spc="-45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Mistry-Service</a:t>
                      </a:r>
                      <a:r>
                        <a:rPr lang="en-US" sz="2000" spc="-6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Development</a:t>
                      </a:r>
                      <a:r>
                        <a:rPr lang="en-US" sz="2000" spc="-4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 </a:t>
                      </a:r>
                      <a:r>
                        <a:rPr lang="en-US" sz="2000" spc="-2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</a:rPr>
                        <a:t>Lead</a:t>
                      </a:r>
                      <a:endParaRPr lang="en-GB" sz="200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rlito"/>
                        <a:cs typeface="Carlito"/>
                      </a:endParaRPr>
                    </a:p>
                  </a:txBody>
                  <a:tcPr marL="68580" marR="68580" marT="0" marB="0">
                    <a:solidFill>
                      <a:srgbClr val="CC94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35"/>
                        </a:lnSpc>
                      </a:pPr>
                      <a:r>
                        <a:rPr lang="en-US" sz="2000" u="sng" spc="-10" dirty="0">
                          <a:solidFill>
                            <a:schemeClr val="accent6"/>
                          </a:solidFill>
                          <a:effectLst/>
                          <a:latin typeface="DM Sans" pitchFamily="2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servicedevelopmentlead@leics</a:t>
                      </a:r>
                      <a:r>
                        <a:rPr lang="en-US" sz="2000" u="sng" spc="-10" dirty="0">
                          <a:solidFill>
                            <a:schemeClr val="accent6"/>
                          </a:solidFill>
                          <a:effectLst/>
                          <a:uFill>
                            <a:solidFill>
                              <a:srgbClr val="0000FF"/>
                            </a:solidFill>
                          </a:uFill>
                          <a:latin typeface="DM Sans" pitchFamily="2" charset="0"/>
                        </a:rPr>
                        <a:t>-lpc.co.uk</a:t>
                      </a:r>
                      <a:endParaRPr lang="en-GB" sz="20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rlito"/>
                        <a:cs typeface="Carlito"/>
                      </a:endParaRPr>
                    </a:p>
                  </a:txBody>
                  <a:tcPr marL="68580" marR="68580" marT="0" marB="0">
                    <a:solidFill>
                      <a:srgbClr val="CC9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96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842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7307-17BF-6BBC-020B-B10D5C82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77" y="365126"/>
            <a:ext cx="10418411" cy="1102462"/>
          </a:xfrm>
        </p:spPr>
        <p:txBody>
          <a:bodyPr>
            <a:normAutofit/>
          </a:bodyPr>
          <a:lstStyle/>
          <a:p>
            <a:r>
              <a:rPr lang="en-GB" dirty="0"/>
              <a:t>Shared Care Records (</a:t>
            </a:r>
            <a:r>
              <a:rPr lang="en-GB" dirty="0" err="1"/>
              <a:t>ShCRs</a:t>
            </a:r>
            <a:r>
              <a:rPr lang="en-GB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853D8-40A1-0E55-60B8-A493D8A65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455" y="1693494"/>
            <a:ext cx="5060597" cy="347101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900" dirty="0" err="1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ShCRs</a:t>
            </a:r>
            <a:r>
              <a:rPr lang="en-GB" sz="1900" dirty="0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 pull together information on a patient from several sources, such as GP and hospital records, so they contain extra information compared to the NHS Summary Care Record</a:t>
            </a:r>
            <a:endParaRPr lang="en-GB" sz="19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900" dirty="0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e.g., important vaccine information including eligibility/ blood test results/ drug allergies/ previous ADRs. </a:t>
            </a:r>
            <a:endParaRPr lang="en-GB" sz="19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9BC1D-C0CA-019E-32ED-4CE5FD91E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9" y="1693494"/>
            <a:ext cx="4855439" cy="4402506"/>
          </a:xfrm>
        </p:spPr>
        <p:txBody>
          <a:bodyPr>
            <a:normAutofit/>
          </a:bodyPr>
          <a:lstStyle/>
          <a:p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LLR </a:t>
            </a:r>
            <a:r>
              <a:rPr lang="en-GB" sz="1800" dirty="0" err="1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ShCR</a:t>
            </a: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 programme will for the first time allow all LLR communities pharmacy access to the patient’s </a:t>
            </a:r>
            <a:r>
              <a:rPr lang="en-GB" sz="1800" dirty="0" err="1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ShCR</a:t>
            </a: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sz="1800" dirty="0"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Accessed through a web app</a:t>
            </a:r>
            <a:endParaRPr lang="en-GB" sz="1800" dirty="0">
              <a:effectLst/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b="1" u="sng" dirty="0">
                <a:solidFill>
                  <a:srgbClr val="47D1BA"/>
                </a:solidFill>
                <a:effectLst/>
                <a:latin typeface="DM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Establish </a:t>
            </a:r>
            <a:r>
              <a:rPr lang="en-GB" sz="1800" b="1" u="sng" dirty="0">
                <a:solidFill>
                  <a:srgbClr val="47D1BA"/>
                </a:solidFill>
                <a:effectLst/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Pharmacy discovery and benefits group </a:t>
            </a:r>
          </a:p>
          <a:p>
            <a:r>
              <a:rPr lang="en-GB" sz="1800" b="1" dirty="0">
                <a:latin typeface="DM Sans" pitchFamily="2" charset="0"/>
              </a:rPr>
              <a:t>Are you interested in being a pilot site? </a:t>
            </a:r>
          </a:p>
          <a:p>
            <a:r>
              <a:rPr lang="en-GB" sz="1800" b="1" dirty="0">
                <a:solidFill>
                  <a:srgbClr val="CC94FF"/>
                </a:solidFill>
                <a:latin typeface="DM Sans" pitchFamily="2" charset="0"/>
              </a:rPr>
              <a:t>Drop your email address in chat</a:t>
            </a:r>
          </a:p>
          <a:p>
            <a:r>
              <a:rPr lang="en-GB" sz="1800" b="1" dirty="0">
                <a:solidFill>
                  <a:srgbClr val="CC94FF"/>
                </a:solidFill>
                <a:latin typeface="DM Sans" pitchFamily="2" charset="0"/>
              </a:rPr>
              <a:t>Email chiefofficer@leics-lpc.co.uk </a:t>
            </a:r>
          </a:p>
        </p:txBody>
      </p:sp>
      <p:pic>
        <p:nvPicPr>
          <p:cNvPr id="7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52814DC8-9594-0562-7BD1-D03A60977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5" y="5650088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76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7D8C-579A-47D7-2254-D31F0983C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Questions </a:t>
            </a:r>
            <a:br>
              <a:rPr lang="en-GB" dirty="0"/>
            </a:br>
            <a:r>
              <a:rPr lang="en-GB" dirty="0"/>
              <a:t>&amp; </a:t>
            </a:r>
            <a:br>
              <a:rPr lang="en-GB" dirty="0"/>
            </a:br>
            <a:r>
              <a:rPr lang="en-GB" dirty="0"/>
              <a:t>Discussion </a:t>
            </a:r>
          </a:p>
        </p:txBody>
      </p:sp>
      <p:pic>
        <p:nvPicPr>
          <p:cNvPr id="3" name="Camera 2">
            <a:extLst>
              <a:ext uri="{FF2B5EF4-FFF2-40B4-BE49-F238E27FC236}">
                <a16:creationId xmlns:a16="http://schemas.microsoft.com/office/drawing/2014/main" id="{0CD2F2A0-6179-06F4-3D39-97EDBAFFF4DF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4" name="Camera 3">
            <a:extLst>
              <a:ext uri="{FF2B5EF4-FFF2-40B4-BE49-F238E27FC236}">
                <a16:creationId xmlns:a16="http://schemas.microsoft.com/office/drawing/2014/main" id="{05AB2750-88DC-6682-FD21-78600F55B3C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5" name="Camera 4">
            <a:extLst>
              <a:ext uri="{FF2B5EF4-FFF2-40B4-BE49-F238E27FC236}">
                <a16:creationId xmlns:a16="http://schemas.microsoft.com/office/drawing/2014/main" id="{5861BED0-0EF2-3991-08C3-5F5B30D89678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6" name="Camera 5">
            <a:extLst>
              <a:ext uri="{FF2B5EF4-FFF2-40B4-BE49-F238E27FC236}">
                <a16:creationId xmlns:a16="http://schemas.microsoft.com/office/drawing/2014/main" id="{11E00B3F-73B4-2C44-28E0-6E3EE7F5D44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pic>
        <p:nvPicPr>
          <p:cNvPr id="8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D7CC6620-BA62-5659-475E-0F045A560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1581"/>
            <a:ext cx="2881627" cy="1079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7A1A11-BED8-C88E-8F74-211CF613A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8484" y="4616493"/>
            <a:ext cx="5113516" cy="22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B2D9-09DE-8D8B-AF17-41305854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br>
              <a:rPr lang="en-GB" sz="2200" b="1" u="sng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2200" b="1" u="sng" dirty="0">
                <a:effectLst/>
                <a:latin typeface="DM Sans" pitchFamily="2" charset="0"/>
                <a:ea typeface="Calibri" panose="020F0502020204030204" pitchFamily="34" charset="0"/>
              </a:rPr>
              <a:t>Agenda</a:t>
            </a:r>
            <a:r>
              <a:rPr lang="en-GB" sz="2200" dirty="0">
                <a:effectLst/>
                <a:latin typeface="DM Sans" pitchFamily="2" charset="0"/>
                <a:ea typeface="Calibri" panose="020F0502020204030204" pitchFamily="34" charset="0"/>
              </a:rPr>
              <a:t> </a:t>
            </a:r>
            <a:br>
              <a:rPr lang="en-GB" sz="2200" dirty="0">
                <a:latin typeface="DM Sans" pitchFamily="2" charset="0"/>
                <a:ea typeface="Calibri" panose="020F0502020204030204" pitchFamily="34" charset="0"/>
              </a:rPr>
            </a:br>
            <a:br>
              <a:rPr lang="en-GB" sz="2200" dirty="0"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dirty="0">
                <a:latin typeface="DM Sans" pitchFamily="2" charset="0"/>
                <a:ea typeface="Calibri" panose="020F0502020204030204" pitchFamily="34" charset="0"/>
              </a:rPr>
              <a:t>1. </a:t>
            </a: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  <a:t>Updates from Community Pharmacy Leicestershire and Rutland </a:t>
            </a:r>
            <a:br>
              <a:rPr lang="en-GB" sz="1800" dirty="0">
                <a:latin typeface="DM Sans" pitchFamily="2" charset="0"/>
                <a:ea typeface="Calibri" panose="020F0502020204030204" pitchFamily="34" charset="0"/>
              </a:rPr>
            </a:b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  <a:t>2. Workstreams – regional and national 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  <a:t>3. Shared care records 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DM Sans" pitchFamily="2" charset="0"/>
                <a:ea typeface="Times New Roman" panose="02020603050405020304" pitchFamily="18" charset="0"/>
              </a:rPr>
              <a:t>Laura </a:t>
            </a:r>
            <a:r>
              <a:rPr lang="en-GB" sz="1800" dirty="0" err="1">
                <a:effectLst/>
                <a:latin typeface="DM Sans" pitchFamily="2" charset="0"/>
                <a:ea typeface="Times New Roman" panose="02020603050405020304" pitchFamily="18" charset="0"/>
              </a:rPr>
              <a:t>Godtschalk</a:t>
            </a:r>
            <a:r>
              <a:rPr lang="en-GB" sz="1800" dirty="0">
                <a:effectLst/>
                <a:latin typeface="DM Sans" pitchFamily="2" charset="0"/>
                <a:ea typeface="Times New Roman" panose="02020603050405020304" pitchFamily="18" charset="0"/>
              </a:rPr>
              <a:t>, LLR Care Record Programme Manager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1800" dirty="0">
                <a:effectLst/>
                <a:latin typeface="DM Sans" pitchFamily="2" charset="0"/>
                <a:ea typeface="Times New Roman" panose="02020603050405020304" pitchFamily="18" charset="0"/>
              </a:rPr>
              <a:t>Sandra Taylor, LLR Care Record Benefits and Change Manager</a:t>
            </a:r>
            <a:br>
              <a:rPr lang="en-GB" sz="18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br>
              <a:rPr lang="en-GB" sz="22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br>
              <a:rPr lang="en-GB" sz="2200" dirty="0">
                <a:effectLst/>
                <a:latin typeface="DM Sans" pitchFamily="2" charset="0"/>
                <a:ea typeface="Calibri" panose="020F0502020204030204" pitchFamily="34" charset="0"/>
              </a:rPr>
            </a:br>
            <a:r>
              <a:rPr lang="en-GB" sz="2200" b="1" u="sng" dirty="0">
                <a:solidFill>
                  <a:srgbClr val="0072CE"/>
                </a:solidFill>
                <a:effectLst/>
                <a:latin typeface="DM Sans" pitchFamily="2" charset="0"/>
                <a:ea typeface="Calibri" panose="020F0502020204030204" pitchFamily="34" charset="0"/>
              </a:rPr>
              <a:t>Hear from you-Tell us what is important to you/ matters arising 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77FD1EE4-3B89-82E1-25B9-F5ED194B6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67"/>
            <a:ext cx="2315103" cy="86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B61E-9EFF-3380-9E24-6309D896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effectLst/>
                <a:latin typeface="DM Sans" pitchFamily="2" charset="0"/>
                <a:ea typeface="Calibri" panose="020F0502020204030204" pitchFamily="34" charset="0"/>
              </a:rPr>
              <a:t>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97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3028-A1A2-1608-3BEF-E621DD49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64" y="0"/>
            <a:ext cx="10416822" cy="1325563"/>
          </a:xfrm>
        </p:spPr>
        <p:txBody>
          <a:bodyPr/>
          <a:lstStyle/>
          <a:p>
            <a:r>
              <a:rPr lang="en-GB" dirty="0"/>
              <a:t>New 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AE55-D06A-4A19-5AFE-F19287D4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080" y="1172483"/>
            <a:ext cx="5082821" cy="4351338"/>
          </a:xfrm>
        </p:spPr>
        <p:txBody>
          <a:bodyPr>
            <a:normAutofit/>
          </a:bodyPr>
          <a:lstStyle/>
          <a:p>
            <a:r>
              <a:rPr lang="en-GB" dirty="0"/>
              <a:t>Constitution </a:t>
            </a:r>
          </a:p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July 2023 </a:t>
            </a:r>
          </a:p>
          <a:p>
            <a:r>
              <a:rPr lang="en-GB" dirty="0"/>
              <a:t>10 members</a:t>
            </a:r>
          </a:p>
          <a:p>
            <a:r>
              <a:rPr lang="en-GB" dirty="0"/>
              <a:t>6 Independent</a:t>
            </a:r>
          </a:p>
          <a:p>
            <a:r>
              <a:rPr lang="en-GB" dirty="0"/>
              <a:t>1 </a:t>
            </a:r>
            <a:r>
              <a:rPr lang="en-GB" dirty="0" err="1"/>
              <a:t>Aimp</a:t>
            </a:r>
            <a:endParaRPr lang="en-GB" dirty="0"/>
          </a:p>
          <a:p>
            <a:r>
              <a:rPr lang="en-GB" dirty="0"/>
              <a:t>3 CCA 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A4D048-BAE6-4A12-6746-626ECED9B6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2125038"/>
              </p:ext>
            </p:extLst>
          </p:nvPr>
        </p:nvGraphicFramePr>
        <p:xfrm>
          <a:off x="4201886" y="348343"/>
          <a:ext cx="7315200" cy="6426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855">
                  <a:extLst>
                    <a:ext uri="{9D8B030D-6E8A-4147-A177-3AD203B41FA5}">
                      <a16:colId xmlns:a16="http://schemas.microsoft.com/office/drawing/2014/main" val="60177173"/>
                    </a:ext>
                  </a:extLst>
                </a:gridCol>
                <a:gridCol w="1739173">
                  <a:extLst>
                    <a:ext uri="{9D8B030D-6E8A-4147-A177-3AD203B41FA5}">
                      <a16:colId xmlns:a16="http://schemas.microsoft.com/office/drawing/2014/main" val="326068720"/>
                    </a:ext>
                  </a:extLst>
                </a:gridCol>
                <a:gridCol w="3262172">
                  <a:extLst>
                    <a:ext uri="{9D8B030D-6E8A-4147-A177-3AD203B41FA5}">
                      <a16:colId xmlns:a16="http://schemas.microsoft.com/office/drawing/2014/main" val="1818401789"/>
                    </a:ext>
                  </a:extLst>
                </a:gridCol>
              </a:tblGrid>
              <a:tr h="58295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 dirty="0">
                          <a:solidFill>
                            <a:schemeClr val="accent6"/>
                          </a:solidFill>
                          <a:effectLst/>
                        </a:rPr>
                        <a:t>Name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 dirty="0" err="1">
                          <a:solidFill>
                            <a:schemeClr val="accent6"/>
                          </a:solidFill>
                          <a:effectLst/>
                        </a:rPr>
                        <a:t>Organisation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 dirty="0">
                          <a:solidFill>
                            <a:schemeClr val="accent6"/>
                          </a:solidFill>
                          <a:effectLst/>
                        </a:rPr>
                        <a:t>Elected or appointed by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5798487"/>
                  </a:ext>
                </a:extLst>
              </a:tr>
              <a:tr h="63744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>
                          <a:solidFill>
                            <a:schemeClr val="accent6"/>
                          </a:solidFill>
                          <a:effectLst/>
                        </a:rPr>
                        <a:t>Shoaib Haji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 dirty="0" err="1">
                          <a:solidFill>
                            <a:schemeClr val="accent6"/>
                          </a:solidFill>
                          <a:effectLst/>
                        </a:rPr>
                        <a:t>Countesthorpe</a:t>
                      </a:r>
                      <a:r>
                        <a:rPr lang="en-GB" sz="2000" kern="0" dirty="0">
                          <a:solidFill>
                            <a:schemeClr val="accent6"/>
                          </a:solidFill>
                          <a:effectLst/>
                        </a:rPr>
                        <a:t> Chemist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 dirty="0">
                          <a:solidFill>
                            <a:schemeClr val="accent6"/>
                          </a:solidFill>
                          <a:effectLst/>
                        </a:rPr>
                        <a:t>Independent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7998049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>
                          <a:solidFill>
                            <a:schemeClr val="accent6"/>
                          </a:solidFill>
                          <a:effectLst/>
                        </a:rPr>
                        <a:t>Altaf Vaiya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>
                          <a:solidFill>
                            <a:schemeClr val="accent6"/>
                          </a:solidFill>
                          <a:effectLst/>
                        </a:rPr>
                        <a:t>Alpharm Chemist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>
                          <a:solidFill>
                            <a:schemeClr val="accent6"/>
                          </a:solidFill>
                          <a:effectLst/>
                        </a:rPr>
                        <a:t>Independent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33861059"/>
                  </a:ext>
                </a:extLst>
              </a:tr>
              <a:tr h="37069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>
                          <a:solidFill>
                            <a:schemeClr val="accent6"/>
                          </a:solidFill>
                          <a:effectLst/>
                        </a:rPr>
                        <a:t>Nayan Chauhan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>
                          <a:solidFill>
                            <a:schemeClr val="accent6"/>
                          </a:solidFill>
                          <a:effectLst/>
                        </a:rPr>
                        <a:t>Medicine Chest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>
                          <a:solidFill>
                            <a:schemeClr val="accent6"/>
                          </a:solidFill>
                          <a:effectLst/>
                        </a:rPr>
                        <a:t>Independent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67715181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>
                          <a:solidFill>
                            <a:schemeClr val="accent6"/>
                          </a:solidFill>
                          <a:effectLst/>
                        </a:rPr>
                        <a:t>Kishan Kotecha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>
                          <a:solidFill>
                            <a:schemeClr val="accent6"/>
                          </a:solidFill>
                          <a:effectLst/>
                        </a:rPr>
                        <a:t>Medicare Pharmacy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 dirty="0">
                          <a:solidFill>
                            <a:schemeClr val="accent6"/>
                          </a:solidFill>
                          <a:effectLst/>
                        </a:rPr>
                        <a:t>Independent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8750261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>
                          <a:solidFill>
                            <a:schemeClr val="accent6"/>
                          </a:solidFill>
                          <a:effectLst/>
                        </a:rPr>
                        <a:t>Nadya Jethwa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>
                          <a:solidFill>
                            <a:schemeClr val="accent6"/>
                          </a:solidFill>
                          <a:effectLst/>
                        </a:rPr>
                        <a:t>Bosworth Pharmacy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>
                          <a:solidFill>
                            <a:schemeClr val="accent6"/>
                          </a:solidFill>
                          <a:effectLst/>
                        </a:rPr>
                        <a:t>Independent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8902059"/>
                  </a:ext>
                </a:extLst>
              </a:tr>
              <a:tr h="37069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 dirty="0">
                          <a:solidFill>
                            <a:schemeClr val="accent6"/>
                          </a:solidFill>
                          <a:effectLst/>
                        </a:rPr>
                        <a:t>Satyan Kotecha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>
                          <a:solidFill>
                            <a:schemeClr val="accent6"/>
                          </a:solidFill>
                          <a:effectLst/>
                        </a:rPr>
                        <a:t>Saraj Chemist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>
                          <a:solidFill>
                            <a:schemeClr val="accent6"/>
                          </a:solidFill>
                          <a:effectLst/>
                        </a:rPr>
                        <a:t>Independent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5024257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>
                          <a:solidFill>
                            <a:schemeClr val="accent6"/>
                          </a:solidFill>
                          <a:effectLst/>
                        </a:rPr>
                        <a:t>Rahul Patel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>
                          <a:solidFill>
                            <a:schemeClr val="accent6"/>
                          </a:solidFill>
                          <a:effectLst/>
                        </a:rPr>
                        <a:t>BMP Healthcare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tabLst>
                          <a:tab pos="635000" algn="l"/>
                        </a:tabLst>
                      </a:pPr>
                      <a:r>
                        <a:rPr lang="en-US" sz="2000" kern="0" dirty="0">
                          <a:solidFill>
                            <a:schemeClr val="accent6"/>
                          </a:solidFill>
                          <a:effectLst/>
                        </a:rPr>
                        <a:t>Association of Independent Multiples (AIM)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45544230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>
                          <a:solidFill>
                            <a:schemeClr val="accent6"/>
                          </a:solidFill>
                          <a:effectLst/>
                        </a:rPr>
                        <a:t>Viral Patel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>
                          <a:solidFill>
                            <a:schemeClr val="accent6"/>
                          </a:solidFill>
                          <a:effectLst/>
                        </a:rPr>
                        <a:t>Boots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>
                          <a:solidFill>
                            <a:schemeClr val="accent6"/>
                          </a:solidFill>
                          <a:effectLst/>
                        </a:rPr>
                        <a:t>Company Chemists Association (CCA)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17548590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>
                          <a:solidFill>
                            <a:schemeClr val="accent6"/>
                          </a:solidFill>
                          <a:effectLst/>
                        </a:rPr>
                        <a:t>Ron Gregson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>
                          <a:solidFill>
                            <a:schemeClr val="accent6"/>
                          </a:solidFill>
                          <a:effectLst/>
                        </a:rPr>
                        <a:t>Boots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 dirty="0">
                          <a:solidFill>
                            <a:schemeClr val="accent6"/>
                          </a:solidFill>
                          <a:effectLst/>
                        </a:rPr>
                        <a:t>Company Chemists Association (CCA)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13744138"/>
                  </a:ext>
                </a:extLst>
              </a:tr>
              <a:tr h="63476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100">
                          <a:solidFill>
                            <a:schemeClr val="accent6"/>
                          </a:solidFill>
                          <a:effectLst/>
                        </a:rPr>
                        <a:t>Shezad Alimahomed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GB" sz="2000" kern="0">
                          <a:solidFill>
                            <a:schemeClr val="accent6"/>
                          </a:solidFill>
                          <a:effectLst/>
                        </a:rPr>
                        <a:t>Boots</a:t>
                      </a:r>
                      <a:endParaRPr lang="en-GB" sz="2000" kern="10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</a:pPr>
                      <a:r>
                        <a:rPr lang="en-US" sz="2000" kern="0" dirty="0">
                          <a:solidFill>
                            <a:schemeClr val="accent6"/>
                          </a:solidFill>
                          <a:effectLst/>
                        </a:rPr>
                        <a:t>Company Chemists Association (CCA)</a:t>
                      </a:r>
                      <a:endParaRPr lang="en-GB" sz="2000" kern="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79170293"/>
                  </a:ext>
                </a:extLst>
              </a:tr>
            </a:tbl>
          </a:graphicData>
        </a:graphic>
      </p:graphicFrame>
      <p:pic>
        <p:nvPicPr>
          <p:cNvPr id="6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4216E25D-FA44-D827-7051-272D76753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4" y="5936432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A7F9-15F0-1ABA-70CB-8B865120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New committee- 1</a:t>
            </a:r>
            <a:r>
              <a:rPr lang="en-GB" baseline="30000" dirty="0"/>
              <a:t>st</a:t>
            </a:r>
            <a:r>
              <a:rPr lang="en-GB" dirty="0"/>
              <a:t> Meeting on 1</a:t>
            </a:r>
            <a:r>
              <a:rPr lang="en-GB" baseline="30000" dirty="0"/>
              <a:t>st</a:t>
            </a:r>
            <a:r>
              <a:rPr lang="en-GB" dirty="0"/>
              <a:t> Sept 2023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142E17C-253D-1F16-4A60-23B74B3CBCE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9079776"/>
              </p:ext>
            </p:extLst>
          </p:nvPr>
        </p:nvGraphicFramePr>
        <p:xfrm>
          <a:off x="6778192" y="2631564"/>
          <a:ext cx="5060950" cy="3543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190">
                  <a:extLst>
                    <a:ext uri="{9D8B030D-6E8A-4147-A177-3AD203B41FA5}">
                      <a16:colId xmlns:a16="http://schemas.microsoft.com/office/drawing/2014/main" val="3030009492"/>
                    </a:ext>
                  </a:extLst>
                </a:gridCol>
                <a:gridCol w="1012190">
                  <a:extLst>
                    <a:ext uri="{9D8B030D-6E8A-4147-A177-3AD203B41FA5}">
                      <a16:colId xmlns:a16="http://schemas.microsoft.com/office/drawing/2014/main" val="2164743100"/>
                    </a:ext>
                  </a:extLst>
                </a:gridCol>
                <a:gridCol w="1012190">
                  <a:extLst>
                    <a:ext uri="{9D8B030D-6E8A-4147-A177-3AD203B41FA5}">
                      <a16:colId xmlns:a16="http://schemas.microsoft.com/office/drawing/2014/main" val="4261288195"/>
                    </a:ext>
                  </a:extLst>
                </a:gridCol>
                <a:gridCol w="1012190">
                  <a:extLst>
                    <a:ext uri="{9D8B030D-6E8A-4147-A177-3AD203B41FA5}">
                      <a16:colId xmlns:a16="http://schemas.microsoft.com/office/drawing/2014/main" val="3082044946"/>
                    </a:ext>
                  </a:extLst>
                </a:gridCol>
                <a:gridCol w="1012190">
                  <a:extLst>
                    <a:ext uri="{9D8B030D-6E8A-4147-A177-3AD203B41FA5}">
                      <a16:colId xmlns:a16="http://schemas.microsoft.com/office/drawing/2014/main" val="3931452865"/>
                    </a:ext>
                  </a:extLst>
                </a:gridCol>
              </a:tblGrid>
              <a:tr h="670504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Executive Committee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Contracts Committee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Governance Committee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</a:rPr>
                        <a:t>HR Committee</a:t>
                      </a:r>
                      <a:endParaRPr lang="en-GB" sz="140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Finance Committee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extLst>
                  <a:ext uri="{0D108BD9-81ED-4DB2-BD59-A6C34878D82A}">
                    <a16:rowId xmlns:a16="http://schemas.microsoft.com/office/drawing/2014/main" val="3035444332"/>
                  </a:ext>
                </a:extLst>
              </a:tr>
              <a:tr h="952856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Viral Patel </a:t>
                      </a:r>
                    </a:p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Chair 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Rahul Patel 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Kish Kotecha 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Shoaib Haji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Altaf Vaiya Treasurer 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extLst>
                  <a:ext uri="{0D108BD9-81ED-4DB2-BD59-A6C34878D82A}">
                    <a16:rowId xmlns:a16="http://schemas.microsoft.com/office/drawing/2014/main" val="1059498525"/>
                  </a:ext>
                </a:extLst>
              </a:tr>
              <a:tr h="670504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Altaf Vaiya Treasurer 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Nadya Jethwa 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</a:rPr>
                        <a:t>Ron Gregson</a:t>
                      </a:r>
                      <a:endParaRPr lang="en-GB" sz="140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Shezad Alimahomed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chemeClr val="accent6"/>
                          </a:solidFill>
                          <a:effectLst/>
                        </a:rPr>
                        <a:t>Kish Kotecha</a:t>
                      </a:r>
                      <a:endParaRPr lang="en-GB" sz="140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extLst>
                  <a:ext uri="{0D108BD9-81ED-4DB2-BD59-A6C34878D82A}">
                    <a16:rowId xmlns:a16="http://schemas.microsoft.com/office/drawing/2014/main" val="118105871"/>
                  </a:ext>
                </a:extLst>
              </a:tr>
              <a:tr h="952856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Satyan Kotecha </a:t>
                      </a:r>
                    </a:p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Vice Chair 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Shoaib Haji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Ron Gregson 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6"/>
                          </a:solidFill>
                          <a:effectLst/>
                        </a:rPr>
                        <a:t>Nayen Chauhan</a:t>
                      </a:r>
                      <a:endParaRPr lang="en-GB" sz="1400" dirty="0">
                        <a:solidFill>
                          <a:schemeClr val="accent6"/>
                        </a:solidFill>
                        <a:effectLst/>
                        <a:latin typeface="DM Sans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58" marR="58458" marT="0" marB="0"/>
                </a:tc>
                <a:extLst>
                  <a:ext uri="{0D108BD9-81ED-4DB2-BD59-A6C34878D82A}">
                    <a16:rowId xmlns:a16="http://schemas.microsoft.com/office/drawing/2014/main" val="2321347711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B3AC4-E1E7-225F-1F15-D0D05399C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New executive and sub-committees</a:t>
            </a:r>
          </a:p>
        </p:txBody>
      </p:sp>
      <p:pic>
        <p:nvPicPr>
          <p:cNvPr id="9" name="Content Placeholder 8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DDEE2633-4923-A2ED-2F27-BF35178E1F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36613" y="1693862"/>
            <a:ext cx="5579232" cy="4184424"/>
          </a:xfrm>
        </p:spPr>
      </p:pic>
      <p:pic>
        <p:nvPicPr>
          <p:cNvPr id="10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CFE6FBD4-2DC0-EB89-6022-86EBF7196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4" y="5936432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EFE1D-C4C9-AE7F-707C-E4009A6A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Media- FOLLOW US ! </a:t>
            </a:r>
          </a:p>
        </p:txBody>
      </p:sp>
      <p:pic>
        <p:nvPicPr>
          <p:cNvPr id="8" name="Content Placeholder 7" descr="A cell phone with apps on the screen&#10;&#10;Description automatically generated">
            <a:extLst>
              <a:ext uri="{FF2B5EF4-FFF2-40B4-BE49-F238E27FC236}">
                <a16:creationId xmlns:a16="http://schemas.microsoft.com/office/drawing/2014/main" id="{E1B5CC3D-C6F2-0CD3-95FF-1979C9D295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58900" y="2103438"/>
            <a:ext cx="4514850" cy="338137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583733-1726-95BA-BC99-9976CAF2A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9949" y="2113613"/>
            <a:ext cx="4855439" cy="3471011"/>
          </a:xfrm>
        </p:spPr>
        <p:txBody>
          <a:bodyPr>
            <a:normAutofit fontScale="70000" lnSpcReduction="20000"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Facebook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Leicestershire &amp; Rutland Community Pharmacy | Leicester | Facebook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Instagram 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Community Pharmacy Leicestershire &amp; Rutland (@communitypharmaciyllr) | Instagram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LinkedIn </a:t>
            </a:r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https://www.linkedin.com/in/community-pharmacy-leicestershire-and-rutland-577723276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9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5D5E3220-D947-500E-8424-82AB7CAB5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85" y="5650088"/>
            <a:ext cx="2881627" cy="107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0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1B5CB-B348-39FA-F209-66DEE1947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996FC-0375-9BD4-4435-542F3411C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455591" y="4449437"/>
            <a:ext cx="3602422" cy="1870616"/>
          </a:xfrm>
        </p:spPr>
        <p:txBody>
          <a:bodyPr/>
          <a:lstStyle/>
          <a:p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A7919-D93B-0D5A-DE84-C8BF619028BF}"/>
              </a:ext>
            </a:extLst>
          </p:cNvPr>
          <p:cNvSpPr txBox="1"/>
          <p:nvPr/>
        </p:nvSpPr>
        <p:spPr>
          <a:xfrm>
            <a:off x="401228" y="583432"/>
            <a:ext cx="48075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72CE"/>
                </a:solidFill>
                <a:effectLst/>
                <a:latin typeface="DM Sans" pitchFamily="2" charset="0"/>
                <a:ea typeface="Calibri" panose="020F0502020204030204" pitchFamily="34" charset="0"/>
              </a:rPr>
              <a:t>Leicestershire Partnership Trust- CD Rx  </a:t>
            </a:r>
          </a:p>
          <a:p>
            <a:endParaRPr lang="en-GB" dirty="0">
              <a:solidFill>
                <a:srgbClr val="0072CE"/>
              </a:solidFill>
              <a:latin typeface="DM Sans" pitchFamily="2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72CE"/>
                </a:solidFill>
                <a:effectLst/>
                <a:latin typeface="DM Sans" pitchFamily="2" charset="0"/>
                <a:ea typeface="Calibri" panose="020F0502020204030204" pitchFamily="34" charset="0"/>
              </a:rPr>
              <a:t>We are getting several scripts rejected / queries from community pharmacy because the prescribers name is not included on the EPS script. </a:t>
            </a:r>
          </a:p>
          <a:p>
            <a:endParaRPr lang="en-GB" dirty="0">
              <a:solidFill>
                <a:srgbClr val="0072CE"/>
              </a:solidFill>
              <a:latin typeface="DM Sans" pitchFamily="2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72CE"/>
                </a:solidFill>
                <a:effectLst/>
                <a:latin typeface="DM Sans" pitchFamily="2" charset="0"/>
                <a:ea typeface="Calibri" panose="020F0502020204030204" pitchFamily="34" charset="0"/>
              </a:rPr>
              <a:t>We’ve checked regionally and with the NHSBSA and there is no need to include this as long as we have spurious code (team) details on the Rx.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F60BC3-701E-4FC7-B457-5DFF34981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96" y="124030"/>
            <a:ext cx="5686527" cy="660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E65B7889-A3D9-95CE-2E3B-FC18C9185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4" y="5936432"/>
            <a:ext cx="2881627" cy="1079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4B2F89-2BE6-ABE1-0EA9-B8EF21F1522A}"/>
              </a:ext>
            </a:extLst>
          </p:cNvPr>
          <p:cNvSpPr/>
          <p:nvPr/>
        </p:nvSpPr>
        <p:spPr>
          <a:xfrm>
            <a:off x="6694714" y="718457"/>
            <a:ext cx="653143" cy="533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3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A996FC-0375-9BD4-4435-542F3411C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455591" y="4449437"/>
            <a:ext cx="3602422" cy="1870616"/>
          </a:xfrm>
        </p:spPr>
        <p:txBody>
          <a:bodyPr/>
          <a:lstStyle/>
          <a:p>
            <a:endParaRPr lang="en-GB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A7919-D93B-0D5A-DE84-C8BF619028BF}"/>
              </a:ext>
            </a:extLst>
          </p:cNvPr>
          <p:cNvSpPr txBox="1"/>
          <p:nvPr/>
        </p:nvSpPr>
        <p:spPr>
          <a:xfrm>
            <a:off x="401228" y="583431"/>
            <a:ext cx="609872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spoke with our regulations team on this topic previously: They had explained that on the issue of whether the prescriber's name must appear on the CD prescription - interestingly, the answer is no. 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address, and indication of the kind of prescriber is required but not explicitly the name. I expect some might choose to add to CD register prescriber name, but that also may not be required and may be a good practice. 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believe the prescriber type may be within the EPS message even if not printed on the EPS token.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signature for EPS prescriptions is of course the advanced electronic signature implicit and associated with whichever individual prescriber - the prescriber had required a Smartcard to generate the prescription. Arguably the electronic signature and existence of the EPS script provides more security than any sight of an ink signature on paper.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F60BC3-701E-4FC7-B457-5DFF34981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81" y="124030"/>
            <a:ext cx="5175142" cy="601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7" descr="A logo with text on it&#10;&#10;Description automatically generated">
            <a:extLst>
              <a:ext uri="{FF2B5EF4-FFF2-40B4-BE49-F238E27FC236}">
                <a16:creationId xmlns:a16="http://schemas.microsoft.com/office/drawing/2014/main" id="{7FF42349-8E4C-4A99-E3C0-D9DC71E7C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64" y="5936432"/>
            <a:ext cx="2881627" cy="10791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FAAC24-B69C-848B-489A-445B0F65243C}"/>
              </a:ext>
            </a:extLst>
          </p:cNvPr>
          <p:cNvSpPr/>
          <p:nvPr/>
        </p:nvSpPr>
        <p:spPr>
          <a:xfrm>
            <a:off x="7130143" y="583431"/>
            <a:ext cx="587828" cy="6248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3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PC Brand Colours">
      <a:dk1>
        <a:srgbClr val="0072CE"/>
      </a:dk1>
      <a:lt1>
        <a:srgbClr val="48D1BA"/>
      </a:lt1>
      <a:dk2>
        <a:srgbClr val="000000"/>
      </a:dk2>
      <a:lt2>
        <a:srgbClr val="FFFFFF"/>
      </a:lt2>
      <a:accent1>
        <a:srgbClr val="FF6D3A"/>
      </a:accent1>
      <a:accent2>
        <a:srgbClr val="CB00BA"/>
      </a:accent2>
      <a:accent3>
        <a:srgbClr val="CB95FF"/>
      </a:accent3>
      <a:accent4>
        <a:srgbClr val="0072CE"/>
      </a:accent4>
      <a:accent5>
        <a:srgbClr val="FFFFFF"/>
      </a:accent5>
      <a:accent6>
        <a:srgbClr val="000000"/>
      </a:accent6>
      <a:hlink>
        <a:srgbClr val="FF6D3A"/>
      </a:hlink>
      <a:folHlink>
        <a:srgbClr val="CB00B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03EF403-7F44-489F-B71F-283D01D98A43}" vid="{1473204A-CD99-49A4-B5F8-A72D92BFEE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LPC Presentation Template</Template>
  <TotalTime>12483</TotalTime>
  <Words>1660</Words>
  <Application>Microsoft Office PowerPoint</Application>
  <PresentationFormat>Widescreen</PresentationFormat>
  <Paragraphs>206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-apple-system</vt:lpstr>
      <vt:lpstr>Arial</vt:lpstr>
      <vt:lpstr>Calibri</vt:lpstr>
      <vt:lpstr>DM Sans</vt:lpstr>
      <vt:lpstr>Mokoko Medium</vt:lpstr>
      <vt:lpstr>Symbol</vt:lpstr>
      <vt:lpstr>Wingdings</vt:lpstr>
      <vt:lpstr>Office Theme</vt:lpstr>
      <vt:lpstr>Community Pharmacy  Open House Surgery  Sept 2023  Rajshri Owen  Chief Officer</vt:lpstr>
      <vt:lpstr>Welcome  Join us on social media  Facebook Leicestershire &amp; Rutland Community Pharmacy | Leicester | Facebook   Instagram  Community Pharmacy Leicestershire &amp; Rutland (@communitypharmaciyllr) | Instagram   LinkedIn  https://www.linkedin.com/in/community-pharmacy-leicestershire-and-rutland-577723276    (*If you are not on the WhatsApp group, get in touch  chiefofficer@leics-lpc.co.uk add mobile in chat) </vt:lpstr>
      <vt:lpstr> Agenda   1. Updates from Community Pharmacy Leicestershire and Rutland   2. Workstreams – regional and national   3. Shared care records  Laura Godtschalk, LLR Care Record Programme Manager Sandra Taylor, LLR Care Record Benefits and Change Manager   Hear from you-Tell us what is important to you/ matters arising  </vt:lpstr>
      <vt:lpstr>Updates</vt:lpstr>
      <vt:lpstr>New Committee </vt:lpstr>
      <vt:lpstr>New committee- 1st Meeting on 1st Sept 2023 </vt:lpstr>
      <vt:lpstr>Social Media- FOLLOW US ! </vt:lpstr>
      <vt:lpstr>PowerPoint Presentation</vt:lpstr>
      <vt:lpstr>PowerPoint Presentation</vt:lpstr>
      <vt:lpstr>Delivery plan for recovering access to primary care (PCARP) </vt:lpstr>
      <vt:lpstr>Workstreams </vt:lpstr>
      <vt:lpstr>Workstreams </vt:lpstr>
      <vt:lpstr>Services </vt:lpstr>
      <vt:lpstr>Services </vt:lpstr>
      <vt:lpstr>Services CPCS  Today the LLR LPC area is the highest CPCS performer in the Midlands region.   </vt:lpstr>
      <vt:lpstr>CPCS</vt:lpstr>
      <vt:lpstr>Contractor Resources and Support </vt:lpstr>
      <vt:lpstr>Events  planned for Sept &amp; Oct </vt:lpstr>
      <vt:lpstr>PowerPoint Presentation</vt:lpstr>
      <vt:lpstr>PowerPoint Presentation</vt:lpstr>
      <vt:lpstr>PowerPoint Presentation</vt:lpstr>
      <vt:lpstr>Community Pharmacy Leicestershire and Rutland in partnership with The Leicester, Leicestershire and Rutland ICB are inviting pharmacy professionals from all sectors of practice to join a whole system Discharge Medicines Service (DMS) learning event.   Please share with your practice pharmacist  </vt:lpstr>
      <vt:lpstr>World Pharmacist Day Monday 25th Sept 2023 </vt:lpstr>
      <vt:lpstr>We will continue to have our open house surgery monthly 3rd Weds of every month at 8pm  </vt:lpstr>
      <vt:lpstr>Questions  </vt:lpstr>
      <vt:lpstr>Shared Care Records (ShCRs)</vt:lpstr>
      <vt:lpstr>Questions  &amp; 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is your title slide</dc:title>
  <dc:creator>Rajshri Owen</dc:creator>
  <cp:lastModifiedBy>Rajshri Owen </cp:lastModifiedBy>
  <cp:revision>34</cp:revision>
  <dcterms:created xsi:type="dcterms:W3CDTF">2023-06-28T09:28:54Z</dcterms:created>
  <dcterms:modified xsi:type="dcterms:W3CDTF">2023-09-19T10:16:44Z</dcterms:modified>
</cp:coreProperties>
</file>