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916" r:id="rId5"/>
    <p:sldId id="261" r:id="rId6"/>
    <p:sldId id="831" r:id="rId7"/>
    <p:sldId id="861" r:id="rId8"/>
    <p:sldId id="912" r:id="rId9"/>
    <p:sldId id="881" r:id="rId10"/>
    <p:sldId id="914" r:id="rId11"/>
    <p:sldId id="885" r:id="rId12"/>
    <p:sldId id="314" r:id="rId13"/>
    <p:sldId id="915" r:id="rId14"/>
    <p:sldId id="883" r:id="rId15"/>
    <p:sldId id="884" r:id="rId16"/>
    <p:sldId id="882" r:id="rId17"/>
    <p:sldId id="911" r:id="rId18"/>
    <p:sldId id="862" r:id="rId19"/>
    <p:sldId id="863" r:id="rId20"/>
    <p:sldId id="909" r:id="rId21"/>
    <p:sldId id="29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8185"/>
    <a:srgbClr val="DCFB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D3741E-02E2-4426-94F1-D6C2A5F7611D}" v="89" dt="2023-09-20T13:05:31.321"/>
    <p1510:client id="{66D17AC7-66DC-4A1A-A5A6-09115075F2B6}" v="3" dt="2023-09-19T15:22:00.902"/>
    <p1510:client id="{69A078BB-EFA6-4011-8BA7-C1783DBF8F1E}" v="359" dt="2023-09-19T15:37:14.867"/>
    <p1510:client id="{90581908-5FB9-401A-AB2B-FFAF982DC464}" v="994" vWet="996" dt="2023-09-19T12:37:18.771"/>
    <p1510:client id="{A7BE0B16-F7D5-4A67-9A02-46BB9A5E741B}" v="5" vWet="7" dt="2023-09-19T15:20:11.453"/>
    <p1510:client id="{CC90DE1F-104A-4FD7-B5D3-302FD54734BB}" v="1276" dt="2023-09-19T13:28:21.8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8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6.svg"/><Relationship Id="rId16" Type="http://schemas.openxmlformats.org/officeDocument/2006/relationships/image" Target="../media/image50.svg"/><Relationship Id="rId1" Type="http://schemas.openxmlformats.org/officeDocument/2006/relationships/image" Target="../media/image35.png"/><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s>
</file>

<file path=ppt/diagrams/_rels/data2.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sv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55.svg"/><Relationship Id="rId9" Type="http://schemas.openxmlformats.org/officeDocument/2006/relationships/image" Target="../media/image60.png"/><Relationship Id="rId14" Type="http://schemas.openxmlformats.org/officeDocument/2006/relationships/image" Target="../media/image6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6.svg"/><Relationship Id="rId16" Type="http://schemas.openxmlformats.org/officeDocument/2006/relationships/image" Target="../media/image50.svg"/><Relationship Id="rId1" Type="http://schemas.openxmlformats.org/officeDocument/2006/relationships/image" Target="../media/image35.png"/><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sv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55.svg"/><Relationship Id="rId9" Type="http://schemas.openxmlformats.org/officeDocument/2006/relationships/image" Target="../media/image60.png"/><Relationship Id="rId14" Type="http://schemas.openxmlformats.org/officeDocument/2006/relationships/image" Target="../media/image6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AE7080-2E7B-4EA3-9885-01225FCCE499}"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0BC936FC-6C13-434E-834F-AF13B93210E4}">
      <dgm:prSet custT="1"/>
      <dgm:spPr/>
      <dgm:t>
        <a:bodyPr/>
        <a:lstStyle/>
        <a:p>
          <a:pPr>
            <a:lnSpc>
              <a:spcPct val="100000"/>
            </a:lnSpc>
            <a:defRPr cap="all"/>
          </a:pPr>
          <a:r>
            <a:rPr lang="en-GB" sz="1600" cap="none" baseline="0"/>
            <a:t>Less time obtaining information from GP practices</a:t>
          </a:r>
          <a:endParaRPr lang="en-US" sz="1600" cap="none" baseline="0"/>
        </a:p>
      </dgm:t>
    </dgm:pt>
    <dgm:pt modelId="{BC5AD949-8112-41F9-81E1-557BC66C26D1}" type="parTrans" cxnId="{23BFF0A4-772B-41CF-972A-107A11B664D8}">
      <dgm:prSet/>
      <dgm:spPr/>
      <dgm:t>
        <a:bodyPr/>
        <a:lstStyle/>
        <a:p>
          <a:endParaRPr lang="en-US"/>
        </a:p>
      </dgm:t>
    </dgm:pt>
    <dgm:pt modelId="{5C2D7EB0-D8B4-4395-B0BC-2F076FA35477}" type="sibTrans" cxnId="{23BFF0A4-772B-41CF-972A-107A11B664D8}">
      <dgm:prSet/>
      <dgm:spPr/>
      <dgm:t>
        <a:bodyPr/>
        <a:lstStyle/>
        <a:p>
          <a:endParaRPr lang="en-US"/>
        </a:p>
      </dgm:t>
    </dgm:pt>
    <dgm:pt modelId="{2F89EED1-D9E0-4D25-989E-ECA67C9D14D2}">
      <dgm:prSet custT="1"/>
      <dgm:spPr/>
      <dgm:t>
        <a:bodyPr/>
        <a:lstStyle/>
        <a:p>
          <a:pPr>
            <a:lnSpc>
              <a:spcPct val="100000"/>
            </a:lnSpc>
            <a:defRPr cap="all"/>
          </a:pPr>
          <a:r>
            <a:rPr lang="en-GB" sz="1600" cap="none" baseline="0"/>
            <a:t>Quicker, better service for customers</a:t>
          </a:r>
          <a:endParaRPr lang="en-US" sz="1600" cap="none" baseline="0"/>
        </a:p>
      </dgm:t>
    </dgm:pt>
    <dgm:pt modelId="{16D37463-36C8-4727-A4E6-D86B33F9F1F7}" type="parTrans" cxnId="{9C8C0509-F30A-42AF-ADB0-5AEEF4939E7C}">
      <dgm:prSet/>
      <dgm:spPr/>
      <dgm:t>
        <a:bodyPr/>
        <a:lstStyle/>
        <a:p>
          <a:endParaRPr lang="en-US"/>
        </a:p>
      </dgm:t>
    </dgm:pt>
    <dgm:pt modelId="{4FC67C73-93AB-43B5-B508-9A8F9FFFA95D}" type="sibTrans" cxnId="{9C8C0509-F30A-42AF-ADB0-5AEEF4939E7C}">
      <dgm:prSet/>
      <dgm:spPr/>
      <dgm:t>
        <a:bodyPr/>
        <a:lstStyle/>
        <a:p>
          <a:endParaRPr lang="en-US"/>
        </a:p>
      </dgm:t>
    </dgm:pt>
    <dgm:pt modelId="{FFF0FAD3-8783-4921-B2C5-00630C289C53}">
      <dgm:prSet custT="1"/>
      <dgm:spPr/>
      <dgm:t>
        <a:bodyPr/>
        <a:lstStyle/>
        <a:p>
          <a:pPr>
            <a:lnSpc>
              <a:spcPct val="100000"/>
            </a:lnSpc>
            <a:defRPr cap="all"/>
          </a:pPr>
          <a:r>
            <a:rPr lang="en-GB" sz="1600" cap="none" baseline="0"/>
            <a:t>Medication safety</a:t>
          </a:r>
          <a:endParaRPr lang="en-US" sz="1600" cap="none" baseline="0"/>
        </a:p>
      </dgm:t>
    </dgm:pt>
    <dgm:pt modelId="{DFE6E116-F3CF-496C-950E-AABD6955D7C4}" type="parTrans" cxnId="{5EF1BD0B-5E0D-47B3-A778-D60F8BC5859B}">
      <dgm:prSet/>
      <dgm:spPr/>
      <dgm:t>
        <a:bodyPr/>
        <a:lstStyle/>
        <a:p>
          <a:endParaRPr lang="en-US"/>
        </a:p>
      </dgm:t>
    </dgm:pt>
    <dgm:pt modelId="{EAC3824A-9813-4627-9C1C-0D669C5F817B}" type="sibTrans" cxnId="{5EF1BD0B-5E0D-47B3-A778-D60F8BC5859B}">
      <dgm:prSet/>
      <dgm:spPr/>
      <dgm:t>
        <a:bodyPr/>
        <a:lstStyle/>
        <a:p>
          <a:endParaRPr lang="en-US"/>
        </a:p>
      </dgm:t>
    </dgm:pt>
    <dgm:pt modelId="{20AC6ACA-EC14-49EB-8BAC-5EC1306C52DE}">
      <dgm:prSet custT="1"/>
      <dgm:spPr/>
      <dgm:t>
        <a:bodyPr/>
        <a:lstStyle/>
        <a:p>
          <a:pPr marL="0" lvl="0" indent="0" algn="ctr" defTabSz="488950">
            <a:lnSpc>
              <a:spcPct val="100000"/>
            </a:lnSpc>
            <a:spcBef>
              <a:spcPct val="0"/>
            </a:spcBef>
            <a:spcAft>
              <a:spcPct val="35000"/>
            </a:spcAft>
            <a:buNone/>
            <a:defRPr cap="all"/>
          </a:pPr>
          <a:r>
            <a:rPr lang="en-GB" sz="1600" kern="1200" cap="none" baseline="0">
              <a:solidFill>
                <a:prstClr val="black">
                  <a:hueOff val="0"/>
                  <a:satOff val="0"/>
                  <a:lumOff val="0"/>
                  <a:alphaOff val="0"/>
                </a:prstClr>
              </a:solidFill>
              <a:latin typeface="Calibri" panose="020F0502020204030204"/>
              <a:ea typeface="+mn-ea"/>
              <a:cs typeface="+mn-cs"/>
            </a:rPr>
            <a:t>Better advice to patients helping them manage their conditions</a:t>
          </a:r>
          <a:endParaRPr lang="en-US" sz="1600" kern="1200" cap="none" baseline="0">
            <a:solidFill>
              <a:prstClr val="black">
                <a:hueOff val="0"/>
                <a:satOff val="0"/>
                <a:lumOff val="0"/>
                <a:alphaOff val="0"/>
              </a:prstClr>
            </a:solidFill>
            <a:latin typeface="Calibri" panose="020F0502020204030204"/>
            <a:ea typeface="+mn-ea"/>
            <a:cs typeface="+mn-cs"/>
          </a:endParaRPr>
        </a:p>
      </dgm:t>
    </dgm:pt>
    <dgm:pt modelId="{4C2EB13B-297F-4EA7-A2FF-C7B4AF324624}" type="parTrans" cxnId="{2A40F823-E1FB-4A0F-832D-689675B12739}">
      <dgm:prSet/>
      <dgm:spPr/>
      <dgm:t>
        <a:bodyPr/>
        <a:lstStyle/>
        <a:p>
          <a:endParaRPr lang="en-US"/>
        </a:p>
      </dgm:t>
    </dgm:pt>
    <dgm:pt modelId="{8B7350E0-9B3A-48B7-9F15-A54E04E758CA}" type="sibTrans" cxnId="{2A40F823-E1FB-4A0F-832D-689675B12739}">
      <dgm:prSet/>
      <dgm:spPr/>
      <dgm:t>
        <a:bodyPr/>
        <a:lstStyle/>
        <a:p>
          <a:endParaRPr lang="en-US"/>
        </a:p>
      </dgm:t>
    </dgm:pt>
    <dgm:pt modelId="{8A573267-2399-4EC7-8C59-7BAE42A89411}">
      <dgm:prSet custT="1"/>
      <dgm:spPr/>
      <dgm:t>
        <a:bodyPr/>
        <a:lstStyle/>
        <a:p>
          <a:pPr>
            <a:lnSpc>
              <a:spcPct val="100000"/>
            </a:lnSpc>
            <a:defRPr cap="all"/>
          </a:pPr>
          <a:r>
            <a:rPr lang="en-GB" sz="1600" kern="1200" cap="none" baseline="0">
              <a:solidFill>
                <a:prstClr val="black">
                  <a:hueOff val="0"/>
                  <a:satOff val="0"/>
                  <a:lumOff val="0"/>
                  <a:alphaOff val="0"/>
                </a:prstClr>
              </a:solidFill>
              <a:latin typeface="Calibri" panose="020F0502020204030204"/>
              <a:ea typeface="+mn-ea"/>
              <a:cs typeface="+mn-cs"/>
            </a:rPr>
            <a:t>Improved transfers of care out of hospital</a:t>
          </a:r>
          <a:endParaRPr lang="en-US" sz="1600" kern="1200" cap="none" baseline="0">
            <a:solidFill>
              <a:prstClr val="black">
                <a:hueOff val="0"/>
                <a:satOff val="0"/>
                <a:lumOff val="0"/>
                <a:alphaOff val="0"/>
              </a:prstClr>
            </a:solidFill>
            <a:latin typeface="Calibri" panose="020F0502020204030204"/>
            <a:ea typeface="+mn-ea"/>
            <a:cs typeface="+mn-cs"/>
          </a:endParaRPr>
        </a:p>
      </dgm:t>
    </dgm:pt>
    <dgm:pt modelId="{CE541534-518B-4AF3-B75A-C996878BB743}" type="parTrans" cxnId="{148C9F27-AE5C-49A2-9E29-15F634CAF366}">
      <dgm:prSet/>
      <dgm:spPr/>
      <dgm:t>
        <a:bodyPr/>
        <a:lstStyle/>
        <a:p>
          <a:endParaRPr lang="en-US"/>
        </a:p>
      </dgm:t>
    </dgm:pt>
    <dgm:pt modelId="{0DD5D8E8-24F6-4790-A987-5059C78146A8}" type="sibTrans" cxnId="{148C9F27-AE5C-49A2-9E29-15F634CAF366}">
      <dgm:prSet/>
      <dgm:spPr/>
      <dgm:t>
        <a:bodyPr/>
        <a:lstStyle/>
        <a:p>
          <a:endParaRPr lang="en-US"/>
        </a:p>
      </dgm:t>
    </dgm:pt>
    <dgm:pt modelId="{2216B14D-829A-4621-88EA-B2E14B636561}">
      <dgm:prSet custT="1"/>
      <dgm:spPr/>
      <dgm:t>
        <a:bodyPr/>
        <a:lstStyle/>
        <a:p>
          <a:pPr marL="0" lvl="0" indent="0" algn="ctr" defTabSz="488950">
            <a:lnSpc>
              <a:spcPct val="100000"/>
            </a:lnSpc>
            <a:spcBef>
              <a:spcPct val="0"/>
            </a:spcBef>
            <a:spcAft>
              <a:spcPct val="35000"/>
            </a:spcAft>
            <a:buNone/>
            <a:defRPr cap="all"/>
          </a:pPr>
          <a:r>
            <a:rPr lang="en-GB" sz="1600" kern="1200" cap="none" baseline="0">
              <a:solidFill>
                <a:prstClr val="black">
                  <a:hueOff val="0"/>
                  <a:satOff val="0"/>
                  <a:lumOff val="0"/>
                  <a:alphaOff val="0"/>
                </a:prstClr>
              </a:solidFill>
              <a:latin typeface="Calibri" panose="020F0502020204030204"/>
              <a:ea typeface="+mn-ea"/>
              <a:cs typeface="+mn-cs"/>
            </a:rPr>
            <a:t>Polypharmacy management and meds optimisation</a:t>
          </a:r>
          <a:endParaRPr lang="en-US" sz="1600" kern="1200" cap="none" baseline="0">
            <a:solidFill>
              <a:prstClr val="black">
                <a:hueOff val="0"/>
                <a:satOff val="0"/>
                <a:lumOff val="0"/>
                <a:alphaOff val="0"/>
              </a:prstClr>
            </a:solidFill>
            <a:latin typeface="Calibri" panose="020F0502020204030204"/>
            <a:ea typeface="+mn-ea"/>
            <a:cs typeface="+mn-cs"/>
          </a:endParaRPr>
        </a:p>
      </dgm:t>
    </dgm:pt>
    <dgm:pt modelId="{5A02501A-7730-43AE-ABDE-7AD734A97A24}" type="parTrans" cxnId="{27ACC36B-1248-4CBC-9AE1-D5376C13296D}">
      <dgm:prSet/>
      <dgm:spPr/>
      <dgm:t>
        <a:bodyPr/>
        <a:lstStyle/>
        <a:p>
          <a:endParaRPr lang="en-US"/>
        </a:p>
      </dgm:t>
    </dgm:pt>
    <dgm:pt modelId="{A7E36E8A-C0A9-44BA-BC62-ECB1B9A7D4A7}" type="sibTrans" cxnId="{27ACC36B-1248-4CBC-9AE1-D5376C13296D}">
      <dgm:prSet/>
      <dgm:spPr/>
      <dgm:t>
        <a:bodyPr/>
        <a:lstStyle/>
        <a:p>
          <a:endParaRPr lang="en-US"/>
        </a:p>
      </dgm:t>
    </dgm:pt>
    <dgm:pt modelId="{CE5AC448-421D-4FA8-8BF2-70B488F78144}">
      <dgm:prSet custT="1"/>
      <dgm:spPr/>
      <dgm:t>
        <a:bodyPr/>
        <a:lstStyle/>
        <a:p>
          <a:pPr marL="0" lvl="0" indent="0" algn="ctr" defTabSz="488950">
            <a:lnSpc>
              <a:spcPct val="100000"/>
            </a:lnSpc>
            <a:spcBef>
              <a:spcPct val="0"/>
            </a:spcBef>
            <a:spcAft>
              <a:spcPct val="35000"/>
            </a:spcAft>
            <a:buNone/>
            <a:defRPr cap="all"/>
          </a:pPr>
          <a:r>
            <a:rPr lang="en-GB" sz="1600" kern="1200" cap="none" baseline="0">
              <a:solidFill>
                <a:prstClr val="black">
                  <a:hueOff val="0"/>
                  <a:satOff val="0"/>
                  <a:lumOff val="0"/>
                  <a:alphaOff val="0"/>
                </a:prstClr>
              </a:solidFill>
              <a:latin typeface="Calibri" panose="020F0502020204030204"/>
              <a:ea typeface="+mn-ea"/>
              <a:cs typeface="+mn-cs"/>
            </a:rPr>
            <a:t>Supporting antimicrobial resistance policy</a:t>
          </a:r>
          <a:endParaRPr lang="en-US" sz="1600" kern="1200" cap="none" baseline="0">
            <a:solidFill>
              <a:prstClr val="black">
                <a:hueOff val="0"/>
                <a:satOff val="0"/>
                <a:lumOff val="0"/>
                <a:alphaOff val="0"/>
              </a:prstClr>
            </a:solidFill>
            <a:latin typeface="Calibri" panose="020F0502020204030204"/>
            <a:ea typeface="+mn-ea"/>
            <a:cs typeface="+mn-cs"/>
          </a:endParaRPr>
        </a:p>
      </dgm:t>
    </dgm:pt>
    <dgm:pt modelId="{A5FC21D0-3E69-4B97-A8B7-348163463727}" type="parTrans" cxnId="{0DE2D1BB-3B19-4106-A758-4211E471108F}">
      <dgm:prSet/>
      <dgm:spPr/>
      <dgm:t>
        <a:bodyPr/>
        <a:lstStyle/>
        <a:p>
          <a:endParaRPr lang="en-US"/>
        </a:p>
      </dgm:t>
    </dgm:pt>
    <dgm:pt modelId="{80DF95BA-DD47-4FED-9FB2-3001BD4D9078}" type="sibTrans" cxnId="{0DE2D1BB-3B19-4106-A758-4211E471108F}">
      <dgm:prSet/>
      <dgm:spPr/>
      <dgm:t>
        <a:bodyPr/>
        <a:lstStyle/>
        <a:p>
          <a:endParaRPr lang="en-US"/>
        </a:p>
      </dgm:t>
    </dgm:pt>
    <dgm:pt modelId="{6BB16FC4-208A-48F4-B568-4D8878E28242}">
      <dgm:prSet custT="1"/>
      <dgm:spPr/>
      <dgm:t>
        <a:bodyPr/>
        <a:lstStyle/>
        <a:p>
          <a:pPr marL="0" lvl="0" indent="0" algn="ctr" defTabSz="488950">
            <a:lnSpc>
              <a:spcPct val="100000"/>
            </a:lnSpc>
            <a:spcBef>
              <a:spcPct val="0"/>
            </a:spcBef>
            <a:spcAft>
              <a:spcPct val="35000"/>
            </a:spcAft>
            <a:buNone/>
            <a:defRPr cap="all"/>
          </a:pPr>
          <a:r>
            <a:rPr lang="en-GB" sz="1600" kern="1200" cap="none" baseline="0">
              <a:solidFill>
                <a:prstClr val="black">
                  <a:hueOff val="0"/>
                  <a:satOff val="0"/>
                  <a:lumOff val="0"/>
                  <a:alphaOff val="0"/>
                </a:prstClr>
              </a:solidFill>
              <a:latin typeface="Calibri" panose="020F0502020204030204"/>
              <a:ea typeface="+mn-ea"/>
              <a:cs typeface="+mn-cs"/>
            </a:rPr>
            <a:t>Delivering extended care services relieving GP pressure</a:t>
          </a:r>
          <a:endParaRPr lang="en-US" sz="1600" kern="1200" cap="none" baseline="0">
            <a:solidFill>
              <a:prstClr val="black">
                <a:hueOff val="0"/>
                <a:satOff val="0"/>
                <a:lumOff val="0"/>
                <a:alphaOff val="0"/>
              </a:prstClr>
            </a:solidFill>
            <a:latin typeface="Calibri" panose="020F0502020204030204"/>
            <a:ea typeface="+mn-ea"/>
            <a:cs typeface="+mn-cs"/>
          </a:endParaRPr>
        </a:p>
      </dgm:t>
    </dgm:pt>
    <dgm:pt modelId="{7775EF2A-1105-4427-8CB7-76F9D6D8346E}" type="parTrans" cxnId="{AFCE3EA8-29BA-44B9-878B-3F7F7EE446BC}">
      <dgm:prSet/>
      <dgm:spPr/>
      <dgm:t>
        <a:bodyPr/>
        <a:lstStyle/>
        <a:p>
          <a:endParaRPr lang="en-US"/>
        </a:p>
      </dgm:t>
    </dgm:pt>
    <dgm:pt modelId="{8CEEB6A7-7778-485D-A83A-B29E32E2DB72}" type="sibTrans" cxnId="{AFCE3EA8-29BA-44B9-878B-3F7F7EE446BC}">
      <dgm:prSet/>
      <dgm:spPr/>
      <dgm:t>
        <a:bodyPr/>
        <a:lstStyle/>
        <a:p>
          <a:endParaRPr lang="en-US"/>
        </a:p>
      </dgm:t>
    </dgm:pt>
    <dgm:pt modelId="{43E085E5-86A2-46AF-8605-22FEB5432FB8}" type="pres">
      <dgm:prSet presAssocID="{D4AE7080-2E7B-4EA3-9885-01225FCCE499}" presName="root" presStyleCnt="0">
        <dgm:presLayoutVars>
          <dgm:dir/>
          <dgm:resizeHandles val="exact"/>
        </dgm:presLayoutVars>
      </dgm:prSet>
      <dgm:spPr/>
    </dgm:pt>
    <dgm:pt modelId="{6FD50104-BD20-4A3A-BD89-F0A356E41696}" type="pres">
      <dgm:prSet presAssocID="{0BC936FC-6C13-434E-834F-AF13B93210E4}" presName="compNode" presStyleCnt="0"/>
      <dgm:spPr/>
    </dgm:pt>
    <dgm:pt modelId="{36A469C0-6575-4AB0-91CA-832CFEFC9F21}" type="pres">
      <dgm:prSet presAssocID="{0BC936FC-6C13-434E-834F-AF13B93210E4}" presName="iconBgRect" presStyleLbl="bgShp" presStyleIdx="0" presStyleCnt="8"/>
      <dgm:spPr/>
    </dgm:pt>
    <dgm:pt modelId="{5796CD3C-CEF9-463A-B126-3F34C2369D0D}" type="pres">
      <dgm:prSet presAssocID="{0BC936FC-6C13-434E-834F-AF13B93210E4}"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istory"/>
        </a:ext>
      </dgm:extLst>
    </dgm:pt>
    <dgm:pt modelId="{1763634E-1263-4464-89CF-2E659F089988}" type="pres">
      <dgm:prSet presAssocID="{0BC936FC-6C13-434E-834F-AF13B93210E4}" presName="spaceRect" presStyleCnt="0"/>
      <dgm:spPr/>
    </dgm:pt>
    <dgm:pt modelId="{E383FAD1-C860-4C69-9597-94002AF6FE77}" type="pres">
      <dgm:prSet presAssocID="{0BC936FC-6C13-434E-834F-AF13B93210E4}" presName="textRect" presStyleLbl="revTx" presStyleIdx="0" presStyleCnt="8">
        <dgm:presLayoutVars>
          <dgm:chMax val="1"/>
          <dgm:chPref val="1"/>
        </dgm:presLayoutVars>
      </dgm:prSet>
      <dgm:spPr/>
    </dgm:pt>
    <dgm:pt modelId="{E6258823-F57C-4D54-848D-442C1AFA2F43}" type="pres">
      <dgm:prSet presAssocID="{5C2D7EB0-D8B4-4395-B0BC-2F076FA35477}" presName="sibTrans" presStyleCnt="0"/>
      <dgm:spPr/>
    </dgm:pt>
    <dgm:pt modelId="{07B222F2-9D5F-4D5F-B2E4-E5311B227A04}" type="pres">
      <dgm:prSet presAssocID="{2F89EED1-D9E0-4D25-989E-ECA67C9D14D2}" presName="compNode" presStyleCnt="0"/>
      <dgm:spPr/>
    </dgm:pt>
    <dgm:pt modelId="{3A428F61-F204-4E5F-A38A-F82992C864AB}" type="pres">
      <dgm:prSet presAssocID="{2F89EED1-D9E0-4D25-989E-ECA67C9D14D2}" presName="iconBgRect" presStyleLbl="bgShp" presStyleIdx="1" presStyleCnt="8"/>
      <dgm:spPr/>
    </dgm:pt>
    <dgm:pt modelId="{E21F95B5-029C-4885-A284-DF37819DF585}" type="pres">
      <dgm:prSet presAssocID="{2F89EED1-D9E0-4D25-989E-ECA67C9D14D2}"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RM Customer Insights App"/>
        </a:ext>
      </dgm:extLst>
    </dgm:pt>
    <dgm:pt modelId="{BD39EF18-C013-4D77-807D-3C24C3088A72}" type="pres">
      <dgm:prSet presAssocID="{2F89EED1-D9E0-4D25-989E-ECA67C9D14D2}" presName="spaceRect" presStyleCnt="0"/>
      <dgm:spPr/>
    </dgm:pt>
    <dgm:pt modelId="{ED8A4C86-A661-4388-9FC5-811CA25EC6A1}" type="pres">
      <dgm:prSet presAssocID="{2F89EED1-D9E0-4D25-989E-ECA67C9D14D2}" presName="textRect" presStyleLbl="revTx" presStyleIdx="1" presStyleCnt="8">
        <dgm:presLayoutVars>
          <dgm:chMax val="1"/>
          <dgm:chPref val="1"/>
        </dgm:presLayoutVars>
      </dgm:prSet>
      <dgm:spPr/>
    </dgm:pt>
    <dgm:pt modelId="{550FBC20-92E1-4E5E-A953-707F88351D4C}" type="pres">
      <dgm:prSet presAssocID="{4FC67C73-93AB-43B5-B508-9A8F9FFFA95D}" presName="sibTrans" presStyleCnt="0"/>
      <dgm:spPr/>
    </dgm:pt>
    <dgm:pt modelId="{4BC07A1A-29D8-4B4F-B899-94E74E836D2A}" type="pres">
      <dgm:prSet presAssocID="{FFF0FAD3-8783-4921-B2C5-00630C289C53}" presName="compNode" presStyleCnt="0"/>
      <dgm:spPr/>
    </dgm:pt>
    <dgm:pt modelId="{1FD53972-C060-4D86-A531-D0F1CADD07B0}" type="pres">
      <dgm:prSet presAssocID="{FFF0FAD3-8783-4921-B2C5-00630C289C53}" presName="iconBgRect" presStyleLbl="bgShp" presStyleIdx="2" presStyleCnt="8"/>
      <dgm:spPr/>
    </dgm:pt>
    <dgm:pt modelId="{ED4BC38D-3E62-47EC-BB46-71C8EC075496}" type="pres">
      <dgm:prSet presAssocID="{FFF0FAD3-8783-4921-B2C5-00630C289C53}"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mment Urgent"/>
        </a:ext>
      </dgm:extLst>
    </dgm:pt>
    <dgm:pt modelId="{323CFCA9-851E-4FDC-8C05-0BCDDE3D440F}" type="pres">
      <dgm:prSet presAssocID="{FFF0FAD3-8783-4921-B2C5-00630C289C53}" presName="spaceRect" presStyleCnt="0"/>
      <dgm:spPr/>
    </dgm:pt>
    <dgm:pt modelId="{E8CC6633-EB0A-4F78-AB67-6C99AD37B1C5}" type="pres">
      <dgm:prSet presAssocID="{FFF0FAD3-8783-4921-B2C5-00630C289C53}" presName="textRect" presStyleLbl="revTx" presStyleIdx="2" presStyleCnt="8">
        <dgm:presLayoutVars>
          <dgm:chMax val="1"/>
          <dgm:chPref val="1"/>
        </dgm:presLayoutVars>
      </dgm:prSet>
      <dgm:spPr/>
    </dgm:pt>
    <dgm:pt modelId="{1DFA98C1-1F9E-4F0A-81EF-FD1E53C4DD8E}" type="pres">
      <dgm:prSet presAssocID="{EAC3824A-9813-4627-9C1C-0D669C5F817B}" presName="sibTrans" presStyleCnt="0"/>
      <dgm:spPr/>
    </dgm:pt>
    <dgm:pt modelId="{2CE017C2-78EC-4689-9A1F-73D11619974D}" type="pres">
      <dgm:prSet presAssocID="{20AC6ACA-EC14-49EB-8BAC-5EC1306C52DE}" presName="compNode" presStyleCnt="0"/>
      <dgm:spPr/>
    </dgm:pt>
    <dgm:pt modelId="{ACF6BEF0-D73C-4B0B-AD01-6E04B1FAE2EF}" type="pres">
      <dgm:prSet presAssocID="{20AC6ACA-EC14-49EB-8BAC-5EC1306C52DE}" presName="iconBgRect" presStyleLbl="bgShp" presStyleIdx="3" presStyleCnt="8"/>
      <dgm:spPr/>
    </dgm:pt>
    <dgm:pt modelId="{85BAC70A-D4CB-4C1E-91C1-7DE28CA35276}" type="pres">
      <dgm:prSet presAssocID="{20AC6ACA-EC14-49EB-8BAC-5EC1306C52DE}"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lth"/>
        </a:ext>
      </dgm:extLst>
    </dgm:pt>
    <dgm:pt modelId="{6F49D1AB-81EF-4327-A1B0-E3B1DA795BB7}" type="pres">
      <dgm:prSet presAssocID="{20AC6ACA-EC14-49EB-8BAC-5EC1306C52DE}" presName="spaceRect" presStyleCnt="0"/>
      <dgm:spPr/>
    </dgm:pt>
    <dgm:pt modelId="{6AC93D52-438B-4E4A-8196-5E3EFE13D84F}" type="pres">
      <dgm:prSet presAssocID="{20AC6ACA-EC14-49EB-8BAC-5EC1306C52DE}" presName="textRect" presStyleLbl="revTx" presStyleIdx="3" presStyleCnt="8">
        <dgm:presLayoutVars>
          <dgm:chMax val="1"/>
          <dgm:chPref val="1"/>
        </dgm:presLayoutVars>
      </dgm:prSet>
      <dgm:spPr/>
    </dgm:pt>
    <dgm:pt modelId="{6746717F-B170-41C9-984A-1A08A645DC7B}" type="pres">
      <dgm:prSet presAssocID="{8B7350E0-9B3A-48B7-9F15-A54E04E758CA}" presName="sibTrans" presStyleCnt="0"/>
      <dgm:spPr/>
    </dgm:pt>
    <dgm:pt modelId="{A40B170C-A3ED-40C5-8365-CD1E64A49CC2}" type="pres">
      <dgm:prSet presAssocID="{8A573267-2399-4EC7-8C59-7BAE42A89411}" presName="compNode" presStyleCnt="0"/>
      <dgm:spPr/>
    </dgm:pt>
    <dgm:pt modelId="{6C494F51-14B2-4BDD-85E3-BFB170819A53}" type="pres">
      <dgm:prSet presAssocID="{8A573267-2399-4EC7-8C59-7BAE42A89411}" presName="iconBgRect" presStyleLbl="bgShp" presStyleIdx="4" presStyleCnt="8"/>
      <dgm:spPr/>
    </dgm:pt>
    <dgm:pt modelId="{2C8EBF7C-D8F3-4A9C-A003-EEF8EF3D61F7}" type="pres">
      <dgm:prSet presAssocID="{8A573267-2399-4EC7-8C59-7BAE42A89411}"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Taxi"/>
        </a:ext>
      </dgm:extLst>
    </dgm:pt>
    <dgm:pt modelId="{E75B06D6-3A4C-46E2-BED9-FD2B7C2480E2}" type="pres">
      <dgm:prSet presAssocID="{8A573267-2399-4EC7-8C59-7BAE42A89411}" presName="spaceRect" presStyleCnt="0"/>
      <dgm:spPr/>
    </dgm:pt>
    <dgm:pt modelId="{821A1CFB-17CF-4166-8D93-7E8A1AA25C6D}" type="pres">
      <dgm:prSet presAssocID="{8A573267-2399-4EC7-8C59-7BAE42A89411}" presName="textRect" presStyleLbl="revTx" presStyleIdx="4" presStyleCnt="8">
        <dgm:presLayoutVars>
          <dgm:chMax val="1"/>
          <dgm:chPref val="1"/>
        </dgm:presLayoutVars>
      </dgm:prSet>
      <dgm:spPr/>
    </dgm:pt>
    <dgm:pt modelId="{67165380-1EA6-4D97-9C4E-EE4565044BD5}" type="pres">
      <dgm:prSet presAssocID="{0DD5D8E8-24F6-4790-A987-5059C78146A8}" presName="sibTrans" presStyleCnt="0"/>
      <dgm:spPr/>
    </dgm:pt>
    <dgm:pt modelId="{5D86BC50-D5C4-46EA-BB58-8CD612FC71A8}" type="pres">
      <dgm:prSet presAssocID="{2216B14D-829A-4621-88EA-B2E14B636561}" presName="compNode" presStyleCnt="0"/>
      <dgm:spPr/>
    </dgm:pt>
    <dgm:pt modelId="{BF774A14-900E-403A-9710-33C424D2FCEC}" type="pres">
      <dgm:prSet presAssocID="{2216B14D-829A-4621-88EA-B2E14B636561}" presName="iconBgRect" presStyleLbl="bgShp" presStyleIdx="5" presStyleCnt="8"/>
      <dgm:spPr/>
    </dgm:pt>
    <dgm:pt modelId="{773E6300-416A-4997-BC93-83DB646BE390}" type="pres">
      <dgm:prSet presAssocID="{2216B14D-829A-4621-88EA-B2E14B636561}"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Workforce Management"/>
        </a:ext>
      </dgm:extLst>
    </dgm:pt>
    <dgm:pt modelId="{879845DC-55B8-4181-B795-763000484F96}" type="pres">
      <dgm:prSet presAssocID="{2216B14D-829A-4621-88EA-B2E14B636561}" presName="spaceRect" presStyleCnt="0"/>
      <dgm:spPr/>
    </dgm:pt>
    <dgm:pt modelId="{D97E2685-B261-4291-B7F2-51C7FC382E90}" type="pres">
      <dgm:prSet presAssocID="{2216B14D-829A-4621-88EA-B2E14B636561}" presName="textRect" presStyleLbl="revTx" presStyleIdx="5" presStyleCnt="8">
        <dgm:presLayoutVars>
          <dgm:chMax val="1"/>
          <dgm:chPref val="1"/>
        </dgm:presLayoutVars>
      </dgm:prSet>
      <dgm:spPr/>
    </dgm:pt>
    <dgm:pt modelId="{C0D1B7DE-033A-43A0-863B-43D837DDC767}" type="pres">
      <dgm:prSet presAssocID="{A7E36E8A-C0A9-44BA-BC62-ECB1B9A7D4A7}" presName="sibTrans" presStyleCnt="0"/>
      <dgm:spPr/>
    </dgm:pt>
    <dgm:pt modelId="{2529BAED-4573-4A77-88A0-F9A11DACDD09}" type="pres">
      <dgm:prSet presAssocID="{CE5AC448-421D-4FA8-8BF2-70B488F78144}" presName="compNode" presStyleCnt="0"/>
      <dgm:spPr/>
    </dgm:pt>
    <dgm:pt modelId="{C3373FE0-7A65-4C46-83CA-545B2BC5903C}" type="pres">
      <dgm:prSet presAssocID="{CE5AC448-421D-4FA8-8BF2-70B488F78144}" presName="iconBgRect" presStyleLbl="bgShp" presStyleIdx="6" presStyleCnt="8"/>
      <dgm:spPr/>
    </dgm:pt>
    <dgm:pt modelId="{D9B58745-15BF-48C7-B8B7-77F14053572F}" type="pres">
      <dgm:prSet presAssocID="{CE5AC448-421D-4FA8-8BF2-70B488F78144}"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Pill"/>
        </a:ext>
      </dgm:extLst>
    </dgm:pt>
    <dgm:pt modelId="{DA820E35-2362-422B-A554-527A4C03DDCB}" type="pres">
      <dgm:prSet presAssocID="{CE5AC448-421D-4FA8-8BF2-70B488F78144}" presName="spaceRect" presStyleCnt="0"/>
      <dgm:spPr/>
    </dgm:pt>
    <dgm:pt modelId="{1CB4579A-4947-4603-82D2-F326A6B27811}" type="pres">
      <dgm:prSet presAssocID="{CE5AC448-421D-4FA8-8BF2-70B488F78144}" presName="textRect" presStyleLbl="revTx" presStyleIdx="6" presStyleCnt="8">
        <dgm:presLayoutVars>
          <dgm:chMax val="1"/>
          <dgm:chPref val="1"/>
        </dgm:presLayoutVars>
      </dgm:prSet>
      <dgm:spPr/>
    </dgm:pt>
    <dgm:pt modelId="{AED09DDC-DD90-4188-8073-D03ACC898028}" type="pres">
      <dgm:prSet presAssocID="{80DF95BA-DD47-4FED-9FB2-3001BD4D9078}" presName="sibTrans" presStyleCnt="0"/>
      <dgm:spPr/>
    </dgm:pt>
    <dgm:pt modelId="{FD0296AA-98C2-446F-8897-E44010B3365C}" type="pres">
      <dgm:prSet presAssocID="{6BB16FC4-208A-48F4-B568-4D8878E28242}" presName="compNode" presStyleCnt="0"/>
      <dgm:spPr/>
    </dgm:pt>
    <dgm:pt modelId="{21C9F1DA-1919-402D-B340-7D3A2097AD20}" type="pres">
      <dgm:prSet presAssocID="{6BB16FC4-208A-48F4-B568-4D8878E28242}" presName="iconBgRect" presStyleLbl="bgShp" presStyleIdx="7" presStyleCnt="8"/>
      <dgm:spPr/>
    </dgm:pt>
    <dgm:pt modelId="{4F19E1B1-8610-4335-BCEC-B16F8C113379}" type="pres">
      <dgm:prSet presAssocID="{6BB16FC4-208A-48F4-B568-4D8878E28242}"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Hospital First Aid"/>
        </a:ext>
      </dgm:extLst>
    </dgm:pt>
    <dgm:pt modelId="{B8310DA0-18A6-4C9A-AE20-5DD50E88F317}" type="pres">
      <dgm:prSet presAssocID="{6BB16FC4-208A-48F4-B568-4D8878E28242}" presName="spaceRect" presStyleCnt="0"/>
      <dgm:spPr/>
    </dgm:pt>
    <dgm:pt modelId="{A5C11F15-EAD1-4CAD-8FF1-1C38E891F3E2}" type="pres">
      <dgm:prSet presAssocID="{6BB16FC4-208A-48F4-B568-4D8878E28242}" presName="textRect" presStyleLbl="revTx" presStyleIdx="7" presStyleCnt="8">
        <dgm:presLayoutVars>
          <dgm:chMax val="1"/>
          <dgm:chPref val="1"/>
        </dgm:presLayoutVars>
      </dgm:prSet>
      <dgm:spPr/>
    </dgm:pt>
  </dgm:ptLst>
  <dgm:cxnLst>
    <dgm:cxn modelId="{9C8C0509-F30A-42AF-ADB0-5AEEF4939E7C}" srcId="{D4AE7080-2E7B-4EA3-9885-01225FCCE499}" destId="{2F89EED1-D9E0-4D25-989E-ECA67C9D14D2}" srcOrd="1" destOrd="0" parTransId="{16D37463-36C8-4727-A4E6-D86B33F9F1F7}" sibTransId="{4FC67C73-93AB-43B5-B508-9A8F9FFFA95D}"/>
    <dgm:cxn modelId="{5EF1BD0B-5E0D-47B3-A778-D60F8BC5859B}" srcId="{D4AE7080-2E7B-4EA3-9885-01225FCCE499}" destId="{FFF0FAD3-8783-4921-B2C5-00630C289C53}" srcOrd="2" destOrd="0" parTransId="{DFE6E116-F3CF-496C-950E-AABD6955D7C4}" sibTransId="{EAC3824A-9813-4627-9C1C-0D669C5F817B}"/>
    <dgm:cxn modelId="{2A40F823-E1FB-4A0F-832D-689675B12739}" srcId="{D4AE7080-2E7B-4EA3-9885-01225FCCE499}" destId="{20AC6ACA-EC14-49EB-8BAC-5EC1306C52DE}" srcOrd="3" destOrd="0" parTransId="{4C2EB13B-297F-4EA7-A2FF-C7B4AF324624}" sibTransId="{8B7350E0-9B3A-48B7-9F15-A54E04E758CA}"/>
    <dgm:cxn modelId="{148C9F27-AE5C-49A2-9E29-15F634CAF366}" srcId="{D4AE7080-2E7B-4EA3-9885-01225FCCE499}" destId="{8A573267-2399-4EC7-8C59-7BAE42A89411}" srcOrd="4" destOrd="0" parTransId="{CE541534-518B-4AF3-B75A-C996878BB743}" sibTransId="{0DD5D8E8-24F6-4790-A987-5059C78146A8}"/>
    <dgm:cxn modelId="{AF57AE2F-4037-4893-BC35-A1A3C59133F4}" type="presOf" srcId="{D4AE7080-2E7B-4EA3-9885-01225FCCE499}" destId="{43E085E5-86A2-46AF-8605-22FEB5432FB8}" srcOrd="0" destOrd="0" presId="urn:microsoft.com/office/officeart/2018/5/layout/IconCircleLabelList"/>
    <dgm:cxn modelId="{CF1E8532-671F-4D52-BAEB-B74E0CFBA872}" type="presOf" srcId="{CE5AC448-421D-4FA8-8BF2-70B488F78144}" destId="{1CB4579A-4947-4603-82D2-F326A6B27811}" srcOrd="0" destOrd="0" presId="urn:microsoft.com/office/officeart/2018/5/layout/IconCircleLabelList"/>
    <dgm:cxn modelId="{BFA1845F-3EDB-4734-88E5-94D6E65ED139}" type="presOf" srcId="{0BC936FC-6C13-434E-834F-AF13B93210E4}" destId="{E383FAD1-C860-4C69-9597-94002AF6FE77}" srcOrd="0" destOrd="0" presId="urn:microsoft.com/office/officeart/2018/5/layout/IconCircleLabelList"/>
    <dgm:cxn modelId="{27ACC36B-1248-4CBC-9AE1-D5376C13296D}" srcId="{D4AE7080-2E7B-4EA3-9885-01225FCCE499}" destId="{2216B14D-829A-4621-88EA-B2E14B636561}" srcOrd="5" destOrd="0" parTransId="{5A02501A-7730-43AE-ABDE-7AD734A97A24}" sibTransId="{A7E36E8A-C0A9-44BA-BC62-ECB1B9A7D4A7}"/>
    <dgm:cxn modelId="{9B044C93-5055-4743-B430-C9820DA2B260}" type="presOf" srcId="{2216B14D-829A-4621-88EA-B2E14B636561}" destId="{D97E2685-B261-4291-B7F2-51C7FC382E90}" srcOrd="0" destOrd="0" presId="urn:microsoft.com/office/officeart/2018/5/layout/IconCircleLabelList"/>
    <dgm:cxn modelId="{23BFF0A4-772B-41CF-972A-107A11B664D8}" srcId="{D4AE7080-2E7B-4EA3-9885-01225FCCE499}" destId="{0BC936FC-6C13-434E-834F-AF13B93210E4}" srcOrd="0" destOrd="0" parTransId="{BC5AD949-8112-41F9-81E1-557BC66C26D1}" sibTransId="{5C2D7EB0-D8B4-4395-B0BC-2F076FA35477}"/>
    <dgm:cxn modelId="{AFCE3EA8-29BA-44B9-878B-3F7F7EE446BC}" srcId="{D4AE7080-2E7B-4EA3-9885-01225FCCE499}" destId="{6BB16FC4-208A-48F4-B568-4D8878E28242}" srcOrd="7" destOrd="0" parTransId="{7775EF2A-1105-4427-8CB7-76F9D6D8346E}" sibTransId="{8CEEB6A7-7778-485D-A83A-B29E32E2DB72}"/>
    <dgm:cxn modelId="{0DE2D1BB-3B19-4106-A758-4211E471108F}" srcId="{D4AE7080-2E7B-4EA3-9885-01225FCCE499}" destId="{CE5AC448-421D-4FA8-8BF2-70B488F78144}" srcOrd="6" destOrd="0" parTransId="{A5FC21D0-3E69-4B97-A8B7-348163463727}" sibTransId="{80DF95BA-DD47-4FED-9FB2-3001BD4D9078}"/>
    <dgm:cxn modelId="{28A2F1BD-6520-430D-929E-5805458F5F32}" type="presOf" srcId="{20AC6ACA-EC14-49EB-8BAC-5EC1306C52DE}" destId="{6AC93D52-438B-4E4A-8196-5E3EFE13D84F}" srcOrd="0" destOrd="0" presId="urn:microsoft.com/office/officeart/2018/5/layout/IconCircleLabelList"/>
    <dgm:cxn modelId="{94F7F4D0-E877-4A56-B464-CF2BC53D4A96}" type="presOf" srcId="{2F89EED1-D9E0-4D25-989E-ECA67C9D14D2}" destId="{ED8A4C86-A661-4388-9FC5-811CA25EC6A1}" srcOrd="0" destOrd="0" presId="urn:microsoft.com/office/officeart/2018/5/layout/IconCircleLabelList"/>
    <dgm:cxn modelId="{254DA6E5-C190-4C9F-BBAE-1923BED07986}" type="presOf" srcId="{FFF0FAD3-8783-4921-B2C5-00630C289C53}" destId="{E8CC6633-EB0A-4F78-AB67-6C99AD37B1C5}" srcOrd="0" destOrd="0" presId="urn:microsoft.com/office/officeart/2018/5/layout/IconCircleLabelList"/>
    <dgm:cxn modelId="{B63F52EA-6A56-4B95-BB3E-7145AD171AB1}" type="presOf" srcId="{6BB16FC4-208A-48F4-B568-4D8878E28242}" destId="{A5C11F15-EAD1-4CAD-8FF1-1C38E891F3E2}" srcOrd="0" destOrd="0" presId="urn:microsoft.com/office/officeart/2018/5/layout/IconCircleLabelList"/>
    <dgm:cxn modelId="{A2DC26F5-36D5-4621-8600-9B909D5B33C1}" type="presOf" srcId="{8A573267-2399-4EC7-8C59-7BAE42A89411}" destId="{821A1CFB-17CF-4166-8D93-7E8A1AA25C6D}" srcOrd="0" destOrd="0" presId="urn:microsoft.com/office/officeart/2018/5/layout/IconCircleLabelList"/>
    <dgm:cxn modelId="{620A20C4-22AF-4434-B93E-CB19E121C859}" type="presParOf" srcId="{43E085E5-86A2-46AF-8605-22FEB5432FB8}" destId="{6FD50104-BD20-4A3A-BD89-F0A356E41696}" srcOrd="0" destOrd="0" presId="urn:microsoft.com/office/officeart/2018/5/layout/IconCircleLabelList"/>
    <dgm:cxn modelId="{1A1EC9ED-A033-4A13-9B27-8D65FE6FAF74}" type="presParOf" srcId="{6FD50104-BD20-4A3A-BD89-F0A356E41696}" destId="{36A469C0-6575-4AB0-91CA-832CFEFC9F21}" srcOrd="0" destOrd="0" presId="urn:microsoft.com/office/officeart/2018/5/layout/IconCircleLabelList"/>
    <dgm:cxn modelId="{23D73F76-1235-4BE0-933B-BAD726D5E69F}" type="presParOf" srcId="{6FD50104-BD20-4A3A-BD89-F0A356E41696}" destId="{5796CD3C-CEF9-463A-B126-3F34C2369D0D}" srcOrd="1" destOrd="0" presId="urn:microsoft.com/office/officeart/2018/5/layout/IconCircleLabelList"/>
    <dgm:cxn modelId="{B15A10BE-5A36-4F30-9AC1-A8A354A1D8AB}" type="presParOf" srcId="{6FD50104-BD20-4A3A-BD89-F0A356E41696}" destId="{1763634E-1263-4464-89CF-2E659F089988}" srcOrd="2" destOrd="0" presId="urn:microsoft.com/office/officeart/2018/5/layout/IconCircleLabelList"/>
    <dgm:cxn modelId="{AEBFCC56-6EA4-48BE-9B80-9E8F4896E866}" type="presParOf" srcId="{6FD50104-BD20-4A3A-BD89-F0A356E41696}" destId="{E383FAD1-C860-4C69-9597-94002AF6FE77}" srcOrd="3" destOrd="0" presId="urn:microsoft.com/office/officeart/2018/5/layout/IconCircleLabelList"/>
    <dgm:cxn modelId="{66BDB6A2-598D-4270-BE80-DD109AD79188}" type="presParOf" srcId="{43E085E5-86A2-46AF-8605-22FEB5432FB8}" destId="{E6258823-F57C-4D54-848D-442C1AFA2F43}" srcOrd="1" destOrd="0" presId="urn:microsoft.com/office/officeart/2018/5/layout/IconCircleLabelList"/>
    <dgm:cxn modelId="{A5189A23-63A3-4E1A-9733-7FBA0FC66155}" type="presParOf" srcId="{43E085E5-86A2-46AF-8605-22FEB5432FB8}" destId="{07B222F2-9D5F-4D5F-B2E4-E5311B227A04}" srcOrd="2" destOrd="0" presId="urn:microsoft.com/office/officeart/2018/5/layout/IconCircleLabelList"/>
    <dgm:cxn modelId="{58865B3A-C9F2-4CE3-BC53-45B60ADEC201}" type="presParOf" srcId="{07B222F2-9D5F-4D5F-B2E4-E5311B227A04}" destId="{3A428F61-F204-4E5F-A38A-F82992C864AB}" srcOrd="0" destOrd="0" presId="urn:microsoft.com/office/officeart/2018/5/layout/IconCircleLabelList"/>
    <dgm:cxn modelId="{415075C3-9EBB-4922-8349-02A9735321E5}" type="presParOf" srcId="{07B222F2-9D5F-4D5F-B2E4-E5311B227A04}" destId="{E21F95B5-029C-4885-A284-DF37819DF585}" srcOrd="1" destOrd="0" presId="urn:microsoft.com/office/officeart/2018/5/layout/IconCircleLabelList"/>
    <dgm:cxn modelId="{A8858195-EACC-48B9-B192-3BC888E7790F}" type="presParOf" srcId="{07B222F2-9D5F-4D5F-B2E4-E5311B227A04}" destId="{BD39EF18-C013-4D77-807D-3C24C3088A72}" srcOrd="2" destOrd="0" presId="urn:microsoft.com/office/officeart/2018/5/layout/IconCircleLabelList"/>
    <dgm:cxn modelId="{3FD58C30-B3EB-4465-BC36-B126E47CA19B}" type="presParOf" srcId="{07B222F2-9D5F-4D5F-B2E4-E5311B227A04}" destId="{ED8A4C86-A661-4388-9FC5-811CA25EC6A1}" srcOrd="3" destOrd="0" presId="urn:microsoft.com/office/officeart/2018/5/layout/IconCircleLabelList"/>
    <dgm:cxn modelId="{3AA08D19-4B73-4440-ACC7-FB0C8A6891B7}" type="presParOf" srcId="{43E085E5-86A2-46AF-8605-22FEB5432FB8}" destId="{550FBC20-92E1-4E5E-A953-707F88351D4C}" srcOrd="3" destOrd="0" presId="urn:microsoft.com/office/officeart/2018/5/layout/IconCircleLabelList"/>
    <dgm:cxn modelId="{3EDE12C1-7D61-4010-8C6E-EA8DD9E4A924}" type="presParOf" srcId="{43E085E5-86A2-46AF-8605-22FEB5432FB8}" destId="{4BC07A1A-29D8-4B4F-B899-94E74E836D2A}" srcOrd="4" destOrd="0" presId="urn:microsoft.com/office/officeart/2018/5/layout/IconCircleLabelList"/>
    <dgm:cxn modelId="{6C6757C2-82B7-4080-AD1B-9E9ACA790684}" type="presParOf" srcId="{4BC07A1A-29D8-4B4F-B899-94E74E836D2A}" destId="{1FD53972-C060-4D86-A531-D0F1CADD07B0}" srcOrd="0" destOrd="0" presId="urn:microsoft.com/office/officeart/2018/5/layout/IconCircleLabelList"/>
    <dgm:cxn modelId="{AF966037-5149-4B1A-9E31-BC720CAB03AE}" type="presParOf" srcId="{4BC07A1A-29D8-4B4F-B899-94E74E836D2A}" destId="{ED4BC38D-3E62-47EC-BB46-71C8EC075496}" srcOrd="1" destOrd="0" presId="urn:microsoft.com/office/officeart/2018/5/layout/IconCircleLabelList"/>
    <dgm:cxn modelId="{98DB665A-D684-4D4D-B488-F73DB6AE0911}" type="presParOf" srcId="{4BC07A1A-29D8-4B4F-B899-94E74E836D2A}" destId="{323CFCA9-851E-4FDC-8C05-0BCDDE3D440F}" srcOrd="2" destOrd="0" presId="urn:microsoft.com/office/officeart/2018/5/layout/IconCircleLabelList"/>
    <dgm:cxn modelId="{A01E6F60-D50F-4EF7-AD72-37670C72C4F5}" type="presParOf" srcId="{4BC07A1A-29D8-4B4F-B899-94E74E836D2A}" destId="{E8CC6633-EB0A-4F78-AB67-6C99AD37B1C5}" srcOrd="3" destOrd="0" presId="urn:microsoft.com/office/officeart/2018/5/layout/IconCircleLabelList"/>
    <dgm:cxn modelId="{794EB2C8-63C2-4D38-BDBC-534D426385FA}" type="presParOf" srcId="{43E085E5-86A2-46AF-8605-22FEB5432FB8}" destId="{1DFA98C1-1F9E-4F0A-81EF-FD1E53C4DD8E}" srcOrd="5" destOrd="0" presId="urn:microsoft.com/office/officeart/2018/5/layout/IconCircleLabelList"/>
    <dgm:cxn modelId="{E8447C86-EE1D-4DFA-A3C1-05B24666424F}" type="presParOf" srcId="{43E085E5-86A2-46AF-8605-22FEB5432FB8}" destId="{2CE017C2-78EC-4689-9A1F-73D11619974D}" srcOrd="6" destOrd="0" presId="urn:microsoft.com/office/officeart/2018/5/layout/IconCircleLabelList"/>
    <dgm:cxn modelId="{B7CC5971-FC58-4E58-A6DA-1076A255E8B5}" type="presParOf" srcId="{2CE017C2-78EC-4689-9A1F-73D11619974D}" destId="{ACF6BEF0-D73C-4B0B-AD01-6E04B1FAE2EF}" srcOrd="0" destOrd="0" presId="urn:microsoft.com/office/officeart/2018/5/layout/IconCircleLabelList"/>
    <dgm:cxn modelId="{9662D2B8-7755-4321-963A-27759439BA08}" type="presParOf" srcId="{2CE017C2-78EC-4689-9A1F-73D11619974D}" destId="{85BAC70A-D4CB-4C1E-91C1-7DE28CA35276}" srcOrd="1" destOrd="0" presId="urn:microsoft.com/office/officeart/2018/5/layout/IconCircleLabelList"/>
    <dgm:cxn modelId="{60BE46DE-330C-4D6C-BD93-66B6CF646772}" type="presParOf" srcId="{2CE017C2-78EC-4689-9A1F-73D11619974D}" destId="{6F49D1AB-81EF-4327-A1B0-E3B1DA795BB7}" srcOrd="2" destOrd="0" presId="urn:microsoft.com/office/officeart/2018/5/layout/IconCircleLabelList"/>
    <dgm:cxn modelId="{5A989488-21D1-4024-95E4-62415673C37D}" type="presParOf" srcId="{2CE017C2-78EC-4689-9A1F-73D11619974D}" destId="{6AC93D52-438B-4E4A-8196-5E3EFE13D84F}" srcOrd="3" destOrd="0" presId="urn:microsoft.com/office/officeart/2018/5/layout/IconCircleLabelList"/>
    <dgm:cxn modelId="{92761BD7-4B21-4DC9-9DF9-D044A5976935}" type="presParOf" srcId="{43E085E5-86A2-46AF-8605-22FEB5432FB8}" destId="{6746717F-B170-41C9-984A-1A08A645DC7B}" srcOrd="7" destOrd="0" presId="urn:microsoft.com/office/officeart/2018/5/layout/IconCircleLabelList"/>
    <dgm:cxn modelId="{B2FC05A6-F84B-4254-BE4D-CCE0F5DE827D}" type="presParOf" srcId="{43E085E5-86A2-46AF-8605-22FEB5432FB8}" destId="{A40B170C-A3ED-40C5-8365-CD1E64A49CC2}" srcOrd="8" destOrd="0" presId="urn:microsoft.com/office/officeart/2018/5/layout/IconCircleLabelList"/>
    <dgm:cxn modelId="{A73762E2-1358-4115-AEBA-EFFEA21B73E6}" type="presParOf" srcId="{A40B170C-A3ED-40C5-8365-CD1E64A49CC2}" destId="{6C494F51-14B2-4BDD-85E3-BFB170819A53}" srcOrd="0" destOrd="0" presId="urn:microsoft.com/office/officeart/2018/5/layout/IconCircleLabelList"/>
    <dgm:cxn modelId="{E7C15CCA-AC47-4D5B-BB4B-5230EE0B87D1}" type="presParOf" srcId="{A40B170C-A3ED-40C5-8365-CD1E64A49CC2}" destId="{2C8EBF7C-D8F3-4A9C-A003-EEF8EF3D61F7}" srcOrd="1" destOrd="0" presId="urn:microsoft.com/office/officeart/2018/5/layout/IconCircleLabelList"/>
    <dgm:cxn modelId="{E833A6DA-41ED-4FC3-A344-385588EA930D}" type="presParOf" srcId="{A40B170C-A3ED-40C5-8365-CD1E64A49CC2}" destId="{E75B06D6-3A4C-46E2-BED9-FD2B7C2480E2}" srcOrd="2" destOrd="0" presId="urn:microsoft.com/office/officeart/2018/5/layout/IconCircleLabelList"/>
    <dgm:cxn modelId="{A790356C-1DA6-401D-9FCB-CB908FC7ECC7}" type="presParOf" srcId="{A40B170C-A3ED-40C5-8365-CD1E64A49CC2}" destId="{821A1CFB-17CF-4166-8D93-7E8A1AA25C6D}" srcOrd="3" destOrd="0" presId="urn:microsoft.com/office/officeart/2018/5/layout/IconCircleLabelList"/>
    <dgm:cxn modelId="{22D246E5-BB6F-4050-A580-040F8DCFC876}" type="presParOf" srcId="{43E085E5-86A2-46AF-8605-22FEB5432FB8}" destId="{67165380-1EA6-4D97-9C4E-EE4565044BD5}" srcOrd="9" destOrd="0" presId="urn:microsoft.com/office/officeart/2018/5/layout/IconCircleLabelList"/>
    <dgm:cxn modelId="{C8BB48E2-E564-4296-A9F6-DFCB4B40EAFB}" type="presParOf" srcId="{43E085E5-86A2-46AF-8605-22FEB5432FB8}" destId="{5D86BC50-D5C4-46EA-BB58-8CD612FC71A8}" srcOrd="10" destOrd="0" presId="urn:microsoft.com/office/officeart/2018/5/layout/IconCircleLabelList"/>
    <dgm:cxn modelId="{83939FCB-272C-4123-B2BF-23A0247FBE17}" type="presParOf" srcId="{5D86BC50-D5C4-46EA-BB58-8CD612FC71A8}" destId="{BF774A14-900E-403A-9710-33C424D2FCEC}" srcOrd="0" destOrd="0" presId="urn:microsoft.com/office/officeart/2018/5/layout/IconCircleLabelList"/>
    <dgm:cxn modelId="{B40197EE-C285-4667-A5E0-EDB10F8594DD}" type="presParOf" srcId="{5D86BC50-D5C4-46EA-BB58-8CD612FC71A8}" destId="{773E6300-416A-4997-BC93-83DB646BE390}" srcOrd="1" destOrd="0" presId="urn:microsoft.com/office/officeart/2018/5/layout/IconCircleLabelList"/>
    <dgm:cxn modelId="{D0202BBA-0585-45A7-8D11-909E79E14215}" type="presParOf" srcId="{5D86BC50-D5C4-46EA-BB58-8CD612FC71A8}" destId="{879845DC-55B8-4181-B795-763000484F96}" srcOrd="2" destOrd="0" presId="urn:microsoft.com/office/officeart/2018/5/layout/IconCircleLabelList"/>
    <dgm:cxn modelId="{0EA2FDBF-1C94-40D2-BD9A-C5E2952AA16A}" type="presParOf" srcId="{5D86BC50-D5C4-46EA-BB58-8CD612FC71A8}" destId="{D97E2685-B261-4291-B7F2-51C7FC382E90}" srcOrd="3" destOrd="0" presId="urn:microsoft.com/office/officeart/2018/5/layout/IconCircleLabelList"/>
    <dgm:cxn modelId="{22A7AC39-FB51-4F90-A027-84B8B1F27767}" type="presParOf" srcId="{43E085E5-86A2-46AF-8605-22FEB5432FB8}" destId="{C0D1B7DE-033A-43A0-863B-43D837DDC767}" srcOrd="11" destOrd="0" presId="urn:microsoft.com/office/officeart/2018/5/layout/IconCircleLabelList"/>
    <dgm:cxn modelId="{4EF45A36-8E27-4989-8D0A-27A17CFAC888}" type="presParOf" srcId="{43E085E5-86A2-46AF-8605-22FEB5432FB8}" destId="{2529BAED-4573-4A77-88A0-F9A11DACDD09}" srcOrd="12" destOrd="0" presId="urn:microsoft.com/office/officeart/2018/5/layout/IconCircleLabelList"/>
    <dgm:cxn modelId="{104E67C9-4B4C-4D3D-93F3-77E4969390AD}" type="presParOf" srcId="{2529BAED-4573-4A77-88A0-F9A11DACDD09}" destId="{C3373FE0-7A65-4C46-83CA-545B2BC5903C}" srcOrd="0" destOrd="0" presId="urn:microsoft.com/office/officeart/2018/5/layout/IconCircleLabelList"/>
    <dgm:cxn modelId="{40B8B7BF-43D4-49AE-BD5F-774ADFADD11D}" type="presParOf" srcId="{2529BAED-4573-4A77-88A0-F9A11DACDD09}" destId="{D9B58745-15BF-48C7-B8B7-77F14053572F}" srcOrd="1" destOrd="0" presId="urn:microsoft.com/office/officeart/2018/5/layout/IconCircleLabelList"/>
    <dgm:cxn modelId="{03563B6D-D7DA-4BC7-9AF8-1FE0E90855D7}" type="presParOf" srcId="{2529BAED-4573-4A77-88A0-F9A11DACDD09}" destId="{DA820E35-2362-422B-A554-527A4C03DDCB}" srcOrd="2" destOrd="0" presId="urn:microsoft.com/office/officeart/2018/5/layout/IconCircleLabelList"/>
    <dgm:cxn modelId="{1FAD9B1B-94D4-40EE-B02D-CA398DFD404C}" type="presParOf" srcId="{2529BAED-4573-4A77-88A0-F9A11DACDD09}" destId="{1CB4579A-4947-4603-82D2-F326A6B27811}" srcOrd="3" destOrd="0" presId="urn:microsoft.com/office/officeart/2018/5/layout/IconCircleLabelList"/>
    <dgm:cxn modelId="{738A2331-604D-4C4D-96EC-887B15B4DD04}" type="presParOf" srcId="{43E085E5-86A2-46AF-8605-22FEB5432FB8}" destId="{AED09DDC-DD90-4188-8073-D03ACC898028}" srcOrd="13" destOrd="0" presId="urn:microsoft.com/office/officeart/2018/5/layout/IconCircleLabelList"/>
    <dgm:cxn modelId="{EE09AF26-9F51-442E-AB17-F9C432B82AAD}" type="presParOf" srcId="{43E085E5-86A2-46AF-8605-22FEB5432FB8}" destId="{FD0296AA-98C2-446F-8897-E44010B3365C}" srcOrd="14" destOrd="0" presId="urn:microsoft.com/office/officeart/2018/5/layout/IconCircleLabelList"/>
    <dgm:cxn modelId="{0F22F7C6-A848-4C02-843B-EB3120265605}" type="presParOf" srcId="{FD0296AA-98C2-446F-8897-E44010B3365C}" destId="{21C9F1DA-1919-402D-B340-7D3A2097AD20}" srcOrd="0" destOrd="0" presId="urn:microsoft.com/office/officeart/2018/5/layout/IconCircleLabelList"/>
    <dgm:cxn modelId="{670A5243-D8E3-4003-94C7-CBF78AD1DB2E}" type="presParOf" srcId="{FD0296AA-98C2-446F-8897-E44010B3365C}" destId="{4F19E1B1-8610-4335-BCEC-B16F8C113379}" srcOrd="1" destOrd="0" presId="urn:microsoft.com/office/officeart/2018/5/layout/IconCircleLabelList"/>
    <dgm:cxn modelId="{DBE26087-1CE9-42C8-9140-355E49CE78C9}" type="presParOf" srcId="{FD0296AA-98C2-446F-8897-E44010B3365C}" destId="{B8310DA0-18A6-4C9A-AE20-5DD50E88F317}" srcOrd="2" destOrd="0" presId="urn:microsoft.com/office/officeart/2018/5/layout/IconCircleLabelList"/>
    <dgm:cxn modelId="{D62EE863-3417-4E23-BAD7-0A6BFCCCA8D1}" type="presParOf" srcId="{FD0296AA-98C2-446F-8897-E44010B3365C}" destId="{A5C11F15-EAD1-4CAD-8FF1-1C38E891F3E2}" srcOrd="3" destOrd="0" presId="urn:microsoft.com/office/officeart/2018/5/layout/IconCircle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B4277B-41D5-4F10-BC47-6BE3AF5CDAB3}"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7180279-9D39-4937-ACAF-D0C20ADAA0B2}">
      <dgm:prSet custT="1"/>
      <dgm:spPr/>
      <dgm:t>
        <a:bodyPr/>
        <a:lstStyle/>
        <a:p>
          <a:pPr>
            <a:lnSpc>
              <a:spcPct val="100000"/>
            </a:lnSpc>
          </a:pPr>
          <a:r>
            <a:rPr lang="en-US" sz="1400" b="0" i="0" baseline="0"/>
            <a:t>Not having to remember and repeat complex medication-related details.</a:t>
          </a:r>
          <a:endParaRPr lang="en-US" sz="1400"/>
        </a:p>
      </dgm:t>
    </dgm:pt>
    <dgm:pt modelId="{B8505425-80E2-4C62-9922-BD26A6EFC0A1}" type="parTrans" cxnId="{B5B8B5AB-FE7A-44A6-BE28-11355BEDCCF4}">
      <dgm:prSet/>
      <dgm:spPr/>
      <dgm:t>
        <a:bodyPr/>
        <a:lstStyle/>
        <a:p>
          <a:endParaRPr lang="en-US" sz="2400"/>
        </a:p>
      </dgm:t>
    </dgm:pt>
    <dgm:pt modelId="{908C9FB1-0A40-4734-ABD6-DA9DFBA93C82}" type="sibTrans" cxnId="{B5B8B5AB-FE7A-44A6-BE28-11355BEDCCF4}">
      <dgm:prSet/>
      <dgm:spPr/>
      <dgm:t>
        <a:bodyPr/>
        <a:lstStyle/>
        <a:p>
          <a:endParaRPr lang="en-US" sz="2400"/>
        </a:p>
      </dgm:t>
    </dgm:pt>
    <dgm:pt modelId="{1ABF5072-E0FD-411F-8E60-88AD3146C1DF}">
      <dgm:prSet custT="1"/>
      <dgm:spPr/>
      <dgm:t>
        <a:bodyPr/>
        <a:lstStyle/>
        <a:p>
          <a:pPr rtl="0">
            <a:lnSpc>
              <a:spcPct val="100000"/>
            </a:lnSpc>
          </a:pPr>
          <a:r>
            <a:rPr lang="en-US" sz="1400" b="0" i="0" baseline="0"/>
            <a:t>Better and potentially </a:t>
          </a:r>
          <a:r>
            <a:rPr lang="en-US" sz="1400" b="0" i="0" baseline="0">
              <a:latin typeface="Calibri Light" panose="020F0302020204030204"/>
            </a:rPr>
            <a:t>quicker care as</a:t>
          </a:r>
          <a:r>
            <a:rPr lang="en-US" sz="1400" b="0" i="0" baseline="0"/>
            <a:t> the professionals caring for you will be able to see your records.</a:t>
          </a:r>
          <a:endParaRPr lang="en-US" sz="1400"/>
        </a:p>
      </dgm:t>
    </dgm:pt>
    <dgm:pt modelId="{31C44483-81AC-45D2-B9A6-1200DF8410CB}" type="parTrans" cxnId="{9779DEC5-E35B-469C-A424-FFA4128BB251}">
      <dgm:prSet/>
      <dgm:spPr/>
      <dgm:t>
        <a:bodyPr/>
        <a:lstStyle/>
        <a:p>
          <a:endParaRPr lang="en-US" sz="2400"/>
        </a:p>
      </dgm:t>
    </dgm:pt>
    <dgm:pt modelId="{B14A5E9B-0696-4CB1-A890-C09800F85E42}" type="sibTrans" cxnId="{9779DEC5-E35B-469C-A424-FFA4128BB251}">
      <dgm:prSet/>
      <dgm:spPr/>
      <dgm:t>
        <a:bodyPr/>
        <a:lstStyle/>
        <a:p>
          <a:endParaRPr lang="en-US" sz="2400"/>
        </a:p>
      </dgm:t>
    </dgm:pt>
    <dgm:pt modelId="{BD794D59-D590-4C98-909C-51A831D7A198}">
      <dgm:prSet custT="1"/>
      <dgm:spPr/>
      <dgm:t>
        <a:bodyPr/>
        <a:lstStyle/>
        <a:p>
          <a:pPr>
            <a:lnSpc>
              <a:spcPct val="100000"/>
            </a:lnSpc>
          </a:pPr>
          <a:r>
            <a:rPr lang="en-US" sz="1400" b="0" i="0" baseline="0"/>
            <a:t>Pharmacist can see your medications, what you’ve taken in the past, and if you have allergies – making prescribing safer.</a:t>
          </a:r>
          <a:endParaRPr lang="en-US" sz="1400"/>
        </a:p>
      </dgm:t>
    </dgm:pt>
    <dgm:pt modelId="{214A7904-D992-433B-8CC3-D7B247CB170D}" type="parTrans" cxnId="{897E8574-EEF7-4137-B451-AE1C03FF63C7}">
      <dgm:prSet/>
      <dgm:spPr/>
      <dgm:t>
        <a:bodyPr/>
        <a:lstStyle/>
        <a:p>
          <a:endParaRPr lang="en-US" sz="2400"/>
        </a:p>
      </dgm:t>
    </dgm:pt>
    <dgm:pt modelId="{D72F4D53-CF36-44D0-B209-4066B76E801F}" type="sibTrans" cxnId="{897E8574-EEF7-4137-B451-AE1C03FF63C7}">
      <dgm:prSet/>
      <dgm:spPr/>
      <dgm:t>
        <a:bodyPr/>
        <a:lstStyle/>
        <a:p>
          <a:endParaRPr lang="en-US" sz="2400"/>
        </a:p>
      </dgm:t>
    </dgm:pt>
    <dgm:pt modelId="{5E83B3BC-E058-4B28-B32C-03FC160079E8}">
      <dgm:prSet custT="1"/>
      <dgm:spPr/>
      <dgm:t>
        <a:bodyPr/>
        <a:lstStyle/>
        <a:p>
          <a:pPr>
            <a:lnSpc>
              <a:spcPct val="100000"/>
            </a:lnSpc>
          </a:pPr>
          <a:r>
            <a:rPr lang="en-GB" sz="1400" b="0" i="0" baseline="0">
              <a:latin typeface="Calibri Light" panose="020F0302020204030204"/>
            </a:rPr>
            <a:t>Less</a:t>
          </a:r>
          <a:r>
            <a:rPr lang="en-GB" sz="1400" b="0" i="0" baseline="0"/>
            <a:t> 'just in case' follow up and fewer duplicate tests.</a:t>
          </a:r>
          <a:endParaRPr lang="en-US" sz="1400"/>
        </a:p>
      </dgm:t>
    </dgm:pt>
    <dgm:pt modelId="{1F18C3AA-E622-4101-87C7-B695855B6304}" type="parTrans" cxnId="{E769EC64-3B87-4D1A-8583-80840151CDFB}">
      <dgm:prSet/>
      <dgm:spPr/>
      <dgm:t>
        <a:bodyPr/>
        <a:lstStyle/>
        <a:p>
          <a:endParaRPr lang="en-US" sz="2400"/>
        </a:p>
      </dgm:t>
    </dgm:pt>
    <dgm:pt modelId="{79672209-C928-46AB-BBAE-82437CC101B9}" type="sibTrans" cxnId="{E769EC64-3B87-4D1A-8583-80840151CDFB}">
      <dgm:prSet/>
      <dgm:spPr/>
      <dgm:t>
        <a:bodyPr/>
        <a:lstStyle/>
        <a:p>
          <a:endParaRPr lang="en-US" sz="2400"/>
        </a:p>
      </dgm:t>
    </dgm:pt>
    <dgm:pt modelId="{F5E5D095-8021-4261-B463-17D09268DCD5}">
      <dgm:prSet custT="1"/>
      <dgm:spPr/>
      <dgm:t>
        <a:bodyPr/>
        <a:lstStyle/>
        <a:p>
          <a:pPr>
            <a:lnSpc>
              <a:spcPct val="100000"/>
            </a:lnSpc>
          </a:pPr>
          <a:r>
            <a:rPr lang="en-US" sz="1400"/>
            <a:t>Your </a:t>
          </a:r>
          <a:r>
            <a:rPr lang="en-GB" sz="1400" b="0" i="0" baseline="0"/>
            <a:t>communication needs are known. </a:t>
          </a:r>
          <a:endParaRPr lang="en-US" sz="1400"/>
        </a:p>
      </dgm:t>
    </dgm:pt>
    <dgm:pt modelId="{1DE42CF4-8A26-4276-9F60-045B48DF50A2}" type="parTrans" cxnId="{8094D2C0-E897-4B8B-AFC7-709C56109A5C}">
      <dgm:prSet/>
      <dgm:spPr/>
      <dgm:t>
        <a:bodyPr/>
        <a:lstStyle/>
        <a:p>
          <a:endParaRPr lang="en-US" sz="2400"/>
        </a:p>
      </dgm:t>
    </dgm:pt>
    <dgm:pt modelId="{DA7C6657-F577-4001-AEE9-22FF7284013E}" type="sibTrans" cxnId="{8094D2C0-E897-4B8B-AFC7-709C56109A5C}">
      <dgm:prSet/>
      <dgm:spPr/>
      <dgm:t>
        <a:bodyPr/>
        <a:lstStyle/>
        <a:p>
          <a:endParaRPr lang="en-US" sz="2400"/>
        </a:p>
      </dgm:t>
    </dgm:pt>
    <dgm:pt modelId="{EE9F1F00-101B-4208-A5C2-0104DAC5E700}">
      <dgm:prSet custT="1"/>
      <dgm:spPr/>
      <dgm:t>
        <a:bodyPr/>
        <a:lstStyle/>
        <a:p>
          <a:pPr>
            <a:lnSpc>
              <a:spcPct val="100000"/>
            </a:lnSpc>
          </a:pPr>
          <a:r>
            <a:rPr lang="en-GB" sz="1400" b="0" i="0" baseline="0"/>
            <a:t>Information sharing to support your care is more secure.</a:t>
          </a:r>
          <a:endParaRPr lang="en-US" sz="1400"/>
        </a:p>
      </dgm:t>
    </dgm:pt>
    <dgm:pt modelId="{CB8281F5-C156-469E-9E6E-64FA733593B8}" type="parTrans" cxnId="{1AA008CD-C0D5-42F4-879B-05D486C48F3E}">
      <dgm:prSet/>
      <dgm:spPr/>
      <dgm:t>
        <a:bodyPr/>
        <a:lstStyle/>
        <a:p>
          <a:endParaRPr lang="en-US" sz="2400"/>
        </a:p>
      </dgm:t>
    </dgm:pt>
    <dgm:pt modelId="{C4E85610-BECE-4D48-8AD1-BF7108E13D29}" type="sibTrans" cxnId="{1AA008CD-C0D5-42F4-879B-05D486C48F3E}">
      <dgm:prSet/>
      <dgm:spPr/>
      <dgm:t>
        <a:bodyPr/>
        <a:lstStyle/>
        <a:p>
          <a:endParaRPr lang="en-US" sz="2400"/>
        </a:p>
      </dgm:t>
    </dgm:pt>
    <dgm:pt modelId="{43B85348-8DDC-470F-A319-358757D5CADE}">
      <dgm:prSet custT="1"/>
      <dgm:spPr/>
      <dgm:t>
        <a:bodyPr/>
        <a:lstStyle/>
        <a:p>
          <a:pPr rtl="0">
            <a:lnSpc>
              <a:spcPct val="100000"/>
            </a:lnSpc>
          </a:pPr>
          <a:r>
            <a:rPr lang="en-GB" sz="1400" b="0" i="0" baseline="0"/>
            <a:t>Professionals will be able to see your care preferences</a:t>
          </a:r>
          <a:r>
            <a:rPr lang="en-GB" sz="1400" b="0" i="0" baseline="0">
              <a:latin typeface="Calibri Light" panose="020F0302020204030204"/>
            </a:rPr>
            <a:t> and personalise their response</a:t>
          </a:r>
          <a:r>
            <a:rPr lang="en-GB" sz="1400" b="0" i="0" baseline="0"/>
            <a:t>.</a:t>
          </a:r>
          <a:endParaRPr lang="en-US" sz="1400"/>
        </a:p>
      </dgm:t>
    </dgm:pt>
    <dgm:pt modelId="{390EF10F-6AAA-4552-9C3E-5A9F3258ACA7}" type="sibTrans" cxnId="{B19779B3-EAEB-4F8B-86DF-9A9C2256358C}">
      <dgm:prSet/>
      <dgm:spPr/>
      <dgm:t>
        <a:bodyPr/>
        <a:lstStyle/>
        <a:p>
          <a:endParaRPr lang="en-US" sz="2400"/>
        </a:p>
      </dgm:t>
    </dgm:pt>
    <dgm:pt modelId="{287F0ED4-7070-4043-A659-58C8A5A6E570}" type="parTrans" cxnId="{B19779B3-EAEB-4F8B-86DF-9A9C2256358C}">
      <dgm:prSet/>
      <dgm:spPr/>
      <dgm:t>
        <a:bodyPr/>
        <a:lstStyle/>
        <a:p>
          <a:endParaRPr lang="en-US" sz="2400"/>
        </a:p>
      </dgm:t>
    </dgm:pt>
    <dgm:pt modelId="{FA84A0D4-EC2E-4768-8897-4B9AA5BB7404}" type="pres">
      <dgm:prSet presAssocID="{0DB4277B-41D5-4F10-BC47-6BE3AF5CDAB3}" presName="root" presStyleCnt="0">
        <dgm:presLayoutVars>
          <dgm:dir/>
          <dgm:resizeHandles val="exact"/>
        </dgm:presLayoutVars>
      </dgm:prSet>
      <dgm:spPr/>
    </dgm:pt>
    <dgm:pt modelId="{0267D703-CB47-4D7F-B990-40DFFC66D7C9}" type="pres">
      <dgm:prSet presAssocID="{B7180279-9D39-4937-ACAF-D0C20ADAA0B2}" presName="compNode" presStyleCnt="0"/>
      <dgm:spPr/>
    </dgm:pt>
    <dgm:pt modelId="{85987F92-5BE6-44B9-AFB0-6B26E362D958}" type="pres">
      <dgm:prSet presAssocID="{B7180279-9D39-4937-ACAF-D0C20ADAA0B2}"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4414F36A-0A4F-4620-8856-03FBC054B235}" type="pres">
      <dgm:prSet presAssocID="{B7180279-9D39-4937-ACAF-D0C20ADAA0B2}" presName="spaceRect" presStyleCnt="0"/>
      <dgm:spPr/>
    </dgm:pt>
    <dgm:pt modelId="{723BC283-4868-432F-878F-40F51ED90EAC}" type="pres">
      <dgm:prSet presAssocID="{B7180279-9D39-4937-ACAF-D0C20ADAA0B2}" presName="textRect" presStyleLbl="revTx" presStyleIdx="0" presStyleCnt="7">
        <dgm:presLayoutVars>
          <dgm:chMax val="1"/>
          <dgm:chPref val="1"/>
        </dgm:presLayoutVars>
      </dgm:prSet>
      <dgm:spPr/>
    </dgm:pt>
    <dgm:pt modelId="{5F726123-1C2C-43E1-BA63-B999FDC89F3E}" type="pres">
      <dgm:prSet presAssocID="{908C9FB1-0A40-4734-ABD6-DA9DFBA93C82}" presName="sibTrans" presStyleCnt="0"/>
      <dgm:spPr/>
    </dgm:pt>
    <dgm:pt modelId="{3448519E-7599-44EE-BEB5-494FC04B7DAC}" type="pres">
      <dgm:prSet presAssocID="{1ABF5072-E0FD-411F-8E60-88AD3146C1DF}" presName="compNode" presStyleCnt="0"/>
      <dgm:spPr/>
    </dgm:pt>
    <dgm:pt modelId="{C77A7ADC-828B-4260-9A47-AD727BEBBFAA}" type="pres">
      <dgm:prSet presAssocID="{1ABF5072-E0FD-411F-8E60-88AD3146C1DF}"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09703634-A6C4-4526-BBFF-EEF260D91A57}" type="pres">
      <dgm:prSet presAssocID="{1ABF5072-E0FD-411F-8E60-88AD3146C1DF}" presName="spaceRect" presStyleCnt="0"/>
      <dgm:spPr/>
    </dgm:pt>
    <dgm:pt modelId="{AFC980FC-53E9-47E9-899B-1BE097B0E019}" type="pres">
      <dgm:prSet presAssocID="{1ABF5072-E0FD-411F-8E60-88AD3146C1DF}" presName="textRect" presStyleLbl="revTx" presStyleIdx="1" presStyleCnt="7">
        <dgm:presLayoutVars>
          <dgm:chMax val="1"/>
          <dgm:chPref val="1"/>
        </dgm:presLayoutVars>
      </dgm:prSet>
      <dgm:spPr/>
    </dgm:pt>
    <dgm:pt modelId="{0A2870F0-60D1-40CF-B841-1A54184C36B8}" type="pres">
      <dgm:prSet presAssocID="{B14A5E9B-0696-4CB1-A890-C09800F85E42}" presName="sibTrans" presStyleCnt="0"/>
      <dgm:spPr/>
    </dgm:pt>
    <dgm:pt modelId="{0ED03659-EDE5-43E8-931A-3D2F5AD6E87B}" type="pres">
      <dgm:prSet presAssocID="{BD794D59-D590-4C98-909C-51A831D7A198}" presName="compNode" presStyleCnt="0"/>
      <dgm:spPr/>
    </dgm:pt>
    <dgm:pt modelId="{48950D02-5D7F-4C39-BE2A-07A017EE4E68}" type="pres">
      <dgm:prSet presAssocID="{BD794D59-D590-4C98-909C-51A831D7A198}"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ine"/>
        </a:ext>
      </dgm:extLst>
    </dgm:pt>
    <dgm:pt modelId="{A849946D-C43F-446D-A09F-583CA9D94729}" type="pres">
      <dgm:prSet presAssocID="{BD794D59-D590-4C98-909C-51A831D7A198}" presName="spaceRect" presStyleCnt="0"/>
      <dgm:spPr/>
    </dgm:pt>
    <dgm:pt modelId="{1DD9665E-EACE-43EE-BAF1-C8BC7AED5705}" type="pres">
      <dgm:prSet presAssocID="{BD794D59-D590-4C98-909C-51A831D7A198}" presName="textRect" presStyleLbl="revTx" presStyleIdx="2" presStyleCnt="7">
        <dgm:presLayoutVars>
          <dgm:chMax val="1"/>
          <dgm:chPref val="1"/>
        </dgm:presLayoutVars>
      </dgm:prSet>
      <dgm:spPr/>
    </dgm:pt>
    <dgm:pt modelId="{B4D6656B-6690-445B-A802-2F3B039189AF}" type="pres">
      <dgm:prSet presAssocID="{D72F4D53-CF36-44D0-B209-4066B76E801F}" presName="sibTrans" presStyleCnt="0"/>
      <dgm:spPr/>
    </dgm:pt>
    <dgm:pt modelId="{EDAF020B-952D-48ED-B0E4-1FCC190A7FAD}" type="pres">
      <dgm:prSet presAssocID="{43B85348-8DDC-470F-A319-358757D5CADE}" presName="compNode" presStyleCnt="0"/>
      <dgm:spPr/>
    </dgm:pt>
    <dgm:pt modelId="{42C67843-1911-4226-BC25-530D13871C71}" type="pres">
      <dgm:prSet presAssocID="{43B85348-8DDC-470F-A319-358757D5CADE}"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al"/>
        </a:ext>
      </dgm:extLst>
    </dgm:pt>
    <dgm:pt modelId="{9AEE3C10-D1A7-4BFB-9D71-7682EAEB6689}" type="pres">
      <dgm:prSet presAssocID="{43B85348-8DDC-470F-A319-358757D5CADE}" presName="spaceRect" presStyleCnt="0"/>
      <dgm:spPr/>
    </dgm:pt>
    <dgm:pt modelId="{167391E3-C6B5-42DD-A26E-9304B27D38F2}" type="pres">
      <dgm:prSet presAssocID="{43B85348-8DDC-470F-A319-358757D5CADE}" presName="textRect" presStyleLbl="revTx" presStyleIdx="3" presStyleCnt="7" custLinFactNeighborX="-117" custLinFactNeighborY="2125">
        <dgm:presLayoutVars>
          <dgm:chMax val="1"/>
          <dgm:chPref val="1"/>
        </dgm:presLayoutVars>
      </dgm:prSet>
      <dgm:spPr/>
    </dgm:pt>
    <dgm:pt modelId="{33D76678-EA47-48DD-A849-39755B3BF086}" type="pres">
      <dgm:prSet presAssocID="{390EF10F-6AAA-4552-9C3E-5A9F3258ACA7}" presName="sibTrans" presStyleCnt="0"/>
      <dgm:spPr/>
    </dgm:pt>
    <dgm:pt modelId="{A4DF2362-C8DF-4C83-9E0D-C3EB528B8476}" type="pres">
      <dgm:prSet presAssocID="{5E83B3BC-E058-4B28-B32C-03FC160079E8}" presName="compNode" presStyleCnt="0"/>
      <dgm:spPr/>
    </dgm:pt>
    <dgm:pt modelId="{F017E49B-53BD-49B2-B407-AD4275367632}" type="pres">
      <dgm:prSet presAssocID="{5E83B3BC-E058-4B28-B32C-03FC160079E8}"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lowchart"/>
        </a:ext>
      </dgm:extLst>
    </dgm:pt>
    <dgm:pt modelId="{0198B650-4F20-40F8-8876-194BE6A8FF71}" type="pres">
      <dgm:prSet presAssocID="{5E83B3BC-E058-4B28-B32C-03FC160079E8}" presName="spaceRect" presStyleCnt="0"/>
      <dgm:spPr/>
    </dgm:pt>
    <dgm:pt modelId="{6E771F03-0465-4FE6-9CE3-7E02CADAB232}" type="pres">
      <dgm:prSet presAssocID="{5E83B3BC-E058-4B28-B32C-03FC160079E8}" presName="textRect" presStyleLbl="revTx" presStyleIdx="4" presStyleCnt="7">
        <dgm:presLayoutVars>
          <dgm:chMax val="1"/>
          <dgm:chPref val="1"/>
        </dgm:presLayoutVars>
      </dgm:prSet>
      <dgm:spPr/>
    </dgm:pt>
    <dgm:pt modelId="{70C8A1E6-67C5-4DF2-B4CE-0558B9B67D41}" type="pres">
      <dgm:prSet presAssocID="{79672209-C928-46AB-BBAE-82437CC101B9}" presName="sibTrans" presStyleCnt="0"/>
      <dgm:spPr/>
    </dgm:pt>
    <dgm:pt modelId="{867910C3-14F4-4919-BE59-14170B79F044}" type="pres">
      <dgm:prSet presAssocID="{F5E5D095-8021-4261-B463-17D09268DCD5}" presName="compNode" presStyleCnt="0"/>
      <dgm:spPr/>
    </dgm:pt>
    <dgm:pt modelId="{8B6C2229-B91B-43B3-ADE7-34638F27028C}" type="pres">
      <dgm:prSet presAssocID="{F5E5D095-8021-4261-B463-17D09268DCD5}"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at"/>
        </a:ext>
      </dgm:extLst>
    </dgm:pt>
    <dgm:pt modelId="{1B1E3669-8A2B-4663-BB3E-CBCDDF085CE5}" type="pres">
      <dgm:prSet presAssocID="{F5E5D095-8021-4261-B463-17D09268DCD5}" presName="spaceRect" presStyleCnt="0"/>
      <dgm:spPr/>
    </dgm:pt>
    <dgm:pt modelId="{CDDD6F27-7B0A-4BAB-8391-311D03A049F6}" type="pres">
      <dgm:prSet presAssocID="{F5E5D095-8021-4261-B463-17D09268DCD5}" presName="textRect" presStyleLbl="revTx" presStyleIdx="5" presStyleCnt="7">
        <dgm:presLayoutVars>
          <dgm:chMax val="1"/>
          <dgm:chPref val="1"/>
        </dgm:presLayoutVars>
      </dgm:prSet>
      <dgm:spPr/>
    </dgm:pt>
    <dgm:pt modelId="{9FBC1004-9383-416A-BCA8-3C954E861D59}" type="pres">
      <dgm:prSet presAssocID="{DA7C6657-F577-4001-AEE9-22FF7284013E}" presName="sibTrans" presStyleCnt="0"/>
      <dgm:spPr/>
    </dgm:pt>
    <dgm:pt modelId="{5E7FF986-7811-4331-A453-8048E68AD7DA}" type="pres">
      <dgm:prSet presAssocID="{EE9F1F00-101B-4208-A5C2-0104DAC5E700}" presName="compNode" presStyleCnt="0"/>
      <dgm:spPr/>
    </dgm:pt>
    <dgm:pt modelId="{E29D3687-DB09-4715-8B3E-7E067FB16BF7}" type="pres">
      <dgm:prSet presAssocID="{EE9F1F00-101B-4208-A5C2-0104DAC5E700}"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Lock"/>
        </a:ext>
      </dgm:extLst>
    </dgm:pt>
    <dgm:pt modelId="{DA96BBFA-6EB5-41CA-958D-642D73BC5051}" type="pres">
      <dgm:prSet presAssocID="{EE9F1F00-101B-4208-A5C2-0104DAC5E700}" presName="spaceRect" presStyleCnt="0"/>
      <dgm:spPr/>
    </dgm:pt>
    <dgm:pt modelId="{E5C6E597-1CE0-43DD-BF5F-04552E5E579C}" type="pres">
      <dgm:prSet presAssocID="{EE9F1F00-101B-4208-A5C2-0104DAC5E700}" presName="textRect" presStyleLbl="revTx" presStyleIdx="6" presStyleCnt="7">
        <dgm:presLayoutVars>
          <dgm:chMax val="1"/>
          <dgm:chPref val="1"/>
        </dgm:presLayoutVars>
      </dgm:prSet>
      <dgm:spPr/>
    </dgm:pt>
  </dgm:ptLst>
  <dgm:cxnLst>
    <dgm:cxn modelId="{EA1F1729-99CA-442D-B689-824C77B55A54}" type="presOf" srcId="{0DB4277B-41D5-4F10-BC47-6BE3AF5CDAB3}" destId="{FA84A0D4-EC2E-4768-8897-4B9AA5BB7404}" srcOrd="0" destOrd="0" presId="urn:microsoft.com/office/officeart/2018/2/layout/IconLabelList"/>
    <dgm:cxn modelId="{E769EC64-3B87-4D1A-8583-80840151CDFB}" srcId="{0DB4277B-41D5-4F10-BC47-6BE3AF5CDAB3}" destId="{5E83B3BC-E058-4B28-B32C-03FC160079E8}" srcOrd="4" destOrd="0" parTransId="{1F18C3AA-E622-4101-87C7-B695855B6304}" sibTransId="{79672209-C928-46AB-BBAE-82437CC101B9}"/>
    <dgm:cxn modelId="{92091E66-8766-4649-A5FE-F46B07FAC35A}" type="presOf" srcId="{43B85348-8DDC-470F-A319-358757D5CADE}" destId="{167391E3-C6B5-42DD-A26E-9304B27D38F2}" srcOrd="0" destOrd="0" presId="urn:microsoft.com/office/officeart/2018/2/layout/IconLabelList"/>
    <dgm:cxn modelId="{1910CE69-9DF6-4900-AB55-6CFDB39BF3BD}" type="presOf" srcId="{EE9F1F00-101B-4208-A5C2-0104DAC5E700}" destId="{E5C6E597-1CE0-43DD-BF5F-04552E5E579C}" srcOrd="0" destOrd="0" presId="urn:microsoft.com/office/officeart/2018/2/layout/IconLabelList"/>
    <dgm:cxn modelId="{897E8574-EEF7-4137-B451-AE1C03FF63C7}" srcId="{0DB4277B-41D5-4F10-BC47-6BE3AF5CDAB3}" destId="{BD794D59-D590-4C98-909C-51A831D7A198}" srcOrd="2" destOrd="0" parTransId="{214A7904-D992-433B-8CC3-D7B247CB170D}" sibTransId="{D72F4D53-CF36-44D0-B209-4066B76E801F}"/>
    <dgm:cxn modelId="{FAA99492-97BC-481E-B225-698C298A7EFE}" type="presOf" srcId="{1ABF5072-E0FD-411F-8E60-88AD3146C1DF}" destId="{AFC980FC-53E9-47E9-899B-1BE097B0E019}" srcOrd="0" destOrd="0" presId="urn:microsoft.com/office/officeart/2018/2/layout/IconLabelList"/>
    <dgm:cxn modelId="{620D7994-1A63-4769-8AF8-F29AFD694580}" type="presOf" srcId="{5E83B3BC-E058-4B28-B32C-03FC160079E8}" destId="{6E771F03-0465-4FE6-9CE3-7E02CADAB232}" srcOrd="0" destOrd="0" presId="urn:microsoft.com/office/officeart/2018/2/layout/IconLabelList"/>
    <dgm:cxn modelId="{A347D998-487F-4B42-B0F6-9B26AD567E26}" type="presOf" srcId="{F5E5D095-8021-4261-B463-17D09268DCD5}" destId="{CDDD6F27-7B0A-4BAB-8391-311D03A049F6}" srcOrd="0" destOrd="0" presId="urn:microsoft.com/office/officeart/2018/2/layout/IconLabelList"/>
    <dgm:cxn modelId="{B5B8B5AB-FE7A-44A6-BE28-11355BEDCCF4}" srcId="{0DB4277B-41D5-4F10-BC47-6BE3AF5CDAB3}" destId="{B7180279-9D39-4937-ACAF-D0C20ADAA0B2}" srcOrd="0" destOrd="0" parTransId="{B8505425-80E2-4C62-9922-BD26A6EFC0A1}" sibTransId="{908C9FB1-0A40-4734-ABD6-DA9DFBA93C82}"/>
    <dgm:cxn modelId="{48B180AF-1668-4331-B5B3-E87D359A0B20}" type="presOf" srcId="{BD794D59-D590-4C98-909C-51A831D7A198}" destId="{1DD9665E-EACE-43EE-BAF1-C8BC7AED5705}" srcOrd="0" destOrd="0" presId="urn:microsoft.com/office/officeart/2018/2/layout/IconLabelList"/>
    <dgm:cxn modelId="{803B39B1-8200-4D63-B4C1-B819BE4F9702}" type="presOf" srcId="{B7180279-9D39-4937-ACAF-D0C20ADAA0B2}" destId="{723BC283-4868-432F-878F-40F51ED90EAC}" srcOrd="0" destOrd="0" presId="urn:microsoft.com/office/officeart/2018/2/layout/IconLabelList"/>
    <dgm:cxn modelId="{B19779B3-EAEB-4F8B-86DF-9A9C2256358C}" srcId="{0DB4277B-41D5-4F10-BC47-6BE3AF5CDAB3}" destId="{43B85348-8DDC-470F-A319-358757D5CADE}" srcOrd="3" destOrd="0" parTransId="{287F0ED4-7070-4043-A659-58C8A5A6E570}" sibTransId="{390EF10F-6AAA-4552-9C3E-5A9F3258ACA7}"/>
    <dgm:cxn modelId="{8094D2C0-E897-4B8B-AFC7-709C56109A5C}" srcId="{0DB4277B-41D5-4F10-BC47-6BE3AF5CDAB3}" destId="{F5E5D095-8021-4261-B463-17D09268DCD5}" srcOrd="5" destOrd="0" parTransId="{1DE42CF4-8A26-4276-9F60-045B48DF50A2}" sibTransId="{DA7C6657-F577-4001-AEE9-22FF7284013E}"/>
    <dgm:cxn modelId="{9779DEC5-E35B-469C-A424-FFA4128BB251}" srcId="{0DB4277B-41D5-4F10-BC47-6BE3AF5CDAB3}" destId="{1ABF5072-E0FD-411F-8E60-88AD3146C1DF}" srcOrd="1" destOrd="0" parTransId="{31C44483-81AC-45D2-B9A6-1200DF8410CB}" sibTransId="{B14A5E9B-0696-4CB1-A890-C09800F85E42}"/>
    <dgm:cxn modelId="{1AA008CD-C0D5-42F4-879B-05D486C48F3E}" srcId="{0DB4277B-41D5-4F10-BC47-6BE3AF5CDAB3}" destId="{EE9F1F00-101B-4208-A5C2-0104DAC5E700}" srcOrd="6" destOrd="0" parTransId="{CB8281F5-C156-469E-9E6E-64FA733593B8}" sibTransId="{C4E85610-BECE-4D48-8AD1-BF7108E13D29}"/>
    <dgm:cxn modelId="{B24B98E8-BB1A-494A-8A32-344E770A93AE}" type="presParOf" srcId="{FA84A0D4-EC2E-4768-8897-4B9AA5BB7404}" destId="{0267D703-CB47-4D7F-B990-40DFFC66D7C9}" srcOrd="0" destOrd="0" presId="urn:microsoft.com/office/officeart/2018/2/layout/IconLabelList"/>
    <dgm:cxn modelId="{015B598F-B9C2-41E3-8455-EFC27ABD83E0}" type="presParOf" srcId="{0267D703-CB47-4D7F-B990-40DFFC66D7C9}" destId="{85987F92-5BE6-44B9-AFB0-6B26E362D958}" srcOrd="0" destOrd="0" presId="urn:microsoft.com/office/officeart/2018/2/layout/IconLabelList"/>
    <dgm:cxn modelId="{3E14CD8B-AFD3-4778-BBDE-E68C3AA5E0B5}" type="presParOf" srcId="{0267D703-CB47-4D7F-B990-40DFFC66D7C9}" destId="{4414F36A-0A4F-4620-8856-03FBC054B235}" srcOrd="1" destOrd="0" presId="urn:microsoft.com/office/officeart/2018/2/layout/IconLabelList"/>
    <dgm:cxn modelId="{74F2432B-2370-423A-945E-4A90019A6A52}" type="presParOf" srcId="{0267D703-CB47-4D7F-B990-40DFFC66D7C9}" destId="{723BC283-4868-432F-878F-40F51ED90EAC}" srcOrd="2" destOrd="0" presId="urn:microsoft.com/office/officeart/2018/2/layout/IconLabelList"/>
    <dgm:cxn modelId="{9CAC2AA2-682D-44FE-A0A8-A125153F122E}" type="presParOf" srcId="{FA84A0D4-EC2E-4768-8897-4B9AA5BB7404}" destId="{5F726123-1C2C-43E1-BA63-B999FDC89F3E}" srcOrd="1" destOrd="0" presId="urn:microsoft.com/office/officeart/2018/2/layout/IconLabelList"/>
    <dgm:cxn modelId="{BA102498-A50C-4FAB-A49F-C5F74DA6595C}" type="presParOf" srcId="{FA84A0D4-EC2E-4768-8897-4B9AA5BB7404}" destId="{3448519E-7599-44EE-BEB5-494FC04B7DAC}" srcOrd="2" destOrd="0" presId="urn:microsoft.com/office/officeart/2018/2/layout/IconLabelList"/>
    <dgm:cxn modelId="{EB868A69-6D83-4B80-BFF4-ECF91889C77B}" type="presParOf" srcId="{3448519E-7599-44EE-BEB5-494FC04B7DAC}" destId="{C77A7ADC-828B-4260-9A47-AD727BEBBFAA}" srcOrd="0" destOrd="0" presId="urn:microsoft.com/office/officeart/2018/2/layout/IconLabelList"/>
    <dgm:cxn modelId="{079A9F27-149F-4EF9-8BCA-1B0313A902A6}" type="presParOf" srcId="{3448519E-7599-44EE-BEB5-494FC04B7DAC}" destId="{09703634-A6C4-4526-BBFF-EEF260D91A57}" srcOrd="1" destOrd="0" presId="urn:microsoft.com/office/officeart/2018/2/layout/IconLabelList"/>
    <dgm:cxn modelId="{6685A63C-AAAB-4A4E-BAFE-5A7AEED3ED00}" type="presParOf" srcId="{3448519E-7599-44EE-BEB5-494FC04B7DAC}" destId="{AFC980FC-53E9-47E9-899B-1BE097B0E019}" srcOrd="2" destOrd="0" presId="urn:microsoft.com/office/officeart/2018/2/layout/IconLabelList"/>
    <dgm:cxn modelId="{BC5D7048-3F34-4966-A214-A03F9D6350B7}" type="presParOf" srcId="{FA84A0D4-EC2E-4768-8897-4B9AA5BB7404}" destId="{0A2870F0-60D1-40CF-B841-1A54184C36B8}" srcOrd="3" destOrd="0" presId="urn:microsoft.com/office/officeart/2018/2/layout/IconLabelList"/>
    <dgm:cxn modelId="{540F3FFA-1A8A-4E68-ACE1-B9EE10EB737B}" type="presParOf" srcId="{FA84A0D4-EC2E-4768-8897-4B9AA5BB7404}" destId="{0ED03659-EDE5-43E8-931A-3D2F5AD6E87B}" srcOrd="4" destOrd="0" presId="urn:microsoft.com/office/officeart/2018/2/layout/IconLabelList"/>
    <dgm:cxn modelId="{80E2B24F-E00C-44FB-B549-D0F714D0639F}" type="presParOf" srcId="{0ED03659-EDE5-43E8-931A-3D2F5AD6E87B}" destId="{48950D02-5D7F-4C39-BE2A-07A017EE4E68}" srcOrd="0" destOrd="0" presId="urn:microsoft.com/office/officeart/2018/2/layout/IconLabelList"/>
    <dgm:cxn modelId="{633C2BE3-6C57-4AFE-B375-85D6C2ACC0D9}" type="presParOf" srcId="{0ED03659-EDE5-43E8-931A-3D2F5AD6E87B}" destId="{A849946D-C43F-446D-A09F-583CA9D94729}" srcOrd="1" destOrd="0" presId="urn:microsoft.com/office/officeart/2018/2/layout/IconLabelList"/>
    <dgm:cxn modelId="{F0639C83-0DF5-4940-B8FC-2C160128DA70}" type="presParOf" srcId="{0ED03659-EDE5-43E8-931A-3D2F5AD6E87B}" destId="{1DD9665E-EACE-43EE-BAF1-C8BC7AED5705}" srcOrd="2" destOrd="0" presId="urn:microsoft.com/office/officeart/2018/2/layout/IconLabelList"/>
    <dgm:cxn modelId="{D825B441-B288-4CCA-BC38-D11C57E6794A}" type="presParOf" srcId="{FA84A0D4-EC2E-4768-8897-4B9AA5BB7404}" destId="{B4D6656B-6690-445B-A802-2F3B039189AF}" srcOrd="5" destOrd="0" presId="urn:microsoft.com/office/officeart/2018/2/layout/IconLabelList"/>
    <dgm:cxn modelId="{CC99205C-7FB3-442C-AD6F-6C3505FC2F05}" type="presParOf" srcId="{FA84A0D4-EC2E-4768-8897-4B9AA5BB7404}" destId="{EDAF020B-952D-48ED-B0E4-1FCC190A7FAD}" srcOrd="6" destOrd="0" presId="urn:microsoft.com/office/officeart/2018/2/layout/IconLabelList"/>
    <dgm:cxn modelId="{4E598ED8-6801-489A-B6DA-85CFC7917456}" type="presParOf" srcId="{EDAF020B-952D-48ED-B0E4-1FCC190A7FAD}" destId="{42C67843-1911-4226-BC25-530D13871C71}" srcOrd="0" destOrd="0" presId="urn:microsoft.com/office/officeart/2018/2/layout/IconLabelList"/>
    <dgm:cxn modelId="{11F75A75-78C7-47D3-90B2-03C1C14F4F05}" type="presParOf" srcId="{EDAF020B-952D-48ED-B0E4-1FCC190A7FAD}" destId="{9AEE3C10-D1A7-4BFB-9D71-7682EAEB6689}" srcOrd="1" destOrd="0" presId="urn:microsoft.com/office/officeart/2018/2/layout/IconLabelList"/>
    <dgm:cxn modelId="{7DFC9F34-B075-45D2-8A69-F9EB0F461C3C}" type="presParOf" srcId="{EDAF020B-952D-48ED-B0E4-1FCC190A7FAD}" destId="{167391E3-C6B5-42DD-A26E-9304B27D38F2}" srcOrd="2" destOrd="0" presId="urn:microsoft.com/office/officeart/2018/2/layout/IconLabelList"/>
    <dgm:cxn modelId="{64299D9C-593A-42BF-AE30-8D2126FBA2A6}" type="presParOf" srcId="{FA84A0D4-EC2E-4768-8897-4B9AA5BB7404}" destId="{33D76678-EA47-48DD-A849-39755B3BF086}" srcOrd="7" destOrd="0" presId="urn:microsoft.com/office/officeart/2018/2/layout/IconLabelList"/>
    <dgm:cxn modelId="{10B34314-C7A1-495C-93E2-7B79D15912D0}" type="presParOf" srcId="{FA84A0D4-EC2E-4768-8897-4B9AA5BB7404}" destId="{A4DF2362-C8DF-4C83-9E0D-C3EB528B8476}" srcOrd="8" destOrd="0" presId="urn:microsoft.com/office/officeart/2018/2/layout/IconLabelList"/>
    <dgm:cxn modelId="{246435F2-A3FC-4805-BE30-DB81DD3D5E9B}" type="presParOf" srcId="{A4DF2362-C8DF-4C83-9E0D-C3EB528B8476}" destId="{F017E49B-53BD-49B2-B407-AD4275367632}" srcOrd="0" destOrd="0" presId="urn:microsoft.com/office/officeart/2018/2/layout/IconLabelList"/>
    <dgm:cxn modelId="{D6F04A96-F195-4688-85F9-70732D6B112B}" type="presParOf" srcId="{A4DF2362-C8DF-4C83-9E0D-C3EB528B8476}" destId="{0198B650-4F20-40F8-8876-194BE6A8FF71}" srcOrd="1" destOrd="0" presId="urn:microsoft.com/office/officeart/2018/2/layout/IconLabelList"/>
    <dgm:cxn modelId="{5D817A0A-3DB5-42B6-87D4-13701B0482AF}" type="presParOf" srcId="{A4DF2362-C8DF-4C83-9E0D-C3EB528B8476}" destId="{6E771F03-0465-4FE6-9CE3-7E02CADAB232}" srcOrd="2" destOrd="0" presId="urn:microsoft.com/office/officeart/2018/2/layout/IconLabelList"/>
    <dgm:cxn modelId="{949FEC68-745B-4F0D-9ED8-8FBDFB8EF57F}" type="presParOf" srcId="{FA84A0D4-EC2E-4768-8897-4B9AA5BB7404}" destId="{70C8A1E6-67C5-4DF2-B4CE-0558B9B67D41}" srcOrd="9" destOrd="0" presId="urn:microsoft.com/office/officeart/2018/2/layout/IconLabelList"/>
    <dgm:cxn modelId="{B02C66F4-14DE-47D5-80A4-6D85BE832D0B}" type="presParOf" srcId="{FA84A0D4-EC2E-4768-8897-4B9AA5BB7404}" destId="{867910C3-14F4-4919-BE59-14170B79F044}" srcOrd="10" destOrd="0" presId="urn:microsoft.com/office/officeart/2018/2/layout/IconLabelList"/>
    <dgm:cxn modelId="{F589F8F3-FE9B-4DFD-8D97-87C7F9FD76FA}" type="presParOf" srcId="{867910C3-14F4-4919-BE59-14170B79F044}" destId="{8B6C2229-B91B-43B3-ADE7-34638F27028C}" srcOrd="0" destOrd="0" presId="urn:microsoft.com/office/officeart/2018/2/layout/IconLabelList"/>
    <dgm:cxn modelId="{CAB6FBF0-B1D2-415E-8AE9-860F699F8CA6}" type="presParOf" srcId="{867910C3-14F4-4919-BE59-14170B79F044}" destId="{1B1E3669-8A2B-4663-BB3E-CBCDDF085CE5}" srcOrd="1" destOrd="0" presId="urn:microsoft.com/office/officeart/2018/2/layout/IconLabelList"/>
    <dgm:cxn modelId="{ADE714C6-9912-40CF-BF29-3E6DC37F2E80}" type="presParOf" srcId="{867910C3-14F4-4919-BE59-14170B79F044}" destId="{CDDD6F27-7B0A-4BAB-8391-311D03A049F6}" srcOrd="2" destOrd="0" presId="urn:microsoft.com/office/officeart/2018/2/layout/IconLabelList"/>
    <dgm:cxn modelId="{D9BBC5C3-0B29-4D16-8168-31A1855C9FB0}" type="presParOf" srcId="{FA84A0D4-EC2E-4768-8897-4B9AA5BB7404}" destId="{9FBC1004-9383-416A-BCA8-3C954E861D59}" srcOrd="11" destOrd="0" presId="urn:microsoft.com/office/officeart/2018/2/layout/IconLabelList"/>
    <dgm:cxn modelId="{BEEF852C-E7AB-4F69-9DED-B399272FBCAA}" type="presParOf" srcId="{FA84A0D4-EC2E-4768-8897-4B9AA5BB7404}" destId="{5E7FF986-7811-4331-A453-8048E68AD7DA}" srcOrd="12" destOrd="0" presId="urn:microsoft.com/office/officeart/2018/2/layout/IconLabelList"/>
    <dgm:cxn modelId="{28FBC44E-B02A-4F34-90D0-60FBE19EB448}" type="presParOf" srcId="{5E7FF986-7811-4331-A453-8048E68AD7DA}" destId="{E29D3687-DB09-4715-8B3E-7E067FB16BF7}" srcOrd="0" destOrd="0" presId="urn:microsoft.com/office/officeart/2018/2/layout/IconLabelList"/>
    <dgm:cxn modelId="{F43BACAA-2083-4AFF-B779-27DA2F0B88A3}" type="presParOf" srcId="{5E7FF986-7811-4331-A453-8048E68AD7DA}" destId="{DA96BBFA-6EB5-41CA-958D-642D73BC5051}" srcOrd="1" destOrd="0" presId="urn:microsoft.com/office/officeart/2018/2/layout/IconLabelList"/>
    <dgm:cxn modelId="{9342712E-1694-437D-A349-C65DC42843C1}" type="presParOf" srcId="{5E7FF986-7811-4331-A453-8048E68AD7DA}" destId="{E5C6E597-1CE0-43DD-BF5F-04552E5E579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469C0-6575-4AB0-91CA-832CFEFC9F21}">
      <dsp:nvSpPr>
        <dsp:cNvPr id="0" name=""/>
        <dsp:cNvSpPr/>
      </dsp:nvSpPr>
      <dsp:spPr>
        <a:xfrm>
          <a:off x="1065971" y="43"/>
          <a:ext cx="1076554" cy="10765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96CD3C-CEF9-463A-B126-3F34C2369D0D}">
      <dsp:nvSpPr>
        <dsp:cNvPr id="0" name=""/>
        <dsp:cNvSpPr/>
      </dsp:nvSpPr>
      <dsp:spPr>
        <a:xfrm>
          <a:off x="1295400" y="229473"/>
          <a:ext cx="617695" cy="6176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83FAD1-C860-4C69-9597-94002AF6FE77}">
      <dsp:nvSpPr>
        <dsp:cNvPr id="0" name=""/>
        <dsp:cNvSpPr/>
      </dsp:nvSpPr>
      <dsp:spPr>
        <a:xfrm>
          <a:off x="721826" y="1411918"/>
          <a:ext cx="1764843" cy="984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kern="1200" cap="none" baseline="0"/>
            <a:t>Less time obtaining information from GP practices</a:t>
          </a:r>
          <a:endParaRPr lang="en-US" sz="1600" kern="1200" cap="none" baseline="0"/>
        </a:p>
      </dsp:txBody>
      <dsp:txXfrm>
        <a:off x="721826" y="1411918"/>
        <a:ext cx="1764843" cy="984451"/>
      </dsp:txXfrm>
    </dsp:sp>
    <dsp:sp modelId="{3A428F61-F204-4E5F-A38A-F82992C864AB}">
      <dsp:nvSpPr>
        <dsp:cNvPr id="0" name=""/>
        <dsp:cNvSpPr/>
      </dsp:nvSpPr>
      <dsp:spPr>
        <a:xfrm>
          <a:off x="3139662" y="43"/>
          <a:ext cx="1076554" cy="10765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1F95B5-029C-4885-A284-DF37819DF585}">
      <dsp:nvSpPr>
        <dsp:cNvPr id="0" name=""/>
        <dsp:cNvSpPr/>
      </dsp:nvSpPr>
      <dsp:spPr>
        <a:xfrm>
          <a:off x="3369092" y="229473"/>
          <a:ext cx="617695" cy="6176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8A4C86-A661-4388-9FC5-811CA25EC6A1}">
      <dsp:nvSpPr>
        <dsp:cNvPr id="0" name=""/>
        <dsp:cNvSpPr/>
      </dsp:nvSpPr>
      <dsp:spPr>
        <a:xfrm>
          <a:off x="2795517" y="1411918"/>
          <a:ext cx="1764843" cy="984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kern="1200" cap="none" baseline="0"/>
            <a:t>Quicker, better service for customers</a:t>
          </a:r>
          <a:endParaRPr lang="en-US" sz="1600" kern="1200" cap="none" baseline="0"/>
        </a:p>
      </dsp:txBody>
      <dsp:txXfrm>
        <a:off x="2795517" y="1411918"/>
        <a:ext cx="1764843" cy="984451"/>
      </dsp:txXfrm>
    </dsp:sp>
    <dsp:sp modelId="{1FD53972-C060-4D86-A531-D0F1CADD07B0}">
      <dsp:nvSpPr>
        <dsp:cNvPr id="0" name=""/>
        <dsp:cNvSpPr/>
      </dsp:nvSpPr>
      <dsp:spPr>
        <a:xfrm>
          <a:off x="5213353" y="43"/>
          <a:ext cx="1076554" cy="10765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4BC38D-3E62-47EC-BB46-71C8EC075496}">
      <dsp:nvSpPr>
        <dsp:cNvPr id="0" name=""/>
        <dsp:cNvSpPr/>
      </dsp:nvSpPr>
      <dsp:spPr>
        <a:xfrm>
          <a:off x="5442783" y="229473"/>
          <a:ext cx="617695" cy="6176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CC6633-EB0A-4F78-AB67-6C99AD37B1C5}">
      <dsp:nvSpPr>
        <dsp:cNvPr id="0" name=""/>
        <dsp:cNvSpPr/>
      </dsp:nvSpPr>
      <dsp:spPr>
        <a:xfrm>
          <a:off x="4869209" y="1411918"/>
          <a:ext cx="1764843" cy="984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kern="1200" cap="none" baseline="0"/>
            <a:t>Medication safety</a:t>
          </a:r>
          <a:endParaRPr lang="en-US" sz="1600" kern="1200" cap="none" baseline="0"/>
        </a:p>
      </dsp:txBody>
      <dsp:txXfrm>
        <a:off x="4869209" y="1411918"/>
        <a:ext cx="1764843" cy="984451"/>
      </dsp:txXfrm>
    </dsp:sp>
    <dsp:sp modelId="{ACF6BEF0-D73C-4B0B-AD01-6E04B1FAE2EF}">
      <dsp:nvSpPr>
        <dsp:cNvPr id="0" name=""/>
        <dsp:cNvSpPr/>
      </dsp:nvSpPr>
      <dsp:spPr>
        <a:xfrm>
          <a:off x="7287045" y="43"/>
          <a:ext cx="1076554" cy="10765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BAC70A-D4CB-4C1E-91C1-7DE28CA35276}">
      <dsp:nvSpPr>
        <dsp:cNvPr id="0" name=""/>
        <dsp:cNvSpPr/>
      </dsp:nvSpPr>
      <dsp:spPr>
        <a:xfrm>
          <a:off x="7516474" y="229473"/>
          <a:ext cx="617695" cy="61769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C93D52-438B-4E4A-8196-5E3EFE13D84F}">
      <dsp:nvSpPr>
        <dsp:cNvPr id="0" name=""/>
        <dsp:cNvSpPr/>
      </dsp:nvSpPr>
      <dsp:spPr>
        <a:xfrm>
          <a:off x="6942900" y="1411918"/>
          <a:ext cx="1764843" cy="984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600" kern="1200" cap="none" baseline="0">
              <a:solidFill>
                <a:prstClr val="black">
                  <a:hueOff val="0"/>
                  <a:satOff val="0"/>
                  <a:lumOff val="0"/>
                  <a:alphaOff val="0"/>
                </a:prstClr>
              </a:solidFill>
              <a:latin typeface="Calibri" panose="020F0502020204030204"/>
              <a:ea typeface="+mn-ea"/>
              <a:cs typeface="+mn-cs"/>
            </a:rPr>
            <a:t>Better advice to patients helping them manage their conditions</a:t>
          </a:r>
          <a:endParaRPr lang="en-US" sz="1600" kern="1200" cap="none" baseline="0">
            <a:solidFill>
              <a:prstClr val="black">
                <a:hueOff val="0"/>
                <a:satOff val="0"/>
                <a:lumOff val="0"/>
                <a:alphaOff val="0"/>
              </a:prstClr>
            </a:solidFill>
            <a:latin typeface="Calibri" panose="020F0502020204030204"/>
            <a:ea typeface="+mn-ea"/>
            <a:cs typeface="+mn-cs"/>
          </a:endParaRPr>
        </a:p>
      </dsp:txBody>
      <dsp:txXfrm>
        <a:off x="6942900" y="1411918"/>
        <a:ext cx="1764843" cy="984451"/>
      </dsp:txXfrm>
    </dsp:sp>
    <dsp:sp modelId="{6C494F51-14B2-4BDD-85E3-BFB170819A53}">
      <dsp:nvSpPr>
        <dsp:cNvPr id="0" name=""/>
        <dsp:cNvSpPr/>
      </dsp:nvSpPr>
      <dsp:spPr>
        <a:xfrm>
          <a:off x="1065971" y="2837581"/>
          <a:ext cx="1076554" cy="10765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8EBF7C-D8F3-4A9C-A003-EEF8EF3D61F7}">
      <dsp:nvSpPr>
        <dsp:cNvPr id="0" name=""/>
        <dsp:cNvSpPr/>
      </dsp:nvSpPr>
      <dsp:spPr>
        <a:xfrm>
          <a:off x="1295400" y="3067011"/>
          <a:ext cx="617695" cy="61769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1A1CFB-17CF-4166-8D93-7E8A1AA25C6D}">
      <dsp:nvSpPr>
        <dsp:cNvPr id="0" name=""/>
        <dsp:cNvSpPr/>
      </dsp:nvSpPr>
      <dsp:spPr>
        <a:xfrm>
          <a:off x="721826" y="4249456"/>
          <a:ext cx="1764843" cy="984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kern="1200" cap="none" baseline="0">
              <a:solidFill>
                <a:prstClr val="black">
                  <a:hueOff val="0"/>
                  <a:satOff val="0"/>
                  <a:lumOff val="0"/>
                  <a:alphaOff val="0"/>
                </a:prstClr>
              </a:solidFill>
              <a:latin typeface="Calibri" panose="020F0502020204030204"/>
              <a:ea typeface="+mn-ea"/>
              <a:cs typeface="+mn-cs"/>
            </a:rPr>
            <a:t>Improved transfers of care out of hospital</a:t>
          </a:r>
          <a:endParaRPr lang="en-US" sz="1600" kern="1200" cap="none" baseline="0">
            <a:solidFill>
              <a:prstClr val="black">
                <a:hueOff val="0"/>
                <a:satOff val="0"/>
                <a:lumOff val="0"/>
                <a:alphaOff val="0"/>
              </a:prstClr>
            </a:solidFill>
            <a:latin typeface="Calibri" panose="020F0502020204030204"/>
            <a:ea typeface="+mn-ea"/>
            <a:cs typeface="+mn-cs"/>
          </a:endParaRPr>
        </a:p>
      </dsp:txBody>
      <dsp:txXfrm>
        <a:off x="721826" y="4249456"/>
        <a:ext cx="1764843" cy="984451"/>
      </dsp:txXfrm>
    </dsp:sp>
    <dsp:sp modelId="{BF774A14-900E-403A-9710-33C424D2FCEC}">
      <dsp:nvSpPr>
        <dsp:cNvPr id="0" name=""/>
        <dsp:cNvSpPr/>
      </dsp:nvSpPr>
      <dsp:spPr>
        <a:xfrm>
          <a:off x="3139662" y="2837581"/>
          <a:ext cx="1076554" cy="10765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3E6300-416A-4997-BC93-83DB646BE390}">
      <dsp:nvSpPr>
        <dsp:cNvPr id="0" name=""/>
        <dsp:cNvSpPr/>
      </dsp:nvSpPr>
      <dsp:spPr>
        <a:xfrm>
          <a:off x="3369092" y="3067011"/>
          <a:ext cx="617695" cy="61769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7E2685-B261-4291-B7F2-51C7FC382E90}">
      <dsp:nvSpPr>
        <dsp:cNvPr id="0" name=""/>
        <dsp:cNvSpPr/>
      </dsp:nvSpPr>
      <dsp:spPr>
        <a:xfrm>
          <a:off x="2795517" y="4249456"/>
          <a:ext cx="1764843" cy="984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600" kern="1200" cap="none" baseline="0">
              <a:solidFill>
                <a:prstClr val="black">
                  <a:hueOff val="0"/>
                  <a:satOff val="0"/>
                  <a:lumOff val="0"/>
                  <a:alphaOff val="0"/>
                </a:prstClr>
              </a:solidFill>
              <a:latin typeface="Calibri" panose="020F0502020204030204"/>
              <a:ea typeface="+mn-ea"/>
              <a:cs typeface="+mn-cs"/>
            </a:rPr>
            <a:t>Polypharmacy management and meds optimisation</a:t>
          </a:r>
          <a:endParaRPr lang="en-US" sz="1600" kern="1200" cap="none" baseline="0">
            <a:solidFill>
              <a:prstClr val="black">
                <a:hueOff val="0"/>
                <a:satOff val="0"/>
                <a:lumOff val="0"/>
                <a:alphaOff val="0"/>
              </a:prstClr>
            </a:solidFill>
            <a:latin typeface="Calibri" panose="020F0502020204030204"/>
            <a:ea typeface="+mn-ea"/>
            <a:cs typeface="+mn-cs"/>
          </a:endParaRPr>
        </a:p>
      </dsp:txBody>
      <dsp:txXfrm>
        <a:off x="2795517" y="4249456"/>
        <a:ext cx="1764843" cy="984451"/>
      </dsp:txXfrm>
    </dsp:sp>
    <dsp:sp modelId="{C3373FE0-7A65-4C46-83CA-545B2BC5903C}">
      <dsp:nvSpPr>
        <dsp:cNvPr id="0" name=""/>
        <dsp:cNvSpPr/>
      </dsp:nvSpPr>
      <dsp:spPr>
        <a:xfrm>
          <a:off x="5213353" y="2837581"/>
          <a:ext cx="1076554" cy="10765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B58745-15BF-48C7-B8B7-77F14053572F}">
      <dsp:nvSpPr>
        <dsp:cNvPr id="0" name=""/>
        <dsp:cNvSpPr/>
      </dsp:nvSpPr>
      <dsp:spPr>
        <a:xfrm>
          <a:off x="5442783" y="3067011"/>
          <a:ext cx="617695" cy="61769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B4579A-4947-4603-82D2-F326A6B27811}">
      <dsp:nvSpPr>
        <dsp:cNvPr id="0" name=""/>
        <dsp:cNvSpPr/>
      </dsp:nvSpPr>
      <dsp:spPr>
        <a:xfrm>
          <a:off x="4869209" y="4249456"/>
          <a:ext cx="1764843" cy="984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600" kern="1200" cap="none" baseline="0">
              <a:solidFill>
                <a:prstClr val="black">
                  <a:hueOff val="0"/>
                  <a:satOff val="0"/>
                  <a:lumOff val="0"/>
                  <a:alphaOff val="0"/>
                </a:prstClr>
              </a:solidFill>
              <a:latin typeface="Calibri" panose="020F0502020204030204"/>
              <a:ea typeface="+mn-ea"/>
              <a:cs typeface="+mn-cs"/>
            </a:rPr>
            <a:t>Supporting antimicrobial resistance policy</a:t>
          </a:r>
          <a:endParaRPr lang="en-US" sz="1600" kern="1200" cap="none" baseline="0">
            <a:solidFill>
              <a:prstClr val="black">
                <a:hueOff val="0"/>
                <a:satOff val="0"/>
                <a:lumOff val="0"/>
                <a:alphaOff val="0"/>
              </a:prstClr>
            </a:solidFill>
            <a:latin typeface="Calibri" panose="020F0502020204030204"/>
            <a:ea typeface="+mn-ea"/>
            <a:cs typeface="+mn-cs"/>
          </a:endParaRPr>
        </a:p>
      </dsp:txBody>
      <dsp:txXfrm>
        <a:off x="4869209" y="4249456"/>
        <a:ext cx="1764843" cy="984451"/>
      </dsp:txXfrm>
    </dsp:sp>
    <dsp:sp modelId="{21C9F1DA-1919-402D-B340-7D3A2097AD20}">
      <dsp:nvSpPr>
        <dsp:cNvPr id="0" name=""/>
        <dsp:cNvSpPr/>
      </dsp:nvSpPr>
      <dsp:spPr>
        <a:xfrm>
          <a:off x="7287045" y="2837581"/>
          <a:ext cx="1076554" cy="10765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19E1B1-8610-4335-BCEC-B16F8C113379}">
      <dsp:nvSpPr>
        <dsp:cNvPr id="0" name=""/>
        <dsp:cNvSpPr/>
      </dsp:nvSpPr>
      <dsp:spPr>
        <a:xfrm>
          <a:off x="7516474" y="3067011"/>
          <a:ext cx="617695" cy="617695"/>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C11F15-EAD1-4CAD-8FF1-1C38E891F3E2}">
      <dsp:nvSpPr>
        <dsp:cNvPr id="0" name=""/>
        <dsp:cNvSpPr/>
      </dsp:nvSpPr>
      <dsp:spPr>
        <a:xfrm>
          <a:off x="6942900" y="4249456"/>
          <a:ext cx="1764843" cy="984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600" kern="1200" cap="none" baseline="0">
              <a:solidFill>
                <a:prstClr val="black">
                  <a:hueOff val="0"/>
                  <a:satOff val="0"/>
                  <a:lumOff val="0"/>
                  <a:alphaOff val="0"/>
                </a:prstClr>
              </a:solidFill>
              <a:latin typeface="Calibri" panose="020F0502020204030204"/>
              <a:ea typeface="+mn-ea"/>
              <a:cs typeface="+mn-cs"/>
            </a:rPr>
            <a:t>Delivering extended care services relieving GP pressure</a:t>
          </a:r>
          <a:endParaRPr lang="en-US" sz="1600" kern="1200" cap="none" baseline="0">
            <a:solidFill>
              <a:prstClr val="black">
                <a:hueOff val="0"/>
                <a:satOff val="0"/>
                <a:lumOff val="0"/>
                <a:alphaOff val="0"/>
              </a:prstClr>
            </a:solidFill>
            <a:latin typeface="Calibri" panose="020F0502020204030204"/>
            <a:ea typeface="+mn-ea"/>
            <a:cs typeface="+mn-cs"/>
          </a:endParaRPr>
        </a:p>
      </dsp:txBody>
      <dsp:txXfrm>
        <a:off x="6942900" y="4249456"/>
        <a:ext cx="1764843" cy="9844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87F92-5BE6-44B9-AFB0-6B26E362D958}">
      <dsp:nvSpPr>
        <dsp:cNvPr id="0" name=""/>
        <dsp:cNvSpPr/>
      </dsp:nvSpPr>
      <dsp:spPr>
        <a:xfrm>
          <a:off x="360094" y="1301187"/>
          <a:ext cx="587724" cy="5877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3BC283-4868-432F-878F-40F51ED90EAC}">
      <dsp:nvSpPr>
        <dsp:cNvPr id="0" name=""/>
        <dsp:cNvSpPr/>
      </dsp:nvSpPr>
      <dsp:spPr>
        <a:xfrm>
          <a:off x="929" y="2159451"/>
          <a:ext cx="1306054" cy="945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baseline="0"/>
            <a:t>Not having to remember and repeat complex medication-related details.</a:t>
          </a:r>
          <a:endParaRPr lang="en-US" sz="1400" kern="1200"/>
        </a:p>
      </dsp:txBody>
      <dsp:txXfrm>
        <a:off x="929" y="2159451"/>
        <a:ext cx="1306054" cy="945104"/>
      </dsp:txXfrm>
    </dsp:sp>
    <dsp:sp modelId="{C77A7ADC-828B-4260-9A47-AD727BEBBFAA}">
      <dsp:nvSpPr>
        <dsp:cNvPr id="0" name=""/>
        <dsp:cNvSpPr/>
      </dsp:nvSpPr>
      <dsp:spPr>
        <a:xfrm>
          <a:off x="1894709" y="1301187"/>
          <a:ext cx="587724" cy="5877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C980FC-53E9-47E9-899B-1BE097B0E019}">
      <dsp:nvSpPr>
        <dsp:cNvPr id="0" name=""/>
        <dsp:cNvSpPr/>
      </dsp:nvSpPr>
      <dsp:spPr>
        <a:xfrm>
          <a:off x="1535544" y="2159451"/>
          <a:ext cx="1306054" cy="945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rtl="0">
            <a:lnSpc>
              <a:spcPct val="100000"/>
            </a:lnSpc>
            <a:spcBef>
              <a:spcPct val="0"/>
            </a:spcBef>
            <a:spcAft>
              <a:spcPct val="35000"/>
            </a:spcAft>
            <a:buNone/>
          </a:pPr>
          <a:r>
            <a:rPr lang="en-US" sz="1400" b="0" i="0" kern="1200" baseline="0"/>
            <a:t>Better and potentially </a:t>
          </a:r>
          <a:r>
            <a:rPr lang="en-US" sz="1400" b="0" i="0" kern="1200" baseline="0">
              <a:latin typeface="Calibri Light" panose="020F0302020204030204"/>
            </a:rPr>
            <a:t>quicker care as</a:t>
          </a:r>
          <a:r>
            <a:rPr lang="en-US" sz="1400" b="0" i="0" kern="1200" baseline="0"/>
            <a:t> the professionals caring for you will be able to see your records.</a:t>
          </a:r>
          <a:endParaRPr lang="en-US" sz="1400" kern="1200"/>
        </a:p>
      </dsp:txBody>
      <dsp:txXfrm>
        <a:off x="1535544" y="2159451"/>
        <a:ext cx="1306054" cy="945104"/>
      </dsp:txXfrm>
    </dsp:sp>
    <dsp:sp modelId="{48950D02-5D7F-4C39-BE2A-07A017EE4E68}">
      <dsp:nvSpPr>
        <dsp:cNvPr id="0" name=""/>
        <dsp:cNvSpPr/>
      </dsp:nvSpPr>
      <dsp:spPr>
        <a:xfrm>
          <a:off x="3429323" y="1301187"/>
          <a:ext cx="587724" cy="5877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D9665E-EACE-43EE-BAF1-C8BC7AED5705}">
      <dsp:nvSpPr>
        <dsp:cNvPr id="0" name=""/>
        <dsp:cNvSpPr/>
      </dsp:nvSpPr>
      <dsp:spPr>
        <a:xfrm>
          <a:off x="3070158" y="2159451"/>
          <a:ext cx="1306054" cy="945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baseline="0"/>
            <a:t>Pharmacist can see your medications, what you’ve taken in the past, and if you have allergies – making prescribing safer.</a:t>
          </a:r>
          <a:endParaRPr lang="en-US" sz="1400" kern="1200"/>
        </a:p>
      </dsp:txBody>
      <dsp:txXfrm>
        <a:off x="3070158" y="2159451"/>
        <a:ext cx="1306054" cy="945104"/>
      </dsp:txXfrm>
    </dsp:sp>
    <dsp:sp modelId="{42C67843-1911-4226-BC25-530D13871C71}">
      <dsp:nvSpPr>
        <dsp:cNvPr id="0" name=""/>
        <dsp:cNvSpPr/>
      </dsp:nvSpPr>
      <dsp:spPr>
        <a:xfrm>
          <a:off x="4963937" y="1301187"/>
          <a:ext cx="587724" cy="5877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7391E3-C6B5-42DD-A26E-9304B27D38F2}">
      <dsp:nvSpPr>
        <dsp:cNvPr id="0" name=""/>
        <dsp:cNvSpPr/>
      </dsp:nvSpPr>
      <dsp:spPr>
        <a:xfrm>
          <a:off x="4603244" y="2179535"/>
          <a:ext cx="1306054" cy="945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rtl="0">
            <a:lnSpc>
              <a:spcPct val="100000"/>
            </a:lnSpc>
            <a:spcBef>
              <a:spcPct val="0"/>
            </a:spcBef>
            <a:spcAft>
              <a:spcPct val="35000"/>
            </a:spcAft>
            <a:buNone/>
          </a:pPr>
          <a:r>
            <a:rPr lang="en-GB" sz="1400" b="0" i="0" kern="1200" baseline="0"/>
            <a:t>Professionals will be able to see your care preferences</a:t>
          </a:r>
          <a:r>
            <a:rPr lang="en-GB" sz="1400" b="0" i="0" kern="1200" baseline="0">
              <a:latin typeface="Calibri Light" panose="020F0302020204030204"/>
            </a:rPr>
            <a:t> and personalise their response</a:t>
          </a:r>
          <a:r>
            <a:rPr lang="en-GB" sz="1400" b="0" i="0" kern="1200" baseline="0"/>
            <a:t>.</a:t>
          </a:r>
          <a:endParaRPr lang="en-US" sz="1400" kern="1200"/>
        </a:p>
      </dsp:txBody>
      <dsp:txXfrm>
        <a:off x="4603244" y="2179535"/>
        <a:ext cx="1306054" cy="945104"/>
      </dsp:txXfrm>
    </dsp:sp>
    <dsp:sp modelId="{F017E49B-53BD-49B2-B407-AD4275367632}">
      <dsp:nvSpPr>
        <dsp:cNvPr id="0" name=""/>
        <dsp:cNvSpPr/>
      </dsp:nvSpPr>
      <dsp:spPr>
        <a:xfrm>
          <a:off x="6498551" y="1301187"/>
          <a:ext cx="587724" cy="58772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771F03-0465-4FE6-9CE3-7E02CADAB232}">
      <dsp:nvSpPr>
        <dsp:cNvPr id="0" name=""/>
        <dsp:cNvSpPr/>
      </dsp:nvSpPr>
      <dsp:spPr>
        <a:xfrm>
          <a:off x="6139386" y="2159451"/>
          <a:ext cx="1306054" cy="945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0" i="0" kern="1200" baseline="0">
              <a:latin typeface="Calibri Light" panose="020F0302020204030204"/>
            </a:rPr>
            <a:t>Less</a:t>
          </a:r>
          <a:r>
            <a:rPr lang="en-GB" sz="1400" b="0" i="0" kern="1200" baseline="0"/>
            <a:t> 'just in case' follow up and fewer duplicate tests.</a:t>
          </a:r>
          <a:endParaRPr lang="en-US" sz="1400" kern="1200"/>
        </a:p>
      </dsp:txBody>
      <dsp:txXfrm>
        <a:off x="6139386" y="2159451"/>
        <a:ext cx="1306054" cy="945104"/>
      </dsp:txXfrm>
    </dsp:sp>
    <dsp:sp modelId="{8B6C2229-B91B-43B3-ADE7-34638F27028C}">
      <dsp:nvSpPr>
        <dsp:cNvPr id="0" name=""/>
        <dsp:cNvSpPr/>
      </dsp:nvSpPr>
      <dsp:spPr>
        <a:xfrm>
          <a:off x="8033166" y="1301187"/>
          <a:ext cx="587724" cy="58772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DD6F27-7B0A-4BAB-8391-311D03A049F6}">
      <dsp:nvSpPr>
        <dsp:cNvPr id="0" name=""/>
        <dsp:cNvSpPr/>
      </dsp:nvSpPr>
      <dsp:spPr>
        <a:xfrm>
          <a:off x="7674001" y="2159451"/>
          <a:ext cx="1306054" cy="945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Your </a:t>
          </a:r>
          <a:r>
            <a:rPr lang="en-GB" sz="1400" b="0" i="0" kern="1200" baseline="0"/>
            <a:t>communication needs are known. </a:t>
          </a:r>
          <a:endParaRPr lang="en-US" sz="1400" kern="1200"/>
        </a:p>
      </dsp:txBody>
      <dsp:txXfrm>
        <a:off x="7674001" y="2159451"/>
        <a:ext cx="1306054" cy="945104"/>
      </dsp:txXfrm>
    </dsp:sp>
    <dsp:sp modelId="{E29D3687-DB09-4715-8B3E-7E067FB16BF7}">
      <dsp:nvSpPr>
        <dsp:cNvPr id="0" name=""/>
        <dsp:cNvSpPr/>
      </dsp:nvSpPr>
      <dsp:spPr>
        <a:xfrm>
          <a:off x="9567780" y="1301187"/>
          <a:ext cx="587724" cy="58772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C6E597-1CE0-43DD-BF5F-04552E5E579C}">
      <dsp:nvSpPr>
        <dsp:cNvPr id="0" name=""/>
        <dsp:cNvSpPr/>
      </dsp:nvSpPr>
      <dsp:spPr>
        <a:xfrm>
          <a:off x="9208615" y="2159451"/>
          <a:ext cx="1306054" cy="945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0" i="0" kern="1200" baseline="0"/>
            <a:t>Information sharing to support your care is more secure.</a:t>
          </a:r>
          <a:endParaRPr lang="en-US" sz="1400" kern="1200"/>
        </a:p>
      </dsp:txBody>
      <dsp:txXfrm>
        <a:off x="9208615" y="2159451"/>
        <a:ext cx="1306054" cy="945104"/>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7912D8-5E62-42E8-A26B-4DF8FCDBDD77}" type="datetimeFigureOut">
              <a:rPr lang="en-GB" smtClean="0"/>
              <a:t>20/09/2023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131EB-1EDC-499D-AA09-4AA0DBC20A04}" type="slidenum">
              <a:rPr lang="en-GB" smtClean="0"/>
              <a:t>‹#›</a:t>
            </a:fld>
            <a:endParaRPr lang="en-GB"/>
          </a:p>
        </p:txBody>
      </p:sp>
    </p:spTree>
    <p:extLst>
      <p:ext uri="{BB962C8B-B14F-4D97-AF65-F5344CB8AC3E}">
        <p14:creationId xmlns:p14="http://schemas.microsoft.com/office/powerpoint/2010/main" val="25417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04131EB-1EDC-499D-AA09-4AA0DBC20A04}" type="slidenum">
              <a:rPr lang="en-GB" smtClean="0"/>
              <a:t>1</a:t>
            </a:fld>
            <a:endParaRPr lang="en-GB"/>
          </a:p>
        </p:txBody>
      </p:sp>
    </p:spTree>
    <p:extLst>
      <p:ext uri="{BB962C8B-B14F-4D97-AF65-F5344CB8AC3E}">
        <p14:creationId xmlns:p14="http://schemas.microsoft.com/office/powerpoint/2010/main" val="1407000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00">
                <a:effectLst/>
                <a:latin typeface="Calibri" panose="020F0502020204030204" pitchFamily="34" charset="0"/>
                <a:ea typeface="Calibri" panose="020F0502020204030204" pitchFamily="34" charset="0"/>
                <a:cs typeface="Times New Roman" panose="02020603050405020304" pitchFamily="18" charset="0"/>
              </a:rPr>
              <a:t>So, we very much hope that we can improve that for you, by making the information you need available quicker.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00">
                <a:effectLst/>
                <a:latin typeface="Calibri" panose="020F0502020204030204" pitchFamily="34" charset="0"/>
                <a:ea typeface="Calibri" panose="020F0502020204030204" pitchFamily="34" charset="0"/>
                <a:cs typeface="Times New Roman" panose="02020603050405020304" pitchFamily="18" charset="0"/>
              </a:rPr>
              <a:t>We’ve heard that even just finding out a person’s GP details can take up to half a morning sometimes.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00">
                <a:effectLst/>
                <a:latin typeface="Calibri" panose="020F0502020204030204" pitchFamily="34" charset="0"/>
                <a:ea typeface="Calibri" panose="020F0502020204030204" pitchFamily="34" charset="0"/>
                <a:cs typeface="Times New Roman" panose="02020603050405020304" pitchFamily="18" charset="0"/>
              </a:rPr>
              <a:t>So, imagine if you were able to save around 20 min a day.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00">
                <a:effectLst/>
                <a:latin typeface="Calibri" panose="020F0502020204030204" pitchFamily="34" charset="0"/>
                <a:ea typeface="Calibri" panose="020F0502020204030204" pitchFamily="34" charset="0"/>
                <a:cs typeface="Times New Roman" panose="02020603050405020304" pitchFamily="18" charset="0"/>
              </a:rPr>
              <a:t>That equates to 2 working weeks, per person, per year, of breathing space that you can spend doing the work that you came in to do.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00">
                <a:effectLst/>
                <a:latin typeface="Calibri" panose="020F0502020204030204" pitchFamily="34" charset="0"/>
                <a:ea typeface="Calibri" panose="020F0502020204030204" pitchFamily="34" charset="0"/>
                <a:cs typeface="Times New Roman" panose="02020603050405020304" pitchFamily="18" charset="0"/>
              </a:rPr>
              <a:t>So hopefully you can see a little context here on how those 20 mins saved can make things easier overall in your working life. </a:t>
            </a:r>
          </a:p>
        </p:txBody>
      </p:sp>
      <p:sp>
        <p:nvSpPr>
          <p:cNvPr id="4" name="Slide Number Placeholder 3"/>
          <p:cNvSpPr>
            <a:spLocks noGrp="1"/>
          </p:cNvSpPr>
          <p:nvPr>
            <p:ph type="sldNum" sz="quarter" idx="5"/>
          </p:nvPr>
        </p:nvSpPr>
        <p:spPr/>
        <p:txBody>
          <a:bodyPr/>
          <a:lstStyle/>
          <a:p>
            <a:fld id="{204131EB-1EDC-499D-AA09-4AA0DBC20A04}" type="slidenum">
              <a:rPr lang="en-GB" smtClean="0"/>
              <a:t>14</a:t>
            </a:fld>
            <a:endParaRPr lang="en-GB"/>
          </a:p>
        </p:txBody>
      </p:sp>
    </p:spTree>
    <p:extLst>
      <p:ext uri="{BB962C8B-B14F-4D97-AF65-F5344CB8AC3E}">
        <p14:creationId xmlns:p14="http://schemas.microsoft.com/office/powerpoint/2010/main" val="4041435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04131EB-1EDC-499D-AA09-4AA0DBC20A04}" type="slidenum">
              <a:rPr lang="en-GB" smtClean="0"/>
              <a:t>16</a:t>
            </a:fld>
            <a:endParaRPr lang="en-GB"/>
          </a:p>
        </p:txBody>
      </p:sp>
    </p:spTree>
    <p:extLst>
      <p:ext uri="{BB962C8B-B14F-4D97-AF65-F5344CB8AC3E}">
        <p14:creationId xmlns:p14="http://schemas.microsoft.com/office/powerpoint/2010/main" val="3299404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Aft>
                <a:spcPts val="800"/>
              </a:spcAft>
              <a:buFont typeface="Arial" panose="020B0604020202020204" pitchFamily="34" charset="0"/>
              <a:buNone/>
            </a:pPr>
            <a:r>
              <a:rPr lang="en-GB" sz="1800" i="0" kern="100">
                <a:effectLst/>
                <a:latin typeface="Calibri" panose="020F0502020204030204" pitchFamily="34" charset="0"/>
                <a:ea typeface="Calibri" panose="020F0502020204030204" pitchFamily="34" charset="0"/>
                <a:cs typeface="Times New Roman" panose="02020603050405020304" pitchFamily="18" charset="0"/>
              </a:rPr>
              <a:t>Link to animation sent in invitation email which explains what the LLR CR is.  Brief explanation of LLR CR (for the benefit of those who may have not seen the video):</a:t>
            </a:r>
          </a:p>
          <a:p>
            <a:pPr marL="0" indent="0">
              <a:lnSpc>
                <a:spcPct val="200000"/>
              </a:lnSpc>
              <a:spcBef>
                <a:spcPts val="600"/>
              </a:spcBef>
              <a:spcAft>
                <a:spcPts val="800"/>
              </a:spcAft>
              <a:buFont typeface="Arial" panose="020B0604020202020204" pitchFamily="34" charset="0"/>
              <a:buNone/>
            </a:pPr>
            <a:endParaRPr lang="en-GB" sz="1800" i="0" kern="1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200000"/>
              </a:lnSpc>
              <a:spcBef>
                <a:spcPts val="600"/>
              </a:spcBef>
              <a:spcAft>
                <a:spcPts val="800"/>
              </a:spcAft>
              <a:buFont typeface="Arial" panose="020B0604020202020204" pitchFamily="34" charset="0"/>
              <a:buChar char="•"/>
            </a:pPr>
            <a:r>
              <a:rPr lang="en-GB" sz="1800" i="0" kern="100">
                <a:effectLst/>
                <a:latin typeface="Calibri" panose="020F0502020204030204" pitchFamily="34" charset="0"/>
                <a:ea typeface="Calibri" panose="020F0502020204030204" pitchFamily="34" charset="0"/>
                <a:cs typeface="Times New Roman" panose="02020603050405020304" pitchFamily="18" charset="0"/>
              </a:rPr>
              <a:t>A person’s treatment and care can be provided by several organisations.</a:t>
            </a:r>
          </a:p>
          <a:p>
            <a:pPr marL="285750" indent="-285750">
              <a:lnSpc>
                <a:spcPct val="200000"/>
              </a:lnSpc>
              <a:spcBef>
                <a:spcPts val="600"/>
              </a:spcBef>
              <a:spcAft>
                <a:spcPts val="800"/>
              </a:spcAft>
              <a:buFont typeface="Arial" panose="020B0604020202020204" pitchFamily="34" charset="0"/>
              <a:buChar char="•"/>
            </a:pPr>
            <a:endParaRPr lang="en-GB" sz="1800" i="0" kern="1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200000"/>
              </a:lnSpc>
              <a:spcBef>
                <a:spcPts val="600"/>
              </a:spcBef>
              <a:spcAft>
                <a:spcPts val="800"/>
              </a:spcAft>
              <a:buFont typeface="Arial" panose="020B0604020202020204" pitchFamily="34" charset="0"/>
              <a:buChar char="•"/>
            </a:pPr>
            <a:r>
              <a:rPr lang="en-GB" sz="1800" i="0" kern="100">
                <a:effectLst/>
                <a:latin typeface="Calibri" panose="020F0502020204030204" pitchFamily="34" charset="0"/>
                <a:ea typeface="Calibri" panose="020F0502020204030204" pitchFamily="34" charset="0"/>
                <a:cs typeface="Times New Roman" panose="02020603050405020304" pitchFamily="18" charset="0"/>
              </a:rPr>
              <a:t>These organisations have their own IT system to store that person’s information (e.g., one organisation may have S1, and other LL).</a:t>
            </a:r>
          </a:p>
          <a:p>
            <a:pPr marL="285750" indent="-285750">
              <a:lnSpc>
                <a:spcPct val="200000"/>
              </a:lnSpc>
              <a:spcBef>
                <a:spcPts val="600"/>
              </a:spcBef>
              <a:spcAft>
                <a:spcPts val="800"/>
              </a:spcAft>
              <a:buFont typeface="Arial" panose="020B0604020202020204" pitchFamily="34" charset="0"/>
              <a:buChar char="•"/>
            </a:pPr>
            <a:endParaRPr lang="en-GB" sz="1800" i="0" kern="1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200000"/>
              </a:lnSpc>
              <a:spcBef>
                <a:spcPts val="600"/>
              </a:spcBef>
              <a:spcAft>
                <a:spcPts val="800"/>
              </a:spcAft>
              <a:buFont typeface="Arial" panose="020B0604020202020204" pitchFamily="34" charset="0"/>
              <a:buChar char="•"/>
            </a:pPr>
            <a:r>
              <a:rPr lang="en-GB" sz="1800" i="0" kern="100">
                <a:effectLst/>
                <a:latin typeface="Calibri" panose="020F0502020204030204" pitchFamily="34" charset="0"/>
                <a:ea typeface="Calibri" panose="020F0502020204030204" pitchFamily="34" charset="0"/>
                <a:cs typeface="Times New Roman" panose="02020603050405020304" pitchFamily="18" charset="0"/>
              </a:rPr>
              <a:t>This means that a health and care professional may only be able to see a person’s record from within that same organisation, and it might not show a person’s full history.</a:t>
            </a:r>
          </a:p>
          <a:p>
            <a:pPr marL="285750" indent="-285750">
              <a:lnSpc>
                <a:spcPct val="200000"/>
              </a:lnSpc>
              <a:spcBef>
                <a:spcPts val="600"/>
              </a:spcBef>
              <a:spcAft>
                <a:spcPts val="800"/>
              </a:spcAft>
              <a:buFont typeface="Arial" panose="020B0604020202020204" pitchFamily="34" charset="0"/>
              <a:buChar char="•"/>
            </a:pPr>
            <a:endParaRPr lang="en-GB" sz="1800" i="0" kern="1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200000"/>
              </a:lnSpc>
              <a:spcBef>
                <a:spcPts val="600"/>
              </a:spcBef>
              <a:spcAft>
                <a:spcPts val="800"/>
              </a:spcAft>
              <a:buFont typeface="Arial" panose="020B0604020202020204" pitchFamily="34" charset="0"/>
              <a:buChar char="•"/>
            </a:pPr>
            <a:r>
              <a:rPr lang="en-GB" sz="1800" i="0" kern="100">
                <a:effectLst/>
                <a:latin typeface="Calibri" panose="020F0502020204030204" pitchFamily="34" charset="0"/>
                <a:ea typeface="Calibri" panose="020F0502020204030204" pitchFamily="34" charset="0"/>
                <a:cs typeface="Times New Roman" panose="02020603050405020304" pitchFamily="18" charset="0"/>
              </a:rPr>
              <a:t>The LLR CR joins up these separate records and brings it together into one structured format which you will have access to.</a:t>
            </a:r>
          </a:p>
          <a:p>
            <a:pPr marL="285750" indent="-285750">
              <a:lnSpc>
                <a:spcPct val="200000"/>
              </a:lnSpc>
              <a:spcBef>
                <a:spcPts val="600"/>
              </a:spcBef>
              <a:spcAft>
                <a:spcPts val="800"/>
              </a:spcAft>
              <a:buFont typeface="Arial" panose="020B0604020202020204" pitchFamily="34" charset="0"/>
              <a:buChar char="•"/>
            </a:pPr>
            <a:endParaRPr lang="en-GB" sz="1800" i="0" kern="1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200000"/>
              </a:lnSpc>
              <a:spcBef>
                <a:spcPts val="600"/>
              </a:spcBef>
              <a:spcAft>
                <a:spcPts val="800"/>
              </a:spcAft>
              <a:buFont typeface="Arial" panose="020B0604020202020204" pitchFamily="34" charset="0"/>
              <a:buChar char="•"/>
            </a:pPr>
            <a:r>
              <a:rPr lang="en-GB" sz="1800" i="0" kern="100">
                <a:effectLst/>
                <a:latin typeface="Calibri" panose="020F0502020204030204" pitchFamily="34" charset="0"/>
                <a:ea typeface="Calibri" panose="020F0502020204030204" pitchFamily="34" charset="0"/>
                <a:cs typeface="Times New Roman" panose="02020603050405020304" pitchFamily="18" charset="0"/>
              </a:rPr>
              <a:t>This means health and care professionals directly involved in that person’s care can see the bigger picture across the different services that person has accessed.</a:t>
            </a:r>
          </a:p>
          <a:p>
            <a:pPr marL="285750" indent="-285750">
              <a:lnSpc>
                <a:spcPct val="200000"/>
              </a:lnSpc>
              <a:spcBef>
                <a:spcPts val="600"/>
              </a:spcBef>
              <a:spcAft>
                <a:spcPts val="800"/>
              </a:spcAft>
              <a:buFont typeface="Arial" panose="020B0604020202020204" pitchFamily="34" charset="0"/>
              <a:buChar char="•"/>
            </a:pPr>
            <a:endParaRPr lang="en-GB" sz="1800" i="0" kern="1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200000"/>
              </a:lnSpc>
              <a:spcBef>
                <a:spcPts val="600"/>
              </a:spcBef>
              <a:spcAft>
                <a:spcPts val="800"/>
              </a:spcAft>
              <a:buFont typeface="Arial" panose="020B0604020202020204" pitchFamily="34" charset="0"/>
              <a:buChar char="•"/>
            </a:pPr>
            <a:r>
              <a:rPr lang="en-GB" sz="1800" i="0" kern="100">
                <a:effectLst/>
                <a:latin typeface="Calibri" panose="020F0502020204030204" pitchFamily="34" charset="0"/>
                <a:ea typeface="Calibri" panose="020F0502020204030204" pitchFamily="34" charset="0"/>
                <a:cs typeface="Times New Roman" panose="02020603050405020304" pitchFamily="18" charset="0"/>
              </a:rPr>
              <a:t>Today we’re going to be telling you a little more about this and showing you what the LLR CR system looks like.</a:t>
            </a:r>
          </a:p>
          <a:p>
            <a:pPr marL="285750" indent="-285750">
              <a:lnSpc>
                <a:spcPct val="200000"/>
              </a:lnSpc>
              <a:spcBef>
                <a:spcPts val="600"/>
              </a:spcBef>
              <a:spcAft>
                <a:spcPts val="800"/>
              </a:spcAft>
              <a:buFont typeface="Arial" panose="020B0604020202020204" pitchFamily="34" charset="0"/>
              <a:buChar char="•"/>
            </a:pPr>
            <a:endParaRPr lang="en-GB" sz="1800" i="0" kern="1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200000"/>
              </a:lnSpc>
              <a:spcBef>
                <a:spcPts val="600"/>
              </a:spcBef>
              <a:spcAft>
                <a:spcPts val="800"/>
              </a:spcAft>
              <a:buFont typeface="Arial" panose="020B0604020202020204" pitchFamily="34" charset="0"/>
              <a:buChar char="•"/>
            </a:pPr>
            <a:r>
              <a:rPr lang="en-GB" sz="1800" i="0" kern="100">
                <a:effectLst/>
                <a:latin typeface="Calibri" panose="020F0502020204030204" pitchFamily="34" charset="0"/>
                <a:ea typeface="Calibri" panose="020F0502020204030204" pitchFamily="34" charset="0"/>
                <a:cs typeface="Times New Roman" panose="02020603050405020304" pitchFamily="18" charset="0"/>
              </a:rPr>
              <a:t>A lot of the public think we already have this in place.</a:t>
            </a:r>
          </a:p>
          <a:p>
            <a:pPr marL="285750" indent="-285750">
              <a:lnSpc>
                <a:spcPct val="200000"/>
              </a:lnSpc>
              <a:spcBef>
                <a:spcPts val="600"/>
              </a:spcBef>
              <a:spcAft>
                <a:spcPts val="800"/>
              </a:spcAft>
              <a:buFont typeface="Arial" panose="020B0604020202020204" pitchFamily="34" charset="0"/>
              <a:buChar char="•"/>
            </a:pPr>
            <a:endParaRPr lang="en-GB" sz="1800" i="0" kern="1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200000"/>
              </a:lnSpc>
              <a:spcBef>
                <a:spcPts val="600"/>
              </a:spcBef>
              <a:spcAft>
                <a:spcPts val="800"/>
              </a:spcAft>
              <a:buFont typeface="Arial" panose="020B0604020202020204" pitchFamily="34" charset="0"/>
              <a:buChar char="•"/>
            </a:pPr>
            <a:r>
              <a:rPr lang="en-GB" sz="1800" i="0" kern="100">
                <a:effectLst/>
                <a:latin typeface="Calibri" panose="020F0502020204030204" pitchFamily="34" charset="0"/>
                <a:ea typeface="Calibri" panose="020F0502020204030204" pitchFamily="34" charset="0"/>
                <a:cs typeface="Times New Roman" panose="02020603050405020304" pitchFamily="18" charset="0"/>
              </a:rPr>
              <a:t>They’re also keen to have this in place because they also experience the consequences of when information isn’t flowing between the services who are supporting them.</a:t>
            </a:r>
          </a:p>
        </p:txBody>
      </p:sp>
      <p:sp>
        <p:nvSpPr>
          <p:cNvPr id="4" name="Slide Number Placeholder 3"/>
          <p:cNvSpPr>
            <a:spLocks noGrp="1"/>
          </p:cNvSpPr>
          <p:nvPr>
            <p:ph type="sldNum" sz="quarter" idx="5"/>
          </p:nvPr>
        </p:nvSpPr>
        <p:spPr/>
        <p:txBody>
          <a:bodyPr/>
          <a:lstStyle/>
          <a:p>
            <a:fld id="{204131EB-1EDC-499D-AA09-4AA0DBC20A04}" type="slidenum">
              <a:rPr lang="en-GB" smtClean="0"/>
              <a:t>17</a:t>
            </a:fld>
            <a:endParaRPr lang="en-GB"/>
          </a:p>
        </p:txBody>
      </p:sp>
    </p:spTree>
    <p:extLst>
      <p:ext uri="{BB962C8B-B14F-4D97-AF65-F5344CB8AC3E}">
        <p14:creationId xmlns:p14="http://schemas.microsoft.com/office/powerpoint/2010/main" val="1589545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04131EB-1EDC-499D-AA09-4AA0DBC20A04}" type="slidenum">
              <a:rPr lang="en-GB" smtClean="0"/>
              <a:t>2</a:t>
            </a:fld>
            <a:endParaRPr lang="en-GB"/>
          </a:p>
        </p:txBody>
      </p:sp>
    </p:spTree>
    <p:extLst>
      <p:ext uri="{BB962C8B-B14F-4D97-AF65-F5344CB8AC3E}">
        <p14:creationId xmlns:p14="http://schemas.microsoft.com/office/powerpoint/2010/main" val="3770184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 It’s a secure digital system being implemented as part of a national </a:t>
            </a:r>
            <a:r>
              <a:rPr lang="en-GB" b="1"/>
              <a:t>Shared Care Records programme.</a:t>
            </a:r>
            <a:endParaRPr lang="en-US"/>
          </a:p>
          <a:p>
            <a:r>
              <a:rPr lang="en-GB"/>
              <a:t>The local name is the </a:t>
            </a:r>
            <a:r>
              <a:rPr lang="en-GB" b="1"/>
              <a:t>Leicester, Leicestershire and Rutland (LLR) Care Record</a:t>
            </a:r>
            <a:r>
              <a:rPr lang="en-GB"/>
              <a:t>.</a:t>
            </a:r>
            <a:endParaRPr lang="en-US"/>
          </a:p>
          <a:p>
            <a:r>
              <a:rPr lang="en-GB"/>
              <a:t>2. The LLR CR will </a:t>
            </a:r>
            <a:endParaRPr lang="en-US"/>
          </a:p>
          <a:p>
            <a:pPr marL="285750" indent="-285750">
              <a:buFont typeface="Arial,Sans-Serif"/>
              <a:buChar char="•"/>
            </a:pPr>
            <a:r>
              <a:rPr lang="en-GB"/>
              <a:t>bring together a person’s separate health and social care records into a single read-only portal </a:t>
            </a:r>
            <a:endParaRPr lang="en-US"/>
          </a:p>
          <a:p>
            <a:pPr marL="285750" indent="-285750">
              <a:buFont typeface="Arial,Sans-Serif"/>
              <a:buChar char="•"/>
            </a:pPr>
            <a:r>
              <a:rPr lang="en-GB"/>
              <a:t>give the health and care professionals directly involved in an individual’s care a </a:t>
            </a:r>
            <a:r>
              <a:rPr lang="en-GB" b="1"/>
              <a:t>more holistic picture </a:t>
            </a:r>
            <a:r>
              <a:rPr lang="en-GB"/>
              <a:t>of the care and treatment that they have received across all services</a:t>
            </a:r>
            <a:endParaRPr lang="en-US"/>
          </a:p>
          <a:p>
            <a:r>
              <a:rPr lang="en-GB"/>
              <a:t>3. Joining up health and care records in this way means that:</a:t>
            </a:r>
            <a:endParaRPr lang="en-US"/>
          </a:p>
          <a:p>
            <a:pPr marL="285750" indent="-285750">
              <a:buFont typeface="Arial,Sans-Serif"/>
              <a:buChar char="•"/>
            </a:pPr>
            <a:r>
              <a:rPr lang="en-GB"/>
              <a:t>Professionals have </a:t>
            </a:r>
            <a:r>
              <a:rPr lang="en-GB" b="1"/>
              <a:t>quicker, easier access to the information they need </a:t>
            </a:r>
            <a:r>
              <a:rPr lang="en-GB"/>
              <a:t>to provide good quality care</a:t>
            </a:r>
            <a:endParaRPr lang="en-US"/>
          </a:p>
          <a:p>
            <a:pPr marL="285750" indent="-285750">
              <a:buFont typeface="Arial,Sans-Serif"/>
              <a:buChar char="•"/>
            </a:pPr>
            <a:r>
              <a:rPr lang="en-GB"/>
              <a:t>People in Leicester, Leicestershire and Rutland receive </a:t>
            </a:r>
            <a:r>
              <a:rPr lang="en-GB" b="1"/>
              <a:t>better, safer care and treatment</a:t>
            </a:r>
            <a:endParaRPr lang="en-GB"/>
          </a:p>
          <a:p>
            <a:endParaRPr lang="en-US">
              <a:cs typeface="Calibri"/>
            </a:endParaRPr>
          </a:p>
        </p:txBody>
      </p:sp>
      <p:sp>
        <p:nvSpPr>
          <p:cNvPr id="4" name="Slide Number Placeholder 3"/>
          <p:cNvSpPr>
            <a:spLocks noGrp="1"/>
          </p:cNvSpPr>
          <p:nvPr>
            <p:ph type="sldNum" sz="quarter" idx="5"/>
          </p:nvPr>
        </p:nvSpPr>
        <p:spPr/>
        <p:txBody>
          <a:bodyPr/>
          <a:lstStyle/>
          <a:p>
            <a:fld id="{204131EB-1EDC-499D-AA09-4AA0DBC20A04}" type="slidenum">
              <a:rPr lang="en-GB" smtClean="0"/>
              <a:t>3</a:t>
            </a:fld>
            <a:endParaRPr lang="en-GB"/>
          </a:p>
        </p:txBody>
      </p:sp>
    </p:spTree>
    <p:extLst>
      <p:ext uri="{BB962C8B-B14F-4D97-AF65-F5344CB8AC3E}">
        <p14:creationId xmlns:p14="http://schemas.microsoft.com/office/powerpoint/2010/main" val="2016128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7000"/>
              </a:lnSpc>
              <a:spcAft>
                <a:spcPts val="800"/>
              </a:spcAft>
              <a:buFont typeface="Arial" panose="020B0604020202020204" pitchFamily="34" charset="0"/>
              <a:buChar char="•"/>
            </a:pPr>
            <a:r>
              <a:rPr lang="en-GB" sz="1800" kern="100">
                <a:effectLst/>
                <a:latin typeface="Calibri" panose="020F0502020204030204" pitchFamily="34" charset="0"/>
                <a:ea typeface="Calibri" panose="020F0502020204030204" pitchFamily="34" charset="0"/>
                <a:cs typeface="Times New Roman" panose="02020603050405020304" pitchFamily="18" charset="0"/>
              </a:rPr>
              <a:t>How does the LLR Care Record work?</a:t>
            </a:r>
          </a:p>
          <a:p>
            <a:pPr marL="285750" indent="-285750">
              <a:lnSpc>
                <a:spcPct val="107000"/>
              </a:lnSpc>
              <a:spcAft>
                <a:spcPts val="800"/>
              </a:spcAft>
              <a:buFont typeface="Arial" panose="020B0604020202020204" pitchFamily="34" charset="0"/>
              <a:buChar char="•"/>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kern="100">
                <a:effectLst/>
                <a:latin typeface="Calibri" panose="020F0502020204030204" pitchFamily="34" charset="0"/>
                <a:ea typeface="Calibri" panose="020F0502020204030204" pitchFamily="34" charset="0"/>
                <a:cs typeface="Times New Roman" panose="02020603050405020304" pitchFamily="18" charset="0"/>
              </a:rPr>
              <a:t>As and when new entries are made on a person’s record within individual systems, the CR will pull that information into it within a few moments. </a:t>
            </a:r>
          </a:p>
          <a:p>
            <a:pPr marL="285750" indent="-285750">
              <a:lnSpc>
                <a:spcPct val="107000"/>
              </a:lnSpc>
              <a:spcAft>
                <a:spcPts val="800"/>
              </a:spcAft>
              <a:buFont typeface="Arial" panose="020B0604020202020204" pitchFamily="34" charset="0"/>
              <a:buChar char="•"/>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kern="100">
                <a:effectLst/>
                <a:latin typeface="Calibri" panose="020F0502020204030204" pitchFamily="34" charset="0"/>
                <a:ea typeface="Calibri" panose="020F0502020204030204" pitchFamily="34" charset="0"/>
                <a:cs typeface="Times New Roman" panose="02020603050405020304" pitchFamily="18" charset="0"/>
              </a:rPr>
              <a:t>[CLICK] You can see here, that we’re starting to integrate with all sorts of systems.</a:t>
            </a:r>
          </a:p>
          <a:p>
            <a:pPr marL="285750" indent="-285750">
              <a:lnSpc>
                <a:spcPct val="107000"/>
              </a:lnSpc>
              <a:spcAft>
                <a:spcPts val="800"/>
              </a:spcAft>
              <a:buFont typeface="Arial" panose="020B0604020202020204" pitchFamily="34" charset="0"/>
              <a:buChar char="•"/>
            </a:pPr>
            <a:endParaRPr lang="en-GB" sz="1800" b="1" kern="1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b="1" kern="100">
                <a:effectLst/>
                <a:latin typeface="Calibri" panose="020F0502020204030204" pitchFamily="34" charset="0"/>
                <a:ea typeface="Calibri" panose="020F0502020204030204" pitchFamily="34" charset="0"/>
                <a:cs typeface="Times New Roman" panose="02020603050405020304" pitchFamily="18" charset="0"/>
              </a:rPr>
              <a:t>S1 - </a:t>
            </a:r>
            <a:r>
              <a:rPr lang="en-GB" sz="1800" kern="100">
                <a:effectLst/>
                <a:latin typeface="Calibri" panose="020F0502020204030204" pitchFamily="34" charset="0"/>
                <a:ea typeface="Calibri" panose="020F0502020204030204" pitchFamily="34" charset="0"/>
                <a:cs typeface="Times New Roman" panose="02020603050405020304" pitchFamily="18" charset="0"/>
              </a:rPr>
              <a:t>For S1 users, there’s a short user registration process and then you’ll see a new button within your unit called LLR Care Record. You simply click onto this button, and it will open the person’s CR onto a webpage.</a:t>
            </a:r>
          </a:p>
          <a:p>
            <a:pPr marL="285750" indent="-285750">
              <a:lnSpc>
                <a:spcPct val="107000"/>
              </a:lnSpc>
              <a:spcAft>
                <a:spcPts val="800"/>
              </a:spcAft>
              <a:buFont typeface="Arial" panose="020B0604020202020204" pitchFamily="34" charset="0"/>
              <a:buChar char="•"/>
            </a:pPr>
            <a:endParaRPr lang="en-GB" sz="1800" b="1" kern="1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b="1" kern="100">
                <a:effectLst/>
                <a:latin typeface="Calibri" panose="020F0502020204030204" pitchFamily="34" charset="0"/>
                <a:ea typeface="Calibri" panose="020F0502020204030204" pitchFamily="34" charset="0"/>
                <a:cs typeface="Times New Roman" panose="02020603050405020304" pitchFamily="18" charset="0"/>
              </a:rPr>
              <a:t>LL - </a:t>
            </a:r>
            <a:r>
              <a:rPr lang="en-GB" sz="1800" kern="100">
                <a:effectLst/>
                <a:latin typeface="Calibri" panose="020F0502020204030204" pitchFamily="34" charset="0"/>
                <a:ea typeface="Calibri" panose="020F0502020204030204" pitchFamily="34" charset="0"/>
                <a:cs typeface="Times New Roman" panose="02020603050405020304" pitchFamily="18" charset="0"/>
              </a:rPr>
              <a:t>For LL users, on the left-side panel within a person’s health record, you’ll see a new option LLR CR. You simply click onto this button, and it will open the person’s CR within LL.</a:t>
            </a:r>
          </a:p>
          <a:p>
            <a:pPr marL="285750" indent="-285750">
              <a:lnSpc>
                <a:spcPct val="107000"/>
              </a:lnSpc>
              <a:spcAft>
                <a:spcPts val="800"/>
              </a:spcAft>
              <a:buFont typeface="Arial" panose="020B0604020202020204" pitchFamily="34" charset="0"/>
              <a:buChar char="•"/>
            </a:pPr>
            <a:endParaRPr lang="en-GB" sz="1800" b="1" kern="1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b="1" kern="100">
                <a:effectLst/>
                <a:latin typeface="Calibri" panose="020F0502020204030204" pitchFamily="34" charset="0"/>
                <a:ea typeface="Calibri" panose="020F0502020204030204" pitchFamily="34" charset="0"/>
                <a:cs typeface="Times New Roman" panose="02020603050405020304" pitchFamily="18" charset="0"/>
              </a:rPr>
              <a:t>Standalone - </a:t>
            </a:r>
            <a:r>
              <a:rPr lang="en-GB" sz="1800" kern="100">
                <a:effectLst/>
                <a:latin typeface="Calibri" panose="020F0502020204030204" pitchFamily="34" charset="0"/>
                <a:ea typeface="Calibri" panose="020F0502020204030204" pitchFamily="34" charset="0"/>
                <a:cs typeface="Times New Roman" panose="02020603050405020304" pitchFamily="18" charset="0"/>
              </a:rPr>
              <a:t>You yourselves will be accessing a person’s CR through a website what we call a “Portal” which is a webpage that will take you directly to a person’s CR using their NHS number.</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04131EB-1EDC-499D-AA09-4AA0DBC20A04}" type="slidenum">
              <a:rPr lang="en-GB" smtClean="0"/>
              <a:t>5</a:t>
            </a:fld>
            <a:endParaRPr lang="en-GB"/>
          </a:p>
        </p:txBody>
      </p:sp>
    </p:spTree>
    <p:extLst>
      <p:ext uri="{BB962C8B-B14F-4D97-AF65-F5344CB8AC3E}">
        <p14:creationId xmlns:p14="http://schemas.microsoft.com/office/powerpoint/2010/main" val="832338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04131EB-1EDC-499D-AA09-4AA0DBC20A04}" type="slidenum">
              <a:rPr lang="en-GB" smtClean="0"/>
              <a:t>6</a:t>
            </a:fld>
            <a:endParaRPr lang="en-GB"/>
          </a:p>
        </p:txBody>
      </p:sp>
    </p:spTree>
    <p:extLst>
      <p:ext uri="{BB962C8B-B14F-4D97-AF65-F5344CB8AC3E}">
        <p14:creationId xmlns:p14="http://schemas.microsoft.com/office/powerpoint/2010/main" val="1011962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Aft>
                <a:spcPts val="800"/>
              </a:spcAft>
              <a:buFont typeface="Arial" panose="020B0604020202020204" pitchFamily="34" charset="0"/>
              <a:buNone/>
            </a:pPr>
            <a:r>
              <a:rPr lang="en-GB" sz="1800" kern="100">
                <a:effectLst/>
                <a:latin typeface="Calibri" panose="020F0502020204030204" pitchFamily="34" charset="0"/>
                <a:ea typeface="Calibri" panose="020F0502020204030204" pitchFamily="34" charset="0"/>
                <a:cs typeface="Times New Roman" panose="02020603050405020304" pitchFamily="18" charset="0"/>
              </a:rPr>
              <a:t>[Use laser pointer]</a:t>
            </a:r>
          </a:p>
          <a:p>
            <a:pPr marL="285750" indent="-285750">
              <a:lnSpc>
                <a:spcPct val="107000"/>
              </a:lnSpc>
              <a:spcAft>
                <a:spcPts val="800"/>
              </a:spcAft>
              <a:buFont typeface="Arial" panose="020B0604020202020204" pitchFamily="34" charset="0"/>
              <a:buChar char="•"/>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kern="100">
                <a:effectLst/>
                <a:latin typeface="Calibri" panose="020F0502020204030204" pitchFamily="34" charset="0"/>
                <a:ea typeface="Calibri" panose="020F0502020204030204" pitchFamily="34" charset="0"/>
                <a:cs typeface="Times New Roman" panose="02020603050405020304" pitchFamily="18" charset="0"/>
              </a:rPr>
              <a:t>What information about a person will be available and where does this information come from. </a:t>
            </a:r>
          </a:p>
          <a:p>
            <a:pPr marL="285750" indent="-285750">
              <a:lnSpc>
                <a:spcPct val="107000"/>
              </a:lnSpc>
              <a:spcAft>
                <a:spcPts val="800"/>
              </a:spcAft>
              <a:buFont typeface="Arial" panose="020B0604020202020204" pitchFamily="34" charset="0"/>
              <a:buChar char="•"/>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kern="100">
                <a:effectLst/>
                <a:latin typeface="Calibri" panose="020F0502020204030204" pitchFamily="34" charset="0"/>
                <a:ea typeface="Calibri" panose="020F0502020204030204" pitchFamily="34" charset="0"/>
                <a:cs typeface="Times New Roman" panose="02020603050405020304" pitchFamily="18" charset="0"/>
              </a:rPr>
              <a:t>For e.g., from GP practices (whether your person is with a S1 or an EMIS practice), you can see a large majority of the GP record, and this will be available in its own separate tab on the CR [covered later].</a:t>
            </a:r>
          </a:p>
          <a:p>
            <a:pPr marL="285750" indent="-285750">
              <a:lnSpc>
                <a:spcPct val="107000"/>
              </a:lnSpc>
              <a:spcAft>
                <a:spcPts val="800"/>
              </a:spcAft>
              <a:buFont typeface="Arial" panose="020B0604020202020204" pitchFamily="34" charset="0"/>
              <a:buChar char="•"/>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kern="100">
                <a:effectLst/>
                <a:latin typeface="Calibri" panose="020F0502020204030204" pitchFamily="34" charset="0"/>
                <a:ea typeface="Calibri" panose="020F0502020204030204" pitchFamily="34" charset="0"/>
                <a:cs typeface="Times New Roman" panose="02020603050405020304" pitchFamily="18" charset="0"/>
              </a:rPr>
              <a:t>From UHL, you’ll also be seeing a person’s outpatient appts and inpatient/outpatient encounters.</a:t>
            </a:r>
          </a:p>
          <a:p>
            <a:pPr marL="285750" indent="-285750">
              <a:lnSpc>
                <a:spcPct val="107000"/>
              </a:lnSpc>
              <a:spcAft>
                <a:spcPts val="800"/>
              </a:spcAft>
              <a:buFont typeface="Arial" panose="020B0604020202020204" pitchFamily="34" charset="0"/>
              <a:buChar char="•"/>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kern="100">
                <a:effectLst/>
                <a:latin typeface="Calibri" panose="020F0502020204030204" pitchFamily="34" charset="0"/>
                <a:ea typeface="Calibri" panose="020F0502020204030204" pitchFamily="34" charset="0"/>
                <a:cs typeface="Times New Roman" panose="02020603050405020304" pitchFamily="18" charset="0"/>
              </a:rPr>
              <a:t>From LPT, you’ll see a person’s documentation if they’ve had an inpatient stay, along with further mental health records from S1. [Currently the LPT providers that will come through to the CR are Discharge Hub, MHSOP Outpatient and Community, AMH Community and Adult LD Community and Inpatient services. Over time, all other units will follow.  It will only show on the CR if the person has used that service.]</a:t>
            </a:r>
          </a:p>
          <a:p>
            <a:pPr marL="285750" indent="-285750">
              <a:lnSpc>
                <a:spcPct val="107000"/>
              </a:lnSpc>
              <a:spcAft>
                <a:spcPts val="800"/>
              </a:spcAft>
              <a:buFont typeface="Arial" panose="020B0604020202020204" pitchFamily="34" charset="0"/>
              <a:buChar char="•"/>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kern="100">
                <a:effectLst/>
                <a:latin typeface="Calibri" panose="020F0502020204030204" pitchFamily="34" charset="0"/>
                <a:ea typeface="Calibri" panose="020F0502020204030204" pitchFamily="34" charset="0"/>
                <a:cs typeface="Times New Roman" panose="02020603050405020304" pitchFamily="18" charset="0"/>
              </a:rPr>
              <a:t>From Leicester City, Leicestershire County, and Rutland County Council Adult Social Care, you’ll see a person’s package of care.</a:t>
            </a:r>
          </a:p>
          <a:p>
            <a:pPr marL="285750" indent="-285750">
              <a:lnSpc>
                <a:spcPct val="107000"/>
              </a:lnSpc>
              <a:spcAft>
                <a:spcPts val="800"/>
              </a:spcAft>
              <a:buFont typeface="Arial" panose="020B0604020202020204" pitchFamily="34" charset="0"/>
              <a:buChar char="•"/>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kern="100">
                <a:effectLst/>
                <a:latin typeface="Calibri" panose="020F0502020204030204" pitchFamily="34" charset="0"/>
                <a:ea typeface="Calibri" panose="020F0502020204030204" pitchFamily="34" charset="0"/>
                <a:cs typeface="Times New Roman" panose="02020603050405020304" pitchFamily="18" charset="0"/>
              </a:rPr>
              <a:t>In time, you’ll also see a person’s </a:t>
            </a:r>
            <a:r>
              <a:rPr lang="en-GB" sz="1800" kern="100" err="1">
                <a:effectLst/>
                <a:latin typeface="Calibri" panose="020F0502020204030204" pitchFamily="34" charset="0"/>
                <a:ea typeface="Calibri" panose="020F0502020204030204" pitchFamily="34" charset="0"/>
                <a:cs typeface="Times New Roman" panose="02020603050405020304" pitchFamily="18" charset="0"/>
              </a:rPr>
              <a:t>Mediquip</a:t>
            </a:r>
            <a:r>
              <a:rPr lang="en-GB" sz="1800" kern="100">
                <a:effectLst/>
                <a:latin typeface="Calibri" panose="020F0502020204030204" pitchFamily="34" charset="0"/>
                <a:ea typeface="Calibri" panose="020F0502020204030204" pitchFamily="34" charset="0"/>
                <a:cs typeface="Times New Roman" panose="02020603050405020304" pitchFamily="18" charset="0"/>
              </a:rPr>
              <a:t> record, if there are any pieces of equipment that have been delivered to a person’s home. </a:t>
            </a:r>
          </a:p>
          <a:p>
            <a:pPr marL="285750" indent="-285750">
              <a:lnSpc>
                <a:spcPct val="107000"/>
              </a:lnSpc>
              <a:spcAft>
                <a:spcPts val="800"/>
              </a:spcAft>
              <a:buFont typeface="Arial" panose="020B0604020202020204" pitchFamily="34" charset="0"/>
              <a:buChar char="•"/>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kern="100">
                <a:effectLst/>
                <a:latin typeface="Calibri" panose="020F0502020204030204" pitchFamily="34" charset="0"/>
                <a:ea typeface="Calibri" panose="020F0502020204030204" pitchFamily="34" charset="0"/>
                <a:cs typeface="Times New Roman" panose="02020603050405020304" pitchFamily="18" charset="0"/>
              </a:rPr>
              <a:t>And finally, if a person has been on a Virtual Ward, you’ll also see information generated during that stay by the person at home taking their readings, such as their BP.  If the person caring for them has also filled in questionnaires about the persons general state of wellbeing, this information will also be available to you on the CR.</a:t>
            </a:r>
          </a:p>
          <a:p>
            <a:pPr marL="285750" indent="-285750">
              <a:lnSpc>
                <a:spcPct val="107000"/>
              </a:lnSpc>
              <a:spcAft>
                <a:spcPts val="800"/>
              </a:spcAft>
              <a:buFont typeface="Arial" panose="020B0604020202020204" pitchFamily="34" charset="0"/>
              <a:buChar char="•"/>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800" kern="100">
                <a:effectLst/>
                <a:latin typeface="Calibri" panose="020F0502020204030204" pitchFamily="34" charset="0"/>
                <a:ea typeface="Calibri" panose="020F0502020204030204" pitchFamily="34" charset="0"/>
                <a:cs typeface="Times New Roman" panose="02020603050405020304" pitchFamily="18" charset="0"/>
              </a:rPr>
              <a:t>[CLICK] What you’ll be able to see right now, is GP data, UHL encounters and appts, documents and allergies if a person has been an inpatient within LPT, and social care data from Rutland County Council. In time, you’ll start to see more data flowing into a person’s CR from all the different systems, and we’ll let you know as and when other sets of information is pulled into the CR.</a:t>
            </a:r>
          </a:p>
          <a:p>
            <a:pPr marL="285750" indent="-285750">
              <a:lnSpc>
                <a:spcPct val="107000"/>
              </a:lnSpc>
              <a:spcAft>
                <a:spcPts val="800"/>
              </a:spcAft>
              <a:buFont typeface="Arial" panose="020B0604020202020204" pitchFamily="34" charset="0"/>
              <a:buChar char="•"/>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kern="100">
                <a:effectLst/>
                <a:latin typeface="Calibri" panose="020F0502020204030204" pitchFamily="34" charset="0"/>
                <a:ea typeface="Calibri" panose="020F0502020204030204" pitchFamily="34" charset="0"/>
                <a:cs typeface="Times New Roman" panose="02020603050405020304" pitchFamily="18" charset="0"/>
              </a:rPr>
              <a:t>Using the CR means you’ll start to see information from other services, and they will see information from your service. </a:t>
            </a:r>
          </a:p>
          <a:p>
            <a:pPr marL="285750" indent="-285750">
              <a:lnSpc>
                <a:spcPct val="107000"/>
              </a:lnSpc>
              <a:spcAft>
                <a:spcPts val="800"/>
              </a:spcAft>
              <a:buFont typeface="Arial" panose="020B0604020202020204" pitchFamily="34" charset="0"/>
              <a:buChar char="•"/>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kern="100">
                <a:effectLst/>
                <a:latin typeface="Calibri" panose="020F0502020204030204" pitchFamily="34" charset="0"/>
                <a:ea typeface="Calibri" panose="020F0502020204030204" pitchFamily="34" charset="0"/>
                <a:cs typeface="Times New Roman" panose="02020603050405020304" pitchFamily="18" charset="0"/>
              </a:rPr>
              <a:t>As the CR will be relied on by everyone who can access it, it’s important to ensure the information you enter onto your own system is accurate and up to date.</a:t>
            </a:r>
          </a:p>
        </p:txBody>
      </p:sp>
      <p:sp>
        <p:nvSpPr>
          <p:cNvPr id="4" name="Slide Number Placeholder 3"/>
          <p:cNvSpPr>
            <a:spLocks noGrp="1"/>
          </p:cNvSpPr>
          <p:nvPr>
            <p:ph type="sldNum" sz="quarter" idx="5"/>
          </p:nvPr>
        </p:nvSpPr>
        <p:spPr/>
        <p:txBody>
          <a:bodyPr/>
          <a:lstStyle/>
          <a:p>
            <a:fld id="{204131EB-1EDC-499D-AA09-4AA0DBC20A04}" type="slidenum">
              <a:rPr lang="en-GB" smtClean="0"/>
              <a:t>7</a:t>
            </a:fld>
            <a:endParaRPr lang="en-GB"/>
          </a:p>
        </p:txBody>
      </p:sp>
    </p:spTree>
    <p:extLst>
      <p:ext uri="{BB962C8B-B14F-4D97-AF65-F5344CB8AC3E}">
        <p14:creationId xmlns:p14="http://schemas.microsoft.com/office/powerpoint/2010/main" val="556519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pPr>
            <a:r>
              <a:rPr lang="en-GB" sz="1800">
                <a:solidFill>
                  <a:srgbClr val="C00000"/>
                </a:solidFill>
                <a:effectLst/>
                <a:latin typeface="Calibri" panose="020F0502020204030204" pitchFamily="34" charset="0"/>
                <a:ea typeface="Calibri" panose="020F0502020204030204" pitchFamily="34" charset="0"/>
                <a:cs typeface="Arial" panose="020B0604020202020204" pitchFamily="34" charset="0"/>
              </a:rPr>
              <a:t>And this will display in this format.  </a:t>
            </a:r>
          </a:p>
          <a:p>
            <a:pPr>
              <a:spcBef>
                <a:spcPts val="300"/>
              </a:spcBef>
            </a:pPr>
            <a:endParaRPr lang="en-GB" sz="18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300"/>
              </a:spcBef>
              <a:spcAft>
                <a:spcPts val="0"/>
              </a:spcAft>
              <a:buClrTx/>
              <a:buSzTx/>
              <a:buFontTx/>
              <a:buNone/>
              <a:tabLst/>
              <a:defRPr/>
            </a:pPr>
            <a:r>
              <a:rPr lang="en-GB" sz="1800">
                <a:solidFill>
                  <a:srgbClr val="C00000"/>
                </a:solidFill>
                <a:effectLst/>
                <a:latin typeface="Calibri" panose="020F0502020204030204" pitchFamily="34" charset="0"/>
                <a:ea typeface="Calibri" panose="020F0502020204030204" pitchFamily="34" charset="0"/>
                <a:cs typeface="Arial" panose="020B0604020202020204" pitchFamily="34" charset="0"/>
              </a:rPr>
              <a:t>[CLICK] You can use these options here to view specific GP information within a given date range.</a:t>
            </a:r>
          </a:p>
          <a:p>
            <a:pPr>
              <a:spcBef>
                <a:spcPts val="300"/>
              </a:spcBef>
            </a:pPr>
            <a:endParaRPr lang="en-GB" sz="18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a:spcBef>
                <a:spcPts val="300"/>
              </a:spcBef>
            </a:pPr>
            <a:r>
              <a:rPr lang="en-GB" sz="1800">
                <a:solidFill>
                  <a:srgbClr val="C00000"/>
                </a:solidFill>
                <a:effectLst/>
                <a:latin typeface="Calibri" panose="020F0502020204030204" pitchFamily="34" charset="0"/>
                <a:ea typeface="Calibri" panose="020F0502020204030204" pitchFamily="34" charset="0"/>
                <a:cs typeface="Arial" panose="020B0604020202020204" pitchFamily="34" charset="0"/>
              </a:rPr>
              <a:t>[CLICK] Just a reminder, we recommend you click on the arrow here to hide the Navigation Sidebar so you can view the GP information more clearly.</a:t>
            </a:r>
          </a:p>
          <a:p>
            <a:pPr>
              <a:spcBef>
                <a:spcPts val="300"/>
              </a:spcBef>
            </a:pPr>
            <a:endParaRPr lang="en-GB" sz="18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300"/>
              </a:spcBef>
              <a:spcAft>
                <a:spcPts val="0"/>
              </a:spcAft>
              <a:buClrTx/>
              <a:buSzTx/>
              <a:buFontTx/>
              <a:buNone/>
              <a:tabLst/>
              <a:defRPr/>
            </a:pPr>
            <a:r>
              <a:rPr lang="en-GB" sz="1800">
                <a:effectLst/>
                <a:latin typeface="Calibri" panose="020F0502020204030204" pitchFamily="34" charset="0"/>
                <a:ea typeface="Calibri" panose="020F0502020204030204" pitchFamily="34" charset="0"/>
                <a:cs typeface="Arial" panose="020B0604020202020204" pitchFamily="34" charset="0"/>
              </a:rPr>
              <a:t>I just wanted to point out something important and that is the </a:t>
            </a:r>
            <a:r>
              <a:rPr lang="en-GB" sz="1800">
                <a:solidFill>
                  <a:srgbClr val="C00000"/>
                </a:solidFill>
                <a:effectLst/>
                <a:latin typeface="Calibri" panose="020F0502020204030204" pitchFamily="34" charset="0"/>
                <a:ea typeface="Calibri" panose="020F0502020204030204" pitchFamily="34" charset="0"/>
                <a:cs typeface="Arial" panose="020B0604020202020204" pitchFamily="34" charset="0"/>
              </a:rPr>
              <a:t>information within this “GP Connect” tab is currently not displayed within any panels on the “Summary” screen. </a:t>
            </a:r>
          </a:p>
          <a:p>
            <a:pPr marL="0" marR="0" lvl="0" indent="0" algn="l" defTabSz="914400" rtl="0" eaLnBrk="1" fontAlgn="auto" latinLnBrk="0" hangingPunct="1">
              <a:lnSpc>
                <a:spcPct val="100000"/>
              </a:lnSpc>
              <a:spcBef>
                <a:spcPts val="300"/>
              </a:spcBef>
              <a:spcAft>
                <a:spcPts val="0"/>
              </a:spcAft>
              <a:buClrTx/>
              <a:buSzTx/>
              <a:buFontTx/>
              <a:buNone/>
              <a:tabLst/>
              <a:defRPr/>
            </a:pPr>
            <a:endParaRPr lang="en-GB" sz="18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300"/>
              </a:spcBef>
              <a:spcAft>
                <a:spcPts val="0"/>
              </a:spcAft>
              <a:buClrTx/>
              <a:buSzTx/>
              <a:buFontTx/>
              <a:buNone/>
              <a:tabLst/>
              <a:defRPr/>
            </a:pPr>
            <a:r>
              <a:rPr lang="en-GB" sz="1800">
                <a:effectLst/>
                <a:latin typeface="Calibri" panose="020F0502020204030204" pitchFamily="34" charset="0"/>
                <a:ea typeface="Calibri" panose="020F0502020204030204" pitchFamily="34" charset="0"/>
                <a:cs typeface="Arial" panose="020B0604020202020204" pitchFamily="34" charset="0"/>
              </a:rPr>
              <a:t>[CLICK] </a:t>
            </a:r>
            <a:r>
              <a:rPr lang="en-GB" sz="1800">
                <a:solidFill>
                  <a:srgbClr val="C00000"/>
                </a:solidFill>
                <a:effectLst/>
                <a:latin typeface="Calibri" panose="020F0502020204030204" pitchFamily="34" charset="0"/>
                <a:ea typeface="Calibri" panose="020F0502020204030204" pitchFamily="34" charset="0"/>
                <a:cs typeface="Arial" panose="020B0604020202020204" pitchFamily="34" charset="0"/>
              </a:rPr>
              <a:t>Therefore, we recommend for information such as allergies, to check both locations – from the Navigation Sidebar as well as from the “GP Connect” tab.</a:t>
            </a:r>
            <a:endParaRPr lang="en-GB" sz="1800">
              <a:effectLst/>
              <a:latin typeface="Calibri" panose="020F0502020204030204" pitchFamily="34" charset="0"/>
              <a:ea typeface="Calibri" panose="020F0502020204030204" pitchFamily="34" charset="0"/>
              <a:cs typeface="Arial" panose="020B0604020202020204" pitchFamily="34" charset="0"/>
            </a:endParaRPr>
          </a:p>
          <a:p>
            <a:pPr>
              <a:spcBef>
                <a:spcPts val="300"/>
              </a:spcBef>
            </a:pPr>
            <a:endParaRPr lang="en-GB" sz="18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a:spcBef>
                <a:spcPts val="300"/>
              </a:spcBef>
            </a:pPr>
            <a:endParaRPr lang="en-GB" sz="18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a:spcBef>
                <a:spcPts val="300"/>
              </a:spcBef>
            </a:pPr>
            <a:endParaRPr lang="en-GB" sz="18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a:spcBef>
                <a:spcPts val="300"/>
              </a:spcBef>
            </a:pPr>
            <a:endParaRPr lang="en-GB" sz="180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A655D59-5D3F-4498-B344-D5F4C696533A}" type="slidenum">
              <a:rPr lang="en-GB" smtClean="0"/>
              <a:t>9</a:t>
            </a:fld>
            <a:endParaRPr lang="en-GB"/>
          </a:p>
        </p:txBody>
      </p:sp>
    </p:spTree>
    <p:extLst>
      <p:ext uri="{BB962C8B-B14F-4D97-AF65-F5344CB8AC3E}">
        <p14:creationId xmlns:p14="http://schemas.microsoft.com/office/powerpoint/2010/main" val="1360316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pPr>
            <a:r>
              <a:rPr lang="en-GB" sz="1800">
                <a:solidFill>
                  <a:srgbClr val="C00000"/>
                </a:solidFill>
                <a:effectLst/>
                <a:latin typeface="Calibri" panose="020F0502020204030204" pitchFamily="34" charset="0"/>
                <a:ea typeface="Calibri" panose="020F0502020204030204" pitchFamily="34" charset="0"/>
                <a:cs typeface="Arial" panose="020B0604020202020204" pitchFamily="34" charset="0"/>
              </a:rPr>
              <a:t>And will return back to the “Summary” screen.</a:t>
            </a:r>
          </a:p>
          <a:p>
            <a:pPr>
              <a:spcBef>
                <a:spcPts val="300"/>
              </a:spcBef>
            </a:pPr>
            <a:endParaRPr lang="en-GB" sz="18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a:spcBef>
                <a:spcPts val="300"/>
              </a:spcBef>
            </a:pPr>
            <a:r>
              <a:rPr lang="en-GB" sz="1800">
                <a:solidFill>
                  <a:srgbClr val="C00000"/>
                </a:solidFill>
                <a:effectLst/>
                <a:latin typeface="Calibri" panose="020F0502020204030204" pitchFamily="34" charset="0"/>
                <a:ea typeface="Calibri" panose="020F0502020204030204" pitchFamily="34" charset="0"/>
                <a:cs typeface="Arial" panose="020B0604020202020204" pitchFamily="34" charset="0"/>
              </a:rPr>
              <a:t>[CLICK] On this screen, you’ll see there are a number of tabs across the top. </a:t>
            </a:r>
          </a:p>
          <a:p>
            <a:pPr>
              <a:spcBef>
                <a:spcPts val="300"/>
              </a:spcBef>
            </a:pPr>
            <a:endParaRPr lang="en-GB" sz="18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a:spcBef>
                <a:spcPts val="300"/>
              </a:spcBef>
            </a:pPr>
            <a:r>
              <a:rPr lang="en-GB" sz="1800">
                <a:solidFill>
                  <a:srgbClr val="C00000"/>
                </a:solidFill>
                <a:effectLst/>
                <a:latin typeface="Calibri" panose="020F0502020204030204" pitchFamily="34" charset="0"/>
                <a:ea typeface="Calibri" panose="020F0502020204030204" pitchFamily="34" charset="0"/>
                <a:cs typeface="Arial" panose="020B0604020202020204" pitchFamily="34" charset="0"/>
              </a:rPr>
              <a:t>[CLICK] Currently, we are in the “Summary” tab which is data organised into these panels from relevant providers.  </a:t>
            </a:r>
            <a:r>
              <a:rPr lang="en-GB" sz="1800" u="none">
                <a:solidFill>
                  <a:srgbClr val="C00000"/>
                </a:solidFill>
                <a:effectLst/>
                <a:latin typeface="Calibri" panose="020F0502020204030204" pitchFamily="34" charset="0"/>
                <a:ea typeface="Calibri" panose="020F0502020204030204" pitchFamily="34" charset="0"/>
                <a:cs typeface="Arial" panose="020B0604020202020204" pitchFamily="34" charset="0"/>
              </a:rPr>
              <a:t>At the moment, this “Summary” screen does </a:t>
            </a:r>
            <a:r>
              <a:rPr lang="en-GB" sz="1800" u="sng">
                <a:solidFill>
                  <a:srgbClr val="C00000"/>
                </a:solidFill>
                <a:effectLst/>
                <a:latin typeface="Calibri" panose="020F0502020204030204" pitchFamily="34" charset="0"/>
                <a:ea typeface="Calibri" panose="020F0502020204030204" pitchFamily="34" charset="0"/>
                <a:cs typeface="Arial" panose="020B0604020202020204" pitchFamily="34" charset="0"/>
              </a:rPr>
              <a:t>not</a:t>
            </a:r>
            <a:r>
              <a:rPr lang="en-GB" sz="1800" u="none">
                <a:solidFill>
                  <a:srgbClr val="C00000"/>
                </a:solidFill>
                <a:effectLst/>
                <a:latin typeface="Calibri" panose="020F0502020204030204" pitchFamily="34" charset="0"/>
                <a:ea typeface="Calibri" panose="020F0502020204030204" pitchFamily="34" charset="0"/>
                <a:cs typeface="Arial" panose="020B0604020202020204" pitchFamily="34" charset="0"/>
              </a:rPr>
              <a:t> include GP information. </a:t>
            </a:r>
          </a:p>
          <a:p>
            <a:pPr marL="0" marR="0" lvl="0" indent="0" algn="l" defTabSz="914400" rtl="0" eaLnBrk="1" fontAlgn="auto" latinLnBrk="0" hangingPunct="1">
              <a:lnSpc>
                <a:spcPct val="100000"/>
              </a:lnSpc>
              <a:spcBef>
                <a:spcPts val="300"/>
              </a:spcBef>
              <a:spcAft>
                <a:spcPts val="0"/>
              </a:spcAft>
              <a:buClrTx/>
              <a:buSzTx/>
              <a:buFontTx/>
              <a:buNone/>
              <a:tabLst/>
              <a:defRPr/>
            </a:pPr>
            <a:endParaRPr lang="en-GB" sz="18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300"/>
              </a:spcBef>
              <a:spcAft>
                <a:spcPts val="0"/>
              </a:spcAft>
              <a:buClrTx/>
              <a:buSzTx/>
              <a:buFontTx/>
              <a:buNone/>
              <a:tabLst/>
              <a:defRPr/>
            </a:pPr>
            <a:r>
              <a:rPr lang="en-GB" sz="1800">
                <a:solidFill>
                  <a:srgbClr val="C00000"/>
                </a:solidFill>
                <a:effectLst/>
                <a:latin typeface="Calibri" panose="020F0502020204030204" pitchFamily="34" charset="0"/>
                <a:ea typeface="Calibri" panose="020F0502020204030204" pitchFamily="34" charset="0"/>
                <a:cs typeface="Arial" panose="020B0604020202020204" pitchFamily="34" charset="0"/>
              </a:rPr>
              <a:t>[CLICK] However, you can click on the “GP Connect” tab here to access the person’s GP information. </a:t>
            </a:r>
          </a:p>
        </p:txBody>
      </p:sp>
      <p:sp>
        <p:nvSpPr>
          <p:cNvPr id="4" name="Slide Number Placeholder 3"/>
          <p:cNvSpPr>
            <a:spLocks noGrp="1"/>
          </p:cNvSpPr>
          <p:nvPr>
            <p:ph type="sldNum" sz="quarter" idx="5"/>
          </p:nvPr>
        </p:nvSpPr>
        <p:spPr/>
        <p:txBody>
          <a:bodyPr/>
          <a:lstStyle/>
          <a:p>
            <a:fld id="{1A655D59-5D3F-4498-B344-D5F4C696533A}" type="slidenum">
              <a:rPr lang="en-GB" smtClean="0"/>
              <a:t>10</a:t>
            </a:fld>
            <a:endParaRPr lang="en-GB"/>
          </a:p>
        </p:txBody>
      </p:sp>
    </p:spTree>
    <p:extLst>
      <p:ext uri="{BB962C8B-B14F-4D97-AF65-F5344CB8AC3E}">
        <p14:creationId xmlns:p14="http://schemas.microsoft.com/office/powerpoint/2010/main" val="3117601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04131EB-1EDC-499D-AA09-4AA0DBC20A04}" type="slidenum">
              <a:rPr lang="en-GB" smtClean="0"/>
              <a:t>13</a:t>
            </a:fld>
            <a:endParaRPr lang="en-GB"/>
          </a:p>
        </p:txBody>
      </p:sp>
    </p:spTree>
    <p:extLst>
      <p:ext uri="{BB962C8B-B14F-4D97-AF65-F5344CB8AC3E}">
        <p14:creationId xmlns:p14="http://schemas.microsoft.com/office/powerpoint/2010/main" val="227667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35186-A7C3-4131-B9B5-57E203A0E9B2}"/>
              </a:ext>
            </a:extLst>
          </p:cNvPr>
          <p:cNvSpPr>
            <a:spLocks noGrp="1"/>
          </p:cNvSpPr>
          <p:nvPr>
            <p:ph type="ctrTitle"/>
          </p:nvPr>
        </p:nvSpPr>
        <p:spPr>
          <a:xfrm>
            <a:off x="1524000" y="2534542"/>
            <a:ext cx="9144000" cy="945719"/>
          </a:xfrm>
        </p:spPr>
        <p:txBody>
          <a:bodyPr anchor="b">
            <a:normAutofit/>
          </a:bodyPr>
          <a:lstStyle>
            <a:lvl1pPr algn="ctr">
              <a:defRPr sz="54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C50FED2-44CB-436A-BE96-F2B5B671F110}"/>
              </a:ext>
            </a:extLst>
          </p:cNvPr>
          <p:cNvSpPr>
            <a:spLocks noGrp="1"/>
          </p:cNvSpPr>
          <p:nvPr>
            <p:ph type="subTitle" idx="1"/>
          </p:nvPr>
        </p:nvSpPr>
        <p:spPr>
          <a:xfrm>
            <a:off x="1524000" y="3602038"/>
            <a:ext cx="9144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A8F7EC2-3C18-40EF-B29D-C5DEC82BEDF6}"/>
              </a:ext>
            </a:extLst>
          </p:cNvPr>
          <p:cNvSpPr>
            <a:spLocks noGrp="1"/>
          </p:cNvSpPr>
          <p:nvPr>
            <p:ph type="dt" sz="half" idx="10"/>
          </p:nvPr>
        </p:nvSpPr>
        <p:spPr/>
        <p:txBody>
          <a:bodyPr/>
          <a:lstStyle>
            <a:lvl1pPr>
              <a:defRPr>
                <a:latin typeface="Gill Sans MT" panose="020B0502020104020203" pitchFamily="34" charset="0"/>
              </a:defRPr>
            </a:lvl1pPr>
          </a:lstStyle>
          <a:p>
            <a:fld id="{019CDF6D-B25F-4918-A2ED-D024B0A4B9D9}" type="datetimeFigureOut">
              <a:rPr lang="en-GB" smtClean="0"/>
              <a:pPr/>
              <a:t>20/09/2023</a:t>
            </a:fld>
            <a:endParaRPr lang="en-GB"/>
          </a:p>
        </p:txBody>
      </p:sp>
      <p:sp>
        <p:nvSpPr>
          <p:cNvPr id="5" name="Footer Placeholder 4">
            <a:extLst>
              <a:ext uri="{FF2B5EF4-FFF2-40B4-BE49-F238E27FC236}">
                <a16:creationId xmlns:a16="http://schemas.microsoft.com/office/drawing/2014/main" id="{A5CF61FC-612B-447A-8BE1-1AA8FF55A04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C23C2092-0C8E-4F20-BE9D-474D5284A055}"/>
              </a:ext>
            </a:extLst>
          </p:cNvPr>
          <p:cNvSpPr>
            <a:spLocks noGrp="1"/>
          </p:cNvSpPr>
          <p:nvPr>
            <p:ph type="sldNum" sz="quarter" idx="12"/>
          </p:nvPr>
        </p:nvSpPr>
        <p:spPr/>
        <p:txBody>
          <a:bodyPr/>
          <a:lstStyle>
            <a:lvl1pPr>
              <a:defRPr>
                <a:latin typeface="Gill Sans MT" panose="020B0502020104020203" pitchFamily="34" charset="0"/>
              </a:defRPr>
            </a:lvl1pPr>
          </a:lstStyle>
          <a:p>
            <a:fld id="{E3DDFA2D-4C8B-4D3A-B101-832FE800DC3B}" type="slidenum">
              <a:rPr lang="en-GB" smtClean="0"/>
              <a:pPr/>
              <a:t>‹#›</a:t>
            </a:fld>
            <a:endParaRPr lang="en-GB"/>
          </a:p>
        </p:txBody>
      </p:sp>
      <p:pic>
        <p:nvPicPr>
          <p:cNvPr id="8" name="Picture 7" descr="A picture containing text&#10;&#10;Description automatically generated">
            <a:extLst>
              <a:ext uri="{FF2B5EF4-FFF2-40B4-BE49-F238E27FC236}">
                <a16:creationId xmlns:a16="http://schemas.microsoft.com/office/drawing/2014/main" id="{6A01D4B4-0D1B-4968-AF4E-7D0BE16EA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78110" y="136525"/>
            <a:ext cx="2467313" cy="545159"/>
          </a:xfrm>
          <a:prstGeom prst="rect">
            <a:avLst/>
          </a:prstGeom>
        </p:spPr>
      </p:pic>
      <p:pic>
        <p:nvPicPr>
          <p:cNvPr id="9" name="Picture 8" descr="Chart&#10;&#10;Description automatically generated with low confidence">
            <a:extLst>
              <a:ext uri="{FF2B5EF4-FFF2-40B4-BE49-F238E27FC236}">
                <a16:creationId xmlns:a16="http://schemas.microsoft.com/office/drawing/2014/main" id="{601F7416-4697-4418-966E-A5C9BFEE027F}"/>
              </a:ext>
            </a:extLst>
          </p:cNvPr>
          <p:cNvPicPr>
            <a:picLocks noChangeAspect="1"/>
          </p:cNvPicPr>
          <p:nvPr userDrawn="1"/>
        </p:nvPicPr>
        <p:blipFill rotWithShape="1">
          <a:blip r:embed="rId3">
            <a:alphaModFix amt="8000"/>
            <a:extLst>
              <a:ext uri="{BEBA8EAE-BF5A-486C-A8C5-ECC9F3942E4B}">
                <a14:imgProps xmlns:a14="http://schemas.microsoft.com/office/drawing/2010/main">
                  <a14:imgLayer r:embed="rId4">
                    <a14:imgEffect>
                      <a14:saturation sat="130000"/>
                    </a14:imgEffect>
                  </a14:imgLayer>
                </a14:imgProps>
              </a:ext>
              <a:ext uri="{28A0092B-C50C-407E-A947-70E740481C1C}">
                <a14:useLocalDpi xmlns:a14="http://schemas.microsoft.com/office/drawing/2010/main" val="0"/>
              </a:ext>
            </a:extLst>
          </a:blip>
          <a:srcRect t="47804" r="50417" b="-1"/>
          <a:stretch/>
        </p:blipFill>
        <p:spPr>
          <a:xfrm rot="16200000">
            <a:off x="177704" y="-177704"/>
            <a:ext cx="6775068" cy="7130473"/>
          </a:xfrm>
          <a:prstGeom prst="rect">
            <a:avLst/>
          </a:prstGeom>
        </p:spPr>
      </p:pic>
    </p:spTree>
    <p:extLst>
      <p:ext uri="{BB962C8B-B14F-4D97-AF65-F5344CB8AC3E}">
        <p14:creationId xmlns:p14="http://schemas.microsoft.com/office/powerpoint/2010/main" val="2442923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14DDF-DAEF-457D-9303-85D52EF483A3}"/>
              </a:ext>
            </a:extLst>
          </p:cNvPr>
          <p:cNvSpPr>
            <a:spLocks noGrp="1"/>
          </p:cNvSpPr>
          <p:nvPr>
            <p:ph type="title"/>
          </p:nvPr>
        </p:nvSpPr>
        <p:spPr>
          <a:xfrm>
            <a:off x="658025" y="453423"/>
            <a:ext cx="11246265" cy="998864"/>
          </a:xfrm>
        </p:spPr>
        <p:txBody>
          <a:bodyPr/>
          <a:lstStyle>
            <a:lvl1pPr>
              <a:defRPr>
                <a:latin typeface="Gill Sans MT" panose="020B0502020104020203"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3031F2-146E-4B48-9ABA-683C02004C07}"/>
              </a:ext>
            </a:extLst>
          </p:cNvPr>
          <p:cNvSpPr>
            <a:spLocks noGrp="1"/>
          </p:cNvSpPr>
          <p:nvPr>
            <p:ph idx="1"/>
          </p:nvPr>
        </p:nvSpPr>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E4F4FC-DCA5-4F76-975F-87DE9E7DC506}"/>
              </a:ext>
            </a:extLst>
          </p:cNvPr>
          <p:cNvSpPr>
            <a:spLocks noGrp="1"/>
          </p:cNvSpPr>
          <p:nvPr>
            <p:ph type="dt" sz="half" idx="10"/>
          </p:nvPr>
        </p:nvSpPr>
        <p:spPr>
          <a:xfrm>
            <a:off x="838200" y="6356350"/>
            <a:ext cx="1007692" cy="365125"/>
          </a:xfrm>
        </p:spPr>
        <p:txBody>
          <a:bodyPr/>
          <a:lstStyle>
            <a:lvl1pPr>
              <a:defRPr>
                <a:latin typeface="Gill Sans MT" panose="020B0502020104020203" pitchFamily="34" charset="0"/>
              </a:defRPr>
            </a:lvl1pPr>
          </a:lstStyle>
          <a:p>
            <a:fld id="{019CDF6D-B25F-4918-A2ED-D024B0A4B9D9}" type="datetimeFigureOut">
              <a:rPr lang="en-GB" smtClean="0"/>
              <a:pPr/>
              <a:t>20/09/2023</a:t>
            </a:fld>
            <a:endParaRPr lang="en-GB"/>
          </a:p>
        </p:txBody>
      </p:sp>
      <p:sp>
        <p:nvSpPr>
          <p:cNvPr id="6" name="Slide Number Placeholder 5">
            <a:extLst>
              <a:ext uri="{FF2B5EF4-FFF2-40B4-BE49-F238E27FC236}">
                <a16:creationId xmlns:a16="http://schemas.microsoft.com/office/drawing/2014/main" id="{1AB37312-1872-47C0-B743-DD28789069B2}"/>
              </a:ext>
            </a:extLst>
          </p:cNvPr>
          <p:cNvSpPr>
            <a:spLocks noGrp="1"/>
          </p:cNvSpPr>
          <p:nvPr>
            <p:ph type="sldNum" sz="quarter" idx="12"/>
          </p:nvPr>
        </p:nvSpPr>
        <p:spPr>
          <a:xfrm>
            <a:off x="1911259" y="6352908"/>
            <a:ext cx="464472" cy="365125"/>
          </a:xfrm>
        </p:spPr>
        <p:txBody>
          <a:bodyPr/>
          <a:lstStyle>
            <a:lvl1pPr>
              <a:defRPr>
                <a:latin typeface="Gill Sans MT" panose="020B0502020104020203" pitchFamily="34" charset="0"/>
              </a:defRPr>
            </a:lvl1pPr>
          </a:lstStyle>
          <a:p>
            <a:fld id="{E3DDFA2D-4C8B-4D3A-B101-832FE800DC3B}" type="slidenum">
              <a:rPr lang="en-GB" smtClean="0"/>
              <a:pPr/>
              <a:t>‹#›</a:t>
            </a:fld>
            <a:endParaRPr lang="en-GB"/>
          </a:p>
        </p:txBody>
      </p:sp>
      <p:pic>
        <p:nvPicPr>
          <p:cNvPr id="7" name="Picture 6" descr="Chart&#10;&#10;Description automatically generated with low confidence">
            <a:extLst>
              <a:ext uri="{FF2B5EF4-FFF2-40B4-BE49-F238E27FC236}">
                <a16:creationId xmlns:a16="http://schemas.microsoft.com/office/drawing/2014/main" id="{ABF1DD0C-7FB8-4491-BF32-8923F4ABBBDD}"/>
              </a:ext>
            </a:extLst>
          </p:cNvPr>
          <p:cNvPicPr>
            <a:picLocks noChangeAspect="1"/>
          </p:cNvPicPr>
          <p:nvPr userDrawn="1"/>
        </p:nvPicPr>
        <p:blipFill rotWithShape="1">
          <a:blip r:embed="rId2">
            <a:alphaModFix amt="8000"/>
            <a:extLst>
              <a:ext uri="{BEBA8EAE-BF5A-486C-A8C5-ECC9F3942E4B}">
                <a14:imgProps xmlns:a14="http://schemas.microsoft.com/office/drawing/2010/main">
                  <a14:imgLayer r:embed="rId3">
                    <a14:imgEffect>
                      <a14:saturation sat="130000"/>
                    </a14:imgEffect>
                  </a14:imgLayer>
                </a14:imgProps>
              </a:ext>
              <a:ext uri="{28A0092B-C50C-407E-A947-70E740481C1C}">
                <a14:useLocalDpi xmlns:a14="http://schemas.microsoft.com/office/drawing/2010/main" val="0"/>
              </a:ext>
            </a:extLst>
          </a:blip>
          <a:srcRect t="46519" r="47745"/>
          <a:stretch/>
        </p:blipFill>
        <p:spPr>
          <a:xfrm>
            <a:off x="8125041" y="0"/>
            <a:ext cx="4066959" cy="4161378"/>
          </a:xfrm>
          <a:prstGeom prst="rect">
            <a:avLst/>
          </a:prstGeom>
        </p:spPr>
      </p:pic>
      <p:grpSp>
        <p:nvGrpSpPr>
          <p:cNvPr id="5" name="Group 4">
            <a:extLst>
              <a:ext uri="{FF2B5EF4-FFF2-40B4-BE49-F238E27FC236}">
                <a16:creationId xmlns:a16="http://schemas.microsoft.com/office/drawing/2014/main" id="{8F55AE63-4AEF-4B49-8ECA-981F15FCD7E8}"/>
              </a:ext>
            </a:extLst>
          </p:cNvPr>
          <p:cNvGrpSpPr/>
          <p:nvPr userDrawn="1"/>
        </p:nvGrpSpPr>
        <p:grpSpPr>
          <a:xfrm>
            <a:off x="0" y="6160655"/>
            <a:ext cx="12192000" cy="697345"/>
            <a:chOff x="0" y="6160655"/>
            <a:chExt cx="12192000" cy="697345"/>
          </a:xfrm>
        </p:grpSpPr>
        <p:sp>
          <p:nvSpPr>
            <p:cNvPr id="8" name="Rectangle 7">
              <a:extLst>
                <a:ext uri="{FF2B5EF4-FFF2-40B4-BE49-F238E27FC236}">
                  <a16:creationId xmlns:a16="http://schemas.microsoft.com/office/drawing/2014/main" id="{F0B4AF4A-5C82-4FC8-AC3A-BE32731D0E64}"/>
                </a:ext>
              </a:extLst>
            </p:cNvPr>
            <p:cNvSpPr/>
            <p:nvPr userDrawn="1"/>
          </p:nvSpPr>
          <p:spPr>
            <a:xfrm>
              <a:off x="0" y="6160655"/>
              <a:ext cx="12192000" cy="697345"/>
            </a:xfrm>
            <a:prstGeom prst="rect">
              <a:avLst/>
            </a:prstGeom>
            <a:solidFill>
              <a:srgbClr val="0A8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logo&#10;&#10;Description automatically generated">
              <a:extLst>
                <a:ext uri="{FF2B5EF4-FFF2-40B4-BE49-F238E27FC236}">
                  <a16:creationId xmlns:a16="http://schemas.microsoft.com/office/drawing/2014/main" id="{9D86A54E-2F4C-4251-B63F-B9883E3360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61600" y="6315047"/>
              <a:ext cx="1753430" cy="388560"/>
            </a:xfrm>
            <a:prstGeom prst="rect">
              <a:avLst/>
            </a:prstGeom>
          </p:spPr>
        </p:pic>
      </p:grpSp>
    </p:spTree>
    <p:extLst>
      <p:ext uri="{BB962C8B-B14F-4D97-AF65-F5344CB8AC3E}">
        <p14:creationId xmlns:p14="http://schemas.microsoft.com/office/powerpoint/2010/main" val="550903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pane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14DDF-DAEF-457D-9303-85D52EF483A3}"/>
              </a:ext>
            </a:extLst>
          </p:cNvPr>
          <p:cNvSpPr>
            <a:spLocks noGrp="1"/>
          </p:cNvSpPr>
          <p:nvPr>
            <p:ph type="title"/>
          </p:nvPr>
        </p:nvSpPr>
        <p:spPr>
          <a:xfrm>
            <a:off x="658025" y="453423"/>
            <a:ext cx="11246265" cy="998864"/>
          </a:xfrm>
        </p:spPr>
        <p:txBody>
          <a:bodyPr/>
          <a:lstStyle>
            <a:lvl1pPr>
              <a:defRPr>
                <a:latin typeface="Gill Sans MT" panose="020B0502020104020203"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3031F2-146E-4B48-9ABA-683C02004C07}"/>
              </a:ext>
            </a:extLst>
          </p:cNvPr>
          <p:cNvSpPr>
            <a:spLocks noGrp="1"/>
          </p:cNvSpPr>
          <p:nvPr>
            <p:ph idx="1"/>
          </p:nvPr>
        </p:nvSpPr>
        <p:spPr>
          <a:xfrm>
            <a:off x="922946" y="1632247"/>
            <a:ext cx="4845465" cy="4272898"/>
          </a:xfr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E4F4FC-DCA5-4F76-975F-87DE9E7DC506}"/>
              </a:ext>
            </a:extLst>
          </p:cNvPr>
          <p:cNvSpPr>
            <a:spLocks noGrp="1"/>
          </p:cNvSpPr>
          <p:nvPr>
            <p:ph type="dt" sz="half" idx="10"/>
          </p:nvPr>
        </p:nvSpPr>
        <p:spPr>
          <a:xfrm>
            <a:off x="838200" y="6356350"/>
            <a:ext cx="1007692" cy="365125"/>
          </a:xfrm>
        </p:spPr>
        <p:txBody>
          <a:bodyPr/>
          <a:lstStyle>
            <a:lvl1pPr>
              <a:defRPr>
                <a:latin typeface="Gill Sans MT" panose="020B0502020104020203" pitchFamily="34" charset="0"/>
              </a:defRPr>
            </a:lvl1pPr>
          </a:lstStyle>
          <a:p>
            <a:fld id="{019CDF6D-B25F-4918-A2ED-D024B0A4B9D9}" type="datetimeFigureOut">
              <a:rPr lang="en-GB" smtClean="0"/>
              <a:pPr/>
              <a:t>20/09/2023</a:t>
            </a:fld>
            <a:endParaRPr lang="en-GB"/>
          </a:p>
        </p:txBody>
      </p:sp>
      <p:sp>
        <p:nvSpPr>
          <p:cNvPr id="6" name="Slide Number Placeholder 5">
            <a:extLst>
              <a:ext uri="{FF2B5EF4-FFF2-40B4-BE49-F238E27FC236}">
                <a16:creationId xmlns:a16="http://schemas.microsoft.com/office/drawing/2014/main" id="{1AB37312-1872-47C0-B743-DD28789069B2}"/>
              </a:ext>
            </a:extLst>
          </p:cNvPr>
          <p:cNvSpPr>
            <a:spLocks noGrp="1"/>
          </p:cNvSpPr>
          <p:nvPr>
            <p:ph type="sldNum" sz="quarter" idx="12"/>
          </p:nvPr>
        </p:nvSpPr>
        <p:spPr>
          <a:xfrm>
            <a:off x="1911259" y="6352908"/>
            <a:ext cx="464472" cy="365125"/>
          </a:xfrm>
        </p:spPr>
        <p:txBody>
          <a:bodyPr/>
          <a:lstStyle>
            <a:lvl1pPr>
              <a:defRPr>
                <a:latin typeface="Gill Sans MT" panose="020B0502020104020203" pitchFamily="34" charset="0"/>
              </a:defRPr>
            </a:lvl1pPr>
          </a:lstStyle>
          <a:p>
            <a:fld id="{E3DDFA2D-4C8B-4D3A-B101-832FE800DC3B}" type="slidenum">
              <a:rPr lang="en-GB" smtClean="0"/>
              <a:pPr/>
              <a:t>‹#›</a:t>
            </a:fld>
            <a:endParaRPr lang="en-GB"/>
          </a:p>
        </p:txBody>
      </p:sp>
      <p:pic>
        <p:nvPicPr>
          <p:cNvPr id="7" name="Picture 6" descr="Chart&#10;&#10;Description automatically generated with low confidence">
            <a:extLst>
              <a:ext uri="{FF2B5EF4-FFF2-40B4-BE49-F238E27FC236}">
                <a16:creationId xmlns:a16="http://schemas.microsoft.com/office/drawing/2014/main" id="{ABF1DD0C-7FB8-4491-BF32-8923F4ABBBDD}"/>
              </a:ext>
            </a:extLst>
          </p:cNvPr>
          <p:cNvPicPr>
            <a:picLocks noChangeAspect="1"/>
          </p:cNvPicPr>
          <p:nvPr userDrawn="1"/>
        </p:nvPicPr>
        <p:blipFill rotWithShape="1">
          <a:blip r:embed="rId2">
            <a:alphaModFix amt="8000"/>
            <a:extLst>
              <a:ext uri="{BEBA8EAE-BF5A-486C-A8C5-ECC9F3942E4B}">
                <a14:imgProps xmlns:a14="http://schemas.microsoft.com/office/drawing/2010/main">
                  <a14:imgLayer r:embed="rId3">
                    <a14:imgEffect>
                      <a14:saturation sat="130000"/>
                    </a14:imgEffect>
                  </a14:imgLayer>
                </a14:imgProps>
              </a:ext>
              <a:ext uri="{28A0092B-C50C-407E-A947-70E740481C1C}">
                <a14:useLocalDpi xmlns:a14="http://schemas.microsoft.com/office/drawing/2010/main" val="0"/>
              </a:ext>
            </a:extLst>
          </a:blip>
          <a:srcRect t="46519" r="47745"/>
          <a:stretch/>
        </p:blipFill>
        <p:spPr>
          <a:xfrm>
            <a:off x="8125041" y="0"/>
            <a:ext cx="4066959" cy="4161378"/>
          </a:xfrm>
          <a:prstGeom prst="rect">
            <a:avLst/>
          </a:prstGeom>
        </p:spPr>
      </p:pic>
      <p:grpSp>
        <p:nvGrpSpPr>
          <p:cNvPr id="5" name="Group 4">
            <a:extLst>
              <a:ext uri="{FF2B5EF4-FFF2-40B4-BE49-F238E27FC236}">
                <a16:creationId xmlns:a16="http://schemas.microsoft.com/office/drawing/2014/main" id="{8F55AE63-4AEF-4B49-8ECA-981F15FCD7E8}"/>
              </a:ext>
            </a:extLst>
          </p:cNvPr>
          <p:cNvGrpSpPr/>
          <p:nvPr userDrawn="1"/>
        </p:nvGrpSpPr>
        <p:grpSpPr>
          <a:xfrm>
            <a:off x="0" y="6160655"/>
            <a:ext cx="12192000" cy="697345"/>
            <a:chOff x="0" y="6160655"/>
            <a:chExt cx="12192000" cy="697345"/>
          </a:xfrm>
        </p:grpSpPr>
        <p:sp>
          <p:nvSpPr>
            <p:cNvPr id="8" name="Rectangle 7">
              <a:extLst>
                <a:ext uri="{FF2B5EF4-FFF2-40B4-BE49-F238E27FC236}">
                  <a16:creationId xmlns:a16="http://schemas.microsoft.com/office/drawing/2014/main" id="{F0B4AF4A-5C82-4FC8-AC3A-BE32731D0E64}"/>
                </a:ext>
              </a:extLst>
            </p:cNvPr>
            <p:cNvSpPr/>
            <p:nvPr userDrawn="1"/>
          </p:nvSpPr>
          <p:spPr>
            <a:xfrm>
              <a:off x="0" y="6160655"/>
              <a:ext cx="12192000" cy="697345"/>
            </a:xfrm>
            <a:prstGeom prst="rect">
              <a:avLst/>
            </a:prstGeom>
            <a:solidFill>
              <a:srgbClr val="0A8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logo&#10;&#10;Description automatically generated">
              <a:extLst>
                <a:ext uri="{FF2B5EF4-FFF2-40B4-BE49-F238E27FC236}">
                  <a16:creationId xmlns:a16="http://schemas.microsoft.com/office/drawing/2014/main" id="{9D86A54E-2F4C-4251-B63F-B9883E3360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61600" y="6315047"/>
              <a:ext cx="1753430" cy="388560"/>
            </a:xfrm>
            <a:prstGeom prst="rect">
              <a:avLst/>
            </a:prstGeom>
          </p:spPr>
        </p:pic>
      </p:grpSp>
      <p:sp>
        <p:nvSpPr>
          <p:cNvPr id="10" name="Content Placeholder 2">
            <a:extLst>
              <a:ext uri="{FF2B5EF4-FFF2-40B4-BE49-F238E27FC236}">
                <a16:creationId xmlns:a16="http://schemas.microsoft.com/office/drawing/2014/main" id="{CFCC8B3B-9412-46FB-ABD8-C706B63DA38B}"/>
              </a:ext>
            </a:extLst>
          </p:cNvPr>
          <p:cNvSpPr>
            <a:spLocks noGrp="1"/>
          </p:cNvSpPr>
          <p:nvPr>
            <p:ph idx="13"/>
          </p:nvPr>
        </p:nvSpPr>
        <p:spPr>
          <a:xfrm>
            <a:off x="6023360" y="1632247"/>
            <a:ext cx="4845465" cy="4272898"/>
          </a:xfr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55418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14DDF-DAEF-457D-9303-85D52EF483A3}"/>
              </a:ext>
            </a:extLst>
          </p:cNvPr>
          <p:cNvSpPr>
            <a:spLocks noGrp="1"/>
          </p:cNvSpPr>
          <p:nvPr>
            <p:ph type="title"/>
          </p:nvPr>
        </p:nvSpPr>
        <p:spPr>
          <a:xfrm>
            <a:off x="658025" y="453423"/>
            <a:ext cx="11246265" cy="998864"/>
          </a:xfrm>
        </p:spPr>
        <p:txBody>
          <a:bodyPr/>
          <a:lstStyle>
            <a:lvl1pPr>
              <a:defRPr>
                <a:latin typeface="Gill Sans MT" panose="020B0502020104020203" pitchFamily="34" charset="0"/>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7FE4F4FC-DCA5-4F76-975F-87DE9E7DC506}"/>
              </a:ext>
            </a:extLst>
          </p:cNvPr>
          <p:cNvSpPr>
            <a:spLocks noGrp="1"/>
          </p:cNvSpPr>
          <p:nvPr>
            <p:ph type="dt" sz="half" idx="10"/>
          </p:nvPr>
        </p:nvSpPr>
        <p:spPr>
          <a:xfrm>
            <a:off x="838200" y="6356350"/>
            <a:ext cx="1007692" cy="365125"/>
          </a:xfrm>
        </p:spPr>
        <p:txBody>
          <a:bodyPr/>
          <a:lstStyle>
            <a:lvl1pPr>
              <a:defRPr>
                <a:latin typeface="Gill Sans MT" panose="020B0502020104020203" pitchFamily="34" charset="0"/>
              </a:defRPr>
            </a:lvl1pPr>
          </a:lstStyle>
          <a:p>
            <a:fld id="{019CDF6D-B25F-4918-A2ED-D024B0A4B9D9}" type="datetimeFigureOut">
              <a:rPr lang="en-GB" smtClean="0"/>
              <a:pPr/>
              <a:t>20/09/2023</a:t>
            </a:fld>
            <a:endParaRPr lang="en-GB"/>
          </a:p>
        </p:txBody>
      </p:sp>
      <p:sp>
        <p:nvSpPr>
          <p:cNvPr id="6" name="Slide Number Placeholder 5">
            <a:extLst>
              <a:ext uri="{FF2B5EF4-FFF2-40B4-BE49-F238E27FC236}">
                <a16:creationId xmlns:a16="http://schemas.microsoft.com/office/drawing/2014/main" id="{1AB37312-1872-47C0-B743-DD28789069B2}"/>
              </a:ext>
            </a:extLst>
          </p:cNvPr>
          <p:cNvSpPr>
            <a:spLocks noGrp="1"/>
          </p:cNvSpPr>
          <p:nvPr>
            <p:ph type="sldNum" sz="quarter" idx="12"/>
          </p:nvPr>
        </p:nvSpPr>
        <p:spPr>
          <a:xfrm>
            <a:off x="1911259" y="6352908"/>
            <a:ext cx="464472" cy="365125"/>
          </a:xfrm>
        </p:spPr>
        <p:txBody>
          <a:bodyPr/>
          <a:lstStyle>
            <a:lvl1pPr>
              <a:defRPr>
                <a:latin typeface="Gill Sans MT" panose="020B0502020104020203" pitchFamily="34" charset="0"/>
              </a:defRPr>
            </a:lvl1pPr>
          </a:lstStyle>
          <a:p>
            <a:fld id="{E3DDFA2D-4C8B-4D3A-B101-832FE800DC3B}" type="slidenum">
              <a:rPr lang="en-GB" smtClean="0"/>
              <a:pPr/>
              <a:t>‹#›</a:t>
            </a:fld>
            <a:endParaRPr lang="en-GB"/>
          </a:p>
        </p:txBody>
      </p:sp>
      <p:grpSp>
        <p:nvGrpSpPr>
          <p:cNvPr id="5" name="Group 4">
            <a:extLst>
              <a:ext uri="{FF2B5EF4-FFF2-40B4-BE49-F238E27FC236}">
                <a16:creationId xmlns:a16="http://schemas.microsoft.com/office/drawing/2014/main" id="{8F55AE63-4AEF-4B49-8ECA-981F15FCD7E8}"/>
              </a:ext>
            </a:extLst>
          </p:cNvPr>
          <p:cNvGrpSpPr/>
          <p:nvPr userDrawn="1"/>
        </p:nvGrpSpPr>
        <p:grpSpPr>
          <a:xfrm>
            <a:off x="0" y="6160655"/>
            <a:ext cx="12192000" cy="697345"/>
            <a:chOff x="0" y="6160655"/>
            <a:chExt cx="12192000" cy="697345"/>
          </a:xfrm>
        </p:grpSpPr>
        <p:sp>
          <p:nvSpPr>
            <p:cNvPr id="8" name="Rectangle 7">
              <a:extLst>
                <a:ext uri="{FF2B5EF4-FFF2-40B4-BE49-F238E27FC236}">
                  <a16:creationId xmlns:a16="http://schemas.microsoft.com/office/drawing/2014/main" id="{F0B4AF4A-5C82-4FC8-AC3A-BE32731D0E64}"/>
                </a:ext>
              </a:extLst>
            </p:cNvPr>
            <p:cNvSpPr/>
            <p:nvPr userDrawn="1"/>
          </p:nvSpPr>
          <p:spPr>
            <a:xfrm>
              <a:off x="0" y="6160655"/>
              <a:ext cx="12192000" cy="697345"/>
            </a:xfrm>
            <a:prstGeom prst="rect">
              <a:avLst/>
            </a:prstGeom>
            <a:solidFill>
              <a:srgbClr val="0A8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logo&#10;&#10;Description automatically generated">
              <a:extLst>
                <a:ext uri="{FF2B5EF4-FFF2-40B4-BE49-F238E27FC236}">
                  <a16:creationId xmlns:a16="http://schemas.microsoft.com/office/drawing/2014/main" id="{9D86A54E-2F4C-4251-B63F-B9883E3360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1600" y="6315047"/>
              <a:ext cx="1753430" cy="388560"/>
            </a:xfrm>
            <a:prstGeom prst="rect">
              <a:avLst/>
            </a:prstGeom>
          </p:spPr>
        </p:pic>
      </p:grpSp>
    </p:spTree>
    <p:extLst>
      <p:ext uri="{BB962C8B-B14F-4D97-AF65-F5344CB8AC3E}">
        <p14:creationId xmlns:p14="http://schemas.microsoft.com/office/powerpoint/2010/main" val="189477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Teal)">
    <p:bg>
      <p:bgPr>
        <a:solidFill>
          <a:srgbClr val="0A818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A36D1-480D-4431-AA85-8304FD712A56}"/>
              </a:ext>
            </a:extLst>
          </p:cNvPr>
          <p:cNvSpPr>
            <a:spLocks noGrp="1"/>
          </p:cNvSpPr>
          <p:nvPr>
            <p:ph type="title"/>
          </p:nvPr>
        </p:nvSpPr>
        <p:spPr>
          <a:xfrm>
            <a:off x="1042554" y="2655739"/>
            <a:ext cx="10106891" cy="1325563"/>
          </a:xfrm>
        </p:spPr>
        <p:txBody>
          <a:bodyPr/>
          <a:lstStyle>
            <a:lvl1pPr algn="ctr">
              <a:defRPr>
                <a:solidFill>
                  <a:schemeClr val="bg1"/>
                </a:solidFill>
              </a:defRPr>
            </a:lvl1pPr>
          </a:lstStyle>
          <a:p>
            <a:r>
              <a:rPr lang="en-US"/>
              <a:t>Click to edit Master title style</a:t>
            </a:r>
            <a:endParaRPr lang="en-GB"/>
          </a:p>
        </p:txBody>
      </p:sp>
      <p:pic>
        <p:nvPicPr>
          <p:cNvPr id="7" name="Picture 6" descr="Graphical user interface, chat or text message&#10;&#10;Description automatically generated">
            <a:extLst>
              <a:ext uri="{FF2B5EF4-FFF2-40B4-BE49-F238E27FC236}">
                <a16:creationId xmlns:a16="http://schemas.microsoft.com/office/drawing/2014/main" id="{F502A2DF-DF73-4FA5-BE1F-18314AAAE2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15055" y="129470"/>
            <a:ext cx="2426770" cy="536201"/>
          </a:xfrm>
          <a:prstGeom prst="rect">
            <a:avLst/>
          </a:prstGeom>
        </p:spPr>
      </p:pic>
    </p:spTree>
    <p:extLst>
      <p:ext uri="{BB962C8B-B14F-4D97-AF65-F5344CB8AC3E}">
        <p14:creationId xmlns:p14="http://schemas.microsoft.com/office/powerpoint/2010/main" val="2640988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descr="Chart&#10;&#10;Description automatically generated with low confidence">
            <a:extLst>
              <a:ext uri="{FF2B5EF4-FFF2-40B4-BE49-F238E27FC236}">
                <a16:creationId xmlns:a16="http://schemas.microsoft.com/office/drawing/2014/main" id="{ABF1DD0C-7FB8-4491-BF32-8923F4ABBBDD}"/>
              </a:ext>
            </a:extLst>
          </p:cNvPr>
          <p:cNvPicPr>
            <a:picLocks noChangeAspect="1"/>
          </p:cNvPicPr>
          <p:nvPr userDrawn="1"/>
        </p:nvPicPr>
        <p:blipFill rotWithShape="1">
          <a:blip r:embed="rId2">
            <a:alphaModFix amt="8000"/>
            <a:extLst>
              <a:ext uri="{BEBA8EAE-BF5A-486C-A8C5-ECC9F3942E4B}">
                <a14:imgProps xmlns:a14="http://schemas.microsoft.com/office/drawing/2010/main">
                  <a14:imgLayer r:embed="rId3">
                    <a14:imgEffect>
                      <a14:saturation sat="130000"/>
                    </a14:imgEffect>
                  </a14:imgLayer>
                </a14:imgProps>
              </a:ext>
              <a:ext uri="{28A0092B-C50C-407E-A947-70E740481C1C}">
                <a14:useLocalDpi xmlns:a14="http://schemas.microsoft.com/office/drawing/2010/main" val="0"/>
              </a:ext>
            </a:extLst>
          </a:blip>
          <a:srcRect t="46519" r="47745"/>
          <a:stretch/>
        </p:blipFill>
        <p:spPr>
          <a:xfrm>
            <a:off x="8125041" y="0"/>
            <a:ext cx="4066959" cy="4161378"/>
          </a:xfrm>
          <a:prstGeom prst="rect">
            <a:avLst/>
          </a:prstGeom>
        </p:spPr>
      </p:pic>
    </p:spTree>
    <p:extLst>
      <p:ext uri="{BB962C8B-B14F-4D97-AF65-F5344CB8AC3E}">
        <p14:creationId xmlns:p14="http://schemas.microsoft.com/office/powerpoint/2010/main" val="959279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two panels">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58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End Slide (Teal)">
    <p:bg>
      <p:bgPr>
        <a:solidFill>
          <a:srgbClr val="0A8185"/>
        </a:solidFill>
        <a:effectLst/>
      </p:bgPr>
    </p:bg>
    <p:spTree>
      <p:nvGrpSpPr>
        <p:cNvPr id="1" name=""/>
        <p:cNvGrpSpPr/>
        <p:nvPr/>
      </p:nvGrpSpPr>
      <p:grpSpPr>
        <a:xfrm>
          <a:off x="0" y="0"/>
          <a:ext cx="0" cy="0"/>
          <a:chOff x="0" y="0"/>
          <a:chExt cx="0" cy="0"/>
        </a:xfrm>
      </p:grpSpPr>
      <p:pic>
        <p:nvPicPr>
          <p:cNvPr id="7" name="Picture 6" descr="Graphical user interface, chat or text message&#10;&#10;Description automatically generated">
            <a:extLst>
              <a:ext uri="{FF2B5EF4-FFF2-40B4-BE49-F238E27FC236}">
                <a16:creationId xmlns:a16="http://schemas.microsoft.com/office/drawing/2014/main" id="{F502A2DF-DF73-4FA5-BE1F-18314AAAE2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15055" y="129470"/>
            <a:ext cx="2426770" cy="536201"/>
          </a:xfrm>
          <a:prstGeom prst="rect">
            <a:avLst/>
          </a:prstGeom>
        </p:spPr>
      </p:pic>
    </p:spTree>
    <p:extLst>
      <p:ext uri="{BB962C8B-B14F-4D97-AF65-F5344CB8AC3E}">
        <p14:creationId xmlns:p14="http://schemas.microsoft.com/office/powerpoint/2010/main" val="3325462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FE4F4FC-DCA5-4F76-975F-87DE9E7DC506}"/>
              </a:ext>
            </a:extLst>
          </p:cNvPr>
          <p:cNvSpPr>
            <a:spLocks noGrp="1"/>
          </p:cNvSpPr>
          <p:nvPr>
            <p:ph type="dt" sz="half" idx="10"/>
          </p:nvPr>
        </p:nvSpPr>
        <p:spPr>
          <a:xfrm>
            <a:off x="838200" y="6356350"/>
            <a:ext cx="1007692" cy="365125"/>
          </a:xfrm>
          <a:prstGeom prst="rect">
            <a:avLst/>
          </a:prstGeom>
        </p:spPr>
        <p:txBody>
          <a:bodyPr/>
          <a:lstStyle>
            <a:lvl1pPr>
              <a:defRPr>
                <a:latin typeface="Gill Sans MT" panose="020B0502020104020203" pitchFamily="34" charset="0"/>
              </a:defRPr>
            </a:lvl1pPr>
          </a:lstStyle>
          <a:p>
            <a:fld id="{019CDF6D-B25F-4918-A2ED-D024B0A4B9D9}" type="datetimeFigureOut">
              <a:rPr lang="en-GB" smtClean="0"/>
              <a:pPr/>
              <a:t>20/09/2023</a:t>
            </a:fld>
            <a:endParaRPr lang="en-GB"/>
          </a:p>
        </p:txBody>
      </p:sp>
      <p:sp>
        <p:nvSpPr>
          <p:cNvPr id="6" name="Slide Number Placeholder 5">
            <a:extLst>
              <a:ext uri="{FF2B5EF4-FFF2-40B4-BE49-F238E27FC236}">
                <a16:creationId xmlns:a16="http://schemas.microsoft.com/office/drawing/2014/main" id="{1AB37312-1872-47C0-B743-DD28789069B2}"/>
              </a:ext>
            </a:extLst>
          </p:cNvPr>
          <p:cNvSpPr>
            <a:spLocks noGrp="1"/>
          </p:cNvSpPr>
          <p:nvPr>
            <p:ph type="sldNum" sz="quarter" idx="12"/>
          </p:nvPr>
        </p:nvSpPr>
        <p:spPr>
          <a:xfrm>
            <a:off x="1911259" y="6352908"/>
            <a:ext cx="464472" cy="365125"/>
          </a:xfrm>
          <a:prstGeom prst="rect">
            <a:avLst/>
          </a:prstGeom>
        </p:spPr>
        <p:txBody>
          <a:bodyPr/>
          <a:lstStyle>
            <a:lvl1pPr>
              <a:defRPr>
                <a:latin typeface="Gill Sans MT" panose="020B0502020104020203" pitchFamily="34" charset="0"/>
              </a:defRPr>
            </a:lvl1pPr>
          </a:lstStyle>
          <a:p>
            <a:fld id="{E3DDFA2D-4C8B-4D3A-B101-832FE800DC3B}" type="slidenum">
              <a:rPr lang="en-GB" smtClean="0"/>
              <a:pPr/>
              <a:t>‹#›</a:t>
            </a:fld>
            <a:endParaRPr lang="en-GB"/>
          </a:p>
        </p:txBody>
      </p:sp>
      <p:grpSp>
        <p:nvGrpSpPr>
          <p:cNvPr id="5" name="Group 4">
            <a:extLst>
              <a:ext uri="{FF2B5EF4-FFF2-40B4-BE49-F238E27FC236}">
                <a16:creationId xmlns:a16="http://schemas.microsoft.com/office/drawing/2014/main" id="{8F55AE63-4AEF-4B49-8ECA-981F15FCD7E8}"/>
              </a:ext>
            </a:extLst>
          </p:cNvPr>
          <p:cNvGrpSpPr/>
          <p:nvPr userDrawn="1"/>
        </p:nvGrpSpPr>
        <p:grpSpPr>
          <a:xfrm>
            <a:off x="0" y="6160655"/>
            <a:ext cx="12192000" cy="697345"/>
            <a:chOff x="0" y="6160655"/>
            <a:chExt cx="12192000" cy="697345"/>
          </a:xfrm>
        </p:grpSpPr>
        <p:sp>
          <p:nvSpPr>
            <p:cNvPr id="8" name="Rectangle 7">
              <a:extLst>
                <a:ext uri="{FF2B5EF4-FFF2-40B4-BE49-F238E27FC236}">
                  <a16:creationId xmlns:a16="http://schemas.microsoft.com/office/drawing/2014/main" id="{F0B4AF4A-5C82-4FC8-AC3A-BE32731D0E64}"/>
                </a:ext>
              </a:extLst>
            </p:cNvPr>
            <p:cNvSpPr/>
            <p:nvPr userDrawn="1"/>
          </p:nvSpPr>
          <p:spPr>
            <a:xfrm>
              <a:off x="0" y="6160655"/>
              <a:ext cx="12192000" cy="697345"/>
            </a:xfrm>
            <a:prstGeom prst="rect">
              <a:avLst/>
            </a:prstGeom>
            <a:solidFill>
              <a:srgbClr val="0A8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logo&#10;&#10;Description automatically generated">
              <a:extLst>
                <a:ext uri="{FF2B5EF4-FFF2-40B4-BE49-F238E27FC236}">
                  <a16:creationId xmlns:a16="http://schemas.microsoft.com/office/drawing/2014/main" id="{9D86A54E-2F4C-4251-B63F-B9883E3360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1600" y="6315047"/>
              <a:ext cx="1753430" cy="388560"/>
            </a:xfrm>
            <a:prstGeom prst="rect">
              <a:avLst/>
            </a:prstGeom>
          </p:spPr>
        </p:pic>
      </p:grpSp>
    </p:spTree>
    <p:extLst>
      <p:ext uri="{BB962C8B-B14F-4D97-AF65-F5344CB8AC3E}">
        <p14:creationId xmlns:p14="http://schemas.microsoft.com/office/powerpoint/2010/main" val="3535688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FA817B-5763-45AC-AB13-192A70AD78A3}"/>
              </a:ext>
            </a:extLst>
          </p:cNvPr>
          <p:cNvSpPr>
            <a:spLocks noGrp="1"/>
          </p:cNvSpPr>
          <p:nvPr>
            <p:ph type="title"/>
          </p:nvPr>
        </p:nvSpPr>
        <p:spPr>
          <a:xfrm>
            <a:off x="489958" y="445377"/>
            <a:ext cx="11212083" cy="1186869"/>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8385E4-D0A2-459F-9961-D37B053DFD01}"/>
              </a:ext>
            </a:extLst>
          </p:cNvPr>
          <p:cNvSpPr>
            <a:spLocks noGrp="1"/>
          </p:cNvSpPr>
          <p:nvPr>
            <p:ph type="body" idx="1"/>
          </p:nvPr>
        </p:nvSpPr>
        <p:spPr>
          <a:xfrm>
            <a:off x="922946" y="1632247"/>
            <a:ext cx="10981345" cy="42728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9C9373-1469-4692-878E-58525930CE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Gill Sans MT" panose="020B0502020104020203" pitchFamily="34" charset="0"/>
              </a:defRPr>
            </a:lvl1pPr>
          </a:lstStyle>
          <a:p>
            <a:fld id="{019CDF6D-B25F-4918-A2ED-D024B0A4B9D9}" type="datetimeFigureOut">
              <a:rPr lang="en-GB" smtClean="0"/>
              <a:pPr/>
              <a:t>20/09/2023</a:t>
            </a:fld>
            <a:endParaRPr lang="en-GB"/>
          </a:p>
        </p:txBody>
      </p:sp>
      <p:sp>
        <p:nvSpPr>
          <p:cNvPr id="5" name="Footer Placeholder 4">
            <a:extLst>
              <a:ext uri="{FF2B5EF4-FFF2-40B4-BE49-F238E27FC236}">
                <a16:creationId xmlns:a16="http://schemas.microsoft.com/office/drawing/2014/main" id="{46E23D0F-E685-4298-8587-B75E280392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C1C0A70F-221C-4836-B8BB-83E240435B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Gill Sans MT" panose="020B0502020104020203" pitchFamily="34" charset="0"/>
              </a:defRPr>
            </a:lvl1pPr>
          </a:lstStyle>
          <a:p>
            <a:fld id="{E3DDFA2D-4C8B-4D3A-B101-832FE800DC3B}" type="slidenum">
              <a:rPr lang="en-GB" smtClean="0"/>
              <a:pPr/>
              <a:t>‹#›</a:t>
            </a:fld>
            <a:endParaRPr lang="en-GB"/>
          </a:p>
        </p:txBody>
      </p:sp>
    </p:spTree>
    <p:extLst>
      <p:ext uri="{BB962C8B-B14F-4D97-AF65-F5344CB8AC3E}">
        <p14:creationId xmlns:p14="http://schemas.microsoft.com/office/powerpoint/2010/main" val="622652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9" r:id="rId4"/>
    <p:sldLayoutId id="2147483658" r:id="rId5"/>
    <p:sldLayoutId id="2147483661" r:id="rId6"/>
    <p:sldLayoutId id="2147483662" r:id="rId7"/>
    <p:sldLayoutId id="2147483663" r:id="rId8"/>
    <p:sldLayoutId id="2147483664" r:id="rId9"/>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laura.godtschalk@nhs.net" TargetMode="External"/><Relationship Id="rId7" Type="http://schemas.openxmlformats.org/officeDocument/2006/relationships/hyperlink" Target="https://www.menti.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lpt.llrcarerecord@nhs.net" TargetMode="External"/><Relationship Id="rId5" Type="http://schemas.openxmlformats.org/officeDocument/2006/relationships/hyperlink" Target="mailto:Sandra.taylor50@nhs.net" TargetMode="External"/><Relationship Id="rId4" Type="http://schemas.openxmlformats.org/officeDocument/2006/relationships/hyperlink" Target="mailto:toby.page1@nhs.ne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7.png"/><Relationship Id="rId7" Type="http://schemas.openxmlformats.org/officeDocument/2006/relationships/diagramData" Target="../diagrams/data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svg"/><Relationship Id="rId11" Type="http://schemas.microsoft.com/office/2007/relationships/diagramDrawing" Target="../diagrams/drawing1.xml"/><Relationship Id="rId5" Type="http://schemas.openxmlformats.org/officeDocument/2006/relationships/image" Target="../media/image19.png"/><Relationship Id="rId10" Type="http://schemas.openxmlformats.org/officeDocument/2006/relationships/diagramColors" Target="../diagrams/colors1.xml"/><Relationship Id="rId4" Type="http://schemas.openxmlformats.org/officeDocument/2006/relationships/image" Target="../media/image18.svg"/><Relationship Id="rId9"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8" Type="http://schemas.openxmlformats.org/officeDocument/2006/relationships/hyperlink" Target="https://leicesterleicestershireandrutland.icb.nhs.uk/your-health/your-care-record/" TargetMode="External"/><Relationship Id="rId13" Type="http://schemas.openxmlformats.org/officeDocument/2006/relationships/image" Target="../media/image70.png"/><Relationship Id="rId3" Type="http://schemas.openxmlformats.org/officeDocument/2006/relationships/image" Target="../media/image66.png"/><Relationship Id="rId7" Type="http://schemas.openxmlformats.org/officeDocument/2006/relationships/image" Target="../media/image20.svg"/><Relationship Id="rId12" Type="http://schemas.openxmlformats.org/officeDocument/2006/relationships/image" Target="../media/image6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68.png"/><Relationship Id="rId5" Type="http://schemas.openxmlformats.org/officeDocument/2006/relationships/image" Target="../media/image18.svg"/><Relationship Id="rId10" Type="http://schemas.openxmlformats.org/officeDocument/2006/relationships/image" Target="../media/image67.png"/><Relationship Id="rId4" Type="http://schemas.openxmlformats.org/officeDocument/2006/relationships/image" Target="../media/image17.png"/><Relationship Id="rId9" Type="http://schemas.openxmlformats.org/officeDocument/2006/relationships/hyperlink" Target="mailto:lpt.llrcarerecord@nhs.ne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eicesterleicestershireandrutland.icb.nhs.uk/your-health/your-care-record/"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71.png"/><Relationship Id="rId4" Type="http://schemas.openxmlformats.org/officeDocument/2006/relationships/hyperlink" Target="mailto:Lpt.llrcarerecord@nhs.ne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laura.godtschalk@nhs.net" TargetMode="External"/><Relationship Id="rId7" Type="http://schemas.openxmlformats.org/officeDocument/2006/relationships/hyperlink" Target="https://www.menti.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mailto:lpt.llrcarerecord@nhs.net" TargetMode="External"/><Relationship Id="rId5" Type="http://schemas.openxmlformats.org/officeDocument/2006/relationships/hyperlink" Target="mailto:Sandra.taylor50@nhs.net" TargetMode="External"/><Relationship Id="rId4" Type="http://schemas.openxmlformats.org/officeDocument/2006/relationships/hyperlink" Target="mailto:toby.page1@nhs.net"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PJXiuPaDb28?feature=oembed"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svg"/><Relationship Id="rId11" Type="http://schemas.openxmlformats.org/officeDocument/2006/relationships/image" Target="../media/image25.sv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sv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F2F97-5E2A-4F45-869E-804BD8CCF8E6}"/>
              </a:ext>
            </a:extLst>
          </p:cNvPr>
          <p:cNvSpPr>
            <a:spLocks noGrp="1"/>
          </p:cNvSpPr>
          <p:nvPr>
            <p:ph type="ctrTitle"/>
          </p:nvPr>
        </p:nvSpPr>
        <p:spPr>
          <a:xfrm>
            <a:off x="5576277" y="587829"/>
            <a:ext cx="6305172" cy="3505199"/>
          </a:xfrm>
        </p:spPr>
        <p:txBody>
          <a:bodyPr>
            <a:normAutofit fontScale="90000"/>
          </a:bodyPr>
          <a:lstStyle/>
          <a:p>
            <a:pPr algn="l"/>
            <a:r>
              <a:rPr lang="en-GB">
                <a:latin typeface="Gill Sans MT"/>
              </a:rPr>
              <a:t>Leicester, Leicestershire and Rutland Care Record:</a:t>
            </a:r>
            <a:br>
              <a:rPr lang="en-GB">
                <a:latin typeface="Gill Sans MT"/>
              </a:rPr>
            </a:br>
            <a:r>
              <a:rPr lang="en-GB">
                <a:latin typeface="Gill Sans MT"/>
              </a:rPr>
              <a:t>Introduction</a:t>
            </a:r>
            <a:br>
              <a:rPr lang="en-GB">
                <a:latin typeface="Gill Sans MT"/>
              </a:rPr>
            </a:br>
            <a:br>
              <a:rPr lang="en-GB" sz="2200">
                <a:latin typeface="Gill Sans MT"/>
              </a:rPr>
            </a:br>
            <a:endParaRPr lang="en-GB" sz="3100">
              <a:latin typeface="Gill Sans MT"/>
            </a:endParaRPr>
          </a:p>
        </p:txBody>
      </p:sp>
      <p:sp>
        <p:nvSpPr>
          <p:cNvPr id="3" name="Subtitle 2">
            <a:extLst>
              <a:ext uri="{FF2B5EF4-FFF2-40B4-BE49-F238E27FC236}">
                <a16:creationId xmlns:a16="http://schemas.microsoft.com/office/drawing/2014/main" id="{5E0D5E3F-D158-49AB-B46A-1E3A1480ED43}"/>
              </a:ext>
            </a:extLst>
          </p:cNvPr>
          <p:cNvSpPr>
            <a:spLocks noGrp="1"/>
          </p:cNvSpPr>
          <p:nvPr>
            <p:ph type="subTitle" idx="1"/>
          </p:nvPr>
        </p:nvSpPr>
        <p:spPr>
          <a:xfrm>
            <a:off x="5499329" y="3763004"/>
            <a:ext cx="6100716" cy="1140142"/>
          </a:xfrm>
        </p:spPr>
        <p:txBody>
          <a:bodyPr vert="horz" lIns="91440" tIns="45720" rIns="91440" bIns="45720" rtlCol="0" anchor="t">
            <a:normAutofit/>
          </a:bodyPr>
          <a:lstStyle/>
          <a:p>
            <a:pPr algn="l"/>
            <a:r>
              <a:rPr lang="en-US" dirty="0">
                <a:latin typeface="Gill Sans MT"/>
              </a:rPr>
              <a:t>Leicestershire Pharmaceutical Committee </a:t>
            </a:r>
            <a:endParaRPr lang="en-US"/>
          </a:p>
          <a:p>
            <a:pPr algn="l"/>
            <a:r>
              <a:rPr lang="en-US" dirty="0">
                <a:latin typeface="Gill Sans MT"/>
              </a:rPr>
              <a:t>Open House Surgery - 20 September 2023</a:t>
            </a:r>
          </a:p>
        </p:txBody>
      </p:sp>
      <p:sp>
        <p:nvSpPr>
          <p:cNvPr id="4" name="Subtitle 2">
            <a:extLst>
              <a:ext uri="{FF2B5EF4-FFF2-40B4-BE49-F238E27FC236}">
                <a16:creationId xmlns:a16="http://schemas.microsoft.com/office/drawing/2014/main" id="{0A7FDEA3-72BF-4B31-A6A4-D4257EC91B62}"/>
              </a:ext>
            </a:extLst>
          </p:cNvPr>
          <p:cNvSpPr txBox="1">
            <a:spLocks/>
          </p:cNvSpPr>
          <p:nvPr/>
        </p:nvSpPr>
        <p:spPr>
          <a:xfrm>
            <a:off x="5580860" y="4903146"/>
            <a:ext cx="5937655" cy="1761664"/>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ill Sans MT" panose="020B0502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Gill Sans MT" panose="020B0502020104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Gill Sans MT" panose="020B0502020104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ill Sans MT" panose="020B0502020104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ill Sans MT" panose="020B0502020104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400">
                <a:latin typeface="Gill Sans MT"/>
              </a:rPr>
              <a:t>Laura </a:t>
            </a:r>
            <a:r>
              <a:rPr lang="en-GB" sz="1400" err="1">
                <a:latin typeface="Gill Sans MT"/>
              </a:rPr>
              <a:t>Godtschalk</a:t>
            </a:r>
            <a:r>
              <a:rPr lang="en-GB" sz="1400">
                <a:latin typeface="Gill Sans MT"/>
              </a:rPr>
              <a:t> – Programme Manager (</a:t>
            </a:r>
            <a:r>
              <a:rPr lang="en-GB" sz="1400">
                <a:latin typeface="Gill Sans MT"/>
                <a:hlinkClick r:id="rId3"/>
              </a:rPr>
              <a:t>laura.godtschalk@nhs.net</a:t>
            </a:r>
            <a:r>
              <a:rPr lang="en-GB" sz="1400">
                <a:latin typeface="Gill Sans MT"/>
              </a:rPr>
              <a:t>)</a:t>
            </a:r>
          </a:p>
          <a:p>
            <a:pPr algn="l"/>
            <a:r>
              <a:rPr lang="en-GB" sz="1400">
                <a:latin typeface="Gill Sans MT"/>
              </a:rPr>
              <a:t>Toby Page – Architecture Lead (</a:t>
            </a:r>
            <a:r>
              <a:rPr lang="en-GB" sz="1400">
                <a:latin typeface="Gill Sans MT"/>
                <a:hlinkClick r:id="rId4"/>
              </a:rPr>
              <a:t>toby.page1@nhs.net</a:t>
            </a:r>
            <a:r>
              <a:rPr lang="en-GB" sz="1400">
                <a:latin typeface="Gill Sans MT"/>
              </a:rPr>
              <a:t>)</a:t>
            </a:r>
          </a:p>
          <a:p>
            <a:pPr algn="l"/>
            <a:r>
              <a:rPr lang="en-GB" sz="1400">
                <a:latin typeface="Gill Sans MT"/>
              </a:rPr>
              <a:t>Sandra Taylor – Change and Benefits Manager (</a:t>
            </a:r>
            <a:r>
              <a:rPr lang="en-GB" sz="1400">
                <a:latin typeface="Gill Sans MT"/>
                <a:hlinkClick r:id="rId5"/>
              </a:rPr>
              <a:t>Sandra.taylor50@nhs.net</a:t>
            </a:r>
            <a:r>
              <a:rPr lang="en-GB" sz="1400">
                <a:latin typeface="Gill Sans MT"/>
              </a:rPr>
              <a:t>)</a:t>
            </a:r>
          </a:p>
          <a:p>
            <a:pPr algn="l"/>
            <a:r>
              <a:rPr lang="en-GB" sz="2800">
                <a:latin typeface="Gill Sans MT"/>
              </a:rPr>
              <a:t>Contact: </a:t>
            </a:r>
            <a:r>
              <a:rPr lang="en-GB" sz="2800">
                <a:latin typeface="Gill Sans MT"/>
                <a:hlinkClick r:id="rId6"/>
              </a:rPr>
              <a:t>lpt.llrcarerecord@nhs.net</a:t>
            </a:r>
            <a:r>
              <a:rPr lang="en-GB" sz="2800">
                <a:latin typeface="Gill Sans MT"/>
              </a:rPr>
              <a:t> </a:t>
            </a:r>
            <a:endParaRPr lang="en-GB" sz="2800"/>
          </a:p>
        </p:txBody>
      </p:sp>
      <p:sp>
        <p:nvSpPr>
          <p:cNvPr id="5" name="TextBox 4">
            <a:extLst>
              <a:ext uri="{FF2B5EF4-FFF2-40B4-BE49-F238E27FC236}">
                <a16:creationId xmlns:a16="http://schemas.microsoft.com/office/drawing/2014/main" id="{0E54DBD5-1667-4592-A51C-D1093005FEFF}"/>
              </a:ext>
            </a:extLst>
          </p:cNvPr>
          <p:cNvSpPr txBox="1"/>
          <p:nvPr/>
        </p:nvSpPr>
        <p:spPr>
          <a:xfrm>
            <a:off x="488202" y="5476381"/>
            <a:ext cx="3325091" cy="646331"/>
          </a:xfrm>
          <a:prstGeom prst="rect">
            <a:avLst/>
          </a:prstGeom>
          <a:noFill/>
        </p:spPr>
        <p:txBody>
          <a:bodyPr wrap="square" lIns="91440" tIns="45720" rIns="91440" bIns="45720" rtlCol="0" anchor="t">
            <a:spAutoFit/>
          </a:bodyPr>
          <a:lstStyle/>
          <a:p>
            <a:r>
              <a:rPr lang="en-GB" b="1" u="sng"/>
              <a:t>Feedback:</a:t>
            </a:r>
          </a:p>
          <a:p>
            <a:r>
              <a:rPr lang="en-GB">
                <a:hlinkClick r:id="rId7"/>
              </a:rPr>
              <a:t>Menti.com</a:t>
            </a:r>
            <a:r>
              <a:rPr lang="en-GB"/>
              <a:t>  	1234 5678</a:t>
            </a:r>
          </a:p>
        </p:txBody>
      </p:sp>
      <p:pic>
        <p:nvPicPr>
          <p:cNvPr id="6" name="Picture 6">
            <a:extLst>
              <a:ext uri="{FF2B5EF4-FFF2-40B4-BE49-F238E27FC236}">
                <a16:creationId xmlns:a16="http://schemas.microsoft.com/office/drawing/2014/main" id="{CAE504CC-0675-1EDC-E1BF-9D2C275D3B15}"/>
              </a:ext>
            </a:extLst>
          </p:cNvPr>
          <p:cNvPicPr>
            <a:picLocks noChangeAspect="1"/>
          </p:cNvPicPr>
          <p:nvPr/>
        </p:nvPicPr>
        <p:blipFill>
          <a:blip r:embed="rId8"/>
          <a:stretch>
            <a:fillRect/>
          </a:stretch>
        </p:blipFill>
        <p:spPr>
          <a:xfrm>
            <a:off x="310551" y="192733"/>
            <a:ext cx="4502215" cy="6477142"/>
          </a:xfrm>
          <a:prstGeom prst="rect">
            <a:avLst/>
          </a:prstGeom>
        </p:spPr>
      </p:pic>
    </p:spTree>
    <p:extLst>
      <p:ext uri="{BB962C8B-B14F-4D97-AF65-F5344CB8AC3E}">
        <p14:creationId xmlns:p14="http://schemas.microsoft.com/office/powerpoint/2010/main" val="764220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ointer 1" descr="A picture containing text&#10;&#10;Description automatically generated">
            <a:extLst>
              <a:ext uri="{FF2B5EF4-FFF2-40B4-BE49-F238E27FC236}">
                <a16:creationId xmlns:a16="http://schemas.microsoft.com/office/drawing/2014/main" id="{3E6699D8-3D89-0F45-5BF2-FD852A1201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415368">
            <a:off x="1663854" y="3604899"/>
            <a:ext cx="956151" cy="989351"/>
          </a:xfrm>
          <a:prstGeom prst="rect">
            <a:avLst/>
          </a:prstGeom>
        </p:spPr>
      </p:pic>
      <p:pic>
        <p:nvPicPr>
          <p:cNvPr id="5" name="Picture 4">
            <a:extLst>
              <a:ext uri="{FF2B5EF4-FFF2-40B4-BE49-F238E27FC236}">
                <a16:creationId xmlns:a16="http://schemas.microsoft.com/office/drawing/2014/main" id="{176CD733-594B-B1B4-9DF1-097F605ABC38}"/>
              </a:ext>
            </a:extLst>
          </p:cNvPr>
          <p:cNvPicPr>
            <a:picLocks noChangeAspect="1"/>
          </p:cNvPicPr>
          <p:nvPr/>
        </p:nvPicPr>
        <p:blipFill>
          <a:blip r:embed="rId4"/>
          <a:stretch>
            <a:fillRect/>
          </a:stretch>
        </p:blipFill>
        <p:spPr>
          <a:xfrm>
            <a:off x="0" y="13369"/>
            <a:ext cx="12192000" cy="6844631"/>
          </a:xfrm>
          <a:prstGeom prst="rect">
            <a:avLst/>
          </a:prstGeom>
        </p:spPr>
      </p:pic>
    </p:spTree>
    <p:extLst>
      <p:ext uri="{BB962C8B-B14F-4D97-AF65-F5344CB8AC3E}">
        <p14:creationId xmlns:p14="http://schemas.microsoft.com/office/powerpoint/2010/main" val="927743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A2A30-DFAA-1A8A-5F13-F90D87723A8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27FC916-73A8-8BF6-C31D-28E975E90D84}"/>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0290228E-336A-4526-F3E4-4BEECED42D36}"/>
              </a:ext>
            </a:extLst>
          </p:cNvPr>
          <p:cNvPicPr>
            <a:picLocks noChangeAspect="1"/>
          </p:cNvPicPr>
          <p:nvPr/>
        </p:nvPicPr>
        <p:blipFill>
          <a:blip r:embed="rId2"/>
          <a:stretch>
            <a:fillRect/>
          </a:stretch>
        </p:blipFill>
        <p:spPr>
          <a:xfrm>
            <a:off x="0" y="0"/>
            <a:ext cx="12192000" cy="6817443"/>
          </a:xfrm>
          <a:prstGeom prst="rect">
            <a:avLst/>
          </a:prstGeom>
        </p:spPr>
      </p:pic>
    </p:spTree>
    <p:extLst>
      <p:ext uri="{BB962C8B-B14F-4D97-AF65-F5344CB8AC3E}">
        <p14:creationId xmlns:p14="http://schemas.microsoft.com/office/powerpoint/2010/main" val="2668293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1BB9-E382-8968-1447-5F2CF5C55BC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3C4AF76-12B2-BD75-AE5A-5896E38133D9}"/>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BACC4D24-7BF4-B993-FA44-BA458816DA68}"/>
              </a:ext>
            </a:extLst>
          </p:cNvPr>
          <p:cNvPicPr>
            <a:picLocks noChangeAspect="1"/>
          </p:cNvPicPr>
          <p:nvPr/>
        </p:nvPicPr>
        <p:blipFill>
          <a:blip r:embed="rId2"/>
          <a:stretch>
            <a:fillRect/>
          </a:stretch>
        </p:blipFill>
        <p:spPr>
          <a:xfrm>
            <a:off x="0" y="5949"/>
            <a:ext cx="12192000" cy="6846101"/>
          </a:xfrm>
          <a:prstGeom prst="rect">
            <a:avLst/>
          </a:prstGeom>
        </p:spPr>
      </p:pic>
    </p:spTree>
    <p:extLst>
      <p:ext uri="{BB962C8B-B14F-4D97-AF65-F5344CB8AC3E}">
        <p14:creationId xmlns:p14="http://schemas.microsoft.com/office/powerpoint/2010/main" val="1512845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6">
            <a:extLst>
              <a:ext uri="{FF2B5EF4-FFF2-40B4-BE49-F238E27FC236}">
                <a16:creationId xmlns:a16="http://schemas.microsoft.com/office/drawing/2014/main" id="{80D4969E-924B-4B56-8B6B-F57C1529FC3E}"/>
              </a:ext>
            </a:extLst>
          </p:cNvPr>
          <p:cNvSpPr>
            <a:spLocks noGrp="1"/>
          </p:cNvSpPr>
          <p:nvPr>
            <p:ph type="title"/>
          </p:nvPr>
        </p:nvSpPr>
        <p:spPr>
          <a:xfrm>
            <a:off x="439277" y="85097"/>
            <a:ext cx="11246265" cy="998864"/>
          </a:xfrm>
        </p:spPr>
        <p:txBody>
          <a:bodyPr>
            <a:normAutofit/>
          </a:bodyPr>
          <a:lstStyle/>
          <a:p>
            <a:r>
              <a:rPr lang="en-GB">
                <a:latin typeface="+mn-lt"/>
              </a:rPr>
              <a:t>Why get involved?</a:t>
            </a:r>
          </a:p>
        </p:txBody>
      </p:sp>
      <p:pic>
        <p:nvPicPr>
          <p:cNvPr id="32" name="Graphic 31" descr="Management outline">
            <a:extLst>
              <a:ext uri="{FF2B5EF4-FFF2-40B4-BE49-F238E27FC236}">
                <a16:creationId xmlns:a16="http://schemas.microsoft.com/office/drawing/2014/main" id="{AB1444FC-E668-435E-984B-FF1947491F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86423" y="1408889"/>
            <a:ext cx="734291" cy="734291"/>
          </a:xfrm>
          <a:prstGeom prst="rect">
            <a:avLst/>
          </a:prstGeom>
        </p:spPr>
      </p:pic>
      <p:pic>
        <p:nvPicPr>
          <p:cNvPr id="33" name="Graphic 32" descr="Open hand with plant outline">
            <a:extLst>
              <a:ext uri="{FF2B5EF4-FFF2-40B4-BE49-F238E27FC236}">
                <a16:creationId xmlns:a16="http://schemas.microsoft.com/office/drawing/2014/main" id="{7C897B4C-7B54-4540-8A45-6820F0BD6B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703553" y="3021250"/>
            <a:ext cx="572219" cy="572219"/>
          </a:xfrm>
          <a:prstGeom prst="rect">
            <a:avLst/>
          </a:prstGeom>
        </p:spPr>
      </p:pic>
      <p:graphicFrame>
        <p:nvGraphicFramePr>
          <p:cNvPr id="42" name="TextBox 37">
            <a:extLst>
              <a:ext uri="{FF2B5EF4-FFF2-40B4-BE49-F238E27FC236}">
                <a16:creationId xmlns:a16="http://schemas.microsoft.com/office/drawing/2014/main" id="{145EFECA-0BD5-8F00-C97C-9C48434E75AA}"/>
              </a:ext>
            </a:extLst>
          </p:cNvPr>
          <p:cNvGraphicFramePr/>
          <p:nvPr>
            <p:extLst>
              <p:ext uri="{D42A27DB-BD31-4B8C-83A1-F6EECF244321}">
                <p14:modId xmlns:p14="http://schemas.microsoft.com/office/powerpoint/2010/main" val="78607767"/>
              </p:ext>
            </p:extLst>
          </p:nvPr>
        </p:nvGraphicFramePr>
        <p:xfrm>
          <a:off x="1159809" y="938248"/>
          <a:ext cx="9429571" cy="52339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55851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Medical Practice Strategies: Time-Savers - Hello Health's Blog">
            <a:extLst>
              <a:ext uri="{FF2B5EF4-FFF2-40B4-BE49-F238E27FC236}">
                <a16:creationId xmlns:a16="http://schemas.microsoft.com/office/drawing/2014/main" id="{32F55134-CF25-E78D-C4C6-AB62022BB1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11" r="14886" b="5464"/>
          <a:stretch/>
        </p:blipFill>
        <p:spPr bwMode="auto">
          <a:xfrm>
            <a:off x="0" y="1299409"/>
            <a:ext cx="6749716" cy="4846471"/>
          </a:xfrm>
          <a:prstGeom prst="rect">
            <a:avLst/>
          </a:prstGeom>
          <a:noFill/>
          <a:ln>
            <a:solidFill>
              <a:srgbClr val="EEE8E0"/>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F1C36D8-CDD1-AB1D-B172-F93660B6D2E1}"/>
              </a:ext>
            </a:extLst>
          </p:cNvPr>
          <p:cNvSpPr txBox="1"/>
          <p:nvPr/>
        </p:nvSpPr>
        <p:spPr>
          <a:xfrm>
            <a:off x="7186091" y="1347902"/>
            <a:ext cx="4684015" cy="4524315"/>
          </a:xfrm>
          <a:prstGeom prst="rect">
            <a:avLst/>
          </a:prstGeom>
          <a:noFill/>
        </p:spPr>
        <p:txBody>
          <a:bodyPr wrap="square" lIns="91440" tIns="45720" rIns="91440" bIns="45720" rtlCol="0" anchor="t">
            <a:spAutoFit/>
          </a:bodyPr>
          <a:lstStyle/>
          <a:p>
            <a:r>
              <a:rPr lang="en-GB" sz="2400">
                <a:solidFill>
                  <a:srgbClr val="0A8185"/>
                </a:solidFill>
                <a:latin typeface="VAGRoundedLTCYRW10-Bold"/>
              </a:rPr>
              <a:t>Making </a:t>
            </a:r>
            <a:r>
              <a:rPr lang="en-GB" sz="2400" b="1">
                <a:solidFill>
                  <a:srgbClr val="0A8185"/>
                </a:solidFill>
                <a:latin typeface="VAGRoundedLTCYRW10-Bold"/>
              </a:rPr>
              <a:t>fewer</a:t>
            </a:r>
            <a:r>
              <a:rPr lang="en-GB" sz="2400">
                <a:solidFill>
                  <a:srgbClr val="0A8185"/>
                </a:solidFill>
                <a:latin typeface="VAGRoundedLTCYRW10-Bold"/>
              </a:rPr>
              <a:t> and </a:t>
            </a:r>
            <a:r>
              <a:rPr lang="en-GB" sz="2400" b="1">
                <a:solidFill>
                  <a:srgbClr val="0A8185"/>
                </a:solidFill>
                <a:latin typeface="VAGRoundedLTCYRW10-Bold"/>
              </a:rPr>
              <a:t>shorter</a:t>
            </a:r>
            <a:r>
              <a:rPr lang="en-GB" sz="2400">
                <a:solidFill>
                  <a:srgbClr val="0A8185"/>
                </a:solidFill>
                <a:latin typeface="VAGRoundedLTCYRW10-Bold"/>
              </a:rPr>
              <a:t> calls</a:t>
            </a:r>
          </a:p>
          <a:p>
            <a:endParaRPr lang="en-GB" sz="2400">
              <a:solidFill>
                <a:srgbClr val="0A8185"/>
              </a:solidFill>
              <a:latin typeface="VAGRoundedLTCYRW10-Bold"/>
            </a:endParaRPr>
          </a:p>
          <a:p>
            <a:r>
              <a:rPr lang="en-GB" sz="2400" u="sng">
                <a:solidFill>
                  <a:srgbClr val="0A8185"/>
                </a:solidFill>
                <a:latin typeface="VAGRoundedLTCYRW10-Bold"/>
                <a:cs typeface="Calibri"/>
              </a:rPr>
              <a:t>Example</a:t>
            </a:r>
          </a:p>
          <a:p>
            <a:r>
              <a:rPr lang="en-GB" sz="2400">
                <a:solidFill>
                  <a:srgbClr val="0A8185"/>
                </a:solidFill>
                <a:latin typeface="VAGRoundedLTCYRW10-Bold"/>
                <a:cs typeface="Calibri"/>
              </a:rPr>
              <a:t>Just </a:t>
            </a:r>
            <a:r>
              <a:rPr lang="en-GB" sz="2400" b="1">
                <a:solidFill>
                  <a:srgbClr val="0A8185"/>
                </a:solidFill>
                <a:latin typeface="VAGRoundedLTCYRW10-Bold"/>
                <a:cs typeface="Calibri"/>
              </a:rPr>
              <a:t>20 minutes </a:t>
            </a:r>
            <a:r>
              <a:rPr lang="en-GB" sz="2400">
                <a:solidFill>
                  <a:srgbClr val="0A8185"/>
                </a:solidFill>
                <a:latin typeface="VAGRoundedLTCYRW10-Bold"/>
                <a:cs typeface="Calibri"/>
              </a:rPr>
              <a:t>per working day saved obtaining information equates to </a:t>
            </a:r>
            <a:r>
              <a:rPr lang="en-GB" sz="2400" b="1">
                <a:solidFill>
                  <a:srgbClr val="0A8185"/>
                </a:solidFill>
                <a:latin typeface="VAGRoundedLTCYRW10-Bold"/>
              </a:rPr>
              <a:t>two working weeks, per person, per year </a:t>
            </a:r>
            <a:r>
              <a:rPr lang="en-GB" sz="2400">
                <a:solidFill>
                  <a:srgbClr val="0A8185"/>
                </a:solidFill>
                <a:latin typeface="VAGRoundedLTCYRW10-Bold"/>
              </a:rPr>
              <a:t>available for more productive uses</a:t>
            </a:r>
            <a:r>
              <a:rPr lang="en-GB" sz="2400">
                <a:solidFill>
                  <a:srgbClr val="0A8185"/>
                </a:solidFill>
                <a:latin typeface="VAGRoundedLTCYRW10-Bold"/>
                <a:cs typeface="Calibri"/>
              </a:rPr>
              <a:t>.</a:t>
            </a:r>
          </a:p>
          <a:p>
            <a:endParaRPr lang="en-GB" sz="2400">
              <a:solidFill>
                <a:srgbClr val="0A8185"/>
              </a:solidFill>
              <a:latin typeface="VAGRoundedLTCYRW10-Bold"/>
              <a:ea typeface="+mn-lt"/>
              <a:cs typeface="+mn-lt"/>
            </a:endParaRPr>
          </a:p>
          <a:p>
            <a:r>
              <a:rPr lang="en-GB" sz="2400">
                <a:solidFill>
                  <a:srgbClr val="0A8185"/>
                </a:solidFill>
                <a:ea typeface="+mn-lt"/>
                <a:cs typeface="+mn-lt"/>
              </a:rPr>
              <a:t>...while improving care for customers and reducing the GP burden</a:t>
            </a:r>
            <a:endParaRPr lang="en-GB" sz="2400">
              <a:solidFill>
                <a:srgbClr val="0A8185"/>
              </a:solidFill>
              <a:latin typeface="Calibri"/>
              <a:cs typeface="Calibri"/>
            </a:endParaRPr>
          </a:p>
        </p:txBody>
      </p:sp>
      <p:sp>
        <p:nvSpPr>
          <p:cNvPr id="4" name="TextBox 3">
            <a:extLst>
              <a:ext uri="{FF2B5EF4-FFF2-40B4-BE49-F238E27FC236}">
                <a16:creationId xmlns:a16="http://schemas.microsoft.com/office/drawing/2014/main" id="{F158D732-71EF-09C9-78C1-288B60592177}"/>
              </a:ext>
            </a:extLst>
          </p:cNvPr>
          <p:cNvSpPr txBox="1"/>
          <p:nvPr/>
        </p:nvSpPr>
        <p:spPr>
          <a:xfrm>
            <a:off x="204537" y="248432"/>
            <a:ext cx="11271740" cy="923330"/>
          </a:xfrm>
          <a:prstGeom prst="rect">
            <a:avLst/>
          </a:prstGeom>
          <a:noFill/>
        </p:spPr>
        <p:txBody>
          <a:bodyPr wrap="none" rtlCol="0">
            <a:spAutoFit/>
          </a:bodyPr>
          <a:lstStyle/>
          <a:p>
            <a:r>
              <a:rPr lang="en-GB" sz="5400" b="1">
                <a:solidFill>
                  <a:srgbClr val="0A8185"/>
                </a:solidFill>
                <a:latin typeface="VAGRoundedLTCYRW10-Bold"/>
                <a:cs typeface="Calibri Light"/>
              </a:rPr>
              <a:t>Time freed up for the important things</a:t>
            </a:r>
            <a:endParaRPr lang="en-US" sz="5400" b="1">
              <a:solidFill>
                <a:srgbClr val="0A8185"/>
              </a:solidFill>
              <a:latin typeface="VAGRoundedLTCYRW10-Bold"/>
              <a:cs typeface="Calibri Light"/>
            </a:endParaRPr>
          </a:p>
        </p:txBody>
      </p:sp>
    </p:spTree>
    <p:extLst>
      <p:ext uri="{BB962C8B-B14F-4D97-AF65-F5344CB8AC3E}">
        <p14:creationId xmlns:p14="http://schemas.microsoft.com/office/powerpoint/2010/main" val="3490370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70D0-81C4-CD83-217E-9BCE8AC1E995}"/>
              </a:ext>
            </a:extLst>
          </p:cNvPr>
          <p:cNvSpPr>
            <a:spLocks noGrp="1"/>
          </p:cNvSpPr>
          <p:nvPr>
            <p:ph type="title"/>
          </p:nvPr>
        </p:nvSpPr>
        <p:spPr>
          <a:ln>
            <a:noFill/>
          </a:ln>
        </p:spPr>
        <p:txBody>
          <a:bodyPr/>
          <a:lstStyle/>
          <a:p>
            <a:endParaRPr lang="en-GB"/>
          </a:p>
        </p:txBody>
      </p:sp>
      <p:sp>
        <p:nvSpPr>
          <p:cNvPr id="3" name="Content Placeholder 2">
            <a:extLst>
              <a:ext uri="{FF2B5EF4-FFF2-40B4-BE49-F238E27FC236}">
                <a16:creationId xmlns:a16="http://schemas.microsoft.com/office/drawing/2014/main" id="{20A9E39F-7A47-3790-B544-E92C5F823538}"/>
              </a:ext>
            </a:extLst>
          </p:cNvPr>
          <p:cNvSpPr>
            <a:spLocks noGrp="1"/>
          </p:cNvSpPr>
          <p:nvPr>
            <p:ph idx="1"/>
          </p:nvPr>
        </p:nvSpPr>
        <p:spPr/>
        <p:txBody>
          <a:bodyPr/>
          <a:lstStyle/>
          <a:p>
            <a:endParaRPr lang="en-GB"/>
          </a:p>
        </p:txBody>
      </p:sp>
      <p:sp useBgFill="1">
        <p:nvSpPr>
          <p:cNvPr id="4" name="Rectangle 3">
            <a:extLst>
              <a:ext uri="{FF2B5EF4-FFF2-40B4-BE49-F238E27FC236}">
                <a16:creationId xmlns:a16="http://schemas.microsoft.com/office/drawing/2014/main" id="{5753C499-A8C6-6BC3-2379-1F0BCD269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952" cy="61651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F7BAA124-6852-7FEC-52A0-4B932D87FBD9}"/>
              </a:ext>
            </a:extLst>
          </p:cNvPr>
          <p:cNvSpPr txBox="1">
            <a:spLocks/>
          </p:cNvSpPr>
          <p:nvPr/>
        </p:nvSpPr>
        <p:spPr>
          <a:xfrm>
            <a:off x="746760" y="286547"/>
            <a:ext cx="10515600" cy="11916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a:lstStyle>
          <a:p>
            <a:r>
              <a:rPr lang="en-GB" sz="5400">
                <a:latin typeface="Gill Sans MT"/>
              </a:rPr>
              <a:t>Benefits to CP customers</a:t>
            </a:r>
          </a:p>
        </p:txBody>
      </p:sp>
      <p:sp>
        <p:nvSpPr>
          <p:cNvPr id="6" name="sketch line">
            <a:extLst>
              <a:ext uri="{FF2B5EF4-FFF2-40B4-BE49-F238E27FC236}">
                <a16:creationId xmlns:a16="http://schemas.microsoft.com/office/drawing/2014/main" id="{79FBDD62-5238-7D23-13B4-B529673554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200" y="1865312"/>
            <a:ext cx="10424160" cy="45719"/>
          </a:xfrm>
          <a:custGeom>
            <a:avLst/>
            <a:gdLst>
              <a:gd name="connsiteX0" fmla="*/ 0 w 10424160"/>
              <a:gd name="connsiteY0" fmla="*/ 0 h 45719"/>
              <a:gd name="connsiteX1" fmla="*/ 903427 w 10424160"/>
              <a:gd name="connsiteY1" fmla="*/ 0 h 45719"/>
              <a:gd name="connsiteX2" fmla="*/ 1389888 w 10424160"/>
              <a:gd name="connsiteY2" fmla="*/ 0 h 45719"/>
              <a:gd name="connsiteX3" fmla="*/ 2189074 w 10424160"/>
              <a:gd name="connsiteY3" fmla="*/ 0 h 45719"/>
              <a:gd name="connsiteX4" fmla="*/ 2675534 w 10424160"/>
              <a:gd name="connsiteY4" fmla="*/ 0 h 45719"/>
              <a:gd name="connsiteX5" fmla="*/ 3370478 w 10424160"/>
              <a:gd name="connsiteY5" fmla="*/ 0 h 45719"/>
              <a:gd name="connsiteX6" fmla="*/ 4169664 w 10424160"/>
              <a:gd name="connsiteY6" fmla="*/ 0 h 45719"/>
              <a:gd name="connsiteX7" fmla="*/ 4551883 w 10424160"/>
              <a:gd name="connsiteY7" fmla="*/ 0 h 45719"/>
              <a:gd name="connsiteX8" fmla="*/ 4934102 w 10424160"/>
              <a:gd name="connsiteY8" fmla="*/ 0 h 45719"/>
              <a:gd name="connsiteX9" fmla="*/ 5837530 w 10424160"/>
              <a:gd name="connsiteY9" fmla="*/ 0 h 45719"/>
              <a:gd name="connsiteX10" fmla="*/ 6532474 w 10424160"/>
              <a:gd name="connsiteY10" fmla="*/ 0 h 45719"/>
              <a:gd name="connsiteX11" fmla="*/ 6914693 w 10424160"/>
              <a:gd name="connsiteY11" fmla="*/ 0 h 45719"/>
              <a:gd name="connsiteX12" fmla="*/ 7609637 w 10424160"/>
              <a:gd name="connsiteY12" fmla="*/ 0 h 45719"/>
              <a:gd name="connsiteX13" fmla="*/ 8513064 w 10424160"/>
              <a:gd name="connsiteY13" fmla="*/ 0 h 45719"/>
              <a:gd name="connsiteX14" fmla="*/ 9103766 w 10424160"/>
              <a:gd name="connsiteY14" fmla="*/ 0 h 45719"/>
              <a:gd name="connsiteX15" fmla="*/ 9694469 w 10424160"/>
              <a:gd name="connsiteY15" fmla="*/ 0 h 45719"/>
              <a:gd name="connsiteX16" fmla="*/ 10424160 w 10424160"/>
              <a:gd name="connsiteY16" fmla="*/ 0 h 45719"/>
              <a:gd name="connsiteX17" fmla="*/ 10424160 w 10424160"/>
              <a:gd name="connsiteY17" fmla="*/ 45719 h 45719"/>
              <a:gd name="connsiteX18" fmla="*/ 9729216 w 10424160"/>
              <a:gd name="connsiteY18" fmla="*/ 45719 h 45719"/>
              <a:gd name="connsiteX19" fmla="*/ 8930030 w 10424160"/>
              <a:gd name="connsiteY19" fmla="*/ 45719 h 45719"/>
              <a:gd name="connsiteX20" fmla="*/ 8130845 w 10424160"/>
              <a:gd name="connsiteY20" fmla="*/ 45719 h 45719"/>
              <a:gd name="connsiteX21" fmla="*/ 7644384 w 10424160"/>
              <a:gd name="connsiteY21" fmla="*/ 45719 h 45719"/>
              <a:gd name="connsiteX22" fmla="*/ 6740957 w 10424160"/>
              <a:gd name="connsiteY22" fmla="*/ 45719 h 45719"/>
              <a:gd name="connsiteX23" fmla="*/ 6046013 w 10424160"/>
              <a:gd name="connsiteY23" fmla="*/ 45719 h 45719"/>
              <a:gd name="connsiteX24" fmla="*/ 5663794 w 10424160"/>
              <a:gd name="connsiteY24" fmla="*/ 45719 h 45719"/>
              <a:gd name="connsiteX25" fmla="*/ 4968850 w 10424160"/>
              <a:gd name="connsiteY25" fmla="*/ 45719 h 45719"/>
              <a:gd name="connsiteX26" fmla="*/ 4378147 w 10424160"/>
              <a:gd name="connsiteY26" fmla="*/ 45719 h 45719"/>
              <a:gd name="connsiteX27" fmla="*/ 3787445 w 10424160"/>
              <a:gd name="connsiteY27" fmla="*/ 45719 h 45719"/>
              <a:gd name="connsiteX28" fmla="*/ 3196742 w 10424160"/>
              <a:gd name="connsiteY28" fmla="*/ 45719 h 45719"/>
              <a:gd name="connsiteX29" fmla="*/ 2606040 w 10424160"/>
              <a:gd name="connsiteY29" fmla="*/ 45719 h 45719"/>
              <a:gd name="connsiteX30" fmla="*/ 1806854 w 10424160"/>
              <a:gd name="connsiteY30" fmla="*/ 45719 h 45719"/>
              <a:gd name="connsiteX31" fmla="*/ 1111910 w 10424160"/>
              <a:gd name="connsiteY31" fmla="*/ 45719 h 45719"/>
              <a:gd name="connsiteX32" fmla="*/ 729691 w 10424160"/>
              <a:gd name="connsiteY32" fmla="*/ 45719 h 45719"/>
              <a:gd name="connsiteX33" fmla="*/ 0 w 10424160"/>
              <a:gd name="connsiteY33" fmla="*/ 45719 h 45719"/>
              <a:gd name="connsiteX34" fmla="*/ 0 w 10424160"/>
              <a:gd name="connsiteY34"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45719"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332" y="18564"/>
                  <a:pt x="10423497" y="32184"/>
                  <a:pt x="10424160" y="45719"/>
                </a:cubicBezTo>
                <a:cubicBezTo>
                  <a:pt x="10184680" y="48147"/>
                  <a:pt x="10034768" y="18074"/>
                  <a:pt x="9729216" y="45719"/>
                </a:cubicBezTo>
                <a:cubicBezTo>
                  <a:pt x="9423664" y="73364"/>
                  <a:pt x="9309220" y="63803"/>
                  <a:pt x="8930030" y="45719"/>
                </a:cubicBezTo>
                <a:cubicBezTo>
                  <a:pt x="8550840" y="27635"/>
                  <a:pt x="8513376" y="62138"/>
                  <a:pt x="8130845" y="45719"/>
                </a:cubicBezTo>
                <a:cubicBezTo>
                  <a:pt x="7748315" y="29300"/>
                  <a:pt x="7864674" y="47090"/>
                  <a:pt x="7644384" y="45719"/>
                </a:cubicBezTo>
                <a:cubicBezTo>
                  <a:pt x="7424094" y="44348"/>
                  <a:pt x="6947001" y="83111"/>
                  <a:pt x="6740957" y="45719"/>
                </a:cubicBezTo>
                <a:cubicBezTo>
                  <a:pt x="6534913" y="8327"/>
                  <a:pt x="6313809" y="60822"/>
                  <a:pt x="6046013" y="45719"/>
                </a:cubicBezTo>
                <a:cubicBezTo>
                  <a:pt x="5778217" y="30616"/>
                  <a:pt x="5786775" y="28870"/>
                  <a:pt x="5663794" y="45719"/>
                </a:cubicBezTo>
                <a:cubicBezTo>
                  <a:pt x="5540813" y="62568"/>
                  <a:pt x="5204724" y="52865"/>
                  <a:pt x="4968850" y="45719"/>
                </a:cubicBezTo>
                <a:cubicBezTo>
                  <a:pt x="4732976" y="38573"/>
                  <a:pt x="4559928" y="61999"/>
                  <a:pt x="4378147" y="45719"/>
                </a:cubicBezTo>
                <a:cubicBezTo>
                  <a:pt x="4196366" y="29439"/>
                  <a:pt x="3992200" y="62840"/>
                  <a:pt x="3787445" y="45719"/>
                </a:cubicBezTo>
                <a:cubicBezTo>
                  <a:pt x="3582690" y="28598"/>
                  <a:pt x="3488876" y="19848"/>
                  <a:pt x="3196742" y="45719"/>
                </a:cubicBezTo>
                <a:cubicBezTo>
                  <a:pt x="2904608" y="71590"/>
                  <a:pt x="2729828" y="73337"/>
                  <a:pt x="2606040" y="45719"/>
                </a:cubicBezTo>
                <a:cubicBezTo>
                  <a:pt x="2482252" y="18101"/>
                  <a:pt x="2000672" y="21933"/>
                  <a:pt x="1806854" y="45719"/>
                </a:cubicBezTo>
                <a:cubicBezTo>
                  <a:pt x="1613036" y="69505"/>
                  <a:pt x="1310933" y="23191"/>
                  <a:pt x="1111910" y="45719"/>
                </a:cubicBezTo>
                <a:cubicBezTo>
                  <a:pt x="912887" y="68247"/>
                  <a:pt x="891560" y="29132"/>
                  <a:pt x="729691" y="45719"/>
                </a:cubicBezTo>
                <a:cubicBezTo>
                  <a:pt x="567822" y="62306"/>
                  <a:pt x="203025" y="61893"/>
                  <a:pt x="0" y="45719"/>
                </a:cubicBezTo>
                <a:cubicBezTo>
                  <a:pt x="2083" y="25761"/>
                  <a:pt x="-1197" y="19354"/>
                  <a:pt x="0" y="0"/>
                </a:cubicBezTo>
                <a:close/>
              </a:path>
              <a:path w="10424160" h="45719"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6362" y="20583"/>
                  <a:pt x="10425271" y="32059"/>
                  <a:pt x="10424160" y="45719"/>
                </a:cubicBezTo>
                <a:cubicBezTo>
                  <a:pt x="10058736" y="21659"/>
                  <a:pt x="9942989" y="8667"/>
                  <a:pt x="9624974" y="45719"/>
                </a:cubicBezTo>
                <a:cubicBezTo>
                  <a:pt x="9306959" y="82771"/>
                  <a:pt x="9229263" y="52426"/>
                  <a:pt x="8930030" y="45719"/>
                </a:cubicBezTo>
                <a:cubicBezTo>
                  <a:pt x="8630797" y="39012"/>
                  <a:pt x="8647263" y="38362"/>
                  <a:pt x="8547811" y="45719"/>
                </a:cubicBezTo>
                <a:cubicBezTo>
                  <a:pt x="8448359" y="53076"/>
                  <a:pt x="8173221" y="27650"/>
                  <a:pt x="8061350" y="45719"/>
                </a:cubicBezTo>
                <a:cubicBezTo>
                  <a:pt x="7949479" y="63788"/>
                  <a:pt x="7437002" y="44947"/>
                  <a:pt x="7157923" y="45719"/>
                </a:cubicBezTo>
                <a:cubicBezTo>
                  <a:pt x="6878844" y="46491"/>
                  <a:pt x="6610241" y="36295"/>
                  <a:pt x="6462979" y="45719"/>
                </a:cubicBezTo>
                <a:cubicBezTo>
                  <a:pt x="6315717" y="55143"/>
                  <a:pt x="6124879" y="32420"/>
                  <a:pt x="5976518" y="45719"/>
                </a:cubicBezTo>
                <a:cubicBezTo>
                  <a:pt x="5828157" y="59018"/>
                  <a:pt x="5566880" y="34543"/>
                  <a:pt x="5281574" y="45719"/>
                </a:cubicBezTo>
                <a:cubicBezTo>
                  <a:pt x="4996268" y="56895"/>
                  <a:pt x="5085614" y="47924"/>
                  <a:pt x="4899355" y="45719"/>
                </a:cubicBezTo>
                <a:cubicBezTo>
                  <a:pt x="4713096" y="43514"/>
                  <a:pt x="4606138" y="61790"/>
                  <a:pt x="4517136" y="45719"/>
                </a:cubicBezTo>
                <a:cubicBezTo>
                  <a:pt x="4428134" y="29648"/>
                  <a:pt x="4125335" y="79845"/>
                  <a:pt x="3822192" y="45719"/>
                </a:cubicBezTo>
                <a:cubicBezTo>
                  <a:pt x="3519049" y="11593"/>
                  <a:pt x="3453132" y="31290"/>
                  <a:pt x="3335731" y="45719"/>
                </a:cubicBezTo>
                <a:cubicBezTo>
                  <a:pt x="3218330" y="60148"/>
                  <a:pt x="2718749" y="13495"/>
                  <a:pt x="2536546" y="45719"/>
                </a:cubicBezTo>
                <a:cubicBezTo>
                  <a:pt x="2354343" y="77943"/>
                  <a:pt x="2190669" y="30669"/>
                  <a:pt x="2050085" y="45719"/>
                </a:cubicBezTo>
                <a:cubicBezTo>
                  <a:pt x="1909501" y="60769"/>
                  <a:pt x="1520975" y="30493"/>
                  <a:pt x="1250899" y="45719"/>
                </a:cubicBezTo>
                <a:cubicBezTo>
                  <a:pt x="980823" y="60945"/>
                  <a:pt x="992936" y="55467"/>
                  <a:pt x="868680" y="45719"/>
                </a:cubicBezTo>
                <a:cubicBezTo>
                  <a:pt x="744424" y="35971"/>
                  <a:pt x="230364" y="60796"/>
                  <a:pt x="0" y="45719"/>
                </a:cubicBezTo>
                <a:cubicBezTo>
                  <a:pt x="-521" y="33893"/>
                  <a:pt x="-553" y="1044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Rectangle 1">
            <a:extLst>
              <a:ext uri="{FF2B5EF4-FFF2-40B4-BE49-F238E27FC236}">
                <a16:creationId xmlns:a16="http://schemas.microsoft.com/office/drawing/2014/main" id="{C0A214B9-EA97-450C-F01D-E74388B476F2}"/>
              </a:ext>
            </a:extLst>
          </p:cNvPr>
          <p:cNvGraphicFramePr>
            <a:graphicFrameLocks/>
          </p:cNvGraphicFramePr>
          <p:nvPr>
            <p:extLst>
              <p:ext uri="{D42A27DB-BD31-4B8C-83A1-F6EECF244321}">
                <p14:modId xmlns:p14="http://schemas.microsoft.com/office/powerpoint/2010/main" val="3181940025"/>
              </p:ext>
            </p:extLst>
          </p:nvPr>
        </p:nvGraphicFramePr>
        <p:xfrm>
          <a:off x="1121734" y="1407704"/>
          <a:ext cx="10515600" cy="4405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1441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ext&#10;&#10;Description automatically generated">
            <a:extLst>
              <a:ext uri="{FF2B5EF4-FFF2-40B4-BE49-F238E27FC236}">
                <a16:creationId xmlns:a16="http://schemas.microsoft.com/office/drawing/2014/main" id="{6B86D8C3-16F0-FA4E-6CB8-F284197E17F0}"/>
              </a:ext>
            </a:extLst>
          </p:cNvPr>
          <p:cNvPicPr>
            <a:picLocks noChangeAspect="1"/>
          </p:cNvPicPr>
          <p:nvPr/>
        </p:nvPicPr>
        <p:blipFill>
          <a:blip r:embed="rId3"/>
          <a:stretch>
            <a:fillRect/>
          </a:stretch>
        </p:blipFill>
        <p:spPr>
          <a:xfrm rot="20622108">
            <a:off x="8678081" y="423198"/>
            <a:ext cx="1862447" cy="2575527"/>
          </a:xfrm>
          <a:prstGeom prst="rect">
            <a:avLst/>
          </a:prstGeom>
        </p:spPr>
      </p:pic>
      <p:sp>
        <p:nvSpPr>
          <p:cNvPr id="9" name="Title 6">
            <a:extLst>
              <a:ext uri="{FF2B5EF4-FFF2-40B4-BE49-F238E27FC236}">
                <a16:creationId xmlns:a16="http://schemas.microsoft.com/office/drawing/2014/main" id="{D681E78D-E9A5-4C62-AC91-1FECC5D4E0C7}"/>
              </a:ext>
            </a:extLst>
          </p:cNvPr>
          <p:cNvSpPr txBox="1">
            <a:spLocks/>
          </p:cNvSpPr>
          <p:nvPr/>
        </p:nvSpPr>
        <p:spPr>
          <a:xfrm>
            <a:off x="658025" y="453423"/>
            <a:ext cx="11246265" cy="998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a:lstStyle>
          <a:p>
            <a:r>
              <a:rPr lang="en-GB" b="1">
                <a:solidFill>
                  <a:srgbClr val="0A8185"/>
                </a:solidFill>
                <a:latin typeface="VAGRoundedLTCYRW10-Bold"/>
                <a:ea typeface="+mn-ea"/>
                <a:cs typeface="Calibri Light"/>
              </a:rPr>
              <a:t>Informing the public</a:t>
            </a:r>
          </a:p>
        </p:txBody>
      </p:sp>
      <p:pic>
        <p:nvPicPr>
          <p:cNvPr id="10" name="Graphic 9" descr="Management outline">
            <a:extLst>
              <a:ext uri="{FF2B5EF4-FFF2-40B4-BE49-F238E27FC236}">
                <a16:creationId xmlns:a16="http://schemas.microsoft.com/office/drawing/2014/main" id="{6087F780-D653-4745-8FCC-B0A1BDB463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45578" y="2308332"/>
            <a:ext cx="734291" cy="734291"/>
          </a:xfrm>
          <a:prstGeom prst="rect">
            <a:avLst/>
          </a:prstGeom>
        </p:spPr>
      </p:pic>
      <p:pic>
        <p:nvPicPr>
          <p:cNvPr id="11" name="Graphic 10" descr="Open hand with plant outline">
            <a:extLst>
              <a:ext uri="{FF2B5EF4-FFF2-40B4-BE49-F238E27FC236}">
                <a16:creationId xmlns:a16="http://schemas.microsoft.com/office/drawing/2014/main" id="{EAEA05BE-8161-45B3-A903-38DAB2037C5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12724" y="4118509"/>
            <a:ext cx="572219" cy="572219"/>
          </a:xfrm>
          <a:prstGeom prst="rect">
            <a:avLst/>
          </a:prstGeom>
        </p:spPr>
      </p:pic>
      <p:sp>
        <p:nvSpPr>
          <p:cNvPr id="18" name="TextBox 17">
            <a:extLst>
              <a:ext uri="{FF2B5EF4-FFF2-40B4-BE49-F238E27FC236}">
                <a16:creationId xmlns:a16="http://schemas.microsoft.com/office/drawing/2014/main" id="{FA1F4921-0DE0-4AEE-A7AA-9929BA02F160}"/>
              </a:ext>
            </a:extLst>
          </p:cNvPr>
          <p:cNvSpPr txBox="1"/>
          <p:nvPr/>
        </p:nvSpPr>
        <p:spPr>
          <a:xfrm>
            <a:off x="658025" y="1577583"/>
            <a:ext cx="9350770" cy="4524315"/>
          </a:xfrm>
          <a:prstGeom prst="rect">
            <a:avLst/>
          </a:prstGeom>
          <a:noFill/>
        </p:spPr>
        <p:txBody>
          <a:bodyPr wrap="square" lIns="91440" tIns="45720" rIns="91440" bIns="45720" anchor="t">
            <a:spAutoFit/>
          </a:bodyPr>
          <a:lstStyle/>
          <a:p>
            <a:r>
              <a:rPr lang="en-GB">
                <a:solidFill>
                  <a:srgbClr val="000000"/>
                </a:solidFill>
                <a:latin typeface="Calibri"/>
                <a:ea typeface="Calibri" panose="020F0502020204030204" pitchFamily="34" charset="0"/>
                <a:cs typeface="Times New Roman"/>
              </a:rPr>
              <a:t>Active</a:t>
            </a:r>
            <a:r>
              <a:rPr lang="en-GB" sz="1800">
                <a:solidFill>
                  <a:srgbClr val="000000"/>
                </a:solidFill>
                <a:effectLst/>
                <a:latin typeface="Calibri"/>
                <a:ea typeface="Calibri" panose="020F0502020204030204" pitchFamily="34" charset="0"/>
                <a:cs typeface="Times New Roman"/>
              </a:rPr>
              <a:t> communications raising awareness – </a:t>
            </a:r>
            <a:r>
              <a:rPr lang="en-GB">
                <a:solidFill>
                  <a:srgbClr val="000000"/>
                </a:solidFill>
                <a:latin typeface="Calibri"/>
                <a:ea typeface="Calibri" panose="020F0502020204030204" pitchFamily="34" charset="0"/>
                <a:cs typeface="Times New Roman"/>
              </a:rPr>
              <a:t>ongoing</a:t>
            </a:r>
            <a:endParaRPr lang="en-GB" sz="1800">
              <a:solidFill>
                <a:srgbClr val="000000"/>
              </a:solidFill>
              <a:effectLst/>
              <a:latin typeface="Calibri"/>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a:solidFill>
                  <a:srgbClr val="000000"/>
                </a:solidFill>
                <a:latin typeface="Calibri"/>
                <a:ea typeface="Calibri" panose="020F0502020204030204" pitchFamily="34" charset="0"/>
                <a:cs typeface="Times New Roman"/>
              </a:rPr>
              <a:t>Local radio</a:t>
            </a:r>
            <a:r>
              <a:rPr lang="en-GB">
                <a:solidFill>
                  <a:srgbClr val="000000"/>
                </a:solidFill>
                <a:effectLst/>
                <a:latin typeface="Calibri"/>
                <a:ea typeface="Calibri" panose="020F0502020204030204" pitchFamily="34" charset="0"/>
                <a:cs typeface="Times New Roman"/>
              </a:rPr>
              <a:t> advertisements</a:t>
            </a:r>
            <a:endParaRPr lang="en-GB">
              <a:cs typeface="Times New Roman"/>
            </a:endParaRPr>
          </a:p>
          <a:p>
            <a:pPr marL="285750" indent="-285750">
              <a:buFont typeface="Arial" panose="020B0604020202020204" pitchFamily="34" charset="0"/>
              <a:buChar char="•"/>
            </a:pPr>
            <a:r>
              <a:rPr lang="en-GB">
                <a:solidFill>
                  <a:srgbClr val="000000"/>
                </a:solidFill>
                <a:latin typeface="Calibri"/>
                <a:ea typeface="Calibri" panose="020F0502020204030204" pitchFamily="34" charset="0"/>
                <a:cs typeface="Times New Roman"/>
              </a:rPr>
              <a:t>Facebook campaign: c500k+ views</a:t>
            </a:r>
            <a:endParaRPr lang="en-GB"/>
          </a:p>
          <a:p>
            <a:pPr marL="285750" indent="-285750">
              <a:buFont typeface="Arial" panose="020B0604020202020204" pitchFamily="34" charset="0"/>
              <a:buChar char="•"/>
            </a:pPr>
            <a:endParaRPr lang="en-GB">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a:solidFill>
                  <a:srgbClr val="000000"/>
                </a:solidFill>
                <a:ea typeface="Calibri" panose="020F0502020204030204" pitchFamily="34" charset="0"/>
                <a:cs typeface="Times New Roman"/>
                <a:hlinkClick r:id="rId8"/>
              </a:rPr>
              <a:t>LLR Care Record web page</a:t>
            </a:r>
            <a:r>
              <a:rPr lang="en-GB">
                <a:solidFill>
                  <a:srgbClr val="000000"/>
                </a:solidFill>
                <a:ea typeface="Calibri" panose="020F0502020204030204" pitchFamily="34" charset="0"/>
                <a:cs typeface="Times New Roman"/>
              </a:rPr>
              <a:t> with links to</a:t>
            </a:r>
          </a:p>
          <a:p>
            <a:pPr marL="742950" lvl="1" indent="-285750">
              <a:buFont typeface="Arial" panose="020B0604020202020204" pitchFamily="34" charset="0"/>
              <a:buChar char="•"/>
            </a:pPr>
            <a:r>
              <a:rPr lang="en-GB">
                <a:solidFill>
                  <a:srgbClr val="000000"/>
                </a:solidFill>
                <a:ea typeface="Calibri" panose="020F0502020204030204" pitchFamily="34" charset="0"/>
                <a:cs typeface="Times New Roman"/>
              </a:rPr>
              <a:t>Video with subtitles</a:t>
            </a:r>
          </a:p>
          <a:p>
            <a:pPr marL="742950" lvl="1" indent="-285750">
              <a:buFont typeface="Arial" panose="020B0604020202020204" pitchFamily="34" charset="0"/>
              <a:buChar char="•"/>
            </a:pPr>
            <a:r>
              <a:rPr lang="en-GB">
                <a:solidFill>
                  <a:srgbClr val="000000"/>
                </a:solidFill>
                <a:ea typeface="Calibri" panose="020F0502020204030204" pitchFamily="34" charset="0"/>
                <a:cs typeface="Calibri"/>
              </a:rPr>
              <a:t>Easy Read leaflet</a:t>
            </a:r>
            <a:endParaRPr lang="en-GB">
              <a:solidFill>
                <a:srgbClr val="000000"/>
              </a:solidFill>
              <a:ea typeface="Calibri" panose="020F0502020204030204" pitchFamily="34" charset="0"/>
              <a:cs typeface="Times New Roman"/>
            </a:endParaRPr>
          </a:p>
          <a:p>
            <a:pPr marL="742950" lvl="1" indent="-285750">
              <a:buFont typeface="Arial" panose="020B0604020202020204" pitchFamily="34" charset="0"/>
              <a:buChar char="•"/>
            </a:pPr>
            <a:r>
              <a:rPr lang="en-GB">
                <a:solidFill>
                  <a:srgbClr val="000000"/>
                </a:solidFill>
                <a:ea typeface="Calibri" panose="020F0502020204030204" pitchFamily="34" charset="0"/>
                <a:cs typeface="Times New Roman"/>
              </a:rPr>
              <a:t>Leaflets in English, Arabic, Gujarati, Polish, Punjabi, </a:t>
            </a:r>
            <a:br>
              <a:rPr lang="en-GB">
                <a:ea typeface="Calibri" panose="020F0502020204030204" pitchFamily="34" charset="0"/>
                <a:cs typeface="Times New Roman"/>
              </a:rPr>
            </a:br>
            <a:r>
              <a:rPr lang="en-GB">
                <a:solidFill>
                  <a:srgbClr val="000000"/>
                </a:solidFill>
                <a:ea typeface="Calibri" panose="020F0502020204030204" pitchFamily="34" charset="0"/>
                <a:cs typeface="Times New Roman"/>
              </a:rPr>
              <a:t>Romanian, Somali and Urdu</a:t>
            </a:r>
            <a:endParaRPr lang="en-GB">
              <a:cs typeface="Times New Roman"/>
            </a:endParaRPr>
          </a:p>
          <a:p>
            <a:pPr marL="742950" lvl="1" indent="-285750">
              <a:buFont typeface="Arial" panose="020B0604020202020204" pitchFamily="34" charset="0"/>
              <a:buChar char="•"/>
            </a:pPr>
            <a:r>
              <a:rPr lang="en-GB">
                <a:solidFill>
                  <a:srgbClr val="000000"/>
                </a:solidFill>
                <a:ea typeface="Calibri" panose="020F0502020204030204" pitchFamily="34" charset="0"/>
                <a:cs typeface="Calibri"/>
              </a:rPr>
              <a:t>Posters</a:t>
            </a:r>
            <a:endParaRPr lang="en-GB">
              <a:solidFill>
                <a:srgbClr val="000000"/>
              </a:solidFill>
              <a:ea typeface="Calibri" panose="020F0502020204030204" pitchFamily="34" charset="0"/>
              <a:cs typeface="Times New Roman"/>
            </a:endParaRPr>
          </a:p>
          <a:p>
            <a:pPr marL="742950" lvl="1" indent="-285750">
              <a:buFont typeface="Arial" panose="020B0604020202020204" pitchFamily="34" charset="0"/>
              <a:buChar char="•"/>
            </a:pPr>
            <a:r>
              <a:rPr lang="en-GB">
                <a:solidFill>
                  <a:srgbClr val="000000"/>
                </a:solidFill>
                <a:ea typeface="Calibri" panose="020F0502020204030204" pitchFamily="34" charset="0"/>
                <a:cs typeface="Times New Roman"/>
              </a:rPr>
              <a:t>Frequently Asked Questions</a:t>
            </a:r>
          </a:p>
          <a:p>
            <a:pPr lvl="1"/>
            <a:endParaRPr lang="en-GB">
              <a:solidFill>
                <a:srgbClr val="000000"/>
              </a:solidFill>
              <a:ea typeface="Calibri" panose="020F0502020204030204" pitchFamily="34" charset="0"/>
              <a:cs typeface="Times New Roman"/>
            </a:endParaRPr>
          </a:p>
          <a:p>
            <a:pPr marL="285750" indent="-285750">
              <a:buFont typeface="Arial" panose="020B0604020202020204" pitchFamily="34" charset="0"/>
              <a:buChar char="•"/>
            </a:pPr>
            <a:r>
              <a:rPr lang="en-GB">
                <a:solidFill>
                  <a:srgbClr val="000000"/>
                </a:solidFill>
                <a:latin typeface="Calibri"/>
                <a:ea typeface="Calibri" panose="020F0502020204030204" pitchFamily="34" charset="0"/>
                <a:cs typeface="Times New Roman"/>
              </a:rPr>
              <a:t>Contact the Programme Team</a:t>
            </a:r>
            <a:r>
              <a:rPr lang="en-GB" b="1">
                <a:solidFill>
                  <a:srgbClr val="000000"/>
                </a:solidFill>
                <a:latin typeface="Calibri"/>
                <a:ea typeface="Calibri" panose="020F0502020204030204" pitchFamily="34" charset="0"/>
                <a:cs typeface="Times New Roman"/>
              </a:rPr>
              <a:t> </a:t>
            </a:r>
            <a:r>
              <a:rPr lang="en-GB" b="1">
                <a:solidFill>
                  <a:srgbClr val="000000"/>
                </a:solidFill>
                <a:latin typeface="Calibri"/>
                <a:ea typeface="Calibri" panose="020F0502020204030204" pitchFamily="34" charset="0"/>
                <a:cs typeface="Times New Roman"/>
                <a:hlinkClick r:id="rId9"/>
              </a:rPr>
              <a:t>lpt.llrcarerecord@nhs.net</a:t>
            </a:r>
            <a:endParaRPr lang="en-GB" b="1">
              <a:solidFill>
                <a:srgbClr val="000000"/>
              </a:solidFill>
              <a:latin typeface="Calibri"/>
              <a:ea typeface="Calibri" panose="020F0502020204030204" pitchFamily="34" charset="0"/>
              <a:cs typeface="Times New Roman"/>
            </a:endParaRPr>
          </a:p>
          <a:p>
            <a:endParaRPr lang="en-GB">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en-GB">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A90BD41E-3FF4-C47D-754D-3755592B4D3E}"/>
              </a:ext>
            </a:extLst>
          </p:cNvPr>
          <p:cNvPicPr>
            <a:picLocks noChangeAspect="1"/>
          </p:cNvPicPr>
          <p:nvPr/>
        </p:nvPicPr>
        <p:blipFill>
          <a:blip r:embed="rId10"/>
          <a:stretch>
            <a:fillRect/>
          </a:stretch>
        </p:blipFill>
        <p:spPr>
          <a:xfrm rot="1150971">
            <a:off x="10217898" y="1589149"/>
            <a:ext cx="1749592" cy="2533157"/>
          </a:xfrm>
          <a:prstGeom prst="rect">
            <a:avLst/>
          </a:prstGeom>
        </p:spPr>
      </p:pic>
      <p:pic>
        <p:nvPicPr>
          <p:cNvPr id="6" name="Picture 5">
            <a:extLst>
              <a:ext uri="{FF2B5EF4-FFF2-40B4-BE49-F238E27FC236}">
                <a16:creationId xmlns:a16="http://schemas.microsoft.com/office/drawing/2014/main" id="{5FF31D36-392E-7B68-4392-D580E7AF8FFF}"/>
              </a:ext>
            </a:extLst>
          </p:cNvPr>
          <p:cNvPicPr>
            <a:picLocks noChangeAspect="1"/>
          </p:cNvPicPr>
          <p:nvPr/>
        </p:nvPicPr>
        <p:blipFill>
          <a:blip r:embed="rId11"/>
          <a:stretch>
            <a:fillRect/>
          </a:stretch>
        </p:blipFill>
        <p:spPr>
          <a:xfrm rot="2820000">
            <a:off x="9741850" y="2689127"/>
            <a:ext cx="1765651" cy="2494831"/>
          </a:xfrm>
          <a:prstGeom prst="rect">
            <a:avLst/>
          </a:prstGeom>
        </p:spPr>
      </p:pic>
      <p:pic>
        <p:nvPicPr>
          <p:cNvPr id="15" name="Picture 14">
            <a:extLst>
              <a:ext uri="{FF2B5EF4-FFF2-40B4-BE49-F238E27FC236}">
                <a16:creationId xmlns:a16="http://schemas.microsoft.com/office/drawing/2014/main" id="{EC611B94-BA0D-0627-0197-0B534BDF7857}"/>
              </a:ext>
            </a:extLst>
          </p:cNvPr>
          <p:cNvPicPr>
            <a:picLocks noChangeAspect="1"/>
          </p:cNvPicPr>
          <p:nvPr/>
        </p:nvPicPr>
        <p:blipFill rotWithShape="1">
          <a:blip r:embed="rId12"/>
          <a:srcRect b="513"/>
          <a:stretch/>
        </p:blipFill>
        <p:spPr>
          <a:xfrm>
            <a:off x="5637052" y="1946441"/>
            <a:ext cx="1743250" cy="1754800"/>
          </a:xfrm>
          <a:prstGeom prst="rect">
            <a:avLst/>
          </a:prstGeom>
        </p:spPr>
      </p:pic>
      <p:pic>
        <p:nvPicPr>
          <p:cNvPr id="5" name="Picture 6" descr="A picture containing text, screenshot&#10;&#10;Description automatically generated">
            <a:extLst>
              <a:ext uri="{FF2B5EF4-FFF2-40B4-BE49-F238E27FC236}">
                <a16:creationId xmlns:a16="http://schemas.microsoft.com/office/drawing/2014/main" id="{53157DB2-0B86-B5FE-42AD-157BDA5E1341}"/>
              </a:ext>
            </a:extLst>
          </p:cNvPr>
          <p:cNvPicPr>
            <a:picLocks noChangeAspect="1"/>
          </p:cNvPicPr>
          <p:nvPr/>
        </p:nvPicPr>
        <p:blipFill>
          <a:blip r:embed="rId13"/>
          <a:stretch>
            <a:fillRect/>
          </a:stretch>
        </p:blipFill>
        <p:spPr>
          <a:xfrm rot="761115">
            <a:off x="7697446" y="2652971"/>
            <a:ext cx="1470423" cy="2931076"/>
          </a:xfrm>
          <a:prstGeom prst="rect">
            <a:avLst/>
          </a:prstGeom>
        </p:spPr>
      </p:pic>
    </p:spTree>
    <p:extLst>
      <p:ext uri="{BB962C8B-B14F-4D97-AF65-F5344CB8AC3E}">
        <p14:creationId xmlns:p14="http://schemas.microsoft.com/office/powerpoint/2010/main" val="683825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FDD0C1-F998-8AF3-2CB5-8E2532D320EB}"/>
              </a:ext>
            </a:extLst>
          </p:cNvPr>
          <p:cNvSpPr/>
          <p:nvPr/>
        </p:nvSpPr>
        <p:spPr>
          <a:xfrm>
            <a:off x="-157414" y="0"/>
            <a:ext cx="2013557" cy="6858000"/>
          </a:xfrm>
          <a:prstGeom prst="rect">
            <a:avLst/>
          </a:prstGeom>
          <a:solidFill>
            <a:srgbClr val="1883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B50E433-A864-3318-E87A-7363B37DA3EB}"/>
              </a:ext>
            </a:extLst>
          </p:cNvPr>
          <p:cNvSpPr txBox="1"/>
          <p:nvPr/>
        </p:nvSpPr>
        <p:spPr>
          <a:xfrm>
            <a:off x="1856142" y="5610447"/>
            <a:ext cx="10335857" cy="1107996"/>
          </a:xfrm>
          <a:prstGeom prst="rect">
            <a:avLst/>
          </a:prstGeom>
          <a:noFill/>
        </p:spPr>
        <p:txBody>
          <a:bodyPr wrap="square" lIns="91440" tIns="45720" rIns="91440" bIns="45720" anchor="t">
            <a:spAutoFit/>
          </a:bodyPr>
          <a:lstStyle/>
          <a:p>
            <a:pPr algn="ctr"/>
            <a:r>
              <a:rPr lang="en-GB" sz="2200" b="1">
                <a:solidFill>
                  <a:srgbClr val="0A8185"/>
                </a:solidFill>
                <a:latin typeface="VAGRoundedLTCYRW10-Bold" panose="020F0802020204020204"/>
              </a:rPr>
              <a:t>Find out more: </a:t>
            </a:r>
            <a:r>
              <a:rPr lang="en-GB" sz="2200" b="1">
                <a:latin typeface="VAGRoundedLTCYRW10-Bold" panose="020F0802020204020204"/>
                <a:hlinkClick r:id="rId3"/>
              </a:rPr>
              <a:t>LLR Care Record web page</a:t>
            </a:r>
          </a:p>
          <a:p>
            <a:pPr algn="ctr"/>
            <a:r>
              <a:rPr lang="en-GB" sz="2200" b="1">
                <a:solidFill>
                  <a:srgbClr val="0A8185"/>
                </a:solidFill>
                <a:latin typeface="VAGRoundedLTCYRW10-Bold" panose="020F0802020204020204"/>
              </a:rPr>
              <a:t>Contact us or volunteer as early adopters: </a:t>
            </a:r>
          </a:p>
          <a:p>
            <a:pPr algn="ctr"/>
            <a:r>
              <a:rPr lang="en-GB" sz="2200" b="1">
                <a:solidFill>
                  <a:srgbClr val="0563C1"/>
                </a:solidFill>
                <a:latin typeface="Segoe UI"/>
                <a:cs typeface="Segoe UI"/>
                <a:hlinkClick r:id="rId4"/>
              </a:rPr>
              <a:t>Lpt.llrcarerecord@nhs.net</a:t>
            </a:r>
            <a:endParaRPr lang="en-GB"/>
          </a:p>
        </p:txBody>
      </p:sp>
      <p:pic>
        <p:nvPicPr>
          <p:cNvPr id="13" name="Picture 12">
            <a:extLst>
              <a:ext uri="{FF2B5EF4-FFF2-40B4-BE49-F238E27FC236}">
                <a16:creationId xmlns:a16="http://schemas.microsoft.com/office/drawing/2014/main" id="{44C50BE5-A956-3148-0244-1F797152296C}"/>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b="5637"/>
          <a:stretch/>
        </p:blipFill>
        <p:spPr>
          <a:xfrm>
            <a:off x="3716891" y="695203"/>
            <a:ext cx="8285422" cy="4437132"/>
          </a:xfrm>
          <a:prstGeom prst="rect">
            <a:avLst/>
          </a:prstGeom>
        </p:spPr>
      </p:pic>
      <p:sp>
        <p:nvSpPr>
          <p:cNvPr id="5" name="Oval 4">
            <a:extLst>
              <a:ext uri="{FF2B5EF4-FFF2-40B4-BE49-F238E27FC236}">
                <a16:creationId xmlns:a16="http://schemas.microsoft.com/office/drawing/2014/main" id="{2244DCC9-3218-987B-BDD8-A688A0A90077}"/>
              </a:ext>
            </a:extLst>
          </p:cNvPr>
          <p:cNvSpPr/>
          <p:nvPr/>
        </p:nvSpPr>
        <p:spPr>
          <a:xfrm>
            <a:off x="310221" y="1725665"/>
            <a:ext cx="3406670" cy="3406670"/>
          </a:xfrm>
          <a:prstGeom prst="ellipse">
            <a:avLst/>
          </a:prstGeom>
          <a:solidFill>
            <a:srgbClr val="E6E6E6"/>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rgbClr val="0A8185"/>
                </a:solidFill>
                <a:latin typeface="VAGRoundedLTCYRW10-Bold"/>
              </a:rPr>
              <a:t>Thank you</a:t>
            </a:r>
          </a:p>
        </p:txBody>
      </p:sp>
    </p:spTree>
    <p:extLst>
      <p:ext uri="{BB962C8B-B14F-4D97-AF65-F5344CB8AC3E}">
        <p14:creationId xmlns:p14="http://schemas.microsoft.com/office/powerpoint/2010/main" val="1973905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D5E194-9A8D-484C-8CA5-B55858E23B1E}"/>
              </a:ext>
            </a:extLst>
          </p:cNvPr>
          <p:cNvSpPr txBox="1"/>
          <p:nvPr/>
        </p:nvSpPr>
        <p:spPr>
          <a:xfrm>
            <a:off x="4411481" y="2672718"/>
            <a:ext cx="4417709" cy="923330"/>
          </a:xfrm>
          <a:prstGeom prst="rect">
            <a:avLst/>
          </a:prstGeom>
          <a:noFill/>
        </p:spPr>
        <p:txBody>
          <a:bodyPr wrap="square" lIns="91440" tIns="45720" rIns="91440" bIns="45720" rtlCol="0" anchor="t">
            <a:spAutoFit/>
          </a:bodyPr>
          <a:lstStyle/>
          <a:p>
            <a:r>
              <a:rPr lang="en-GB" sz="5400">
                <a:solidFill>
                  <a:schemeClr val="bg1"/>
                </a:solidFill>
                <a:latin typeface="Gill Sans MT"/>
              </a:rPr>
              <a:t>Questions?</a:t>
            </a:r>
          </a:p>
        </p:txBody>
      </p:sp>
    </p:spTree>
    <p:extLst>
      <p:ext uri="{BB962C8B-B14F-4D97-AF65-F5344CB8AC3E}">
        <p14:creationId xmlns:p14="http://schemas.microsoft.com/office/powerpoint/2010/main" val="3000745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F2F97-5E2A-4F45-869E-804BD8CCF8E6}"/>
              </a:ext>
            </a:extLst>
          </p:cNvPr>
          <p:cNvSpPr>
            <a:spLocks noGrp="1"/>
          </p:cNvSpPr>
          <p:nvPr>
            <p:ph type="ctrTitle"/>
          </p:nvPr>
        </p:nvSpPr>
        <p:spPr>
          <a:xfrm>
            <a:off x="5576277" y="587829"/>
            <a:ext cx="6305172" cy="3505199"/>
          </a:xfrm>
        </p:spPr>
        <p:txBody>
          <a:bodyPr>
            <a:normAutofit fontScale="90000"/>
          </a:bodyPr>
          <a:lstStyle/>
          <a:p>
            <a:pPr algn="l"/>
            <a:r>
              <a:rPr lang="en-GB">
                <a:latin typeface="Gill Sans MT"/>
              </a:rPr>
              <a:t>Leicester, Leicestershire and Rutland Care Record:</a:t>
            </a:r>
            <a:br>
              <a:rPr lang="en-GB">
                <a:latin typeface="Gill Sans MT"/>
              </a:rPr>
            </a:br>
            <a:r>
              <a:rPr lang="en-GB">
                <a:latin typeface="Gill Sans MT"/>
              </a:rPr>
              <a:t>Introduction</a:t>
            </a:r>
            <a:br>
              <a:rPr lang="en-GB">
                <a:latin typeface="Gill Sans MT"/>
              </a:rPr>
            </a:br>
            <a:br>
              <a:rPr lang="en-GB" sz="2200">
                <a:latin typeface="Gill Sans MT"/>
              </a:rPr>
            </a:br>
            <a:endParaRPr lang="en-GB" sz="3100">
              <a:latin typeface="Gill Sans MT"/>
            </a:endParaRPr>
          </a:p>
        </p:txBody>
      </p:sp>
      <p:sp>
        <p:nvSpPr>
          <p:cNvPr id="3" name="Subtitle 2">
            <a:extLst>
              <a:ext uri="{FF2B5EF4-FFF2-40B4-BE49-F238E27FC236}">
                <a16:creationId xmlns:a16="http://schemas.microsoft.com/office/drawing/2014/main" id="{5E0D5E3F-D158-49AB-B46A-1E3A1480ED43}"/>
              </a:ext>
            </a:extLst>
          </p:cNvPr>
          <p:cNvSpPr>
            <a:spLocks noGrp="1"/>
          </p:cNvSpPr>
          <p:nvPr>
            <p:ph type="subTitle" idx="1"/>
          </p:nvPr>
        </p:nvSpPr>
        <p:spPr>
          <a:xfrm>
            <a:off x="5499329" y="3763004"/>
            <a:ext cx="6100716" cy="1140142"/>
          </a:xfrm>
        </p:spPr>
        <p:txBody>
          <a:bodyPr vert="horz" lIns="91440" tIns="45720" rIns="91440" bIns="45720" rtlCol="0" anchor="t">
            <a:normAutofit/>
          </a:bodyPr>
          <a:lstStyle/>
          <a:p>
            <a:pPr algn="l"/>
            <a:r>
              <a:rPr lang="en-US" dirty="0">
                <a:latin typeface="Gill Sans MT"/>
              </a:rPr>
              <a:t>Leicestershire Pharmaceutical Committee AGM</a:t>
            </a:r>
          </a:p>
          <a:p>
            <a:pPr algn="l"/>
            <a:r>
              <a:rPr lang="en-US" dirty="0">
                <a:latin typeface="Gill Sans MT"/>
              </a:rPr>
              <a:t>29 September 2023</a:t>
            </a:r>
          </a:p>
        </p:txBody>
      </p:sp>
      <p:sp>
        <p:nvSpPr>
          <p:cNvPr id="4" name="Subtitle 2">
            <a:extLst>
              <a:ext uri="{FF2B5EF4-FFF2-40B4-BE49-F238E27FC236}">
                <a16:creationId xmlns:a16="http://schemas.microsoft.com/office/drawing/2014/main" id="{0A7FDEA3-72BF-4B31-A6A4-D4257EC91B62}"/>
              </a:ext>
            </a:extLst>
          </p:cNvPr>
          <p:cNvSpPr txBox="1">
            <a:spLocks/>
          </p:cNvSpPr>
          <p:nvPr/>
        </p:nvSpPr>
        <p:spPr>
          <a:xfrm>
            <a:off x="5580860" y="4903146"/>
            <a:ext cx="5937655" cy="1761664"/>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ill Sans MT" panose="020B0502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Gill Sans MT" panose="020B0502020104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Gill Sans MT" panose="020B0502020104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ill Sans MT" panose="020B0502020104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ill Sans MT" panose="020B0502020104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400">
                <a:latin typeface="Gill Sans MT"/>
              </a:rPr>
              <a:t>Laura </a:t>
            </a:r>
            <a:r>
              <a:rPr lang="en-GB" sz="1400" err="1">
                <a:latin typeface="Gill Sans MT"/>
              </a:rPr>
              <a:t>Godtschalk</a:t>
            </a:r>
            <a:r>
              <a:rPr lang="en-GB" sz="1400">
                <a:latin typeface="Gill Sans MT"/>
              </a:rPr>
              <a:t> – Programme Manager (</a:t>
            </a:r>
            <a:r>
              <a:rPr lang="en-GB" sz="1400">
                <a:latin typeface="Gill Sans MT"/>
                <a:hlinkClick r:id="rId3"/>
              </a:rPr>
              <a:t>laura.godtschalk@nhs.net</a:t>
            </a:r>
            <a:r>
              <a:rPr lang="en-GB" sz="1400">
                <a:latin typeface="Gill Sans MT"/>
              </a:rPr>
              <a:t>)</a:t>
            </a:r>
          </a:p>
          <a:p>
            <a:pPr algn="l"/>
            <a:r>
              <a:rPr lang="en-GB" sz="1400">
                <a:latin typeface="Gill Sans MT"/>
              </a:rPr>
              <a:t>Toby Page – Architecture Lead (</a:t>
            </a:r>
            <a:r>
              <a:rPr lang="en-GB" sz="1400">
                <a:latin typeface="Gill Sans MT"/>
                <a:hlinkClick r:id="rId4"/>
              </a:rPr>
              <a:t>toby.page1@nhs.net</a:t>
            </a:r>
            <a:r>
              <a:rPr lang="en-GB" sz="1400">
                <a:latin typeface="Gill Sans MT"/>
              </a:rPr>
              <a:t>)</a:t>
            </a:r>
          </a:p>
          <a:p>
            <a:pPr algn="l"/>
            <a:r>
              <a:rPr lang="en-GB" sz="1400">
                <a:latin typeface="Gill Sans MT"/>
              </a:rPr>
              <a:t>Sandra Taylor – Change and Benefits Manager (</a:t>
            </a:r>
            <a:r>
              <a:rPr lang="en-GB" sz="1400">
                <a:latin typeface="Gill Sans MT"/>
                <a:hlinkClick r:id="rId5"/>
              </a:rPr>
              <a:t>Sandra.taylor50@nhs.net</a:t>
            </a:r>
            <a:r>
              <a:rPr lang="en-GB" sz="1400">
                <a:latin typeface="Gill Sans MT"/>
              </a:rPr>
              <a:t>)</a:t>
            </a:r>
          </a:p>
          <a:p>
            <a:pPr algn="l"/>
            <a:r>
              <a:rPr lang="en-GB" sz="2800">
                <a:latin typeface="Gill Sans MT"/>
              </a:rPr>
              <a:t>Contact: </a:t>
            </a:r>
            <a:r>
              <a:rPr lang="en-GB" sz="2800">
                <a:latin typeface="Gill Sans MT"/>
                <a:hlinkClick r:id="rId6"/>
              </a:rPr>
              <a:t>lpt.llrcarerecord@nhs.net</a:t>
            </a:r>
            <a:r>
              <a:rPr lang="en-GB" sz="2800">
                <a:latin typeface="Gill Sans MT"/>
              </a:rPr>
              <a:t> </a:t>
            </a:r>
            <a:endParaRPr lang="en-GB" sz="2800"/>
          </a:p>
        </p:txBody>
      </p:sp>
      <p:sp>
        <p:nvSpPr>
          <p:cNvPr id="5" name="TextBox 4">
            <a:extLst>
              <a:ext uri="{FF2B5EF4-FFF2-40B4-BE49-F238E27FC236}">
                <a16:creationId xmlns:a16="http://schemas.microsoft.com/office/drawing/2014/main" id="{0E54DBD5-1667-4592-A51C-D1093005FEFF}"/>
              </a:ext>
            </a:extLst>
          </p:cNvPr>
          <p:cNvSpPr txBox="1"/>
          <p:nvPr/>
        </p:nvSpPr>
        <p:spPr>
          <a:xfrm>
            <a:off x="488202" y="5476381"/>
            <a:ext cx="3325091" cy="646331"/>
          </a:xfrm>
          <a:prstGeom prst="rect">
            <a:avLst/>
          </a:prstGeom>
          <a:noFill/>
        </p:spPr>
        <p:txBody>
          <a:bodyPr wrap="square" lIns="91440" tIns="45720" rIns="91440" bIns="45720" rtlCol="0" anchor="t">
            <a:spAutoFit/>
          </a:bodyPr>
          <a:lstStyle/>
          <a:p>
            <a:r>
              <a:rPr lang="en-GB" b="1" u="sng"/>
              <a:t>Feedback:</a:t>
            </a:r>
          </a:p>
          <a:p>
            <a:r>
              <a:rPr lang="en-GB">
                <a:hlinkClick r:id="rId7"/>
              </a:rPr>
              <a:t>Menti.com</a:t>
            </a:r>
            <a:r>
              <a:rPr lang="en-GB"/>
              <a:t>  	1234 5678</a:t>
            </a:r>
          </a:p>
        </p:txBody>
      </p:sp>
      <p:pic>
        <p:nvPicPr>
          <p:cNvPr id="6" name="Picture 6">
            <a:extLst>
              <a:ext uri="{FF2B5EF4-FFF2-40B4-BE49-F238E27FC236}">
                <a16:creationId xmlns:a16="http://schemas.microsoft.com/office/drawing/2014/main" id="{CAE504CC-0675-1EDC-E1BF-9D2C275D3B15}"/>
              </a:ext>
            </a:extLst>
          </p:cNvPr>
          <p:cNvPicPr>
            <a:picLocks noChangeAspect="1"/>
          </p:cNvPicPr>
          <p:nvPr/>
        </p:nvPicPr>
        <p:blipFill>
          <a:blip r:embed="rId8"/>
          <a:stretch>
            <a:fillRect/>
          </a:stretch>
        </p:blipFill>
        <p:spPr>
          <a:xfrm>
            <a:off x="310551" y="192733"/>
            <a:ext cx="4502215" cy="6477142"/>
          </a:xfrm>
          <a:prstGeom prst="rect">
            <a:avLst/>
          </a:prstGeom>
        </p:spPr>
      </p:pic>
    </p:spTree>
    <p:extLst>
      <p:ext uri="{BB962C8B-B14F-4D97-AF65-F5344CB8AC3E}">
        <p14:creationId xmlns:p14="http://schemas.microsoft.com/office/powerpoint/2010/main" val="393332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F0C20-6475-182B-A9BD-F7EF30672EB8}"/>
              </a:ext>
            </a:extLst>
          </p:cNvPr>
          <p:cNvSpPr>
            <a:spLocks noGrp="1"/>
          </p:cNvSpPr>
          <p:nvPr>
            <p:ph type="title"/>
          </p:nvPr>
        </p:nvSpPr>
        <p:spPr>
          <a:xfrm>
            <a:off x="349800" y="93827"/>
            <a:ext cx="11246265" cy="998864"/>
          </a:xfrm>
        </p:spPr>
        <p:txBody>
          <a:bodyPr/>
          <a:lstStyle/>
          <a:p>
            <a:r>
              <a:rPr lang="en-GB">
                <a:solidFill>
                  <a:schemeClr val="bg1"/>
                </a:solidFill>
                <a:latin typeface="Gill Sans MT"/>
              </a:rPr>
              <a:t>What is the LLR Care Record?</a:t>
            </a:r>
            <a:endParaRPr lang="en-GB">
              <a:solidFill>
                <a:schemeClr val="bg1"/>
              </a:solidFill>
            </a:endParaRPr>
          </a:p>
        </p:txBody>
      </p:sp>
      <p:pic>
        <p:nvPicPr>
          <p:cNvPr id="3" name="Online Media 2" title="LLR Record">
            <a:hlinkClick r:id="" action="ppaction://media"/>
            <a:extLst>
              <a:ext uri="{FF2B5EF4-FFF2-40B4-BE49-F238E27FC236}">
                <a16:creationId xmlns:a16="http://schemas.microsoft.com/office/drawing/2014/main" id="{2A54B166-C55E-D9B0-8475-7BD00D4CA87D}"/>
              </a:ext>
            </a:extLst>
          </p:cNvPr>
          <p:cNvPicPr>
            <a:picLocks noRot="1" noChangeAspect="1"/>
          </p:cNvPicPr>
          <p:nvPr>
            <a:videoFile r:link="rId1"/>
          </p:nvPr>
        </p:nvPicPr>
        <p:blipFill>
          <a:blip r:embed="rId4"/>
          <a:stretch>
            <a:fillRect/>
          </a:stretch>
        </p:blipFill>
        <p:spPr>
          <a:xfrm>
            <a:off x="2248899" y="819292"/>
            <a:ext cx="7788381" cy="5202291"/>
          </a:xfrm>
          <a:prstGeom prst="rect">
            <a:avLst/>
          </a:prstGeom>
        </p:spPr>
      </p:pic>
    </p:spTree>
    <p:extLst>
      <p:ext uri="{BB962C8B-B14F-4D97-AF65-F5344CB8AC3E}">
        <p14:creationId xmlns:p14="http://schemas.microsoft.com/office/powerpoint/2010/main" val="2617809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D513D817-DD70-C59E-27CD-E6D664C6507F}"/>
              </a:ext>
            </a:extLst>
          </p:cNvPr>
          <p:cNvPicPr>
            <a:picLocks noChangeAspect="1"/>
          </p:cNvPicPr>
          <p:nvPr/>
        </p:nvPicPr>
        <p:blipFill>
          <a:blip r:embed="rId2"/>
          <a:stretch>
            <a:fillRect/>
          </a:stretch>
        </p:blipFill>
        <p:spPr>
          <a:xfrm>
            <a:off x="3839" y="52993"/>
            <a:ext cx="12045537" cy="6752849"/>
          </a:xfrm>
          <a:prstGeom prst="rect">
            <a:avLst/>
          </a:prstGeom>
        </p:spPr>
      </p:pic>
      <p:sp>
        <p:nvSpPr>
          <p:cNvPr id="2" name="Title 1">
            <a:extLst>
              <a:ext uri="{FF2B5EF4-FFF2-40B4-BE49-F238E27FC236}">
                <a16:creationId xmlns:a16="http://schemas.microsoft.com/office/drawing/2014/main" id="{6B6F34C2-26CB-A5C6-F8AB-A8EB85588448}"/>
              </a:ext>
            </a:extLst>
          </p:cNvPr>
          <p:cNvSpPr>
            <a:spLocks noGrp="1"/>
          </p:cNvSpPr>
          <p:nvPr>
            <p:ph type="title"/>
          </p:nvPr>
        </p:nvSpPr>
        <p:spPr>
          <a:xfrm>
            <a:off x="260762" y="379634"/>
            <a:ext cx="10106891" cy="603148"/>
          </a:xfrm>
        </p:spPr>
        <p:txBody>
          <a:bodyPr>
            <a:noAutofit/>
          </a:bodyPr>
          <a:lstStyle/>
          <a:p>
            <a:pPr algn="l"/>
            <a:r>
              <a:rPr lang="en-GB">
                <a:latin typeface="Gill Sans MT"/>
              </a:rPr>
              <a:t>What is shared and how will it help?</a:t>
            </a:r>
            <a:br>
              <a:rPr lang="en-GB">
                <a:latin typeface="Gill Sans MT"/>
              </a:rPr>
            </a:br>
            <a:r>
              <a:rPr lang="en-GB">
                <a:latin typeface="Gill Sans MT"/>
              </a:rPr>
              <a:t>Putting together the bigger picture</a:t>
            </a:r>
            <a:endParaRPr lang="en-GB"/>
          </a:p>
        </p:txBody>
      </p:sp>
    </p:spTree>
    <p:extLst>
      <p:ext uri="{BB962C8B-B14F-4D97-AF65-F5344CB8AC3E}">
        <p14:creationId xmlns:p14="http://schemas.microsoft.com/office/powerpoint/2010/main" val="2912218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182DF4E0-9A6E-37F0-A545-4C0A399E04D0}"/>
              </a:ext>
            </a:extLst>
          </p:cNvPr>
          <p:cNvGrpSpPr/>
          <p:nvPr/>
        </p:nvGrpSpPr>
        <p:grpSpPr>
          <a:xfrm>
            <a:off x="6048613" y="3835112"/>
            <a:ext cx="4612555" cy="3044287"/>
            <a:chOff x="4173130" y="1576137"/>
            <a:chExt cx="8002823" cy="5281862"/>
          </a:xfrm>
        </p:grpSpPr>
        <p:pic>
          <p:nvPicPr>
            <p:cNvPr id="47" name="Summary">
              <a:extLst>
                <a:ext uri="{FF2B5EF4-FFF2-40B4-BE49-F238E27FC236}">
                  <a16:creationId xmlns:a16="http://schemas.microsoft.com/office/drawing/2014/main" id="{2F712817-982D-1070-3F2D-8C52C20E14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37923">
              <a:off x="5748656" y="2233695"/>
              <a:ext cx="4993803" cy="3823495"/>
            </a:xfrm>
            <a:prstGeom prst="rect">
              <a:avLst/>
            </a:prstGeom>
          </p:spPr>
        </p:pic>
        <p:pic>
          <p:nvPicPr>
            <p:cNvPr id="48" name="Picture 47">
              <a:extLst>
                <a:ext uri="{FF2B5EF4-FFF2-40B4-BE49-F238E27FC236}">
                  <a16:creationId xmlns:a16="http://schemas.microsoft.com/office/drawing/2014/main" id="{970D8167-CF60-D550-2022-9790DF4C64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3130" y="1576137"/>
              <a:ext cx="8002823" cy="5281862"/>
            </a:xfrm>
            <a:prstGeom prst="rect">
              <a:avLst/>
            </a:prstGeom>
          </p:spPr>
        </p:pic>
      </p:grpSp>
      <p:sp>
        <p:nvSpPr>
          <p:cNvPr id="43" name="Arrow: Down 42">
            <a:extLst>
              <a:ext uri="{FF2B5EF4-FFF2-40B4-BE49-F238E27FC236}">
                <a16:creationId xmlns:a16="http://schemas.microsoft.com/office/drawing/2014/main" id="{C5E06758-14DF-5B72-8C84-661E071E9538}"/>
              </a:ext>
            </a:extLst>
          </p:cNvPr>
          <p:cNvSpPr/>
          <p:nvPr/>
        </p:nvSpPr>
        <p:spPr>
          <a:xfrm>
            <a:off x="8100340" y="4107776"/>
            <a:ext cx="546934" cy="565578"/>
          </a:xfrm>
          <a:custGeom>
            <a:avLst/>
            <a:gdLst>
              <a:gd name="connsiteX0" fmla="*/ 0 w 546934"/>
              <a:gd name="connsiteY0" fmla="*/ 292111 h 565578"/>
              <a:gd name="connsiteX1" fmla="*/ 136734 w 546934"/>
              <a:gd name="connsiteY1" fmla="*/ 292111 h 565578"/>
              <a:gd name="connsiteX2" fmla="*/ 136734 w 546934"/>
              <a:gd name="connsiteY2" fmla="*/ 0 h 565578"/>
              <a:gd name="connsiteX3" fmla="*/ 410201 w 546934"/>
              <a:gd name="connsiteY3" fmla="*/ 0 h 565578"/>
              <a:gd name="connsiteX4" fmla="*/ 410201 w 546934"/>
              <a:gd name="connsiteY4" fmla="*/ 292111 h 565578"/>
              <a:gd name="connsiteX5" fmla="*/ 546934 w 546934"/>
              <a:gd name="connsiteY5" fmla="*/ 292111 h 565578"/>
              <a:gd name="connsiteX6" fmla="*/ 273467 w 546934"/>
              <a:gd name="connsiteY6" fmla="*/ 565578 h 565578"/>
              <a:gd name="connsiteX7" fmla="*/ 0 w 546934"/>
              <a:gd name="connsiteY7" fmla="*/ 292111 h 5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934" h="565578" fill="none" extrusionOk="0">
                <a:moveTo>
                  <a:pt x="0" y="292111"/>
                </a:moveTo>
                <a:cubicBezTo>
                  <a:pt x="57969" y="291560"/>
                  <a:pt x="93198" y="301097"/>
                  <a:pt x="136734" y="292111"/>
                </a:cubicBezTo>
                <a:cubicBezTo>
                  <a:pt x="116225" y="216802"/>
                  <a:pt x="149890" y="130196"/>
                  <a:pt x="136734" y="0"/>
                </a:cubicBezTo>
                <a:cubicBezTo>
                  <a:pt x="204888" y="-25371"/>
                  <a:pt x="283344" y="16657"/>
                  <a:pt x="410201" y="0"/>
                </a:cubicBezTo>
                <a:cubicBezTo>
                  <a:pt x="444050" y="84298"/>
                  <a:pt x="393262" y="190294"/>
                  <a:pt x="410201" y="292111"/>
                </a:cubicBezTo>
                <a:cubicBezTo>
                  <a:pt x="440996" y="287174"/>
                  <a:pt x="490412" y="295590"/>
                  <a:pt x="546934" y="292111"/>
                </a:cubicBezTo>
                <a:cubicBezTo>
                  <a:pt x="466489" y="424607"/>
                  <a:pt x="341201" y="447003"/>
                  <a:pt x="273467" y="565578"/>
                </a:cubicBezTo>
                <a:cubicBezTo>
                  <a:pt x="203489" y="510506"/>
                  <a:pt x="113671" y="395744"/>
                  <a:pt x="0" y="292111"/>
                </a:cubicBezTo>
                <a:close/>
              </a:path>
              <a:path w="546934" h="565578" stroke="0" extrusionOk="0">
                <a:moveTo>
                  <a:pt x="0" y="292111"/>
                </a:moveTo>
                <a:cubicBezTo>
                  <a:pt x="48722" y="284683"/>
                  <a:pt x="77757" y="304642"/>
                  <a:pt x="136734" y="292111"/>
                </a:cubicBezTo>
                <a:cubicBezTo>
                  <a:pt x="125015" y="197521"/>
                  <a:pt x="149844" y="62354"/>
                  <a:pt x="136734" y="0"/>
                </a:cubicBezTo>
                <a:cubicBezTo>
                  <a:pt x="232486" y="-8449"/>
                  <a:pt x="346363" y="18359"/>
                  <a:pt x="410201" y="0"/>
                </a:cubicBezTo>
                <a:cubicBezTo>
                  <a:pt x="438441" y="145553"/>
                  <a:pt x="401761" y="223612"/>
                  <a:pt x="410201" y="292111"/>
                </a:cubicBezTo>
                <a:cubicBezTo>
                  <a:pt x="456521" y="286510"/>
                  <a:pt x="494868" y="292523"/>
                  <a:pt x="546934" y="292111"/>
                </a:cubicBezTo>
                <a:cubicBezTo>
                  <a:pt x="517059" y="377550"/>
                  <a:pt x="336275" y="478006"/>
                  <a:pt x="273467" y="565578"/>
                </a:cubicBezTo>
                <a:cubicBezTo>
                  <a:pt x="140883" y="459354"/>
                  <a:pt x="95729" y="329849"/>
                  <a:pt x="0" y="292111"/>
                </a:cubicBezTo>
                <a:close/>
              </a:path>
            </a:pathLst>
          </a:custGeom>
          <a:solidFill>
            <a:srgbClr val="0A8185"/>
          </a:solidFill>
          <a:ln w="19050">
            <a:solidFill>
              <a:schemeClr val="bg1"/>
            </a:solidFill>
            <a:extLst>
              <a:ext uri="{C807C97D-BFC1-408E-A445-0C87EB9F89A2}">
                <ask:lineSketchStyleProps xmlns:ask="http://schemas.microsoft.com/office/drawing/2018/sketchyshapes" sd="2673634496">
                  <a:prstGeom prst="downArrow">
                    <a:avLst/>
                  </a:prstGeom>
                  <ask:type>
                    <ask:lineSketchScribble/>
                  </ask:type>
                </ask:lineSketchStyleProps>
              </a:ext>
            </a:extLst>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41" name="Oval 40">
            <a:extLst>
              <a:ext uri="{FF2B5EF4-FFF2-40B4-BE49-F238E27FC236}">
                <a16:creationId xmlns:a16="http://schemas.microsoft.com/office/drawing/2014/main" id="{8CEC163E-4412-1030-DE68-E04EBFA2F5DF}"/>
              </a:ext>
            </a:extLst>
          </p:cNvPr>
          <p:cNvSpPr/>
          <p:nvPr/>
        </p:nvSpPr>
        <p:spPr>
          <a:xfrm>
            <a:off x="4762325" y="210702"/>
            <a:ext cx="7228571" cy="1644137"/>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a:lstStyle/>
          <a:p>
            <a:endParaRPr lang="en-GB"/>
          </a:p>
        </p:txBody>
      </p:sp>
      <p:grpSp>
        <p:nvGrpSpPr>
          <p:cNvPr id="5" name="Group 4">
            <a:extLst>
              <a:ext uri="{FF2B5EF4-FFF2-40B4-BE49-F238E27FC236}">
                <a16:creationId xmlns:a16="http://schemas.microsoft.com/office/drawing/2014/main" id="{EC77D153-3BD6-873A-7E17-6C88217049A9}"/>
              </a:ext>
            </a:extLst>
          </p:cNvPr>
          <p:cNvGrpSpPr/>
          <p:nvPr/>
        </p:nvGrpSpPr>
        <p:grpSpPr>
          <a:xfrm>
            <a:off x="5849697" y="278714"/>
            <a:ext cx="2331569" cy="2166920"/>
            <a:chOff x="9304696" y="2216292"/>
            <a:chExt cx="2115849" cy="2118068"/>
          </a:xfrm>
          <a:solidFill>
            <a:srgbClr val="098185"/>
          </a:solidFill>
        </p:grpSpPr>
        <p:sp>
          <p:nvSpPr>
            <p:cNvPr id="9" name="Oval 8">
              <a:extLst>
                <a:ext uri="{FF2B5EF4-FFF2-40B4-BE49-F238E27FC236}">
                  <a16:creationId xmlns:a16="http://schemas.microsoft.com/office/drawing/2014/main" id="{7F4DA79F-5A4C-5B4B-C56E-2EC5BEE80702}"/>
                </a:ext>
              </a:extLst>
            </p:cNvPr>
            <p:cNvSpPr/>
            <p:nvPr/>
          </p:nvSpPr>
          <p:spPr>
            <a:xfrm>
              <a:off x="9304696" y="2216292"/>
              <a:ext cx="2115849" cy="2118068"/>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pic>
          <p:nvPicPr>
            <p:cNvPr id="8" name="Picture 10" descr="SystmOne - Healthcare Gateway">
              <a:extLst>
                <a:ext uri="{FF2B5EF4-FFF2-40B4-BE49-F238E27FC236}">
                  <a16:creationId xmlns:a16="http://schemas.microsoft.com/office/drawing/2014/main" id="{0A21F282-11A2-6B45-D282-56B559BFB54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69" t="16669" r="1041" b="22964"/>
            <a:stretch/>
          </p:blipFill>
          <p:spPr bwMode="auto">
            <a:xfrm>
              <a:off x="9455719" y="2910250"/>
              <a:ext cx="1820429" cy="671764"/>
            </a:xfrm>
            <a:prstGeom prst="rect">
              <a:avLst/>
            </a:prstGeom>
            <a:grpFill/>
          </p:spPr>
        </p:pic>
      </p:grpSp>
      <p:grpSp>
        <p:nvGrpSpPr>
          <p:cNvPr id="11" name="Group 10">
            <a:extLst>
              <a:ext uri="{FF2B5EF4-FFF2-40B4-BE49-F238E27FC236}">
                <a16:creationId xmlns:a16="http://schemas.microsoft.com/office/drawing/2014/main" id="{DBC93CBA-35B6-52A5-617F-896995DDA87A}"/>
              </a:ext>
            </a:extLst>
          </p:cNvPr>
          <p:cNvGrpSpPr/>
          <p:nvPr/>
        </p:nvGrpSpPr>
        <p:grpSpPr>
          <a:xfrm>
            <a:off x="7992488" y="205448"/>
            <a:ext cx="1858309" cy="1860733"/>
            <a:chOff x="6672856" y="2750789"/>
            <a:chExt cx="1425832" cy="1425832"/>
          </a:xfrm>
          <a:solidFill>
            <a:srgbClr val="098185"/>
          </a:solidFill>
        </p:grpSpPr>
        <p:grpSp>
          <p:nvGrpSpPr>
            <p:cNvPr id="12" name="Group 11">
              <a:extLst>
                <a:ext uri="{FF2B5EF4-FFF2-40B4-BE49-F238E27FC236}">
                  <a16:creationId xmlns:a16="http://schemas.microsoft.com/office/drawing/2014/main" id="{E0EEA9FB-E687-48D3-A054-A4B620DAFD78}"/>
                </a:ext>
              </a:extLst>
            </p:cNvPr>
            <p:cNvGrpSpPr/>
            <p:nvPr/>
          </p:nvGrpSpPr>
          <p:grpSpPr>
            <a:xfrm>
              <a:off x="6672856" y="2750789"/>
              <a:ext cx="1425832" cy="1425832"/>
              <a:chOff x="2668333" y="1647945"/>
              <a:chExt cx="1425832" cy="1425832"/>
            </a:xfrm>
            <a:grpFill/>
          </p:grpSpPr>
          <p:sp>
            <p:nvSpPr>
              <p:cNvPr id="14" name="Oval 13">
                <a:extLst>
                  <a:ext uri="{FF2B5EF4-FFF2-40B4-BE49-F238E27FC236}">
                    <a16:creationId xmlns:a16="http://schemas.microsoft.com/office/drawing/2014/main" id="{105D9DF8-F704-F651-D845-65CCAA4A0D25}"/>
                  </a:ext>
                </a:extLst>
              </p:cNvPr>
              <p:cNvSpPr/>
              <p:nvPr/>
            </p:nvSpPr>
            <p:spPr>
              <a:xfrm>
                <a:off x="2668333" y="1647945"/>
                <a:ext cx="1425832" cy="1425832"/>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5" name="Oval 4">
                <a:extLst>
                  <a:ext uri="{FF2B5EF4-FFF2-40B4-BE49-F238E27FC236}">
                    <a16:creationId xmlns:a16="http://schemas.microsoft.com/office/drawing/2014/main" id="{B5AB0BEC-01B4-ED47-8827-7CD31B97094E}"/>
                  </a:ext>
                </a:extLst>
              </p:cNvPr>
              <p:cNvSpPr txBox="1"/>
              <p:nvPr/>
            </p:nvSpPr>
            <p:spPr>
              <a:xfrm>
                <a:off x="2877141" y="1856753"/>
                <a:ext cx="1008216" cy="10082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r>
                  <a:rPr lang="en-GB" sz="6100" kern="1200"/>
                  <a:t> </a:t>
                </a:r>
              </a:p>
            </p:txBody>
          </p:sp>
        </p:grpSp>
        <p:pic>
          <p:nvPicPr>
            <p:cNvPr id="13" name="Picture 12" descr="Liquidlogic | LinkedIn">
              <a:extLst>
                <a:ext uri="{FF2B5EF4-FFF2-40B4-BE49-F238E27FC236}">
                  <a16:creationId xmlns:a16="http://schemas.microsoft.com/office/drawing/2014/main" id="{86D56516-5CA9-5631-15D7-CD1077A086C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721" t="36796" r="6996" b="34446"/>
            <a:stretch/>
          </p:blipFill>
          <p:spPr bwMode="auto">
            <a:xfrm>
              <a:off x="6764154" y="3282315"/>
              <a:ext cx="1258772" cy="410033"/>
            </a:xfrm>
            <a:prstGeom prst="rect">
              <a:avLst/>
            </a:prstGeom>
            <a:grpFill/>
          </p:spPr>
        </p:pic>
      </p:grpSp>
      <p:grpSp>
        <p:nvGrpSpPr>
          <p:cNvPr id="16" name="Group 15">
            <a:extLst>
              <a:ext uri="{FF2B5EF4-FFF2-40B4-BE49-F238E27FC236}">
                <a16:creationId xmlns:a16="http://schemas.microsoft.com/office/drawing/2014/main" id="{E902DC87-FE45-FCA3-FE55-B8845D6B89D7}"/>
              </a:ext>
            </a:extLst>
          </p:cNvPr>
          <p:cNvGrpSpPr/>
          <p:nvPr/>
        </p:nvGrpSpPr>
        <p:grpSpPr>
          <a:xfrm>
            <a:off x="9665350" y="739341"/>
            <a:ext cx="1642295" cy="1679983"/>
            <a:chOff x="6848852" y="231826"/>
            <a:chExt cx="1816990" cy="1858687"/>
          </a:xfrm>
          <a:solidFill>
            <a:srgbClr val="098185"/>
          </a:solidFill>
        </p:grpSpPr>
        <p:grpSp>
          <p:nvGrpSpPr>
            <p:cNvPr id="17" name="Group 16">
              <a:extLst>
                <a:ext uri="{FF2B5EF4-FFF2-40B4-BE49-F238E27FC236}">
                  <a16:creationId xmlns:a16="http://schemas.microsoft.com/office/drawing/2014/main" id="{679EBBC3-FAE1-37F8-00D8-F8393426C8F1}"/>
                </a:ext>
              </a:extLst>
            </p:cNvPr>
            <p:cNvGrpSpPr/>
            <p:nvPr/>
          </p:nvGrpSpPr>
          <p:grpSpPr>
            <a:xfrm>
              <a:off x="6848852" y="231826"/>
              <a:ext cx="1816990" cy="1858687"/>
              <a:chOff x="3099251" y="320653"/>
              <a:chExt cx="1425832" cy="1425832"/>
            </a:xfrm>
            <a:grpFill/>
          </p:grpSpPr>
          <p:sp>
            <p:nvSpPr>
              <p:cNvPr id="19" name="Oval 18">
                <a:extLst>
                  <a:ext uri="{FF2B5EF4-FFF2-40B4-BE49-F238E27FC236}">
                    <a16:creationId xmlns:a16="http://schemas.microsoft.com/office/drawing/2014/main" id="{40EA89C5-AF2E-A894-6BD3-FAE1C196372D}"/>
                  </a:ext>
                </a:extLst>
              </p:cNvPr>
              <p:cNvSpPr/>
              <p:nvPr/>
            </p:nvSpPr>
            <p:spPr>
              <a:xfrm>
                <a:off x="3099251" y="320653"/>
                <a:ext cx="1425832" cy="1425832"/>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20" name="Oval 4">
                <a:extLst>
                  <a:ext uri="{FF2B5EF4-FFF2-40B4-BE49-F238E27FC236}">
                    <a16:creationId xmlns:a16="http://schemas.microsoft.com/office/drawing/2014/main" id="{0134A9E9-97B7-40C7-6D82-204B755DB8A8}"/>
                  </a:ext>
                </a:extLst>
              </p:cNvPr>
              <p:cNvSpPr txBox="1"/>
              <p:nvPr/>
            </p:nvSpPr>
            <p:spPr>
              <a:xfrm>
                <a:off x="3308059" y="529461"/>
                <a:ext cx="1008216" cy="10082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r>
                  <a:rPr lang="en-GB" sz="6100" kern="1200"/>
                  <a:t>  </a:t>
                </a:r>
              </a:p>
            </p:txBody>
          </p:sp>
        </p:grpSp>
        <p:pic>
          <p:nvPicPr>
            <p:cNvPr id="18" name="Picture 8" descr="Welcome to WellSky® Creating smarter solutions for whole person care">
              <a:extLst>
                <a:ext uri="{FF2B5EF4-FFF2-40B4-BE49-F238E27FC236}">
                  <a16:creationId xmlns:a16="http://schemas.microsoft.com/office/drawing/2014/main" id="{2F77161A-5164-EFC0-DEE2-C3247CF9D7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3347" y="972419"/>
              <a:ext cx="1548000" cy="334308"/>
            </a:xfrm>
            <a:prstGeom prst="rect">
              <a:avLst/>
            </a:prstGeom>
            <a:grpFill/>
          </p:spPr>
        </p:pic>
      </p:grpSp>
      <p:grpSp>
        <p:nvGrpSpPr>
          <p:cNvPr id="21" name="Group 20">
            <a:extLst>
              <a:ext uri="{FF2B5EF4-FFF2-40B4-BE49-F238E27FC236}">
                <a16:creationId xmlns:a16="http://schemas.microsoft.com/office/drawing/2014/main" id="{DE134636-74B9-3543-8163-DADBD4D96347}"/>
              </a:ext>
            </a:extLst>
          </p:cNvPr>
          <p:cNvGrpSpPr/>
          <p:nvPr/>
        </p:nvGrpSpPr>
        <p:grpSpPr>
          <a:xfrm>
            <a:off x="6051899" y="1703796"/>
            <a:ext cx="1213044" cy="1213044"/>
            <a:chOff x="7837116" y="1862103"/>
            <a:chExt cx="1425832" cy="1425832"/>
          </a:xfrm>
          <a:solidFill>
            <a:srgbClr val="098185"/>
          </a:solidFill>
        </p:grpSpPr>
        <p:grpSp>
          <p:nvGrpSpPr>
            <p:cNvPr id="22" name="Group 21">
              <a:extLst>
                <a:ext uri="{FF2B5EF4-FFF2-40B4-BE49-F238E27FC236}">
                  <a16:creationId xmlns:a16="http://schemas.microsoft.com/office/drawing/2014/main" id="{2849C326-5ACA-4AA7-C7D0-BC7083EA3AE6}"/>
                </a:ext>
              </a:extLst>
            </p:cNvPr>
            <p:cNvGrpSpPr/>
            <p:nvPr/>
          </p:nvGrpSpPr>
          <p:grpSpPr>
            <a:xfrm>
              <a:off x="7837116" y="1862103"/>
              <a:ext cx="1425832" cy="1425832"/>
              <a:chOff x="2668333" y="1647945"/>
              <a:chExt cx="1425832" cy="1425832"/>
            </a:xfrm>
            <a:grpFill/>
          </p:grpSpPr>
          <p:sp>
            <p:nvSpPr>
              <p:cNvPr id="24" name="Oval 23">
                <a:extLst>
                  <a:ext uri="{FF2B5EF4-FFF2-40B4-BE49-F238E27FC236}">
                    <a16:creationId xmlns:a16="http://schemas.microsoft.com/office/drawing/2014/main" id="{42B014E7-C564-79A7-F85A-D520E15FEA0A}"/>
                  </a:ext>
                </a:extLst>
              </p:cNvPr>
              <p:cNvSpPr/>
              <p:nvPr/>
            </p:nvSpPr>
            <p:spPr>
              <a:xfrm>
                <a:off x="2668333" y="1647945"/>
                <a:ext cx="1425832" cy="1425832"/>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25" name="Oval 4">
                <a:extLst>
                  <a:ext uri="{FF2B5EF4-FFF2-40B4-BE49-F238E27FC236}">
                    <a16:creationId xmlns:a16="http://schemas.microsoft.com/office/drawing/2014/main" id="{2B480D56-DB0C-F05B-54F1-37A55AC5295A}"/>
                  </a:ext>
                </a:extLst>
              </p:cNvPr>
              <p:cNvSpPr txBox="1"/>
              <p:nvPr/>
            </p:nvSpPr>
            <p:spPr>
              <a:xfrm>
                <a:off x="2877141" y="1856753"/>
                <a:ext cx="1008216" cy="10082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r>
                  <a:rPr lang="en-GB" sz="6100" kern="1200"/>
                  <a:t> </a:t>
                </a:r>
              </a:p>
            </p:txBody>
          </p:sp>
        </p:grpSp>
        <p:pic>
          <p:nvPicPr>
            <p:cNvPr id="23" name="Picture 14" descr="Does EMIS Web need new functionality to meet the Working at Scale agenda &amp;  to maintain being the system of choice as GPs get bigger and work together​  - Dr Neil Paul">
              <a:extLst>
                <a:ext uri="{FF2B5EF4-FFF2-40B4-BE49-F238E27FC236}">
                  <a16:creationId xmlns:a16="http://schemas.microsoft.com/office/drawing/2014/main" id="{BF8A5B7C-F9D9-C251-C3BD-CE660F86C2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31628" y="2293701"/>
              <a:ext cx="1263285" cy="548288"/>
            </a:xfrm>
            <a:prstGeom prst="rect">
              <a:avLst/>
            </a:prstGeom>
            <a:grpFill/>
          </p:spPr>
        </p:pic>
      </p:grpSp>
      <p:grpSp>
        <p:nvGrpSpPr>
          <p:cNvPr id="26" name="Group 25">
            <a:extLst>
              <a:ext uri="{FF2B5EF4-FFF2-40B4-BE49-F238E27FC236}">
                <a16:creationId xmlns:a16="http://schemas.microsoft.com/office/drawing/2014/main" id="{26139955-2431-1A87-423D-09FEFBC0CCD1}"/>
              </a:ext>
            </a:extLst>
          </p:cNvPr>
          <p:cNvGrpSpPr/>
          <p:nvPr/>
        </p:nvGrpSpPr>
        <p:grpSpPr>
          <a:xfrm>
            <a:off x="8440457" y="1579334"/>
            <a:ext cx="1858309" cy="1836613"/>
            <a:chOff x="6309623" y="2877451"/>
            <a:chExt cx="1804600" cy="1837976"/>
          </a:xfrm>
        </p:grpSpPr>
        <p:grpSp>
          <p:nvGrpSpPr>
            <p:cNvPr id="27" name="Group 26">
              <a:extLst>
                <a:ext uri="{FF2B5EF4-FFF2-40B4-BE49-F238E27FC236}">
                  <a16:creationId xmlns:a16="http://schemas.microsoft.com/office/drawing/2014/main" id="{A64A1A0E-8817-D85B-4ECA-61DB8DA299C1}"/>
                </a:ext>
              </a:extLst>
            </p:cNvPr>
            <p:cNvGrpSpPr/>
            <p:nvPr/>
          </p:nvGrpSpPr>
          <p:grpSpPr>
            <a:xfrm>
              <a:off x="6309623" y="2877451"/>
              <a:ext cx="1804600" cy="1837976"/>
              <a:chOff x="2668333" y="1647945"/>
              <a:chExt cx="1425832" cy="1425832"/>
            </a:xfrm>
            <a:solidFill>
              <a:srgbClr val="098185"/>
            </a:solidFill>
          </p:grpSpPr>
          <p:sp>
            <p:nvSpPr>
              <p:cNvPr id="29" name="Oval 28">
                <a:extLst>
                  <a:ext uri="{FF2B5EF4-FFF2-40B4-BE49-F238E27FC236}">
                    <a16:creationId xmlns:a16="http://schemas.microsoft.com/office/drawing/2014/main" id="{B6547918-C410-BB90-B186-F33C5A06A4EF}"/>
                  </a:ext>
                </a:extLst>
              </p:cNvPr>
              <p:cNvSpPr/>
              <p:nvPr/>
            </p:nvSpPr>
            <p:spPr>
              <a:xfrm>
                <a:off x="2668333" y="1647945"/>
                <a:ext cx="1425832" cy="1425832"/>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30" name="Oval 4">
                <a:extLst>
                  <a:ext uri="{FF2B5EF4-FFF2-40B4-BE49-F238E27FC236}">
                    <a16:creationId xmlns:a16="http://schemas.microsoft.com/office/drawing/2014/main" id="{2571D57B-172A-18FD-BA86-F78E869DCD63}"/>
                  </a:ext>
                </a:extLst>
              </p:cNvPr>
              <p:cNvSpPr txBox="1"/>
              <p:nvPr/>
            </p:nvSpPr>
            <p:spPr>
              <a:xfrm>
                <a:off x="2877141" y="1856753"/>
                <a:ext cx="1008216" cy="10082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r>
                  <a:rPr lang="en-GB" sz="6100" kern="1200"/>
                  <a:t> </a:t>
                </a:r>
              </a:p>
            </p:txBody>
          </p:sp>
        </p:grpSp>
        <p:pic>
          <p:nvPicPr>
            <p:cNvPr id="28" name="Picture 4" descr="The Princess Alexandra Hospital NHS Trust Pathology Service Deploys ICE  Sample Collection Module">
              <a:extLst>
                <a:ext uri="{FF2B5EF4-FFF2-40B4-BE49-F238E27FC236}">
                  <a16:creationId xmlns:a16="http://schemas.microsoft.com/office/drawing/2014/main" id="{0EF59671-3089-CE08-2E66-F56C2D5E370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7007" t="16128" r="8616" b="39021"/>
            <a:stretch/>
          </p:blipFill>
          <p:spPr bwMode="auto">
            <a:xfrm>
              <a:off x="6470937" y="3554071"/>
              <a:ext cx="1501673" cy="498894"/>
            </a:xfrm>
            <a:prstGeom prst="rect">
              <a:avLst/>
            </a:prstGeom>
            <a:solidFill>
              <a:schemeClr val="bg1"/>
            </a:solidFill>
          </p:spPr>
        </p:pic>
      </p:grpSp>
      <p:grpSp>
        <p:nvGrpSpPr>
          <p:cNvPr id="31" name="Group 30">
            <a:extLst>
              <a:ext uri="{FF2B5EF4-FFF2-40B4-BE49-F238E27FC236}">
                <a16:creationId xmlns:a16="http://schemas.microsoft.com/office/drawing/2014/main" id="{E42A850D-B3BF-6878-C242-9DB9D8441E0B}"/>
              </a:ext>
            </a:extLst>
          </p:cNvPr>
          <p:cNvGrpSpPr/>
          <p:nvPr/>
        </p:nvGrpSpPr>
        <p:grpSpPr>
          <a:xfrm>
            <a:off x="6843365" y="2018696"/>
            <a:ext cx="1789581" cy="1789446"/>
            <a:chOff x="9216020" y="560211"/>
            <a:chExt cx="1393710" cy="1393605"/>
          </a:xfrm>
          <a:solidFill>
            <a:srgbClr val="098185"/>
          </a:solidFill>
        </p:grpSpPr>
        <p:grpSp>
          <p:nvGrpSpPr>
            <p:cNvPr id="32" name="Group 31">
              <a:extLst>
                <a:ext uri="{FF2B5EF4-FFF2-40B4-BE49-F238E27FC236}">
                  <a16:creationId xmlns:a16="http://schemas.microsoft.com/office/drawing/2014/main" id="{B12BD657-474C-DBEE-F624-0E72B9669B53}"/>
                </a:ext>
              </a:extLst>
            </p:cNvPr>
            <p:cNvGrpSpPr/>
            <p:nvPr/>
          </p:nvGrpSpPr>
          <p:grpSpPr>
            <a:xfrm>
              <a:off x="9216020" y="560211"/>
              <a:ext cx="1393710" cy="1393605"/>
              <a:chOff x="3099251" y="320653"/>
              <a:chExt cx="1425832" cy="1425832"/>
            </a:xfrm>
            <a:grpFill/>
          </p:grpSpPr>
          <p:sp>
            <p:nvSpPr>
              <p:cNvPr id="34" name="Oval 33">
                <a:extLst>
                  <a:ext uri="{FF2B5EF4-FFF2-40B4-BE49-F238E27FC236}">
                    <a16:creationId xmlns:a16="http://schemas.microsoft.com/office/drawing/2014/main" id="{F2755EA1-8244-9864-D04A-82786C60CD72}"/>
                  </a:ext>
                </a:extLst>
              </p:cNvPr>
              <p:cNvSpPr/>
              <p:nvPr/>
            </p:nvSpPr>
            <p:spPr>
              <a:xfrm>
                <a:off x="3099251" y="320653"/>
                <a:ext cx="1425832" cy="1425832"/>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35" name="Oval 4">
                <a:extLst>
                  <a:ext uri="{FF2B5EF4-FFF2-40B4-BE49-F238E27FC236}">
                    <a16:creationId xmlns:a16="http://schemas.microsoft.com/office/drawing/2014/main" id="{D9CD5882-7725-06F6-BB0F-5605DF90EBB9}"/>
                  </a:ext>
                </a:extLst>
              </p:cNvPr>
              <p:cNvSpPr txBox="1"/>
              <p:nvPr/>
            </p:nvSpPr>
            <p:spPr>
              <a:xfrm>
                <a:off x="3308059" y="529461"/>
                <a:ext cx="1008216" cy="10082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r>
                  <a:rPr lang="en-GB" sz="6100" kern="1200"/>
                  <a:t>  </a:t>
                </a:r>
              </a:p>
            </p:txBody>
          </p:sp>
        </p:grpSp>
        <p:pic>
          <p:nvPicPr>
            <p:cNvPr id="33" name="Picture 6" descr="Cito - Health Plus Care 2022">
              <a:extLst>
                <a:ext uri="{FF2B5EF4-FFF2-40B4-BE49-F238E27FC236}">
                  <a16:creationId xmlns:a16="http://schemas.microsoft.com/office/drawing/2014/main" id="{536020C7-88DE-70E3-753F-E7A461A3226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307" t="13815" r="8307" b="20072"/>
            <a:stretch/>
          </p:blipFill>
          <p:spPr bwMode="auto">
            <a:xfrm>
              <a:off x="9409616" y="1082601"/>
              <a:ext cx="985502" cy="348823"/>
            </a:xfrm>
            <a:prstGeom prst="rect">
              <a:avLst/>
            </a:prstGeom>
            <a:grpFill/>
          </p:spPr>
        </p:pic>
      </p:grpSp>
      <p:grpSp>
        <p:nvGrpSpPr>
          <p:cNvPr id="36" name="Group 35">
            <a:extLst>
              <a:ext uri="{FF2B5EF4-FFF2-40B4-BE49-F238E27FC236}">
                <a16:creationId xmlns:a16="http://schemas.microsoft.com/office/drawing/2014/main" id="{FFD0010F-C060-1050-AF5A-04A62A1E058C}"/>
              </a:ext>
            </a:extLst>
          </p:cNvPr>
          <p:cNvGrpSpPr/>
          <p:nvPr/>
        </p:nvGrpSpPr>
        <p:grpSpPr>
          <a:xfrm>
            <a:off x="7781945" y="2989428"/>
            <a:ext cx="1054117" cy="1091379"/>
            <a:chOff x="9716977" y="5086569"/>
            <a:chExt cx="1393710" cy="1393605"/>
          </a:xfrm>
        </p:grpSpPr>
        <p:grpSp>
          <p:nvGrpSpPr>
            <p:cNvPr id="37" name="Group 36">
              <a:extLst>
                <a:ext uri="{FF2B5EF4-FFF2-40B4-BE49-F238E27FC236}">
                  <a16:creationId xmlns:a16="http://schemas.microsoft.com/office/drawing/2014/main" id="{E453F2C0-DF07-37FF-944A-44A860B3F3E7}"/>
                </a:ext>
              </a:extLst>
            </p:cNvPr>
            <p:cNvGrpSpPr/>
            <p:nvPr/>
          </p:nvGrpSpPr>
          <p:grpSpPr>
            <a:xfrm>
              <a:off x="9716977" y="5086569"/>
              <a:ext cx="1393710" cy="1393605"/>
              <a:chOff x="3099251" y="320653"/>
              <a:chExt cx="1425832" cy="1425832"/>
            </a:xfrm>
            <a:solidFill>
              <a:srgbClr val="098185"/>
            </a:solidFill>
          </p:grpSpPr>
          <p:sp>
            <p:nvSpPr>
              <p:cNvPr id="39" name="Oval 38">
                <a:extLst>
                  <a:ext uri="{FF2B5EF4-FFF2-40B4-BE49-F238E27FC236}">
                    <a16:creationId xmlns:a16="http://schemas.microsoft.com/office/drawing/2014/main" id="{2BC2CFD6-B15F-39A9-A1CA-3A48C50A25BE}"/>
                  </a:ext>
                </a:extLst>
              </p:cNvPr>
              <p:cNvSpPr/>
              <p:nvPr/>
            </p:nvSpPr>
            <p:spPr>
              <a:xfrm>
                <a:off x="3099251" y="320653"/>
                <a:ext cx="1425832" cy="1425832"/>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40" name="Oval 4">
                <a:extLst>
                  <a:ext uri="{FF2B5EF4-FFF2-40B4-BE49-F238E27FC236}">
                    <a16:creationId xmlns:a16="http://schemas.microsoft.com/office/drawing/2014/main" id="{A0C2ADA5-7F44-1A6E-5B79-CF0EA973E059}"/>
                  </a:ext>
                </a:extLst>
              </p:cNvPr>
              <p:cNvSpPr txBox="1"/>
              <p:nvPr/>
            </p:nvSpPr>
            <p:spPr>
              <a:xfrm>
                <a:off x="3308059" y="529461"/>
                <a:ext cx="1008216" cy="10082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r>
                  <a:rPr lang="en-GB" sz="6100" kern="1200"/>
                  <a:t>  </a:t>
                </a:r>
              </a:p>
            </p:txBody>
          </p:sp>
        </p:grpSp>
        <p:pic>
          <p:nvPicPr>
            <p:cNvPr id="38" name="Picture 2" descr="Nervecentre Software | Next Generation EPR Software">
              <a:extLst>
                <a:ext uri="{FF2B5EF4-FFF2-40B4-BE49-F238E27FC236}">
                  <a16:creationId xmlns:a16="http://schemas.microsoft.com/office/drawing/2014/main" id="{BDB3263C-D9CB-8C17-37B4-0534F94502A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46653" y="5691185"/>
              <a:ext cx="1334357" cy="270080"/>
            </a:xfrm>
            <a:prstGeom prst="rect">
              <a:avLst/>
            </a:prstGeom>
            <a:extLst>
              <a:ext uri="{909E8E84-426E-40DD-AFC4-6F175D3DCCD1}">
                <a14:hiddenFill xmlns:a14="http://schemas.microsoft.com/office/drawing/2010/main">
                  <a:solidFill>
                    <a:srgbClr val="FFFFFF"/>
                  </a:solidFill>
                </a14:hiddenFill>
              </a:ext>
            </a:extLst>
          </p:spPr>
        </p:pic>
      </p:grpSp>
      <p:sp>
        <p:nvSpPr>
          <p:cNvPr id="4" name="Shape 3">
            <a:extLst>
              <a:ext uri="{FF2B5EF4-FFF2-40B4-BE49-F238E27FC236}">
                <a16:creationId xmlns:a16="http://schemas.microsoft.com/office/drawing/2014/main" id="{918FF9D8-B91B-71C3-A8A5-5957F8CB8A9D}"/>
              </a:ext>
            </a:extLst>
          </p:cNvPr>
          <p:cNvSpPr/>
          <p:nvPr/>
        </p:nvSpPr>
        <p:spPr>
          <a:xfrm>
            <a:off x="4550569" y="11083"/>
            <a:ext cx="7625271" cy="4069723"/>
          </a:xfrm>
          <a:prstGeom prst="funnel">
            <a:avLst/>
          </a:prstGeom>
          <a:ln w="19050">
            <a:solidFill>
              <a:srgbClr val="098185"/>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 name="TextBox 2">
            <a:extLst>
              <a:ext uri="{FF2B5EF4-FFF2-40B4-BE49-F238E27FC236}">
                <a16:creationId xmlns:a16="http://schemas.microsoft.com/office/drawing/2014/main" id="{5A7FB45E-CB49-DFBC-E612-B9C02BA1CD8A}"/>
              </a:ext>
            </a:extLst>
          </p:cNvPr>
          <p:cNvSpPr txBox="1"/>
          <p:nvPr/>
        </p:nvSpPr>
        <p:spPr>
          <a:xfrm>
            <a:off x="157702" y="3134828"/>
            <a:ext cx="5784642" cy="523220"/>
          </a:xfrm>
          <a:prstGeom prst="rect">
            <a:avLst/>
          </a:prstGeom>
          <a:noFill/>
        </p:spPr>
        <p:txBody>
          <a:bodyPr wrap="square" rtlCol="0">
            <a:spAutoFit/>
          </a:bodyPr>
          <a:lstStyle/>
          <a:p>
            <a:r>
              <a:rPr lang="en-US" sz="2800" b="1">
                <a:solidFill>
                  <a:srgbClr val="0A8185"/>
                </a:solidFill>
                <a:latin typeface="VAGRoundedLTCYRW10-Bold"/>
                <a:cs typeface="Calibri Light"/>
              </a:rPr>
              <a:t>How does the LLR Care Record work?</a:t>
            </a:r>
          </a:p>
        </p:txBody>
      </p:sp>
      <p:sp>
        <p:nvSpPr>
          <p:cNvPr id="45" name="TextBox 44">
            <a:extLst>
              <a:ext uri="{FF2B5EF4-FFF2-40B4-BE49-F238E27FC236}">
                <a16:creationId xmlns:a16="http://schemas.microsoft.com/office/drawing/2014/main" id="{86706A48-C844-5C62-1C86-631C4337AECA}"/>
              </a:ext>
            </a:extLst>
          </p:cNvPr>
          <p:cNvSpPr txBox="1"/>
          <p:nvPr/>
        </p:nvSpPr>
        <p:spPr>
          <a:xfrm>
            <a:off x="157702" y="3872720"/>
            <a:ext cx="5683745" cy="1938992"/>
          </a:xfrm>
          <a:prstGeom prst="rect">
            <a:avLst/>
          </a:prstGeom>
          <a:noFill/>
        </p:spPr>
        <p:txBody>
          <a:bodyPr wrap="square">
            <a:spAutoFit/>
          </a:bodyPr>
          <a:lstStyle/>
          <a:p>
            <a:pPr fontAlgn="base"/>
            <a:r>
              <a:rPr lang="en-GB" sz="2000">
                <a:solidFill>
                  <a:srgbClr val="098185"/>
                </a:solidFill>
                <a:latin typeface="Calibri" panose="020F0502020204030204" pitchFamily="34" charset="0"/>
                <a:ea typeface="Times New Roman" panose="02020603050405020304" pitchFamily="18" charset="0"/>
              </a:rPr>
              <a:t>It </a:t>
            </a:r>
            <a:r>
              <a:rPr lang="en-GB" sz="2000" b="1">
                <a:solidFill>
                  <a:srgbClr val="098185"/>
                </a:solidFill>
                <a:latin typeface="Calibri" panose="020F0502020204030204" pitchFamily="34" charset="0"/>
                <a:ea typeface="Times New Roman" panose="02020603050405020304" pitchFamily="18" charset="0"/>
              </a:rPr>
              <a:t>collates</a:t>
            </a:r>
            <a:r>
              <a:rPr lang="en-GB" sz="2000">
                <a:solidFill>
                  <a:srgbClr val="098185"/>
                </a:solidFill>
                <a:latin typeface="Calibri" panose="020F0502020204030204" pitchFamily="34" charset="0"/>
                <a:ea typeface="Times New Roman" panose="02020603050405020304" pitchFamily="18" charset="0"/>
              </a:rPr>
              <a:t> a person’s separate health and care records from services they’ve accessed and puts this into a </a:t>
            </a:r>
            <a:r>
              <a:rPr lang="en-GB" sz="2000" b="1">
                <a:solidFill>
                  <a:srgbClr val="098185"/>
                </a:solidFill>
                <a:latin typeface="Calibri" panose="020F0502020204030204" pitchFamily="34" charset="0"/>
                <a:ea typeface="Times New Roman" panose="02020603050405020304" pitchFamily="18" charset="0"/>
              </a:rPr>
              <a:t>secure</a:t>
            </a:r>
            <a:r>
              <a:rPr lang="en-GB" sz="2000">
                <a:solidFill>
                  <a:srgbClr val="098185"/>
                </a:solidFill>
                <a:latin typeface="Calibri" panose="020F0502020204030204" pitchFamily="34" charset="0"/>
                <a:ea typeface="Times New Roman" panose="02020603050405020304" pitchFamily="18" charset="0"/>
              </a:rPr>
              <a:t>, </a:t>
            </a:r>
            <a:r>
              <a:rPr lang="en-GB" sz="2000" b="1">
                <a:solidFill>
                  <a:srgbClr val="098185"/>
                </a:solidFill>
                <a:latin typeface="Calibri" panose="020F0502020204030204" pitchFamily="34" charset="0"/>
                <a:ea typeface="Times New Roman" panose="02020603050405020304" pitchFamily="18" charset="0"/>
              </a:rPr>
              <a:t>structured</a:t>
            </a:r>
            <a:r>
              <a:rPr lang="en-GB" sz="2000">
                <a:solidFill>
                  <a:srgbClr val="098185"/>
                </a:solidFill>
                <a:latin typeface="Calibri" panose="020F0502020204030204" pitchFamily="34" charset="0"/>
                <a:ea typeface="Times New Roman" panose="02020603050405020304" pitchFamily="18" charset="0"/>
              </a:rPr>
              <a:t> </a:t>
            </a:r>
            <a:r>
              <a:rPr lang="en-GB" sz="2000" b="1">
                <a:solidFill>
                  <a:srgbClr val="098185"/>
                </a:solidFill>
                <a:latin typeface="Calibri" panose="020F0502020204030204" pitchFamily="34" charset="0"/>
                <a:ea typeface="Times New Roman" panose="02020603050405020304" pitchFamily="18" charset="0"/>
              </a:rPr>
              <a:t>format</a:t>
            </a:r>
            <a:r>
              <a:rPr lang="en-GB" sz="2000">
                <a:solidFill>
                  <a:srgbClr val="098185"/>
                </a:solidFill>
                <a:latin typeface="Calibri" panose="020F0502020204030204" pitchFamily="34" charset="0"/>
                <a:ea typeface="Times New Roman" panose="02020603050405020304" pitchFamily="18" charset="0"/>
              </a:rPr>
              <a:t> in a digital area.</a:t>
            </a:r>
          </a:p>
          <a:p>
            <a:pPr fontAlgn="base"/>
            <a:endParaRPr lang="en-GB" sz="2000">
              <a:solidFill>
                <a:srgbClr val="098185"/>
              </a:solidFill>
              <a:latin typeface="Calibri" panose="020F0502020204030204" pitchFamily="34" charset="0"/>
              <a:ea typeface="Times New Roman" panose="02020603050405020304" pitchFamily="18" charset="0"/>
            </a:endParaRPr>
          </a:p>
          <a:p>
            <a:pPr fontAlgn="base"/>
            <a:r>
              <a:rPr lang="en-GB" sz="2000">
                <a:solidFill>
                  <a:srgbClr val="098185"/>
                </a:solidFill>
                <a:latin typeface="Calibri" panose="020F0502020204030204" pitchFamily="34" charset="0"/>
                <a:ea typeface="Times New Roman" panose="02020603050405020304" pitchFamily="18" charset="0"/>
              </a:rPr>
              <a:t>This read-only digital shared care record will be accessible to you via PharmOutcomes.</a:t>
            </a:r>
          </a:p>
        </p:txBody>
      </p:sp>
    </p:spTree>
    <p:extLst>
      <p:ext uri="{BB962C8B-B14F-4D97-AF65-F5344CB8AC3E}">
        <p14:creationId xmlns:p14="http://schemas.microsoft.com/office/powerpoint/2010/main" val="112248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childTnLst>
                                </p:cTn>
                              </p:par>
                            </p:childTnLst>
                          </p:cTn>
                        </p:par>
                        <p:par>
                          <p:cTn id="10" fill="hold">
                            <p:stCondLst>
                              <p:cond delay="0"/>
                            </p:stCondLst>
                            <p:childTnLst>
                              <p:par>
                                <p:cTn id="11" presetID="2" presetClass="entr" presetSubtype="1" fill="hold" nodeType="afterEffect">
                                  <p:stCondLst>
                                    <p:cond delay="50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 presetClass="entr" presetSubtype="1"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fill="hold"/>
                                        <p:tgtEl>
                                          <p:spTgt spid="31"/>
                                        </p:tgtEl>
                                        <p:attrNameLst>
                                          <p:attrName>ppt_x</p:attrName>
                                        </p:attrNameLst>
                                      </p:cBhvr>
                                      <p:tavLst>
                                        <p:tav tm="0">
                                          <p:val>
                                            <p:strVal val="#ppt_x"/>
                                          </p:val>
                                        </p:tav>
                                        <p:tav tm="100000">
                                          <p:val>
                                            <p:strVal val="#ppt_x"/>
                                          </p:val>
                                        </p:tav>
                                      </p:tavLst>
                                    </p:anim>
                                    <p:anim calcmode="lin" valueType="num">
                                      <p:cBhvr additive="base">
                                        <p:cTn id="19" dur="500" fill="hold"/>
                                        <p:tgtEl>
                                          <p:spTgt spid="31"/>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 presetClass="entr" presetSubtype="1"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1"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1"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0-#ppt_h/2"/>
                                          </p:val>
                                        </p:tav>
                                        <p:tav tm="100000">
                                          <p:val>
                                            <p:strVal val="#ppt_y"/>
                                          </p:val>
                                        </p:tav>
                                      </p:tavLst>
                                    </p:anim>
                                  </p:childTnLst>
                                </p:cTn>
                              </p:par>
                            </p:childTnLst>
                          </p:cTn>
                        </p:par>
                        <p:par>
                          <p:cTn id="35" fill="hold">
                            <p:stCondLst>
                              <p:cond delay="3000"/>
                            </p:stCondLst>
                            <p:childTnLst>
                              <p:par>
                                <p:cTn id="36" presetID="2" presetClass="entr" presetSubtype="1"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 presetClass="entr" presetSubtype="1"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0-#ppt_h/2"/>
                                          </p:val>
                                        </p:tav>
                                        <p:tav tm="100000">
                                          <p:val>
                                            <p:strVal val="#ppt_y"/>
                                          </p:val>
                                        </p:tav>
                                      </p:tavLst>
                                    </p:anim>
                                  </p:childTnLst>
                                </p:cTn>
                              </p:par>
                            </p:childTnLst>
                          </p:cTn>
                        </p:par>
                        <p:par>
                          <p:cTn id="45" fill="hold">
                            <p:stCondLst>
                              <p:cond delay="4000"/>
                            </p:stCondLst>
                            <p:childTnLst>
                              <p:par>
                                <p:cTn id="46" presetID="47"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14" presetClass="entr" presetSubtype="10" fill="hold"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randombar(horizontal)">
                                      <p:cBhvr>
                                        <p:cTn id="5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1"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6">
            <a:extLst>
              <a:ext uri="{FF2B5EF4-FFF2-40B4-BE49-F238E27FC236}">
                <a16:creationId xmlns:a16="http://schemas.microsoft.com/office/drawing/2014/main" id="{80D4969E-924B-4B56-8B6B-F57C1529FC3E}"/>
              </a:ext>
            </a:extLst>
          </p:cNvPr>
          <p:cNvSpPr>
            <a:spLocks noGrp="1"/>
          </p:cNvSpPr>
          <p:nvPr>
            <p:ph type="title"/>
          </p:nvPr>
        </p:nvSpPr>
        <p:spPr>
          <a:xfrm>
            <a:off x="528924" y="228532"/>
            <a:ext cx="11246265" cy="998864"/>
          </a:xfrm>
        </p:spPr>
        <p:txBody>
          <a:bodyPr>
            <a:normAutofit fontScale="90000"/>
          </a:bodyPr>
          <a:lstStyle/>
          <a:p>
            <a:r>
              <a:rPr lang="en-GB">
                <a:latin typeface="+mn-lt"/>
              </a:rPr>
              <a:t>Connecting Community Pharmacy into the LLR CR</a:t>
            </a:r>
          </a:p>
        </p:txBody>
      </p:sp>
      <p:pic>
        <p:nvPicPr>
          <p:cNvPr id="32" name="Graphic 31" descr="Management outline">
            <a:extLst>
              <a:ext uri="{FF2B5EF4-FFF2-40B4-BE49-F238E27FC236}">
                <a16:creationId xmlns:a16="http://schemas.microsoft.com/office/drawing/2014/main" id="{AB1444FC-E668-435E-984B-FF1947491F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86423" y="1408889"/>
            <a:ext cx="734291" cy="734291"/>
          </a:xfrm>
          <a:prstGeom prst="rect">
            <a:avLst/>
          </a:prstGeom>
        </p:spPr>
      </p:pic>
      <p:pic>
        <p:nvPicPr>
          <p:cNvPr id="33" name="Graphic 32" descr="Open hand with plant outline">
            <a:extLst>
              <a:ext uri="{FF2B5EF4-FFF2-40B4-BE49-F238E27FC236}">
                <a16:creationId xmlns:a16="http://schemas.microsoft.com/office/drawing/2014/main" id="{7C897B4C-7B54-4540-8A45-6820F0BD6B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703553" y="3021250"/>
            <a:ext cx="572219" cy="572219"/>
          </a:xfrm>
          <a:prstGeom prst="rect">
            <a:avLst/>
          </a:prstGeom>
        </p:spPr>
      </p:pic>
      <p:sp>
        <p:nvSpPr>
          <p:cNvPr id="37" name="TextBox 36">
            <a:extLst>
              <a:ext uri="{FF2B5EF4-FFF2-40B4-BE49-F238E27FC236}">
                <a16:creationId xmlns:a16="http://schemas.microsoft.com/office/drawing/2014/main" id="{9856BCB8-63A9-4852-BE66-A55D89B7C155}"/>
              </a:ext>
            </a:extLst>
          </p:cNvPr>
          <p:cNvSpPr txBox="1"/>
          <p:nvPr/>
        </p:nvSpPr>
        <p:spPr>
          <a:xfrm>
            <a:off x="1584881" y="3343698"/>
            <a:ext cx="4770383" cy="2308324"/>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kern="0">
                <a:cs typeface="Calibri"/>
              </a:rPr>
              <a:t>Simple and secure system</a:t>
            </a:r>
          </a:p>
          <a:p>
            <a:pPr marL="285750" indent="-285750">
              <a:buFont typeface="Arial" panose="020B0604020202020204" pitchFamily="34" charset="0"/>
              <a:buChar char="•"/>
            </a:pPr>
            <a:r>
              <a:rPr lang="en-GB" kern="0">
                <a:cs typeface="Calibri"/>
              </a:rPr>
              <a:t>Rolling out across many LLR organisations</a:t>
            </a:r>
          </a:p>
          <a:p>
            <a:pPr marL="285750" indent="-285750">
              <a:buFont typeface="Arial" panose="020B0604020202020204" pitchFamily="34" charset="0"/>
              <a:buChar char="•"/>
            </a:pPr>
            <a:r>
              <a:rPr lang="en-GB" kern="0">
                <a:cs typeface="Calibri"/>
              </a:rPr>
              <a:t>For CPs - single method of access: via </a:t>
            </a:r>
            <a:r>
              <a:rPr lang="en-GB" kern="0" err="1">
                <a:cs typeface="Calibri"/>
              </a:rPr>
              <a:t>PharmOutcomes</a:t>
            </a:r>
            <a:endParaRPr lang="en-GB" kern="0">
              <a:cs typeface="Calibri"/>
            </a:endParaRPr>
          </a:p>
          <a:p>
            <a:pPr marL="285750" indent="-285750">
              <a:buFont typeface="Arial" panose="020B0604020202020204" pitchFamily="34" charset="0"/>
              <a:buChar char="•"/>
            </a:pPr>
            <a:r>
              <a:rPr lang="en-GB" kern="0"/>
              <a:t>Sensitive data - for qualified/clinical staff</a:t>
            </a:r>
            <a:endParaRPr lang="en-GB" kern="0">
              <a:cs typeface="Calibri"/>
            </a:endParaRPr>
          </a:p>
          <a:p>
            <a:pPr marL="285750" indent="-285750">
              <a:buFont typeface="Arial" panose="020B0604020202020204" pitchFamily="34" charset="0"/>
              <a:buChar char="•"/>
            </a:pPr>
            <a:r>
              <a:rPr lang="en-GB" kern="0"/>
              <a:t>Members of the public with an LLR GP included by default  </a:t>
            </a:r>
            <a:endParaRPr lang="en-GB" kern="0">
              <a:cs typeface="Calibri"/>
            </a:endParaRPr>
          </a:p>
          <a:p>
            <a:pPr marL="285750" indent="-285750">
              <a:buFont typeface="Arial" panose="020B0604020202020204" pitchFamily="34" charset="0"/>
              <a:buChar char="•"/>
            </a:pPr>
            <a:r>
              <a:rPr lang="en-GB" kern="0"/>
              <a:t>Simple centralised public opt out process</a:t>
            </a:r>
            <a:endParaRPr lang="en-GB" kern="0">
              <a:cs typeface="Calibri"/>
            </a:endParaRPr>
          </a:p>
        </p:txBody>
      </p:sp>
      <p:sp>
        <p:nvSpPr>
          <p:cNvPr id="38" name="TextBox 37">
            <a:extLst>
              <a:ext uri="{FF2B5EF4-FFF2-40B4-BE49-F238E27FC236}">
                <a16:creationId xmlns:a16="http://schemas.microsoft.com/office/drawing/2014/main" id="{966AA6CA-E873-4138-9555-20B581614D10}"/>
              </a:ext>
            </a:extLst>
          </p:cNvPr>
          <p:cNvSpPr txBox="1"/>
          <p:nvPr/>
        </p:nvSpPr>
        <p:spPr>
          <a:xfrm>
            <a:off x="1581417" y="1230931"/>
            <a:ext cx="4336849" cy="1754326"/>
          </a:xfrm>
          <a:prstGeom prst="rect">
            <a:avLst/>
          </a:prstGeom>
          <a:noFill/>
        </p:spPr>
        <p:txBody>
          <a:bodyPr wrap="square" lIns="91440" tIns="45720" rIns="91440" bIns="45720" anchor="t">
            <a:spAutoFit/>
          </a:bodyPr>
          <a:lstStyle/>
          <a:p>
            <a:pPr marL="285750" indent="-285750" fontAlgn="base">
              <a:buFont typeface="Arial" panose="020B0604020202020204" pitchFamily="34" charset="0"/>
              <a:buChar char="•"/>
            </a:pPr>
            <a:r>
              <a:rPr lang="en-GB" kern="0"/>
              <a:t>Project initiated by the LPC</a:t>
            </a:r>
          </a:p>
          <a:p>
            <a:pPr marL="285750" indent="-285750" fontAlgn="base">
              <a:buFont typeface="Arial" panose="020B0604020202020204" pitchFamily="34" charset="0"/>
              <a:buChar char="•"/>
            </a:pPr>
            <a:r>
              <a:rPr lang="en-GB" kern="0"/>
              <a:t>Grant obtained to progress access by CPs</a:t>
            </a:r>
            <a:endParaRPr lang="en-GB" kern="0">
              <a:cs typeface="Calibri"/>
            </a:endParaRPr>
          </a:p>
          <a:p>
            <a:pPr marL="285750" indent="-285750" fontAlgn="base">
              <a:buFont typeface="Arial" panose="020B0604020202020204" pitchFamily="34" charset="0"/>
              <a:buChar char="•"/>
            </a:pPr>
            <a:r>
              <a:rPr lang="en-GB" kern="0"/>
              <a:t>Collaboration with LLR CR Programme Team</a:t>
            </a:r>
          </a:p>
          <a:p>
            <a:pPr marL="285750" indent="-285750">
              <a:buFont typeface="Arial" panose="020B0604020202020204" pitchFamily="34" charset="0"/>
              <a:buChar char="•"/>
            </a:pPr>
            <a:r>
              <a:rPr lang="en-GB" kern="0">
                <a:cs typeface="Calibri"/>
              </a:rPr>
              <a:t>Confirmed worthwhile – clear drivers for use, potential benefits</a:t>
            </a:r>
          </a:p>
        </p:txBody>
      </p:sp>
      <p:grpSp>
        <p:nvGrpSpPr>
          <p:cNvPr id="3" name="Group 2">
            <a:extLst>
              <a:ext uri="{FF2B5EF4-FFF2-40B4-BE49-F238E27FC236}">
                <a16:creationId xmlns:a16="http://schemas.microsoft.com/office/drawing/2014/main" id="{ED12E0E2-10E8-BA36-540E-33BF62F5270F}"/>
              </a:ext>
            </a:extLst>
          </p:cNvPr>
          <p:cNvGrpSpPr/>
          <p:nvPr/>
        </p:nvGrpSpPr>
        <p:grpSpPr>
          <a:xfrm>
            <a:off x="601166" y="3433701"/>
            <a:ext cx="858982" cy="858982"/>
            <a:chOff x="6715349" y="4484480"/>
            <a:chExt cx="858982" cy="858982"/>
          </a:xfrm>
        </p:grpSpPr>
        <p:sp>
          <p:nvSpPr>
            <p:cNvPr id="43" name="Oval 42">
              <a:extLst>
                <a:ext uri="{FF2B5EF4-FFF2-40B4-BE49-F238E27FC236}">
                  <a16:creationId xmlns:a16="http://schemas.microsoft.com/office/drawing/2014/main" id="{D32CA846-8C2C-40C3-8930-56392EBE5800}"/>
                </a:ext>
              </a:extLst>
            </p:cNvPr>
            <p:cNvSpPr/>
            <p:nvPr/>
          </p:nvSpPr>
          <p:spPr>
            <a:xfrm>
              <a:off x="6715349" y="4484480"/>
              <a:ext cx="858982" cy="858982"/>
            </a:xfrm>
            <a:prstGeom prst="ellipse">
              <a:avLst/>
            </a:prstGeom>
            <a:solidFill>
              <a:srgbClr val="0A8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Graphic 44" descr="Open hand with plant outline">
              <a:extLst>
                <a:ext uri="{FF2B5EF4-FFF2-40B4-BE49-F238E27FC236}">
                  <a16:creationId xmlns:a16="http://schemas.microsoft.com/office/drawing/2014/main" id="{C64113CB-11B3-475B-8422-3F617EFDEB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58730" y="4627861"/>
              <a:ext cx="572219" cy="572219"/>
            </a:xfrm>
            <a:prstGeom prst="rect">
              <a:avLst/>
            </a:prstGeom>
          </p:spPr>
        </p:pic>
      </p:grpSp>
      <p:sp>
        <p:nvSpPr>
          <p:cNvPr id="14" name="TextBox 13">
            <a:extLst>
              <a:ext uri="{FF2B5EF4-FFF2-40B4-BE49-F238E27FC236}">
                <a16:creationId xmlns:a16="http://schemas.microsoft.com/office/drawing/2014/main" id="{C7C9FD57-62C4-531D-5194-B83617037044}"/>
              </a:ext>
            </a:extLst>
          </p:cNvPr>
          <p:cNvSpPr txBox="1"/>
          <p:nvPr/>
        </p:nvSpPr>
        <p:spPr>
          <a:xfrm>
            <a:off x="7535703" y="1300358"/>
            <a:ext cx="417095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b="1" dirty="0">
                <a:solidFill>
                  <a:srgbClr val="0A8185"/>
                </a:solidFill>
                <a:cs typeface="Arial"/>
              </a:rPr>
              <a:t>Piloting soon </a:t>
            </a:r>
            <a:endParaRPr lang="en-GB" dirty="0">
              <a:solidFill>
                <a:srgbClr val="000000"/>
              </a:solidFill>
              <a:cs typeface="Arial"/>
            </a:endParaRPr>
          </a:p>
          <a:p>
            <a:pPr marL="285750" indent="-285750">
              <a:buFont typeface="Arial"/>
              <a:buChar char="•"/>
            </a:pPr>
            <a:r>
              <a:rPr lang="en-GB" b="1" dirty="0">
                <a:solidFill>
                  <a:srgbClr val="0A8185"/>
                </a:solidFill>
                <a:cs typeface="Calibri"/>
              </a:rPr>
              <a:t>Do you want to be an early adopter?</a:t>
            </a:r>
          </a:p>
          <a:p>
            <a:pPr marL="285750" indent="-285750">
              <a:buFont typeface="Arial"/>
              <a:buChar char="•"/>
            </a:pPr>
            <a:r>
              <a:rPr lang="en-GB" b="1" dirty="0">
                <a:solidFill>
                  <a:srgbClr val="0A8185"/>
                </a:solidFill>
                <a:cs typeface="Calibri"/>
              </a:rPr>
              <a:t>Looking for diverse CPs – size, range of services</a:t>
            </a:r>
            <a:endParaRPr lang="en-GB" dirty="0">
              <a:solidFill>
                <a:srgbClr val="0A8185"/>
              </a:solidFill>
              <a:cs typeface="Calibri"/>
            </a:endParaRPr>
          </a:p>
        </p:txBody>
      </p:sp>
      <p:grpSp>
        <p:nvGrpSpPr>
          <p:cNvPr id="19" name="Group 18">
            <a:extLst>
              <a:ext uri="{FF2B5EF4-FFF2-40B4-BE49-F238E27FC236}">
                <a16:creationId xmlns:a16="http://schemas.microsoft.com/office/drawing/2014/main" id="{818A67E8-306D-DDF9-3603-F71DD9C30097}"/>
              </a:ext>
            </a:extLst>
          </p:cNvPr>
          <p:cNvGrpSpPr/>
          <p:nvPr/>
        </p:nvGrpSpPr>
        <p:grpSpPr>
          <a:xfrm>
            <a:off x="6407190" y="1346172"/>
            <a:ext cx="858982" cy="858982"/>
            <a:chOff x="7040450" y="4902953"/>
            <a:chExt cx="858982" cy="858982"/>
          </a:xfrm>
        </p:grpSpPr>
        <p:sp>
          <p:nvSpPr>
            <p:cNvPr id="20" name="Oval 19">
              <a:extLst>
                <a:ext uri="{FF2B5EF4-FFF2-40B4-BE49-F238E27FC236}">
                  <a16:creationId xmlns:a16="http://schemas.microsoft.com/office/drawing/2014/main" id="{188C9BEF-AA3B-FCDD-042C-656030000C17}"/>
                </a:ext>
              </a:extLst>
            </p:cNvPr>
            <p:cNvSpPr/>
            <p:nvPr/>
          </p:nvSpPr>
          <p:spPr>
            <a:xfrm>
              <a:off x="7040450" y="4902953"/>
              <a:ext cx="858982" cy="858982"/>
            </a:xfrm>
            <a:prstGeom prst="ellipse">
              <a:avLst/>
            </a:prstGeom>
            <a:solidFill>
              <a:srgbClr val="0A8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descr="Cheers outline">
              <a:extLst>
                <a:ext uri="{FF2B5EF4-FFF2-40B4-BE49-F238E27FC236}">
                  <a16:creationId xmlns:a16="http://schemas.microsoft.com/office/drawing/2014/main" id="{A24DFC44-F078-4DD6-9D3D-DA2F677B8F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12910" y="5006390"/>
              <a:ext cx="687795" cy="687795"/>
            </a:xfrm>
            <a:prstGeom prst="rect">
              <a:avLst/>
            </a:prstGeom>
          </p:spPr>
        </p:pic>
      </p:grpSp>
      <p:pic>
        <p:nvPicPr>
          <p:cNvPr id="23" name="Picture 22">
            <a:extLst>
              <a:ext uri="{FF2B5EF4-FFF2-40B4-BE49-F238E27FC236}">
                <a16:creationId xmlns:a16="http://schemas.microsoft.com/office/drawing/2014/main" id="{3E645649-2FBF-7255-24FE-CFB0DD64DE4E}"/>
              </a:ext>
            </a:extLst>
          </p:cNvPr>
          <p:cNvPicPr>
            <a:picLocks noChangeAspect="1"/>
          </p:cNvPicPr>
          <p:nvPr/>
        </p:nvPicPr>
        <p:blipFill>
          <a:blip r:embed="rId9"/>
          <a:stretch>
            <a:fillRect/>
          </a:stretch>
        </p:blipFill>
        <p:spPr>
          <a:xfrm>
            <a:off x="587068" y="1300763"/>
            <a:ext cx="858982" cy="836075"/>
          </a:xfrm>
          <a:prstGeom prst="rect">
            <a:avLst/>
          </a:prstGeom>
        </p:spPr>
      </p:pic>
      <p:sp>
        <p:nvSpPr>
          <p:cNvPr id="5" name="Oval 4">
            <a:extLst>
              <a:ext uri="{FF2B5EF4-FFF2-40B4-BE49-F238E27FC236}">
                <a16:creationId xmlns:a16="http://schemas.microsoft.com/office/drawing/2014/main" id="{DA243800-B21E-11C0-4A5B-67DE27014301}"/>
              </a:ext>
            </a:extLst>
          </p:cNvPr>
          <p:cNvSpPr/>
          <p:nvPr/>
        </p:nvSpPr>
        <p:spPr>
          <a:xfrm>
            <a:off x="6438505" y="3433843"/>
            <a:ext cx="858982" cy="858982"/>
          </a:xfrm>
          <a:prstGeom prst="ellipse">
            <a:avLst/>
          </a:prstGeom>
          <a:solidFill>
            <a:srgbClr val="0A8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737DE6D-3F24-85B8-BB7D-2F3B3B4C6454}"/>
              </a:ext>
            </a:extLst>
          </p:cNvPr>
          <p:cNvSpPr txBox="1"/>
          <p:nvPr/>
        </p:nvSpPr>
        <p:spPr>
          <a:xfrm>
            <a:off x="7535702" y="3340866"/>
            <a:ext cx="443191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dirty="0">
                <a:cs typeface="Arial"/>
              </a:rPr>
              <a:t>Onboarding is quick and simple – 1 hour’s online training</a:t>
            </a:r>
            <a:endParaRPr lang="en-GB" dirty="0">
              <a:cs typeface="Calibri"/>
            </a:endParaRPr>
          </a:p>
          <a:p>
            <a:pPr marL="285750" indent="-285750">
              <a:buFont typeface="Arial"/>
              <a:buChar char="•"/>
            </a:pPr>
            <a:r>
              <a:rPr lang="en-GB" dirty="0">
                <a:cs typeface="Calibri"/>
              </a:rPr>
              <a:t>No cost to CPs</a:t>
            </a:r>
          </a:p>
          <a:p>
            <a:pPr marL="285750" indent="-285750">
              <a:buFont typeface="Arial"/>
              <a:buChar char="•"/>
            </a:pPr>
            <a:r>
              <a:rPr lang="en-GB" dirty="0">
                <a:cs typeface="Arial"/>
              </a:rPr>
              <a:t>Information Security Agreement (ISA) to sign</a:t>
            </a:r>
            <a:endParaRPr lang="en-GB" dirty="0"/>
          </a:p>
          <a:p>
            <a:pPr marL="285750" indent="-285750">
              <a:buFont typeface="Arial"/>
              <a:buChar char="•"/>
            </a:pPr>
            <a:r>
              <a:rPr lang="en-GB" dirty="0">
                <a:cs typeface="Calibri"/>
              </a:rPr>
              <a:t>Enabling the link: </a:t>
            </a:r>
            <a:r>
              <a:rPr lang="en-GB" dirty="0" err="1">
                <a:cs typeface="Calibri"/>
              </a:rPr>
              <a:t>PharmOutcomes</a:t>
            </a:r>
            <a:r>
              <a:rPr lang="en-GB" dirty="0">
                <a:cs typeface="Calibri"/>
              </a:rPr>
              <a:t> to the LLR CR</a:t>
            </a:r>
          </a:p>
          <a:p>
            <a:pPr marL="285750" indent="-285750">
              <a:buFont typeface="Arial"/>
              <a:buChar char="•"/>
            </a:pPr>
            <a:r>
              <a:rPr lang="en-GB" dirty="0">
                <a:cs typeface="Calibri"/>
              </a:rPr>
              <a:t>Feed back to confirm and quantify the benefits</a:t>
            </a:r>
          </a:p>
        </p:txBody>
      </p:sp>
      <p:pic>
        <p:nvPicPr>
          <p:cNvPr id="9" name="Graphic 8" descr="Group brainstorm outline">
            <a:extLst>
              <a:ext uri="{FF2B5EF4-FFF2-40B4-BE49-F238E27FC236}">
                <a16:creationId xmlns:a16="http://schemas.microsoft.com/office/drawing/2014/main" id="{2FC2FCF2-1F7D-BC4A-FE0E-61F4FF2F993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63429" y="3410210"/>
            <a:ext cx="810017" cy="789140"/>
          </a:xfrm>
          <a:prstGeom prst="rect">
            <a:avLst/>
          </a:prstGeom>
        </p:spPr>
      </p:pic>
    </p:spTree>
    <p:extLst>
      <p:ext uri="{BB962C8B-B14F-4D97-AF65-F5344CB8AC3E}">
        <p14:creationId xmlns:p14="http://schemas.microsoft.com/office/powerpoint/2010/main" val="4078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EB0BD5-4DC3-7906-0EFA-FDA7F2F94D4D}"/>
              </a:ext>
            </a:extLst>
          </p:cNvPr>
          <p:cNvPicPr>
            <a:picLocks noChangeAspect="1"/>
          </p:cNvPicPr>
          <p:nvPr/>
        </p:nvPicPr>
        <p:blipFill>
          <a:blip r:embed="rId3"/>
          <a:stretch>
            <a:fillRect/>
          </a:stretch>
        </p:blipFill>
        <p:spPr>
          <a:xfrm>
            <a:off x="0" y="1047708"/>
            <a:ext cx="12192000" cy="4856788"/>
          </a:xfrm>
          <a:prstGeom prst="rect">
            <a:avLst/>
          </a:prstGeom>
        </p:spPr>
      </p:pic>
      <p:sp>
        <p:nvSpPr>
          <p:cNvPr id="9" name="TextBox 8">
            <a:extLst>
              <a:ext uri="{FF2B5EF4-FFF2-40B4-BE49-F238E27FC236}">
                <a16:creationId xmlns:a16="http://schemas.microsoft.com/office/drawing/2014/main" id="{F34D098F-E525-F2BF-2B27-78F1780B1DF3}"/>
              </a:ext>
            </a:extLst>
          </p:cNvPr>
          <p:cNvSpPr txBox="1"/>
          <p:nvPr/>
        </p:nvSpPr>
        <p:spPr>
          <a:xfrm>
            <a:off x="59266" y="63536"/>
            <a:ext cx="6868740" cy="769441"/>
          </a:xfrm>
          <a:prstGeom prst="rect">
            <a:avLst/>
          </a:prstGeom>
          <a:noFill/>
        </p:spPr>
        <p:txBody>
          <a:bodyPr wrap="none" rtlCol="0">
            <a:spAutoFit/>
          </a:bodyPr>
          <a:lstStyle/>
          <a:p>
            <a:r>
              <a:rPr lang="en-US" sz="4400" b="1">
                <a:solidFill>
                  <a:srgbClr val="0A8185"/>
                </a:solidFill>
                <a:latin typeface="VAGRoundedLTCYRW10-Bold"/>
                <a:cs typeface="Calibri Light"/>
              </a:rPr>
              <a:t>Who are the data providers?</a:t>
            </a:r>
          </a:p>
        </p:txBody>
      </p:sp>
      <p:pic>
        <p:nvPicPr>
          <p:cNvPr id="14" name="Picture 13">
            <a:extLst>
              <a:ext uri="{FF2B5EF4-FFF2-40B4-BE49-F238E27FC236}">
                <a16:creationId xmlns:a16="http://schemas.microsoft.com/office/drawing/2014/main" id="{F23034CC-2D46-A7D9-A274-ECA832171523}"/>
              </a:ext>
            </a:extLst>
          </p:cNvPr>
          <p:cNvPicPr>
            <a:picLocks noChangeAspect="1"/>
          </p:cNvPicPr>
          <p:nvPr/>
        </p:nvPicPr>
        <p:blipFill>
          <a:blip r:embed="rId4"/>
          <a:stretch>
            <a:fillRect/>
          </a:stretch>
        </p:blipFill>
        <p:spPr>
          <a:xfrm>
            <a:off x="0" y="5882277"/>
            <a:ext cx="12192000" cy="656746"/>
          </a:xfrm>
          <a:prstGeom prst="rect">
            <a:avLst/>
          </a:prstGeom>
        </p:spPr>
      </p:pic>
    </p:spTree>
    <p:extLst>
      <p:ext uri="{BB962C8B-B14F-4D97-AF65-F5344CB8AC3E}">
        <p14:creationId xmlns:p14="http://schemas.microsoft.com/office/powerpoint/2010/main" val="994244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36A8-87BC-70CA-2DB6-467784998D1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0B813A9-09B8-AFE7-9B11-56169EE02D67}"/>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C257C9F4-573C-D6BF-2937-6FDBA1D0075A}"/>
              </a:ext>
            </a:extLst>
          </p:cNvPr>
          <p:cNvPicPr>
            <a:picLocks noChangeAspect="1"/>
          </p:cNvPicPr>
          <p:nvPr/>
        </p:nvPicPr>
        <p:blipFill>
          <a:blip r:embed="rId2"/>
          <a:stretch>
            <a:fillRect/>
          </a:stretch>
        </p:blipFill>
        <p:spPr>
          <a:xfrm>
            <a:off x="30480" y="0"/>
            <a:ext cx="12131040" cy="6858000"/>
          </a:xfrm>
          <a:prstGeom prst="rect">
            <a:avLst/>
          </a:prstGeom>
        </p:spPr>
      </p:pic>
      <p:pic>
        <p:nvPicPr>
          <p:cNvPr id="7" name="Picture 6">
            <a:extLst>
              <a:ext uri="{FF2B5EF4-FFF2-40B4-BE49-F238E27FC236}">
                <a16:creationId xmlns:a16="http://schemas.microsoft.com/office/drawing/2014/main" id="{AEB1AEBC-F164-E6EB-A69F-3AC5765630CC}"/>
              </a:ext>
            </a:extLst>
          </p:cNvPr>
          <p:cNvPicPr>
            <a:picLocks noChangeAspect="1"/>
          </p:cNvPicPr>
          <p:nvPr/>
        </p:nvPicPr>
        <p:blipFill>
          <a:blip r:embed="rId3"/>
          <a:stretch>
            <a:fillRect/>
          </a:stretch>
        </p:blipFill>
        <p:spPr>
          <a:xfrm>
            <a:off x="0" y="-76097"/>
            <a:ext cx="12192000" cy="6856081"/>
          </a:xfrm>
          <a:prstGeom prst="rect">
            <a:avLst/>
          </a:prstGeom>
        </p:spPr>
      </p:pic>
    </p:spTree>
    <p:extLst>
      <p:ext uri="{BB962C8B-B14F-4D97-AF65-F5344CB8AC3E}">
        <p14:creationId xmlns:p14="http://schemas.microsoft.com/office/powerpoint/2010/main" val="1612431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590A5C-21C0-3275-276D-CC1204B1DC5D}"/>
              </a:ext>
            </a:extLst>
          </p:cNvPr>
          <p:cNvPicPr>
            <a:picLocks noChangeAspect="1"/>
          </p:cNvPicPr>
          <p:nvPr/>
        </p:nvPicPr>
        <p:blipFill>
          <a:blip r:embed="rId3"/>
          <a:stretch>
            <a:fillRect/>
          </a:stretch>
        </p:blipFill>
        <p:spPr>
          <a:xfrm>
            <a:off x="0" y="0"/>
            <a:ext cx="12177081" cy="6858000"/>
          </a:xfrm>
          <a:prstGeom prst="rect">
            <a:avLst/>
          </a:prstGeom>
        </p:spPr>
      </p:pic>
      <p:pic>
        <p:nvPicPr>
          <p:cNvPr id="9" name="Pointer 2">
            <a:extLst>
              <a:ext uri="{FF2B5EF4-FFF2-40B4-BE49-F238E27FC236}">
                <a16:creationId xmlns:a16="http://schemas.microsoft.com/office/drawing/2014/main" id="{8D146559-C969-9C36-965D-F675FFF857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415368">
            <a:off x="4379155" y="1813293"/>
            <a:ext cx="956151" cy="989351"/>
          </a:xfrm>
          <a:prstGeom prst="rect">
            <a:avLst/>
          </a:prstGeom>
        </p:spPr>
      </p:pic>
    </p:spTree>
    <p:extLst>
      <p:ext uri="{BB962C8B-B14F-4D97-AF65-F5344CB8AC3E}">
        <p14:creationId xmlns:p14="http://schemas.microsoft.com/office/powerpoint/2010/main" val="896253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5</_ip_UnifiedCompliancePolicyUIAction>
    <_ip_UnifiedCompliancePolicyProperties xmlns="http://schemas.microsoft.com/sharepoint/v3" xsi:nil="true"/>
    <lcf76f155ced4ddcb4097134ff3c332f xmlns="ce629f70-69b2-41d7-968e-c3b0f41af280">
      <Terms xmlns="http://schemas.microsoft.com/office/infopath/2007/PartnerControls"/>
    </lcf76f155ced4ddcb4097134ff3c332f>
    <TaxCatchAll xmlns="6aa42d55-170d-4381-80a4-b0146a41f77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D3F905FC9F2D4CB3DF39F57F3E41AF" ma:contentTypeVersion="18" ma:contentTypeDescription="Create a new document." ma:contentTypeScope="" ma:versionID="372fd575822cabee5876b80130d09c28">
  <xsd:schema xmlns:xsd="http://www.w3.org/2001/XMLSchema" xmlns:xs="http://www.w3.org/2001/XMLSchema" xmlns:p="http://schemas.microsoft.com/office/2006/metadata/properties" xmlns:ns1="http://schemas.microsoft.com/sharepoint/v3" xmlns:ns2="ce629f70-69b2-41d7-968e-c3b0f41af280" xmlns:ns3="6aa42d55-170d-4381-80a4-b0146a41f77d" targetNamespace="http://schemas.microsoft.com/office/2006/metadata/properties" ma:root="true" ma:fieldsID="55427dfbc528d085a4d1ebd63d69f49f" ns1:_="" ns2:_="" ns3:_="">
    <xsd:import namespace="http://schemas.microsoft.com/sharepoint/v3"/>
    <xsd:import namespace="ce629f70-69b2-41d7-968e-c3b0f41af280"/>
    <xsd:import namespace="6aa42d55-170d-4381-80a4-b0146a41f77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629f70-69b2-41d7-968e-c3b0f41af2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a42d55-170d-4381-80a4-b0146a41f77d"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e93d7f84-6e7f-47d8-8b6a-f0ab157603ce}" ma:internalName="TaxCatchAll" ma:showField="CatchAllData" ma:web="6aa42d55-170d-4381-80a4-b0146a41f7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EA9C95-DD47-462C-ABA8-28F256EFE1A5}">
  <ds:schemaRefs>
    <ds:schemaRef ds:uri="6aa42d55-170d-4381-80a4-b0146a41f77d"/>
    <ds:schemaRef ds:uri="ce629f70-69b2-41d7-968e-c3b0f41af2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0A1554D-1603-4E77-A2EF-4D977E5FB1F0}">
  <ds:schemaRefs>
    <ds:schemaRef ds:uri="http://schemas.microsoft.com/sharepoint/v3/contenttype/forms"/>
  </ds:schemaRefs>
</ds:datastoreItem>
</file>

<file path=customXml/itemProps3.xml><?xml version="1.0" encoding="utf-8"?>
<ds:datastoreItem xmlns:ds="http://schemas.openxmlformats.org/officeDocument/2006/customXml" ds:itemID="{12409BBA-81DC-4A25-8160-D45D623839A5}">
  <ds:schemaRefs>
    <ds:schemaRef ds:uri="6aa42d55-170d-4381-80a4-b0146a41f77d"/>
    <ds:schemaRef ds:uri="ce629f70-69b2-41d7-968e-c3b0f41af2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0</TotalTime>
  <Words>1963</Words>
  <Application>Microsoft Office PowerPoint</Application>
  <PresentationFormat>Widescreen</PresentationFormat>
  <Paragraphs>189</Paragraphs>
  <Slides>18</Slides>
  <Notes>12</Notes>
  <HiddenSlides>1</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Arial,Sans-Serif</vt:lpstr>
      <vt:lpstr>Calibri</vt:lpstr>
      <vt:lpstr>Calibri Light</vt:lpstr>
      <vt:lpstr>Gill Sans MT</vt:lpstr>
      <vt:lpstr>Segoe UI</vt:lpstr>
      <vt:lpstr>VAGRoundedLTCYRW10-Bold</vt:lpstr>
      <vt:lpstr>Office Theme</vt:lpstr>
      <vt:lpstr>Leicester, Leicestershire and Rutland Care Record: Introduction  </vt:lpstr>
      <vt:lpstr>Leicester, Leicestershire and Rutland Care Record: Introduction  </vt:lpstr>
      <vt:lpstr>What is the LLR Care Record?</vt:lpstr>
      <vt:lpstr>What is shared and how will it help? Putting together the bigger picture</vt:lpstr>
      <vt:lpstr>PowerPoint Presentation</vt:lpstr>
      <vt:lpstr>Connecting Community Pharmacy into the LLR CR</vt:lpstr>
      <vt:lpstr>PowerPoint Presentation</vt:lpstr>
      <vt:lpstr>PowerPoint Presentation</vt:lpstr>
      <vt:lpstr>PowerPoint Presentation</vt:lpstr>
      <vt:lpstr>PowerPoint Presentation</vt:lpstr>
      <vt:lpstr>PowerPoint Presentation</vt:lpstr>
      <vt:lpstr>PowerPoint Presentation</vt:lpstr>
      <vt:lpstr>Why get involved?</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LLR Care Record</dc:title>
  <dc:creator>PAGE, Toby (LEICESTERSHIRE PARTNERSHIP NHS TRUST)</dc:creator>
  <cp:lastModifiedBy>TAYLOR, Sandra (LEICESTERSHIRE PARTNERSHIP NHS TRUST)</cp:lastModifiedBy>
  <cp:revision>52</cp:revision>
  <dcterms:created xsi:type="dcterms:W3CDTF">2021-11-30T10:08:14Z</dcterms:created>
  <dcterms:modified xsi:type="dcterms:W3CDTF">2023-09-20T13:11:09Z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0x010100D9D3F905FC9F2D4CB3DF39F57F3E41AF</vt:lpwstr>
  </property>
  <property fmtid="{D5CDD505-2E9C-101B-9397-08002B2CF9AE}" pid="3" name="MediaServiceImageTags">
    <vt:lpwstr/>
  </property>
</Properties>
</file>