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9" r:id="rId4"/>
    <p:sldId id="1969" r:id="rId5"/>
    <p:sldId id="906" r:id="rId6"/>
    <p:sldId id="1971" r:id="rId7"/>
    <p:sldId id="1972" r:id="rId8"/>
    <p:sldId id="1973" r:id="rId9"/>
    <p:sldId id="1974" r:id="rId10"/>
    <p:sldId id="1975" r:id="rId11"/>
    <p:sldId id="1970" r:id="rId12"/>
    <p:sldId id="19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6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D994-A281-404F-A7AE-03F02515C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9D644-D944-4444-9FB6-8630A2ADC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3AEC-121C-4188-B1C0-C6005FAD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BC24-82CC-4505-8F3E-8A1CD82166B9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7CF04-CB5B-4DD1-BB22-02889EC1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D04F4-F88A-401B-9FB7-9F42E7AC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E52E-30DA-4B99-A93C-30DBE8063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82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90A6-FC25-49EB-A1AC-CAFA9C17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3671C-85BE-4A90-A6D3-AB9F39456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97064-8FBE-464C-B893-6CD6A802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3AD6-3409-4015-8841-19C9FA092D92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50ABC-67B8-4C97-BABA-DD929854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CDF80-E376-40B8-9B45-EA26F295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82DB9-CC13-4A2D-B118-15DCA74D5E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4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BD7CEDA-5A25-470E-8338-47DE6CAEDAE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33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E5348E-045E-4583-AACD-897B6B509A80}"/>
              </a:ext>
            </a:extLst>
          </p:cNvPr>
          <p:cNvSpPr/>
          <p:nvPr userDrawn="1"/>
        </p:nvSpPr>
        <p:spPr>
          <a:xfrm>
            <a:off x="575090" y="414080"/>
            <a:ext cx="11041819" cy="60298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31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Aisha.jagot@nhs.net" TargetMode="External"/><Relationship Id="rId3" Type="http://schemas.microsoft.com/office/2007/relationships/hdphoto" Target="../media/hdphoto1.wdp"/><Relationship Id="rId7" Type="http://schemas.openxmlformats.org/officeDocument/2006/relationships/hyperlink" Target="mailto:robert.snow1@nhs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hyperlink" Target="mailto:Terry.rushin@b-inspired.org.uk" TargetMode="External"/><Relationship Id="rId5" Type="http://schemas.openxmlformats.org/officeDocument/2006/relationships/image" Target="../media/image4.png"/><Relationship Id="rId10" Type="http://schemas.openxmlformats.org/officeDocument/2006/relationships/hyperlink" Target="mailto:Eliza.deakins1@nhs.net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Robert.snow1@nhs.ne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jodine.legg@hinckley-bosworth.gov.uk" TargetMode="External"/><Relationship Id="rId3" Type="http://schemas.microsoft.com/office/2007/relationships/hdphoto" Target="../media/hdphoto1.wdp"/><Relationship Id="rId7" Type="http://schemas.openxmlformats.org/officeDocument/2006/relationships/hyperlink" Target="mailto:hannah.williams@blaby.gov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teresa.spilsbury@nhs.net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s.thejoyapp.com/?boundingbox=52.58065%2C-1.215988%2C52.691504%2C-1.046213&amp;lc=52.636878%2C-1.139759&amp;lq=Leicester&amp;host=services.thejoyapp.com&amp;view=grid&amp;lq=Leicester%2C+LE1+4AY&amp;lc=52.637444%2C-1.139637&amp;ls=OK&amp;boundingbox=52.636095%2C-1.140986%2C52.638793%2C-1.138288&amp;distance_max=16&amp;nf_min_17=0&amp;nf_max_17=5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B0DCE03-C6B6-4F28-AC1B-88B22C34C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790344-8F2A-4747-A640-D9BB4DE7496C}"/>
              </a:ext>
            </a:extLst>
          </p:cNvPr>
          <p:cNvSpPr txBox="1"/>
          <p:nvPr/>
        </p:nvSpPr>
        <p:spPr>
          <a:xfrm>
            <a:off x="313665" y="1484748"/>
            <a:ext cx="941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-5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500" panose="02000000000000000000" pitchFamily="50" charset="0"/>
                <a:ea typeface="+mn-ea"/>
                <a:cs typeface="+mn-cs"/>
              </a:rPr>
              <a:t>Better Mental Health for 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6600" b="0" i="0" u="none" strike="noStrike" kern="1200" cap="none" spc="-5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500" panose="02000000000000000000" pitchFamily="50" charset="0"/>
                <a:ea typeface="+mn-ea"/>
                <a:cs typeface="+mn-cs"/>
              </a:rPr>
            </a:br>
            <a:r>
              <a:rPr kumimoji="0" lang="en-GB" sz="6600" b="0" i="0" u="none" strike="noStrike" kern="1200" cap="none" spc="-5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500" panose="02000000000000000000" pitchFamily="50" charset="0"/>
                <a:ea typeface="+mn-ea"/>
                <a:cs typeface="+mn-cs"/>
              </a:rPr>
              <a:t>Neighbourhood Leads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spc="-500" dirty="0">
                <a:solidFill>
                  <a:srgbClr val="FFFFFF"/>
                </a:solidFill>
                <a:latin typeface="Museo Sans 500" panose="02000000000000000000" pitchFamily="50" charset="0"/>
              </a:rPr>
              <a:t>&amp; Social Prescribing</a:t>
            </a:r>
            <a:endParaRPr kumimoji="0" lang="en-GB" sz="6600" b="0" i="0" u="none" strike="noStrike" kern="1200" cap="none" spc="-50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Museo Sans 500" panose="020000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648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FE722A73-9D5B-25F6-F457-78E0A66D6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22" y="574107"/>
            <a:ext cx="10098218" cy="570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2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B5C1C5B4-8008-9601-2130-E546E7882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79" y="1627033"/>
            <a:ext cx="2993974" cy="43195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CA0838-1616-2C51-A57F-1E51426A39F2}"/>
              </a:ext>
            </a:extLst>
          </p:cNvPr>
          <p:cNvSpPr txBox="1"/>
          <p:nvPr/>
        </p:nvSpPr>
        <p:spPr>
          <a:xfrm>
            <a:off x="1245065" y="909016"/>
            <a:ext cx="656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Promotional materials </a:t>
            </a:r>
          </a:p>
        </p:txBody>
      </p:sp>
      <p:pic>
        <p:nvPicPr>
          <p:cNvPr id="4" name="Picture 3" descr="A group of people with qr code&#10;&#10;Description automatically generated">
            <a:extLst>
              <a:ext uri="{FF2B5EF4-FFF2-40B4-BE49-F238E27FC236}">
                <a16:creationId xmlns:a16="http://schemas.microsoft.com/office/drawing/2014/main" id="{F55C706E-B06B-B788-6591-A1E08078B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083" y="1243975"/>
            <a:ext cx="1794611" cy="2542834"/>
          </a:xfrm>
          <a:prstGeom prst="rect">
            <a:avLst/>
          </a:prstGeom>
        </p:spPr>
      </p:pic>
      <p:pic>
        <p:nvPicPr>
          <p:cNvPr id="8" name="Picture 7" descr="A group of women with qr code&#10;&#10;Description automatically generated">
            <a:extLst>
              <a:ext uri="{FF2B5EF4-FFF2-40B4-BE49-F238E27FC236}">
                <a16:creationId xmlns:a16="http://schemas.microsoft.com/office/drawing/2014/main" id="{2A38249D-886C-D6A8-062F-331BC0657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316" y="1243975"/>
            <a:ext cx="2423449" cy="3428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E980D7-7315-FB79-67A7-22E242D682B5}"/>
              </a:ext>
            </a:extLst>
          </p:cNvPr>
          <p:cNvSpPr txBox="1"/>
          <p:nvPr/>
        </p:nvSpPr>
        <p:spPr>
          <a:xfrm>
            <a:off x="6207146" y="3933507"/>
            <a:ext cx="171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Posters</a:t>
            </a:r>
          </a:p>
        </p:txBody>
      </p:sp>
    </p:spTree>
    <p:extLst>
      <p:ext uri="{BB962C8B-B14F-4D97-AF65-F5344CB8AC3E}">
        <p14:creationId xmlns:p14="http://schemas.microsoft.com/office/powerpoint/2010/main" val="335855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8DB692-E710-39DB-4242-14D40DA1B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778" y="158064"/>
            <a:ext cx="644341" cy="644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90CC76-2EC0-B7BD-2FB4-78808CAE7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48938" cy="6858000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DEFE6663-74EE-9300-6004-E8EE98C10A8E}"/>
              </a:ext>
            </a:extLst>
          </p:cNvPr>
          <p:cNvSpPr txBox="1"/>
          <p:nvPr/>
        </p:nvSpPr>
        <p:spPr>
          <a:xfrm>
            <a:off x="5184286" y="4000957"/>
            <a:ext cx="6791756" cy="785532"/>
          </a:xfrm>
          <a:prstGeom prst="rect">
            <a:avLst/>
          </a:prstGeom>
        </p:spPr>
        <p:txBody>
          <a:bodyPr vert="horz" lIns="55449" tIns="27725" rIns="55449" bIns="27725" rtlCol="0" anchor="b">
            <a:noAutofit/>
          </a:bodyPr>
          <a:lstStyle/>
          <a:p>
            <a:pPr marL="7701" defTabSz="554492">
              <a:lnSpc>
                <a:spcPct val="90000"/>
              </a:lnSpc>
              <a:spcBef>
                <a:spcPct val="0"/>
              </a:spcBef>
              <a:spcAft>
                <a:spcPts val="364"/>
              </a:spcAft>
              <a:defRPr/>
            </a:pPr>
            <a:r>
              <a:rPr lang="en-US" sz="3300" b="1" dirty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Next webinar: </a:t>
            </a:r>
          </a:p>
          <a:p>
            <a:pPr marL="7701" defTabSz="554492">
              <a:lnSpc>
                <a:spcPct val="90000"/>
              </a:lnSpc>
              <a:spcBef>
                <a:spcPct val="0"/>
              </a:spcBef>
              <a:spcAft>
                <a:spcPts val="364"/>
              </a:spcAft>
              <a:defRPr/>
            </a:pPr>
            <a:r>
              <a:rPr lang="en-US" sz="3300" b="1" dirty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Thursday 30 November</a:t>
            </a:r>
          </a:p>
          <a:p>
            <a:pPr marL="7701" defTabSz="554492">
              <a:lnSpc>
                <a:spcPct val="90000"/>
              </a:lnSpc>
              <a:spcBef>
                <a:spcPct val="0"/>
              </a:spcBef>
              <a:spcAft>
                <a:spcPts val="364"/>
              </a:spcAft>
              <a:defRPr/>
            </a:pPr>
            <a:r>
              <a:rPr lang="en-US" sz="3300" b="1" dirty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10.30am – 11.15 </a:t>
            </a:r>
          </a:p>
          <a:p>
            <a:pPr marL="7701" defTabSz="554492">
              <a:lnSpc>
                <a:spcPct val="90000"/>
              </a:lnSpc>
              <a:spcBef>
                <a:spcPct val="0"/>
              </a:spcBef>
              <a:spcAft>
                <a:spcPts val="364"/>
              </a:spcAft>
              <a:defRPr/>
            </a:pPr>
            <a:endParaRPr lang="en-US" sz="3300" b="1" dirty="0">
              <a:solidFill>
                <a:prstClr val="black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  <a:p>
            <a:pPr marL="7701" defTabSz="554492">
              <a:lnSpc>
                <a:spcPct val="90000"/>
              </a:lnSpc>
              <a:spcBef>
                <a:spcPct val="0"/>
              </a:spcBef>
              <a:spcAft>
                <a:spcPts val="364"/>
              </a:spcAft>
              <a:defRPr/>
            </a:pPr>
            <a:r>
              <a:rPr lang="en-US" sz="3300" b="1" dirty="0">
                <a:solidFill>
                  <a:prstClr val="black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If you would like to come along email louise.oreilly6@nhs.net</a:t>
            </a:r>
          </a:p>
        </p:txBody>
      </p:sp>
    </p:spTree>
    <p:extLst>
      <p:ext uri="{BB962C8B-B14F-4D97-AF65-F5344CB8AC3E}">
        <p14:creationId xmlns:p14="http://schemas.microsoft.com/office/powerpoint/2010/main" val="271690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">
            <a:extLst>
              <a:ext uri="{FF2B5EF4-FFF2-40B4-BE49-F238E27FC236}">
                <a16:creationId xmlns:a16="http://schemas.microsoft.com/office/drawing/2014/main" id="{93FC294F-6B0E-CBD9-37A5-63ED1323DF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73AE97-BDFD-3753-9855-227810AB5476}"/>
              </a:ext>
            </a:extLst>
          </p:cNvPr>
          <p:cNvSpPr/>
          <p:nvPr/>
        </p:nvSpPr>
        <p:spPr>
          <a:xfrm>
            <a:off x="97015" y="113932"/>
            <a:ext cx="11868150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4EB5F-3351-BD11-9198-B69C64D48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915" y="350104"/>
            <a:ext cx="2213040" cy="286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D4F05D-24FF-CC54-A563-704E1001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35" y="113932"/>
            <a:ext cx="10515600" cy="629067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GB" sz="2800" b="1" kern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Leicester City Neighbourhood Leads</a:t>
            </a:r>
            <a:endParaRPr lang="en-GB" sz="2800" b="1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9F11D-3F25-0543-D20E-FF92A74B6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11" y="805024"/>
            <a:ext cx="5286375" cy="52768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F282DA-5059-3FE3-3E5A-A940FCC6FC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410" y="1351788"/>
            <a:ext cx="6283337" cy="3784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91ADEB3-6408-929D-8283-11D103049794}"/>
              </a:ext>
            </a:extLst>
          </p:cNvPr>
          <p:cNvSpPr txBox="1"/>
          <p:nvPr/>
        </p:nvSpPr>
        <p:spPr>
          <a:xfrm>
            <a:off x="3343275" y="1020187"/>
            <a:ext cx="2621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002060"/>
                </a:solidFill>
              </a:rPr>
              <a:t>Rob Snow - City North</a:t>
            </a:r>
          </a:p>
          <a:p>
            <a:r>
              <a:rPr lang="en-GB" sz="1400" b="1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robert.snow1@nhs.net</a:t>
            </a:r>
            <a:r>
              <a:rPr lang="en-GB" sz="1400" b="1">
                <a:solidFill>
                  <a:srgbClr val="002060"/>
                </a:solidFill>
              </a:rPr>
              <a:t> </a:t>
            </a:r>
          </a:p>
          <a:p>
            <a:endParaRPr lang="en-GB" sz="1400" b="1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0DE543-C42C-1346-0DF2-ECE71163647C}"/>
              </a:ext>
            </a:extLst>
          </p:cNvPr>
          <p:cNvSpPr txBox="1"/>
          <p:nvPr/>
        </p:nvSpPr>
        <p:spPr>
          <a:xfrm>
            <a:off x="4338326" y="5024081"/>
            <a:ext cx="2621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002060"/>
                </a:solidFill>
              </a:rPr>
              <a:t>Aisha Jagot- City East</a:t>
            </a:r>
          </a:p>
          <a:p>
            <a:r>
              <a:rPr lang="en-GB" sz="1400" b="1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Aisha.jagot@nhs.net</a:t>
            </a:r>
            <a:r>
              <a:rPr lang="en-GB" sz="1400" b="1">
                <a:solidFill>
                  <a:srgbClr val="002060"/>
                </a:solidFill>
              </a:rPr>
              <a:t> </a:t>
            </a:r>
          </a:p>
          <a:p>
            <a:endParaRPr lang="en-GB" sz="1400" b="1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D6DBE5-8D4A-A4CC-5913-382B7BC5CA82}"/>
              </a:ext>
            </a:extLst>
          </p:cNvPr>
          <p:cNvSpPr txBox="1"/>
          <p:nvPr/>
        </p:nvSpPr>
        <p:spPr>
          <a:xfrm>
            <a:off x="145913" y="4421782"/>
            <a:ext cx="26577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rgbClr val="002060"/>
                </a:solidFill>
              </a:rPr>
              <a:t>City West</a:t>
            </a:r>
          </a:p>
          <a:p>
            <a:r>
              <a:rPr lang="en-GB" sz="1400" b="1">
                <a:solidFill>
                  <a:srgbClr val="002060"/>
                </a:solidFill>
              </a:rPr>
              <a:t>Rob Snow (New Parks)</a:t>
            </a:r>
          </a:p>
          <a:p>
            <a:r>
              <a:rPr lang="en-GB" sz="1400" b="1">
                <a:solidFill>
                  <a:srgbClr val="002060"/>
                </a:solidFill>
                <a:hlinkClick r:id="rId9"/>
              </a:rPr>
              <a:t>Robert.snow1@nhs.net</a:t>
            </a:r>
            <a:endParaRPr lang="en-GB" sz="1400" b="1">
              <a:solidFill>
                <a:srgbClr val="002060"/>
              </a:solidFill>
            </a:endParaRPr>
          </a:p>
          <a:p>
            <a:endParaRPr lang="en-GB" sz="1400" b="1">
              <a:solidFill>
                <a:srgbClr val="002060"/>
              </a:solidFill>
            </a:endParaRPr>
          </a:p>
          <a:p>
            <a:r>
              <a:rPr lang="en-GB" sz="1400" b="1">
                <a:solidFill>
                  <a:srgbClr val="002060"/>
                </a:solidFill>
              </a:rPr>
              <a:t>Eliza Deakins (Saffron, </a:t>
            </a:r>
            <a:r>
              <a:rPr lang="en-GB" sz="1400" b="1" err="1">
                <a:solidFill>
                  <a:srgbClr val="002060"/>
                </a:solidFill>
              </a:rPr>
              <a:t>Eyres</a:t>
            </a:r>
            <a:r>
              <a:rPr lang="en-GB" sz="1400" b="1">
                <a:solidFill>
                  <a:srgbClr val="002060"/>
                </a:solidFill>
              </a:rPr>
              <a:t> </a:t>
            </a:r>
            <a:r>
              <a:rPr lang="en-GB" sz="1400" b="1" err="1">
                <a:solidFill>
                  <a:srgbClr val="002060"/>
                </a:solidFill>
              </a:rPr>
              <a:t>Monsell</a:t>
            </a:r>
            <a:r>
              <a:rPr lang="en-GB" sz="1400" b="1">
                <a:solidFill>
                  <a:srgbClr val="002060"/>
                </a:solidFill>
              </a:rPr>
              <a:t>)</a:t>
            </a:r>
          </a:p>
          <a:p>
            <a:r>
              <a:rPr lang="en-GB" sz="1400" b="1" i="1">
                <a:solidFill>
                  <a:srgbClr val="002060"/>
                </a:solidFill>
                <a:hlinkClick r:id="rId10"/>
              </a:rPr>
              <a:t>Eliza.deakins1@nhs.net</a:t>
            </a:r>
            <a:endParaRPr lang="en-GB" sz="1400" b="1" i="1">
              <a:solidFill>
                <a:srgbClr val="002060"/>
              </a:solidFill>
            </a:endParaRPr>
          </a:p>
          <a:p>
            <a:endParaRPr lang="en-GB" sz="1400" b="1" i="1">
              <a:solidFill>
                <a:srgbClr val="002060"/>
              </a:solidFill>
            </a:endParaRPr>
          </a:p>
          <a:p>
            <a:r>
              <a:rPr lang="en-GB" sz="1400" b="1">
                <a:solidFill>
                  <a:srgbClr val="002060"/>
                </a:solidFill>
              </a:rPr>
              <a:t>Terry Rushin (Braunstone)</a:t>
            </a:r>
          </a:p>
          <a:p>
            <a:r>
              <a:rPr lang="en-GB" sz="1400" b="1">
                <a:solidFill>
                  <a:srgbClr val="002060"/>
                </a:solidFill>
                <a:hlinkClick r:id="rId11"/>
              </a:rPr>
              <a:t>Terry.rushin@b-inspired.org.uk</a:t>
            </a:r>
            <a:r>
              <a:rPr lang="en-GB" sz="1400" b="1">
                <a:solidFill>
                  <a:srgbClr val="002060"/>
                </a:solidFill>
              </a:rPr>
              <a:t> </a:t>
            </a:r>
          </a:p>
          <a:p>
            <a:endParaRPr lang="en-GB" sz="1400" b="1">
              <a:solidFill>
                <a:srgbClr val="00206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D98F8B-B2AB-8D71-870E-B8FEDC869439}"/>
              </a:ext>
            </a:extLst>
          </p:cNvPr>
          <p:cNvCxnSpPr/>
          <p:nvPr/>
        </p:nvCxnSpPr>
        <p:spPr>
          <a:xfrm flipV="1">
            <a:off x="4338326" y="1543050"/>
            <a:ext cx="0" cy="74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D7356F-15D3-1224-C9E0-BB2ACF34D66F}"/>
              </a:ext>
            </a:extLst>
          </p:cNvPr>
          <p:cNvCxnSpPr>
            <a:cxnSpLocks/>
          </p:cNvCxnSpPr>
          <p:nvPr/>
        </p:nvCxnSpPr>
        <p:spPr>
          <a:xfrm>
            <a:off x="4653970" y="4374789"/>
            <a:ext cx="0" cy="649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85124DE-F771-2558-E507-FE8C0BC1145D}"/>
              </a:ext>
            </a:extLst>
          </p:cNvPr>
          <p:cNvCxnSpPr>
            <a:cxnSpLocks/>
          </p:cNvCxnSpPr>
          <p:nvPr/>
        </p:nvCxnSpPr>
        <p:spPr>
          <a:xfrm>
            <a:off x="1474806" y="3863253"/>
            <a:ext cx="0" cy="836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65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">
            <a:extLst>
              <a:ext uri="{FF2B5EF4-FFF2-40B4-BE49-F238E27FC236}">
                <a16:creationId xmlns:a16="http://schemas.microsoft.com/office/drawing/2014/main" id="{93FC294F-6B0E-CBD9-37A5-63ED1323DF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73AE97-BDFD-3753-9855-227810AB5476}"/>
              </a:ext>
            </a:extLst>
          </p:cNvPr>
          <p:cNvSpPr/>
          <p:nvPr/>
        </p:nvSpPr>
        <p:spPr>
          <a:xfrm>
            <a:off x="161925" y="113932"/>
            <a:ext cx="11868150" cy="649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4EB5F-3351-BD11-9198-B69C64D48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915" y="350104"/>
            <a:ext cx="2213040" cy="286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D4F05D-24FF-CC54-A563-704E1001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35" y="113932"/>
            <a:ext cx="10515600" cy="629067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GB" sz="2800" b="1" kern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County Neighbourhood Leads</a:t>
            </a:r>
            <a:endParaRPr lang="en-GB" sz="2800" b="1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F74FB-4B2E-39FA-7510-5B39FF28BA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95" r="26909"/>
          <a:stretch/>
        </p:blipFill>
        <p:spPr>
          <a:xfrm>
            <a:off x="1691472" y="693736"/>
            <a:ext cx="7579830" cy="5683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33DCCD-3E17-DFE9-4DD1-85E2F1B02001}"/>
              </a:ext>
            </a:extLst>
          </p:cNvPr>
          <p:cNvSpPr txBox="1"/>
          <p:nvPr/>
        </p:nvSpPr>
        <p:spPr>
          <a:xfrm>
            <a:off x="8192674" y="1455952"/>
            <a:ext cx="200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002060"/>
                </a:solidFill>
              </a:rPr>
              <a:t>Morag Tyler </a:t>
            </a:r>
          </a:p>
          <a:p>
            <a:r>
              <a:rPr lang="en-GB" sz="1600" b="1" i="1">
                <a:solidFill>
                  <a:srgbClr val="002060"/>
                </a:solidFill>
              </a:rPr>
              <a:t>Melton</a:t>
            </a:r>
          </a:p>
          <a:p>
            <a:r>
              <a:rPr lang="en-GB" sz="1600" b="1" i="1">
                <a:solidFill>
                  <a:srgbClr val="002060"/>
                </a:solidFill>
              </a:rPr>
              <a:t>morag.tyler@nhs.net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300606-54E6-6A4D-D7DA-8FDC8227CCBE}"/>
              </a:ext>
            </a:extLst>
          </p:cNvPr>
          <p:cNvSpPr txBox="1"/>
          <p:nvPr/>
        </p:nvSpPr>
        <p:spPr>
          <a:xfrm>
            <a:off x="9009590" y="2545676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0070C0"/>
                </a:solidFill>
              </a:rPr>
              <a:t>*Mark Young </a:t>
            </a:r>
          </a:p>
          <a:p>
            <a:r>
              <a:rPr lang="en-GB" sz="1600" b="1" i="1">
                <a:solidFill>
                  <a:srgbClr val="0070C0"/>
                </a:solidFill>
              </a:rPr>
              <a:t>Rutland</a:t>
            </a:r>
          </a:p>
          <a:p>
            <a:r>
              <a:rPr lang="en-GB" sz="1600" b="1" i="1">
                <a:solidFill>
                  <a:srgbClr val="0070C0"/>
                </a:solidFill>
              </a:rPr>
              <a:t>MYoung@rutland.gov.uk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537801-895A-FE8E-FC76-2DAE6998F954}"/>
              </a:ext>
            </a:extLst>
          </p:cNvPr>
          <p:cNvSpPr txBox="1"/>
          <p:nvPr/>
        </p:nvSpPr>
        <p:spPr>
          <a:xfrm>
            <a:off x="8192674" y="5269880"/>
            <a:ext cx="29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002060"/>
                </a:solidFill>
              </a:rPr>
              <a:t>Teresa </a:t>
            </a:r>
            <a:r>
              <a:rPr lang="en-GB" sz="1600" b="1" i="1" err="1">
                <a:solidFill>
                  <a:srgbClr val="002060"/>
                </a:solidFill>
              </a:rPr>
              <a:t>Spilsbury</a:t>
            </a:r>
            <a:r>
              <a:rPr lang="en-GB" sz="1600" b="1" i="1">
                <a:solidFill>
                  <a:srgbClr val="002060"/>
                </a:solidFill>
              </a:rPr>
              <a:t> – Harborough</a:t>
            </a:r>
          </a:p>
          <a:p>
            <a:r>
              <a:rPr lang="en-GB" sz="1600" b="1" i="1">
                <a:solidFill>
                  <a:srgbClr val="002060"/>
                </a:solidFill>
                <a:hlinkClick r:id="rId6"/>
              </a:rPr>
              <a:t>teresa.spilsbury@nhs.net</a:t>
            </a:r>
            <a:r>
              <a:rPr lang="en-GB" sz="1600" b="1" i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60DC2-123E-AE92-69D1-8DE2844B7420}"/>
              </a:ext>
            </a:extLst>
          </p:cNvPr>
          <p:cNvSpPr txBox="1"/>
          <p:nvPr/>
        </p:nvSpPr>
        <p:spPr>
          <a:xfrm>
            <a:off x="8179097" y="5968587"/>
            <a:ext cx="309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002060"/>
                </a:solidFill>
              </a:rPr>
              <a:t>Eliza Deakins – Oadby &amp; Wigston</a:t>
            </a:r>
          </a:p>
          <a:p>
            <a:r>
              <a:rPr lang="en-GB" sz="1600" b="1" i="1">
                <a:solidFill>
                  <a:srgbClr val="002060"/>
                </a:solidFill>
              </a:rPr>
              <a:t>Eliza.deakins1@nhs.net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4F1C99-E876-1CE8-1094-754FF370DF01}"/>
              </a:ext>
            </a:extLst>
          </p:cNvPr>
          <p:cNvSpPr txBox="1"/>
          <p:nvPr/>
        </p:nvSpPr>
        <p:spPr>
          <a:xfrm>
            <a:off x="2920698" y="5392990"/>
            <a:ext cx="3175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0070C0"/>
                </a:solidFill>
              </a:rPr>
              <a:t>Blaby</a:t>
            </a:r>
          </a:p>
          <a:p>
            <a:r>
              <a:rPr lang="en-GB" sz="1600" b="1" i="1">
                <a:solidFill>
                  <a:srgbClr val="0070C0"/>
                </a:solidFill>
              </a:rPr>
              <a:t>Hannah Williams</a:t>
            </a:r>
          </a:p>
          <a:p>
            <a:r>
              <a:rPr lang="en-GB" sz="1600" b="1" i="1">
                <a:solidFill>
                  <a:srgbClr val="0070C0"/>
                </a:solidFill>
                <a:hlinkClick r:id="rId7"/>
              </a:rPr>
              <a:t>hannah.williams@blaby.gov.uk</a:t>
            </a:r>
            <a:r>
              <a:rPr lang="en-GB" sz="1600" b="1" i="1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38E699-14C6-C0A0-47D7-368444454153}"/>
              </a:ext>
            </a:extLst>
          </p:cNvPr>
          <p:cNvSpPr txBox="1"/>
          <p:nvPr/>
        </p:nvSpPr>
        <p:spPr>
          <a:xfrm>
            <a:off x="343948" y="4637037"/>
            <a:ext cx="255418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0070C0"/>
                </a:solidFill>
              </a:rPr>
              <a:t>Hinckley &amp; Bosworth</a:t>
            </a:r>
          </a:p>
          <a:p>
            <a:r>
              <a:rPr lang="en-GB" sz="1600" b="1" i="1">
                <a:solidFill>
                  <a:srgbClr val="0070C0"/>
                </a:solidFill>
              </a:rPr>
              <a:t>*Jodine Legg </a:t>
            </a:r>
          </a:p>
          <a:p>
            <a:r>
              <a:rPr lang="en-GB" sz="1600" b="1" i="1">
                <a:solidFill>
                  <a:srgbClr val="0070C0"/>
                </a:solidFill>
              </a:rPr>
              <a:t> </a:t>
            </a:r>
            <a:r>
              <a:rPr lang="en-GB" sz="1400" b="1" i="1">
                <a:solidFill>
                  <a:srgbClr val="0070C0"/>
                </a:solidFill>
                <a:hlinkClick r:id="rId8"/>
              </a:rPr>
              <a:t>jodine.legg@hinckley-bosworth.gov.uk</a:t>
            </a:r>
            <a:endParaRPr lang="en-GB" sz="1400" b="1" i="1">
              <a:solidFill>
                <a:srgbClr val="0070C0"/>
              </a:solidFill>
            </a:endParaRPr>
          </a:p>
          <a:p>
            <a:r>
              <a:rPr lang="en-GB" sz="1600" b="1" i="1">
                <a:solidFill>
                  <a:srgbClr val="0070C0"/>
                </a:solidFill>
              </a:rPr>
              <a:t>&amp;</a:t>
            </a:r>
          </a:p>
          <a:p>
            <a:r>
              <a:rPr lang="en-GB" sz="1600" b="1" i="1">
                <a:solidFill>
                  <a:srgbClr val="0070C0"/>
                </a:solidFill>
              </a:rPr>
              <a:t>Aime Carroll</a:t>
            </a:r>
          </a:p>
          <a:p>
            <a:r>
              <a:rPr lang="en-GB" sz="1400" b="1" i="1">
                <a:solidFill>
                  <a:srgbClr val="0070C0"/>
                </a:solidFill>
              </a:rPr>
              <a:t>Amie.Carroll@hinckley-bosworth.gov.uk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6F57BA-113B-E515-AE0C-7C5819F9F30B}"/>
              </a:ext>
            </a:extLst>
          </p:cNvPr>
          <p:cNvSpPr txBox="1"/>
          <p:nvPr/>
        </p:nvSpPr>
        <p:spPr>
          <a:xfrm>
            <a:off x="667810" y="2090728"/>
            <a:ext cx="2230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002060"/>
                </a:solidFill>
              </a:rPr>
              <a:t>Inbal Bland </a:t>
            </a:r>
          </a:p>
          <a:p>
            <a:r>
              <a:rPr lang="en-GB" sz="1600" b="1" i="1">
                <a:solidFill>
                  <a:srgbClr val="002060"/>
                </a:solidFill>
              </a:rPr>
              <a:t>NW Leicestershire </a:t>
            </a:r>
          </a:p>
          <a:p>
            <a:r>
              <a:rPr lang="en-GB" sz="1600" b="1" i="1">
                <a:solidFill>
                  <a:srgbClr val="002060"/>
                </a:solidFill>
              </a:rPr>
              <a:t>inbal.bland1@nhs.net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1ED1B-5196-D685-1F59-7D34AB35A0F4}"/>
              </a:ext>
            </a:extLst>
          </p:cNvPr>
          <p:cNvSpPr txBox="1"/>
          <p:nvPr/>
        </p:nvSpPr>
        <p:spPr>
          <a:xfrm>
            <a:off x="4284947" y="1078309"/>
            <a:ext cx="2436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>
                <a:solidFill>
                  <a:srgbClr val="002060"/>
                </a:solidFill>
              </a:rPr>
              <a:t>Sarah Jones</a:t>
            </a:r>
          </a:p>
          <a:p>
            <a:r>
              <a:rPr lang="en-GB" sz="1600" b="1" i="1">
                <a:solidFill>
                  <a:srgbClr val="002060"/>
                </a:solidFill>
              </a:rPr>
              <a:t>Sarah.jones353@nhs.net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8B0438-9A24-1045-47C8-63EEBF2C6462}"/>
              </a:ext>
            </a:extLst>
          </p:cNvPr>
          <p:cNvSpPr txBox="1"/>
          <p:nvPr/>
        </p:nvSpPr>
        <p:spPr>
          <a:xfrm>
            <a:off x="286720" y="730031"/>
            <a:ext cx="2554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2">
                    <a:lumMod val="75000"/>
                  </a:schemeClr>
                </a:solidFill>
              </a:rPr>
              <a:t>X8 roles employed by LPT</a:t>
            </a:r>
          </a:p>
          <a:p>
            <a:r>
              <a:rPr lang="en-GB" sz="1400">
                <a:solidFill>
                  <a:schemeClr val="tx2">
                    <a:lumMod val="75000"/>
                  </a:schemeClr>
                </a:solidFill>
              </a:rPr>
              <a:t>X3 roles employed via Districts*</a:t>
            </a:r>
          </a:p>
        </p:txBody>
      </p:sp>
    </p:spTree>
    <p:extLst>
      <p:ext uri="{BB962C8B-B14F-4D97-AF65-F5344CB8AC3E}">
        <p14:creationId xmlns:p14="http://schemas.microsoft.com/office/powerpoint/2010/main" val="281344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ECF77B-BF72-F579-8504-91EACCA02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487" y="1001026"/>
            <a:ext cx="9462869" cy="6381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GB" sz="36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cs typeface="Nirmala UI"/>
              </a:rPr>
              <a:t>Timeline overview for Joy Social Prescribing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F275EE-8BD6-2562-2B81-A8B7C8E9B3C6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1053629" y="2583099"/>
            <a:ext cx="0" cy="2883930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FFD3C-8488-421C-2A75-6E3CD5697116}"/>
              </a:ext>
            </a:extLst>
          </p:cNvPr>
          <p:cNvSpPr/>
          <p:nvPr/>
        </p:nvSpPr>
        <p:spPr>
          <a:xfrm>
            <a:off x="5129291" y="1921758"/>
            <a:ext cx="1733059" cy="439950"/>
          </a:xfrm>
          <a:prstGeom prst="roundRect">
            <a:avLst/>
          </a:prstGeom>
          <a:solidFill>
            <a:srgbClr val="53B3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- December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419C5D46-8F7F-2249-FECB-AFB500F5E765}"/>
              </a:ext>
            </a:extLst>
          </p:cNvPr>
          <p:cNvSpPr/>
          <p:nvPr/>
        </p:nvSpPr>
        <p:spPr>
          <a:xfrm>
            <a:off x="1092488" y="2652140"/>
            <a:ext cx="2472763" cy="1772272"/>
          </a:xfrm>
          <a:prstGeom prst="homePlate">
            <a:avLst>
              <a:gd name="adj" fmla="val 23148"/>
            </a:avLst>
          </a:prstGeom>
          <a:solidFill>
            <a:srgbClr val="C8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Prelaunch activity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•DPIA and contract in place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LHIS on board to link to S1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PCN and wider system engagement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Testing in Charnwood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•Steering Group in 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VCS Partners engaged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9022AEAA-1973-62C3-17CE-0D2E40B46C43}"/>
              </a:ext>
            </a:extLst>
          </p:cNvPr>
          <p:cNvSpPr/>
          <p:nvPr/>
        </p:nvSpPr>
        <p:spPr>
          <a:xfrm>
            <a:off x="3565251" y="2652140"/>
            <a:ext cx="1428184" cy="500845"/>
          </a:xfrm>
          <a:prstGeom prst="homePlate">
            <a:avLst>
              <a:gd name="adj" fmla="val 23148"/>
            </a:avLst>
          </a:prstGeom>
          <a:solidFill>
            <a:srgbClr val="F1C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Roll-out starts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Charnwood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BB46446C-DC83-49A1-50B8-AB3D1971B077}"/>
              </a:ext>
            </a:extLst>
          </p:cNvPr>
          <p:cNvSpPr/>
          <p:nvPr/>
        </p:nvSpPr>
        <p:spPr>
          <a:xfrm>
            <a:off x="9204908" y="2583099"/>
            <a:ext cx="1982845" cy="1427598"/>
          </a:xfrm>
          <a:prstGeom prst="homePlate">
            <a:avLst>
              <a:gd name="adj" fmla="val 23148"/>
            </a:avLst>
          </a:prstGeom>
          <a:solidFill>
            <a:srgbClr val="FFE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 Phase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Roll out across all DMH teams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Roll out across LPT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Other system partners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C1AD615B-53A5-5538-BCD1-60A9CAF1401E}"/>
              </a:ext>
            </a:extLst>
          </p:cNvPr>
          <p:cNvSpPr/>
          <p:nvPr/>
        </p:nvSpPr>
        <p:spPr>
          <a:xfrm>
            <a:off x="1053629" y="5088688"/>
            <a:ext cx="10269027" cy="756682"/>
          </a:xfrm>
          <a:prstGeom prst="homePlate">
            <a:avLst>
              <a:gd name="adj" fmla="val 23148"/>
            </a:avLst>
          </a:prstGeom>
          <a:solidFill>
            <a:schemeClr val="accent6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of the marketplace: Engaging with key partners to merge and upload ‘opportunities’ to the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website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(Active Together; City Council &amp; County Council, VCS)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2B1594-CB32-C267-C70E-525AFE0F161A}"/>
              </a:ext>
            </a:extLst>
          </p:cNvPr>
          <p:cNvSpPr/>
          <p:nvPr/>
        </p:nvSpPr>
        <p:spPr>
          <a:xfrm>
            <a:off x="7033973" y="1938018"/>
            <a:ext cx="1982845" cy="439950"/>
          </a:xfrm>
          <a:prstGeom prst="roundRect">
            <a:avLst/>
          </a:prstGeom>
          <a:solidFill>
            <a:srgbClr val="53B3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 – March 24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9019D56-7CB6-DD0A-E6C4-D37A2E15E7D9}"/>
              </a:ext>
            </a:extLst>
          </p:cNvPr>
          <p:cNvSpPr/>
          <p:nvPr/>
        </p:nvSpPr>
        <p:spPr>
          <a:xfrm>
            <a:off x="1125178" y="1927943"/>
            <a:ext cx="2222319" cy="439950"/>
          </a:xfrm>
          <a:prstGeom prst="roundRect">
            <a:avLst/>
          </a:prstGeom>
          <a:solidFill>
            <a:srgbClr val="53B3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- September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D29946D-3BE5-B1BD-9689-A71F9AAB8CC8}"/>
              </a:ext>
            </a:extLst>
          </p:cNvPr>
          <p:cNvSpPr/>
          <p:nvPr/>
        </p:nvSpPr>
        <p:spPr>
          <a:xfrm>
            <a:off x="3519120" y="1938018"/>
            <a:ext cx="1438548" cy="439950"/>
          </a:xfrm>
          <a:prstGeom prst="roundRect">
            <a:avLst/>
          </a:prstGeom>
          <a:solidFill>
            <a:srgbClr val="53B3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 Oct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678BE481-A9E4-6057-5ED9-1759C85D0322}"/>
              </a:ext>
            </a:extLst>
          </p:cNvPr>
          <p:cNvSpPr/>
          <p:nvPr/>
        </p:nvSpPr>
        <p:spPr>
          <a:xfrm>
            <a:off x="5129290" y="2688922"/>
            <a:ext cx="1777829" cy="343247"/>
          </a:xfrm>
          <a:prstGeom prst="homePlate">
            <a:avLst>
              <a:gd name="adj" fmla="val 23148"/>
            </a:avLst>
          </a:prstGeom>
          <a:solidFill>
            <a:srgbClr val="F1C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Blaby &amp; Lutterworth</a:t>
            </a: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FA8F61B1-9234-59C1-BB43-695A082662E5}"/>
              </a:ext>
            </a:extLst>
          </p:cNvPr>
          <p:cNvSpPr/>
          <p:nvPr/>
        </p:nvSpPr>
        <p:spPr>
          <a:xfrm>
            <a:off x="5129291" y="3132141"/>
            <a:ext cx="1777828" cy="343247"/>
          </a:xfrm>
          <a:prstGeom prst="homePlate">
            <a:avLst>
              <a:gd name="adj" fmla="val 23148"/>
            </a:avLst>
          </a:prstGeom>
          <a:solidFill>
            <a:srgbClr val="F1C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Melton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D1C215AD-3E17-1339-10D1-9CD02FBD5D65}"/>
              </a:ext>
            </a:extLst>
          </p:cNvPr>
          <p:cNvSpPr/>
          <p:nvPr/>
        </p:nvSpPr>
        <p:spPr>
          <a:xfrm>
            <a:off x="5129290" y="3575360"/>
            <a:ext cx="1777827" cy="343247"/>
          </a:xfrm>
          <a:prstGeom prst="homePlate">
            <a:avLst>
              <a:gd name="adj" fmla="val 23148"/>
            </a:avLst>
          </a:prstGeom>
          <a:solidFill>
            <a:srgbClr val="F1C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Hinckley &amp; Bosworth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A46B82A9-9B9B-2C01-6F30-42F1CE2F8FFB}"/>
              </a:ext>
            </a:extLst>
          </p:cNvPr>
          <p:cNvSpPr/>
          <p:nvPr/>
        </p:nvSpPr>
        <p:spPr>
          <a:xfrm>
            <a:off x="5129290" y="4010698"/>
            <a:ext cx="1777821" cy="343247"/>
          </a:xfrm>
          <a:prstGeom prst="homePlate">
            <a:avLst>
              <a:gd name="adj" fmla="val 23148"/>
            </a:avLst>
          </a:prstGeom>
          <a:solidFill>
            <a:srgbClr val="F1C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City East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2F7521C-B57C-4808-26DD-0843665E7F08}"/>
              </a:ext>
            </a:extLst>
          </p:cNvPr>
          <p:cNvSpPr/>
          <p:nvPr/>
        </p:nvSpPr>
        <p:spPr>
          <a:xfrm>
            <a:off x="9188441" y="1938018"/>
            <a:ext cx="1982845" cy="439950"/>
          </a:xfrm>
          <a:prstGeom prst="roundRect">
            <a:avLst/>
          </a:prstGeom>
          <a:solidFill>
            <a:srgbClr val="53B3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24 onwards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6E0FA7EE-DA75-71E3-5AB7-1F3FC521D621}"/>
              </a:ext>
            </a:extLst>
          </p:cNvPr>
          <p:cNvSpPr/>
          <p:nvPr/>
        </p:nvSpPr>
        <p:spPr>
          <a:xfrm>
            <a:off x="7050940" y="2688922"/>
            <a:ext cx="1978822" cy="343247"/>
          </a:xfrm>
          <a:prstGeom prst="homePlate">
            <a:avLst>
              <a:gd name="adj" fmla="val 2314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NW Leicester</a:t>
            </a: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F9305F02-3E7E-9C4A-7501-AC1FDB258F34}"/>
              </a:ext>
            </a:extLst>
          </p:cNvPr>
          <p:cNvSpPr/>
          <p:nvPr/>
        </p:nvSpPr>
        <p:spPr>
          <a:xfrm>
            <a:off x="6188142" y="4553830"/>
            <a:ext cx="1965877" cy="343247"/>
          </a:xfrm>
          <a:prstGeom prst="homePlate">
            <a:avLst>
              <a:gd name="adj" fmla="val 2314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Oadby &amp; Wigston</a:t>
            </a:r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79BF2DA2-646B-2D07-633B-BD7B3DBCF317}"/>
              </a:ext>
            </a:extLst>
          </p:cNvPr>
          <p:cNvSpPr/>
          <p:nvPr/>
        </p:nvSpPr>
        <p:spPr>
          <a:xfrm>
            <a:off x="7063885" y="3174796"/>
            <a:ext cx="1965877" cy="343247"/>
          </a:xfrm>
          <a:prstGeom prst="homePlate">
            <a:avLst>
              <a:gd name="adj" fmla="val 2314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City West</a:t>
            </a: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4355303C-81B6-A04B-C2A0-79725639577F}"/>
              </a:ext>
            </a:extLst>
          </p:cNvPr>
          <p:cNvSpPr/>
          <p:nvPr/>
        </p:nvSpPr>
        <p:spPr>
          <a:xfrm>
            <a:off x="7116664" y="3709654"/>
            <a:ext cx="1965873" cy="343247"/>
          </a:xfrm>
          <a:prstGeom prst="homePlate">
            <a:avLst>
              <a:gd name="adj" fmla="val 2314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Harborough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B4D079F-C751-D6C8-A827-0EDC30786967}"/>
              </a:ext>
            </a:extLst>
          </p:cNvPr>
          <p:cNvCxnSpPr>
            <a:cxnSpLocks/>
          </p:cNvCxnSpPr>
          <p:nvPr/>
        </p:nvCxnSpPr>
        <p:spPr>
          <a:xfrm>
            <a:off x="11171286" y="2304294"/>
            <a:ext cx="0" cy="2883930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67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D464DFA-06E1-4742-B486-A9DAFBB64875}"/>
              </a:ext>
            </a:extLst>
          </p:cNvPr>
          <p:cNvSpPr txBox="1">
            <a:spLocks/>
          </p:cNvSpPr>
          <p:nvPr/>
        </p:nvSpPr>
        <p:spPr>
          <a:xfrm>
            <a:off x="8778053" y="6377733"/>
            <a:ext cx="28039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GB"/>
              <a:pPr/>
              <a:t>5</a:t>
            </a:fld>
            <a:endParaRPr lang="en-GB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383CDAB2-BE40-405F-9A91-75295451F75F}"/>
              </a:ext>
            </a:extLst>
          </p:cNvPr>
          <p:cNvSpPr txBox="1"/>
          <p:nvPr/>
        </p:nvSpPr>
        <p:spPr>
          <a:xfrm>
            <a:off x="888013" y="877424"/>
            <a:ext cx="9874969" cy="513705"/>
          </a:xfrm>
          <a:prstGeom prst="rect">
            <a:avLst/>
          </a:prstGeom>
        </p:spPr>
        <p:txBody>
          <a:bodyPr vert="horz" wrap="square" lIns="0" tIns="9627" rIns="0" bIns="0" rtlCol="0" anchor="t">
            <a:spAutoFit/>
          </a:bodyPr>
          <a:lstStyle/>
          <a:p>
            <a:pPr marL="7701">
              <a:spcBef>
                <a:spcPts val="76"/>
              </a:spcBef>
            </a:pPr>
            <a:r>
              <a:rPr lang="en-GB" sz="3275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cs typeface="Nirmala UI"/>
              </a:rPr>
              <a:t>Why Joy has been commissioned across LLR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796F7A0-C43A-E970-1852-0A63D13D5B4C}"/>
              </a:ext>
            </a:extLst>
          </p:cNvPr>
          <p:cNvSpPr txBox="1"/>
          <p:nvPr/>
        </p:nvSpPr>
        <p:spPr>
          <a:xfrm>
            <a:off x="940658" y="1842483"/>
            <a:ext cx="10290614" cy="4265545"/>
          </a:xfrm>
          <a:prstGeom prst="rect">
            <a:avLst/>
          </a:prstGeom>
        </p:spPr>
        <p:txBody>
          <a:bodyPr vert="horz" wrap="square" lIns="0" tIns="7701" rIns="0" bIns="0" rtlCol="0" anchor="t">
            <a:spAutoFit/>
          </a:bodyPr>
          <a:lstStyle/>
          <a:p>
            <a:pPr marL="284947" marR="3081" indent="-277246">
              <a:spcBef>
                <a:spcPts val="61"/>
              </a:spcBef>
              <a:buFont typeface="Arial"/>
              <a:buChar char="•"/>
            </a:pPr>
            <a:r>
              <a:rPr lang="en-GB" sz="1940" dirty="0">
                <a:cs typeface="Arial"/>
              </a:rPr>
              <a:t>ICS partners in LLR have increased their focus on prevention and are adopting a ‘whole person approach’ to health and care provision</a:t>
            </a:r>
          </a:p>
          <a:p>
            <a:pPr marL="284947" marR="3081" indent="-277246">
              <a:spcBef>
                <a:spcPts val="61"/>
              </a:spcBef>
              <a:buFont typeface="Arial"/>
              <a:buChar char="•"/>
            </a:pPr>
            <a:endParaRPr lang="en-US" sz="1940" dirty="0">
              <a:ea typeface="Calibri"/>
              <a:cs typeface="Calibri"/>
            </a:endParaRPr>
          </a:p>
          <a:p>
            <a:pPr marL="284947" marR="3081" indent="-277246">
              <a:spcBef>
                <a:spcPts val="61"/>
              </a:spcBef>
              <a:buFont typeface="Arial"/>
              <a:buChar char="•"/>
            </a:pPr>
            <a:r>
              <a:rPr lang="en-GB" sz="1940" dirty="0">
                <a:cs typeface="Arial"/>
              </a:rPr>
              <a:t>The current landscape is a myriad of different databases and social prescribing lists which do not offer professionals or citizens a clear and comprehensive view of the support that is available</a:t>
            </a:r>
          </a:p>
          <a:p>
            <a:pPr marL="284947" marR="3081" indent="-277246">
              <a:spcBef>
                <a:spcPts val="61"/>
              </a:spcBef>
              <a:buFont typeface="Arial"/>
              <a:buChar char="•"/>
            </a:pPr>
            <a:endParaRPr lang="en-GB" sz="1940" dirty="0">
              <a:cs typeface="Arial"/>
            </a:endParaRPr>
          </a:p>
          <a:p>
            <a:pPr marL="284947" marR="3081" indent="-277246">
              <a:spcBef>
                <a:spcPts val="61"/>
              </a:spcBef>
              <a:buFont typeface="Arial"/>
              <a:buChar char="•"/>
            </a:pPr>
            <a:r>
              <a:rPr lang="en-GB" sz="1940" dirty="0">
                <a:cs typeface="Arial"/>
              </a:rPr>
              <a:t>All partners want a more joined-up and efficient approach to social prescribing across LLR</a:t>
            </a:r>
          </a:p>
          <a:p>
            <a:pPr marL="284947" marR="3081" indent="-277246">
              <a:spcBef>
                <a:spcPts val="61"/>
              </a:spcBef>
              <a:buFont typeface="Arial"/>
              <a:buChar char="•"/>
            </a:pPr>
            <a:endParaRPr lang="en-GB" sz="1940" dirty="0">
              <a:ea typeface="Calibri"/>
              <a:cs typeface="Calibri"/>
            </a:endParaRPr>
          </a:p>
          <a:p>
            <a:pPr marL="284947" marR="3081" indent="-277246">
              <a:spcBef>
                <a:spcPts val="61"/>
              </a:spcBef>
              <a:buFont typeface="Arial"/>
              <a:buChar char="•"/>
            </a:pPr>
            <a:r>
              <a:rPr lang="en-GB" sz="1940" dirty="0">
                <a:cs typeface="Arial"/>
              </a:rPr>
              <a:t>The system has been adopted and rolled out by Rutland County Council who undertook a thorough research exercise to find this solution which is seen as best in the market</a:t>
            </a:r>
          </a:p>
          <a:p>
            <a:pPr marL="284947" marR="3081" indent="-277246">
              <a:spcBef>
                <a:spcPts val="61"/>
              </a:spcBef>
              <a:buFont typeface="Arial"/>
              <a:buChar char="•"/>
            </a:pPr>
            <a:endParaRPr lang="en-GB" sz="1940" dirty="0">
              <a:cs typeface="Arial"/>
            </a:endParaRPr>
          </a:p>
          <a:p>
            <a:pPr marL="284947" marR="3081" indent="-277246">
              <a:spcBef>
                <a:spcPts val="61"/>
              </a:spcBef>
              <a:buFont typeface="Arial"/>
              <a:buChar char="•"/>
            </a:pPr>
            <a:r>
              <a:rPr lang="en-GB" sz="1940" dirty="0">
                <a:cs typeface="Arial"/>
              </a:rPr>
              <a:t>We want to provide the evidence of the impact of social prescribing on people's health and wellbeing – proof of the shift in focus for the funders towards prevention</a:t>
            </a:r>
          </a:p>
          <a:p>
            <a:pPr marL="284947" marR="3081" indent="-277246">
              <a:spcBef>
                <a:spcPts val="61"/>
              </a:spcBef>
              <a:buFont typeface="Arial" panose="020B0604020202020204" pitchFamily="34" charset="0"/>
              <a:buChar char="•"/>
            </a:pPr>
            <a:endParaRPr lang="en-GB" sz="1698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9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0926911-001F-1D31-AF84-8EFA28E05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22" y="572353"/>
            <a:ext cx="9697278" cy="544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7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edical service&#10;&#10;Description automatically generated">
            <a:extLst>
              <a:ext uri="{FF2B5EF4-FFF2-40B4-BE49-F238E27FC236}">
                <a16:creationId xmlns:a16="http://schemas.microsoft.com/office/drawing/2014/main" id="{0AD8DD34-9FEB-42E4-0527-E05096F5A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97" y="666543"/>
            <a:ext cx="9907069" cy="55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9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BFBF-3BD5-D2EE-D30B-1255C95B7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4E8A4-73B0-515A-1D93-F727C223A2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DFC90AAD-F526-AB3F-BCDE-ED0BB82E0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790339"/>
            <a:ext cx="9696450" cy="54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8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B3EF90B-C5FE-DECB-2C69-33437FC6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" y="646043"/>
            <a:ext cx="9500598" cy="53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214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16208</TotalTime>
  <Words>492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Museo Sans 500</vt:lpstr>
      <vt:lpstr>Nirmala UI</vt:lpstr>
      <vt:lpstr>1_Custom Design</vt:lpstr>
      <vt:lpstr>PowerPoint Presentation</vt:lpstr>
      <vt:lpstr>Leicester City Neighbourhood Leads</vt:lpstr>
      <vt:lpstr>County Neighbourhood Leads</vt:lpstr>
      <vt:lpstr>Timeline overview for Joy Social Prescribing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 overview</dc:title>
  <dc:creator>O'REILLY, Louise (LEICESTERSHIRE PARTNERSHIP NHS TRUST)</dc:creator>
  <cp:lastModifiedBy>O'REILLY, Louise (LEICESTERSHIRE PARTNERSHIP NHS TRUST)</cp:lastModifiedBy>
  <cp:revision>6</cp:revision>
  <dcterms:created xsi:type="dcterms:W3CDTF">2023-09-20T11:32:24Z</dcterms:created>
  <dcterms:modified xsi:type="dcterms:W3CDTF">2023-11-15T19:33:05Z</dcterms:modified>
</cp:coreProperties>
</file>