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FFFFFF"/>
    <a:srgbClr val="C3C3C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09A16D-0648-4542-99DD-A5AFFEC73356}" v="2" dt="2023-12-07T14:09:26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5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anor Carnegie" userId="bd3fdc11-906c-43ac-800f-b41f6ca3d1a5" providerId="ADAL" clId="{9F09A16D-0648-4542-99DD-A5AFFEC73356}"/>
    <pc:docChg chg="undo custSel addSld delSld modSld">
      <pc:chgData name="Eleanor Carnegie" userId="bd3fdc11-906c-43ac-800f-b41f6ca3d1a5" providerId="ADAL" clId="{9F09A16D-0648-4542-99DD-A5AFFEC73356}" dt="2023-12-20T09:09:24.418" v="703" actId="47"/>
      <pc:docMkLst>
        <pc:docMk/>
      </pc:docMkLst>
      <pc:sldChg chg="addSp delSp modSp mod">
        <pc:chgData name="Eleanor Carnegie" userId="bd3fdc11-906c-43ac-800f-b41f6ca3d1a5" providerId="ADAL" clId="{9F09A16D-0648-4542-99DD-A5AFFEC73356}" dt="2023-12-11T14:57:49.646" v="698" actId="1076"/>
        <pc:sldMkLst>
          <pc:docMk/>
          <pc:sldMk cId="2112222469" sldId="260"/>
        </pc:sldMkLst>
        <pc:spChg chg="mod">
          <ac:chgData name="Eleanor Carnegie" userId="bd3fdc11-906c-43ac-800f-b41f6ca3d1a5" providerId="ADAL" clId="{9F09A16D-0648-4542-99DD-A5AFFEC73356}" dt="2023-12-11T14:48:15.430" v="686" actId="20577"/>
          <ac:spMkLst>
            <pc:docMk/>
            <pc:sldMk cId="2112222469" sldId="260"/>
            <ac:spMk id="2" creationId="{460AA761-DB6E-C456-2211-A9C4FEBDEACE}"/>
          </ac:spMkLst>
        </pc:spChg>
        <pc:spChg chg="mod">
          <ac:chgData name="Eleanor Carnegie" userId="bd3fdc11-906c-43ac-800f-b41f6ca3d1a5" providerId="ADAL" clId="{9F09A16D-0648-4542-99DD-A5AFFEC73356}" dt="2023-12-07T14:09:03.073" v="86" actId="1036"/>
          <ac:spMkLst>
            <pc:docMk/>
            <pc:sldMk cId="2112222469" sldId="260"/>
            <ac:spMk id="3" creationId="{BB108E17-DA23-2F74-F61E-2AD54C33852B}"/>
          </ac:spMkLst>
        </pc:spChg>
        <pc:spChg chg="add mod">
          <ac:chgData name="Eleanor Carnegie" userId="bd3fdc11-906c-43ac-800f-b41f6ca3d1a5" providerId="ADAL" clId="{9F09A16D-0648-4542-99DD-A5AFFEC73356}" dt="2023-12-11T14:47:01.986" v="650" actId="27636"/>
          <ac:spMkLst>
            <pc:docMk/>
            <pc:sldMk cId="2112222469" sldId="260"/>
            <ac:spMk id="4" creationId="{AECA5100-6083-C3D7-414C-839D9B907847}"/>
          </ac:spMkLst>
        </pc:spChg>
        <pc:spChg chg="add mod">
          <ac:chgData name="Eleanor Carnegie" userId="bd3fdc11-906c-43ac-800f-b41f6ca3d1a5" providerId="ADAL" clId="{9F09A16D-0648-4542-99DD-A5AFFEC73356}" dt="2023-12-11T14:57:49.646" v="698" actId="1076"/>
          <ac:spMkLst>
            <pc:docMk/>
            <pc:sldMk cId="2112222469" sldId="260"/>
            <ac:spMk id="6" creationId="{51FD71E2-FEF2-670D-EED1-B184A2DE910D}"/>
          </ac:spMkLst>
        </pc:spChg>
        <pc:spChg chg="mod">
          <ac:chgData name="Eleanor Carnegie" userId="bd3fdc11-906c-43ac-800f-b41f6ca3d1a5" providerId="ADAL" clId="{9F09A16D-0648-4542-99DD-A5AFFEC73356}" dt="2023-12-07T14:17:03.688" v="384" actId="14100"/>
          <ac:spMkLst>
            <pc:docMk/>
            <pc:sldMk cId="2112222469" sldId="260"/>
            <ac:spMk id="7" creationId="{CBC6DC02-319D-CE89-DB03-73D79DE4FB8E}"/>
          </ac:spMkLst>
        </pc:spChg>
        <pc:spChg chg="del mod">
          <ac:chgData name="Eleanor Carnegie" userId="bd3fdc11-906c-43ac-800f-b41f6ca3d1a5" providerId="ADAL" clId="{9F09A16D-0648-4542-99DD-A5AFFEC73356}" dt="2023-12-07T14:07:56.273" v="53" actId="478"/>
          <ac:spMkLst>
            <pc:docMk/>
            <pc:sldMk cId="2112222469" sldId="260"/>
            <ac:spMk id="15" creationId="{6FC01492-F958-2929-F91B-D7B977211F80}"/>
          </ac:spMkLst>
        </pc:spChg>
        <pc:spChg chg="mod">
          <ac:chgData name="Eleanor Carnegie" userId="bd3fdc11-906c-43ac-800f-b41f6ca3d1a5" providerId="ADAL" clId="{9F09A16D-0648-4542-99DD-A5AFFEC73356}" dt="2023-12-07T14:17:08.168" v="385" actId="14100"/>
          <ac:spMkLst>
            <pc:docMk/>
            <pc:sldMk cId="2112222469" sldId="260"/>
            <ac:spMk id="16" creationId="{74D4446D-0432-A745-D79E-74D35DF9456B}"/>
          </ac:spMkLst>
        </pc:spChg>
        <pc:spChg chg="mod">
          <ac:chgData name="Eleanor Carnegie" userId="bd3fdc11-906c-43ac-800f-b41f6ca3d1a5" providerId="ADAL" clId="{9F09A16D-0648-4542-99DD-A5AFFEC73356}" dt="2023-12-11T14:57:44.037" v="697" actId="14100"/>
          <ac:spMkLst>
            <pc:docMk/>
            <pc:sldMk cId="2112222469" sldId="260"/>
            <ac:spMk id="17" creationId="{704E3377-01F4-63EC-428B-371B14C534C0}"/>
          </ac:spMkLst>
        </pc:spChg>
      </pc:sldChg>
      <pc:sldChg chg="modSp new del mod">
        <pc:chgData name="Eleanor Carnegie" userId="bd3fdc11-906c-43ac-800f-b41f6ca3d1a5" providerId="ADAL" clId="{9F09A16D-0648-4542-99DD-A5AFFEC73356}" dt="2023-12-20T09:09:24.418" v="703" actId="47"/>
        <pc:sldMkLst>
          <pc:docMk/>
          <pc:sldMk cId="3128848736" sldId="261"/>
        </pc:sldMkLst>
        <pc:spChg chg="mod">
          <ac:chgData name="Eleanor Carnegie" userId="bd3fdc11-906c-43ac-800f-b41f6ca3d1a5" providerId="ADAL" clId="{9F09A16D-0648-4542-99DD-A5AFFEC73356}" dt="2023-12-12T17:06:05.623" v="702" actId="27636"/>
          <ac:spMkLst>
            <pc:docMk/>
            <pc:sldMk cId="3128848736" sldId="261"/>
            <ac:spMk id="3" creationId="{58E20513-5CAD-FC44-897F-5051ED6AAC69}"/>
          </ac:spMkLst>
        </pc:spChg>
        <pc:spChg chg="mod">
          <ac:chgData name="Eleanor Carnegie" userId="bd3fdc11-906c-43ac-800f-b41f6ca3d1a5" providerId="ADAL" clId="{9F09A16D-0648-4542-99DD-A5AFFEC73356}" dt="2023-12-12T17:06:05.620" v="701" actId="27636"/>
          <ac:spMkLst>
            <pc:docMk/>
            <pc:sldMk cId="3128848736" sldId="261"/>
            <ac:spMk id="4" creationId="{98682660-E944-8BBC-F34C-C4469A25E52B}"/>
          </ac:spMkLst>
        </pc:spChg>
      </pc:sldChg>
      <pc:sldChg chg="addSp modSp new del mod">
        <pc:chgData name="Eleanor Carnegie" userId="bd3fdc11-906c-43ac-800f-b41f6ca3d1a5" providerId="ADAL" clId="{9F09A16D-0648-4542-99DD-A5AFFEC73356}" dt="2023-12-07T14:21:37.764" v="434" actId="47"/>
        <pc:sldMkLst>
          <pc:docMk/>
          <pc:sldMk cId="3236279821" sldId="261"/>
        </pc:sldMkLst>
        <pc:spChg chg="add mod">
          <ac:chgData name="Eleanor Carnegie" userId="bd3fdc11-906c-43ac-800f-b41f6ca3d1a5" providerId="ADAL" clId="{9F09A16D-0648-4542-99DD-A5AFFEC73356}" dt="2023-12-07T14:00:48.427" v="4"/>
          <ac:spMkLst>
            <pc:docMk/>
            <pc:sldMk cId="3236279821" sldId="261"/>
            <ac:spMk id="2" creationId="{D344901C-1D86-A685-02AC-B48269005E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557D9C1-9146-D61E-B5C5-8E2491C39E25}"/>
              </a:ext>
            </a:extLst>
          </p:cNvPr>
          <p:cNvSpPr/>
          <p:nvPr userDrawn="1"/>
        </p:nvSpPr>
        <p:spPr>
          <a:xfrm>
            <a:off x="342477" y="4018913"/>
            <a:ext cx="11489524" cy="2839087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7000">
                <a:srgbClr val="3C306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2A3796-460A-9048-DE0D-4BB9AAFE8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1756559"/>
            <a:ext cx="11472000" cy="1440000"/>
          </a:xfrm>
        </p:spPr>
        <p:txBody>
          <a:bodyPr anchor="b">
            <a:normAutofit/>
          </a:bodyPr>
          <a:lstStyle>
            <a:lvl1pPr algn="l">
              <a:defRPr sz="4800" b="1" cap="non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B4CE5-C488-80B1-E154-7DD91B2B9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1" y="3319736"/>
            <a:ext cx="11471999" cy="576000"/>
          </a:xfrm>
        </p:spPr>
        <p:txBody>
          <a:bodyPr>
            <a:normAutofit/>
          </a:bodyPr>
          <a:lstStyle>
            <a:lvl1pPr marL="0" indent="0" algn="l">
              <a:buNone/>
              <a:defRPr sz="3200" b="1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7" name="Picture 6" descr="Logo for NHS Leicester, Leicestershire and Rutland.">
            <a:extLst>
              <a:ext uri="{FF2B5EF4-FFF2-40B4-BE49-F238E27FC236}">
                <a16:creationId xmlns:a16="http://schemas.microsoft.com/office/drawing/2014/main" id="{F3CAE951-B0E7-42D7-2CF2-5EE946576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5" y="360000"/>
            <a:ext cx="3600000" cy="1157613"/>
          </a:xfrm>
          <a:prstGeom prst="rect">
            <a:avLst/>
          </a:prstGeom>
        </p:spPr>
      </p:pic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73A025EF-CDF9-90BE-EF56-3225902D7ECE}"/>
              </a:ext>
            </a:extLst>
          </p:cNvPr>
          <p:cNvSpPr/>
          <p:nvPr userDrawn="1"/>
        </p:nvSpPr>
        <p:spPr>
          <a:xfrm>
            <a:off x="342477" y="360000"/>
            <a:ext cx="1800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E0A4437A-EDC2-1E2E-6EDE-81A9573544B7}"/>
              </a:ext>
            </a:extLst>
          </p:cNvPr>
          <p:cNvSpPr/>
          <p:nvPr userDrawn="1"/>
        </p:nvSpPr>
        <p:spPr>
          <a:xfrm>
            <a:off x="2508466" y="352650"/>
            <a:ext cx="1800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Single Corner Rounded 12">
            <a:extLst>
              <a:ext uri="{FF2B5EF4-FFF2-40B4-BE49-F238E27FC236}">
                <a16:creationId xmlns:a16="http://schemas.microsoft.com/office/drawing/2014/main" id="{BCB2586C-D5B3-8749-7ED5-7B792037DBF3}"/>
              </a:ext>
            </a:extLst>
          </p:cNvPr>
          <p:cNvSpPr/>
          <p:nvPr userDrawn="1"/>
        </p:nvSpPr>
        <p:spPr>
          <a:xfrm>
            <a:off x="4668466" y="352650"/>
            <a:ext cx="1800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Single Corner Rounded 14">
            <a:extLst>
              <a:ext uri="{FF2B5EF4-FFF2-40B4-BE49-F238E27FC236}">
                <a16:creationId xmlns:a16="http://schemas.microsoft.com/office/drawing/2014/main" id="{B720A473-8A48-C00F-31BC-56CBE334AE58}"/>
              </a:ext>
            </a:extLst>
          </p:cNvPr>
          <p:cNvSpPr/>
          <p:nvPr userDrawn="1"/>
        </p:nvSpPr>
        <p:spPr>
          <a:xfrm>
            <a:off x="6828466" y="349498"/>
            <a:ext cx="1800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82813-10F1-AAB2-452D-F8175F6A4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20466" y="6258433"/>
            <a:ext cx="5076000" cy="345039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NHS Leicester, Leicestershire and Rutland is the operating name of Leicester, Leicestershire and Rutland Integrated Care Board</a:t>
            </a:r>
            <a:endParaRPr lang="en-GB"/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21D1D3A-1281-C09C-4533-04A228EED7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045" y="5608921"/>
            <a:ext cx="3235955" cy="12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83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F6F1BEE3-405D-6B34-1846-2E955EA41AEB}"/>
              </a:ext>
            </a:extLst>
          </p:cNvPr>
          <p:cNvSpPr/>
          <p:nvPr userDrawn="1"/>
        </p:nvSpPr>
        <p:spPr>
          <a:xfrm>
            <a:off x="360000" y="6250144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E5325875-D111-BACB-1247-ED8EC601309B}"/>
              </a:ext>
            </a:extLst>
          </p:cNvPr>
          <p:cNvSpPr/>
          <p:nvPr userDrawn="1"/>
        </p:nvSpPr>
        <p:spPr>
          <a:xfrm>
            <a:off x="3348000" y="6240875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F8EA9900-7907-6868-38CB-D8FD7F35D041}"/>
              </a:ext>
            </a:extLst>
          </p:cNvPr>
          <p:cNvSpPr/>
          <p:nvPr userDrawn="1"/>
        </p:nvSpPr>
        <p:spPr>
          <a:xfrm>
            <a:off x="6310200" y="6247187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D7223807-E762-56D3-0AE5-B705E6DC61FD}"/>
              </a:ext>
            </a:extLst>
          </p:cNvPr>
          <p:cNvSpPr/>
          <p:nvPr userDrawn="1"/>
        </p:nvSpPr>
        <p:spPr>
          <a:xfrm>
            <a:off x="9240000" y="6250144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F6F1BEE3-405D-6B34-1846-2E955EA41AEB}"/>
              </a:ext>
            </a:extLst>
          </p:cNvPr>
          <p:cNvSpPr/>
          <p:nvPr userDrawn="1"/>
        </p:nvSpPr>
        <p:spPr>
          <a:xfrm>
            <a:off x="360000" y="6250144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E5325875-D111-BACB-1247-ED8EC601309B}"/>
              </a:ext>
            </a:extLst>
          </p:cNvPr>
          <p:cNvSpPr/>
          <p:nvPr userDrawn="1"/>
        </p:nvSpPr>
        <p:spPr>
          <a:xfrm>
            <a:off x="3348000" y="6240875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F8EA9900-7907-6868-38CB-D8FD7F35D041}"/>
              </a:ext>
            </a:extLst>
          </p:cNvPr>
          <p:cNvSpPr/>
          <p:nvPr userDrawn="1"/>
        </p:nvSpPr>
        <p:spPr>
          <a:xfrm>
            <a:off x="6310200" y="6247187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D7223807-E762-56D3-0AE5-B705E6DC61FD}"/>
              </a:ext>
            </a:extLst>
          </p:cNvPr>
          <p:cNvSpPr/>
          <p:nvPr userDrawn="1"/>
        </p:nvSpPr>
        <p:spPr>
          <a:xfrm>
            <a:off x="9240000" y="6250144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1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FD3DF78-5F15-A49F-0925-F1559359E6BA}"/>
              </a:ext>
            </a:extLst>
          </p:cNvPr>
          <p:cNvSpPr/>
          <p:nvPr userDrawn="1"/>
        </p:nvSpPr>
        <p:spPr>
          <a:xfrm>
            <a:off x="360000" y="5467149"/>
            <a:ext cx="11489524" cy="12037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F0BCA-9F09-6F9E-2957-8737FDC54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5582652"/>
            <a:ext cx="4466122" cy="991403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295B-6B8F-3480-6C5D-F319E1E2C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750050"/>
            <a:ext cx="11472000" cy="4620271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247FD-1B73-879D-37E9-A79E45385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4529" y="5582652"/>
            <a:ext cx="6626208" cy="99140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DDE09FD9-50FC-D4FF-6800-8FECF9135749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8FF102FC-3E64-C871-D189-DB07DD0CE365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801CD0CE-B90A-B4CE-7699-A37C50D7E065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C11634A1-6465-9E9A-92C2-440F2FFF38A4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278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5FF6-81A9-2D71-912E-957917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395619"/>
            <a:ext cx="11472000" cy="582993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7D48D-421B-1835-C561-E89B46329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000" y="738456"/>
            <a:ext cx="11472000" cy="454723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ADBB-4D51-683F-D25D-29AAD95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6088545"/>
            <a:ext cx="11472000" cy="36646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40F294E1-5AC5-3608-3635-24E7D6603267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5CD5A89-E464-D985-3A61-EB255A795E99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D93103CB-37B2-B9A5-C7E9-0648978B2FDD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563C11CE-A6E0-B18E-A358-F8924730CF50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5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5FF6-81A9-2D71-912E-957917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395619"/>
            <a:ext cx="11472000" cy="582993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7D48D-421B-1835-C561-E89B46329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000" y="738456"/>
            <a:ext cx="11472000" cy="454723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ADBB-4D51-683F-D25D-29AAD95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6088545"/>
            <a:ext cx="11472000" cy="36646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40F294E1-5AC5-3608-3635-24E7D6603267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5CD5A89-E464-D985-3A61-EB255A795E99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D93103CB-37B2-B9A5-C7E9-0648978B2FDD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563C11CE-A6E0-B18E-A358-F8924730CF50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80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5810B-1C62-0A41-39A8-601D93DDF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78480"/>
            <a:ext cx="11472000" cy="1082832"/>
          </a:xfrm>
          <a:solidFill>
            <a:schemeClr val="tx2"/>
          </a:solidFill>
        </p:spPr>
        <p:txBody>
          <a:bodyPr/>
          <a:lstStyle>
            <a:lvl1pPr>
              <a:defRPr b="1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5A63A-FDFE-098F-A434-2629B8DB6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25624"/>
            <a:ext cx="11472000" cy="467651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94C53A-BE20-7657-97EC-A8C32FFA3082}"/>
              </a:ext>
            </a:extLst>
          </p:cNvPr>
          <p:cNvSpPr/>
          <p:nvPr userDrawn="1"/>
        </p:nvSpPr>
        <p:spPr>
          <a:xfrm>
            <a:off x="12542930" y="48123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1779C2F1-9D0F-57BB-6605-9E5DA09786B4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E14CBEAF-F85E-2EF5-5D49-B2BF4CE58BE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BE81212C-3AD9-2556-09BE-5105BE276A75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BA97BEFE-02B8-A1EE-EF91-9D41AD1C5F5C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7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AF56D-6F90-1779-39DE-296E71A2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" y="3220517"/>
            <a:ext cx="11560148" cy="1440000"/>
          </a:xfrm>
        </p:spPr>
        <p:txBody>
          <a:bodyPr anchor="b"/>
          <a:lstStyle>
            <a:lvl1pPr>
              <a:defRPr sz="60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3AB0C-EA56-77C4-2A5F-7DF06CCC8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789" y="4760839"/>
            <a:ext cx="11527247" cy="7200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321F97C4-31E1-FD80-843A-9997B0AFF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5" y="360000"/>
            <a:ext cx="3600000" cy="1157613"/>
          </a:xfrm>
          <a:prstGeom prst="rect">
            <a:avLst/>
          </a:prstGeom>
        </p:spPr>
      </p:pic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0D84742D-8BFF-C5F0-FA1E-DEACCB95C376}"/>
              </a:ext>
            </a:extLst>
          </p:cNvPr>
          <p:cNvSpPr/>
          <p:nvPr userDrawn="1"/>
        </p:nvSpPr>
        <p:spPr>
          <a:xfrm>
            <a:off x="342477" y="360000"/>
            <a:ext cx="1800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A00B553E-D8B9-B295-CE76-A10416BB7BCB}"/>
              </a:ext>
            </a:extLst>
          </p:cNvPr>
          <p:cNvSpPr/>
          <p:nvPr userDrawn="1"/>
        </p:nvSpPr>
        <p:spPr>
          <a:xfrm>
            <a:off x="2508466" y="352650"/>
            <a:ext cx="1800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09FA700C-AD2A-9CA2-ECC1-500567DC8A59}"/>
              </a:ext>
            </a:extLst>
          </p:cNvPr>
          <p:cNvSpPr/>
          <p:nvPr userDrawn="1"/>
        </p:nvSpPr>
        <p:spPr>
          <a:xfrm>
            <a:off x="4668466" y="352650"/>
            <a:ext cx="1800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A67716AA-7356-7594-AB30-1811ADCFC6D7}"/>
              </a:ext>
            </a:extLst>
          </p:cNvPr>
          <p:cNvSpPr/>
          <p:nvPr userDrawn="1"/>
        </p:nvSpPr>
        <p:spPr>
          <a:xfrm>
            <a:off x="6828466" y="349498"/>
            <a:ext cx="1800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8D8210-278E-23A2-E74E-1190274BF457}"/>
              </a:ext>
            </a:extLst>
          </p:cNvPr>
          <p:cNvSpPr/>
          <p:nvPr userDrawn="1"/>
        </p:nvSpPr>
        <p:spPr>
          <a:xfrm>
            <a:off x="377789" y="5608920"/>
            <a:ext cx="11489524" cy="124908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73000">
                <a:srgbClr val="3C306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1107844-FBDE-EAED-BC44-2B27F2F06F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358" y="5608921"/>
            <a:ext cx="3235955" cy="12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70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893C-A405-9002-1987-A8FF5809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81037"/>
            <a:ext cx="11472000" cy="1009651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61127-C9F4-7E51-5B89-C5A3615D6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825624"/>
            <a:ext cx="5659800" cy="467651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BD79B-65DA-44A9-B8DB-66E60FDE5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9800" cy="466725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3D14486B-1116-F750-6AAF-F35A2B1AA355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2DEF368-8B9D-BE93-C2DB-575CA6CD102A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210E55DA-C621-8037-19F5-6486A3E01E51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80090559-C685-76F7-7977-B9C745514D5B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02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EB6CF-77BC-3CD8-0B29-E7B42C40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68337"/>
            <a:ext cx="11472000" cy="1022351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57BA2-25A4-B813-32B6-0C92EC540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681163"/>
            <a:ext cx="56375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82375-3D47-F10C-530A-4088B6CF4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2505074"/>
            <a:ext cx="5637575" cy="399706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890C1C-C95C-9904-E4D1-84F6FCD0F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59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47B69-2A8C-0767-6A89-ED2E9D26D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59799" cy="39878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9CCDB72B-9F92-E758-5A2C-7A9928F63E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C9B98FD7-CEF2-09BF-789F-9F28AF242E0D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7648C35B-D9FE-F008-3887-5D0128D9F2E2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Single Corner Rounded 12">
            <a:extLst>
              <a:ext uri="{FF2B5EF4-FFF2-40B4-BE49-F238E27FC236}">
                <a16:creationId xmlns:a16="http://schemas.microsoft.com/office/drawing/2014/main" id="{6908C171-E714-3CC0-31C5-CD5FB38CB701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6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FDFA-3E6D-EEFC-6F3E-59ECBFE0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721895"/>
            <a:ext cx="11446990" cy="1211524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084FD889-77F4-2282-472C-E99E08236B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7EB17BE8-3808-8A45-2E82-F3F0A80B382F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FC83A76-78C9-74AD-0553-4CD4E50B4116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9FDDB156-7FF7-A756-5161-428343482F69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93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FDFA-3E6D-EEFC-6F3E-59ECBFE0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721895"/>
            <a:ext cx="11446990" cy="1211524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084FD889-77F4-2282-472C-E99E08236B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7EB17BE8-3808-8A45-2E82-F3F0A80B382F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FC83A76-78C9-74AD-0553-4CD4E50B4116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9FDDB156-7FF7-A756-5161-428343482F69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31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6A65206F-01E1-DEFA-545A-32F27721960F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28DEF950-5D7A-C4F8-BFBB-DA70B9B80FF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42E544DE-A47B-FEA5-D501-281CC4CB44CF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6D08B2A-9108-659D-1AEF-C0A3FAB2AEAA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9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6A65206F-01E1-DEFA-545A-32F27721960F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28DEF950-5D7A-C4F8-BFBB-DA70B9B80FF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42E544DE-A47B-FEA5-D501-281CC4CB44CF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6D08B2A-9108-659D-1AEF-C0A3FAB2AEAA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FEEE0A-ABD1-F2AF-6F3E-A08685BF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787F0-AB68-3D38-6D23-8234F77A1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A4121-7A73-6F03-6053-14C6CB307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NHS Leicester, Leicestershire and Rutland is the operating name of Leicester, Leicestershire and Rutland Integrated Care Board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7510C-90F1-585D-CC46-A4CB4F111D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Paul Gilbert - paul.gilbert7@nhs.net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E2F66-8908-1B38-497E-5B416F131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8ADAB1-71B1-46B9-B3D5-0CBACA01A5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72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pe.org.uk/digital-and-technology/databases-of-pharmacies-and-services/nhs-profile-manager/" TargetMode="External"/><Relationship Id="rId2" Type="http://schemas.openxmlformats.org/officeDocument/2006/relationships/hyperlink" Target="https://www.youtube.com/watch?v=PcsJlz2QHPQ&amp;list=PL6IQwMACXkj2NEnIt1f65JlPubhxp-Kkg&amp;index=1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nhs.uk/our-policies/profile-editor-login/" TargetMode="External"/><Relationship Id="rId4" Type="http://schemas.openxmlformats.org/officeDocument/2006/relationships/hyperlink" Target="mailto:nhswebsite.servicedesk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8E17-DA23-2F74-F61E-2AD54C338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1962" y="1080185"/>
            <a:ext cx="5661588" cy="971255"/>
          </a:xfrm>
          <a:ln w="12700"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What is Profile Manager?</a:t>
            </a:r>
            <a:endParaRPr lang="en-GB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Profile Manager is a digital tool which allows pharmacies to manage their profile that links to the NHS Website</a:t>
            </a:r>
            <a:endParaRPr lang="en-GB" sz="1600" b="1" dirty="0">
              <a:solidFill>
                <a:srgbClr val="005EB8"/>
              </a:solidFill>
              <a:latin typeface="Arial"/>
              <a:cs typeface="Arial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D4446D-0432-A745-D79E-74D35DF9456B}"/>
              </a:ext>
            </a:extLst>
          </p:cNvPr>
          <p:cNvSpPr txBox="1">
            <a:spLocks/>
          </p:cNvSpPr>
          <p:nvPr/>
        </p:nvSpPr>
        <p:spPr>
          <a:xfrm>
            <a:off x="6096000" y="1080186"/>
            <a:ext cx="5759200" cy="285079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200" dirty="0">
                <a:latin typeface="Arial"/>
                <a:cs typeface="Arial"/>
              </a:rPr>
              <a:t>Training and 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500" dirty="0">
                <a:solidFill>
                  <a:schemeClr val="tx1"/>
                </a:solidFill>
                <a:latin typeface="Arial"/>
                <a:cs typeface="Arial"/>
              </a:rPr>
              <a:t>A series of video tutorials on how to use NHS Profile Manager are available: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500" dirty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NHS Profile Manager Tutorials</a:t>
            </a:r>
            <a:endParaRPr lang="en-GB" sz="15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500" dirty="0">
                <a:solidFill>
                  <a:schemeClr val="tx1"/>
                </a:solidFill>
                <a:latin typeface="Arial"/>
                <a:cs typeface="Arial"/>
              </a:rPr>
              <a:t>Community Pharmacy England have additional information and resources on how to use Profile Manager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500" dirty="0">
                <a:solidFill>
                  <a:schemeClr val="tx1"/>
                </a:solidFill>
                <a:latin typeface="Arial"/>
                <a:cs typeface="Arial"/>
                <a:hlinkClick r:id="rId3"/>
              </a:rPr>
              <a:t>CPE Profile Manager Resources</a:t>
            </a:r>
            <a:endParaRPr lang="en-GB" sz="15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GB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GB" sz="1500" dirty="0">
                <a:solidFill>
                  <a:schemeClr val="tx1"/>
                </a:solidFill>
                <a:latin typeface="Arial"/>
                <a:cs typeface="Arial"/>
              </a:rPr>
              <a:t>Access to service desk support is available within profile manager and the support team can be contacted at </a:t>
            </a:r>
            <a:r>
              <a:rPr lang="en-GB" sz="1500" dirty="0">
                <a:solidFill>
                  <a:schemeClr val="tx1"/>
                </a:solidFill>
                <a:latin typeface="Arial"/>
                <a:cs typeface="Arial"/>
                <a:hlinkClick r:id="rId4"/>
              </a:rPr>
              <a:t>nhswebsite.servicedesk@nhs.net</a:t>
            </a:r>
            <a:r>
              <a:rPr lang="en-GB" sz="15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AA761-DB6E-C456-2211-A9C4FEBDE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962" y="190968"/>
            <a:ext cx="11533238" cy="85540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dirty="0">
                <a:latin typeface="Arial"/>
                <a:cs typeface="Arial"/>
              </a:rPr>
              <a:t>Guidance to Midlands Community Pharmacy Teams on Updating NHS Profile Manager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04E3377-01F4-63EC-428B-371B14C534C0}"/>
              </a:ext>
            </a:extLst>
          </p:cNvPr>
          <p:cNvSpPr txBox="1">
            <a:spLocks/>
          </p:cNvSpPr>
          <p:nvPr/>
        </p:nvSpPr>
        <p:spPr>
          <a:xfrm>
            <a:off x="321962" y="5154041"/>
            <a:ext cx="11548077" cy="91730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wrap="square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2200" dirty="0">
                <a:latin typeface="Arial"/>
                <a:cs typeface="Arial"/>
              </a:rPr>
              <a:t>How often should Profile </a:t>
            </a:r>
            <a:r>
              <a:rPr lang="en-GB" sz="2000" dirty="0">
                <a:latin typeface="Arial"/>
                <a:cs typeface="Arial"/>
              </a:rPr>
              <a:t>Manager</a:t>
            </a:r>
            <a:r>
              <a:rPr lang="en-GB" sz="2200" dirty="0">
                <a:latin typeface="Arial"/>
                <a:cs typeface="Arial"/>
              </a:rPr>
              <a:t> be updated?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400" dirty="0">
                <a:solidFill>
                  <a:schemeClr val="tx1"/>
                </a:solidFill>
              </a:rPr>
              <a:t>Profile manager should be updated as soon as possible when there is a change in service availability, </a:t>
            </a:r>
            <a:r>
              <a:rPr lang="en-GB" sz="1400" b="1" dirty="0">
                <a:solidFill>
                  <a:schemeClr val="tx1"/>
                </a:solidFill>
              </a:rPr>
              <a:t>including temporary changes to availability such as staff absence.  </a:t>
            </a:r>
            <a:r>
              <a:rPr lang="en-GB" sz="1400" dirty="0">
                <a:solidFill>
                  <a:schemeClr val="tx1"/>
                </a:solidFill>
              </a:rPr>
              <a:t>Pharmacy owners must verify profile information at least once per quarter, </a:t>
            </a:r>
            <a:endParaRPr lang="en-GB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BC6DC02-319D-CE89-DB03-73D79DE4FB8E}"/>
              </a:ext>
            </a:extLst>
          </p:cNvPr>
          <p:cNvSpPr txBox="1">
            <a:spLocks/>
          </p:cNvSpPr>
          <p:nvPr/>
        </p:nvSpPr>
        <p:spPr>
          <a:xfrm>
            <a:off x="336800" y="2160389"/>
            <a:ext cx="5661588" cy="177058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900" dirty="0">
                <a:latin typeface="Arial"/>
                <a:cs typeface="Arial"/>
              </a:rPr>
              <a:t>How to update a Pharmacies Profile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tx1"/>
                </a:solidFill>
              </a:rPr>
              <a:t>Sign into the </a:t>
            </a:r>
            <a:r>
              <a:rPr lang="en-GB" sz="1800" dirty="0">
                <a:solidFill>
                  <a:schemeClr val="tx1"/>
                </a:solidFill>
                <a:hlinkClick r:id="rId5"/>
              </a:rPr>
              <a:t>NHS Profile Manager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tx1"/>
                </a:solidFill>
              </a:rPr>
              <a:t>Once logged in you can update contact details, opening hours, services provider and facilities.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tx1"/>
                </a:solidFill>
              </a:rPr>
              <a:t>Select the relevant section that needs updating, make the changes and save.  The Pharmacy Profile will then update.</a:t>
            </a:r>
          </a:p>
          <a:p>
            <a:endParaRPr lang="en-GB" sz="1900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CA5100-6083-C3D7-414C-839D9B907847}"/>
              </a:ext>
            </a:extLst>
          </p:cNvPr>
          <p:cNvSpPr txBox="1">
            <a:spLocks/>
          </p:cNvSpPr>
          <p:nvPr/>
        </p:nvSpPr>
        <p:spPr>
          <a:xfrm>
            <a:off x="336800" y="3992792"/>
            <a:ext cx="11518400" cy="109943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GB" sz="1900" dirty="0">
                <a:latin typeface="Arial"/>
                <a:cs typeface="Arial"/>
              </a:rPr>
              <a:t>Registered on for a New Service </a:t>
            </a:r>
            <a:r>
              <a:rPr lang="en-GB" sz="2000" dirty="0">
                <a:latin typeface="Arial"/>
                <a:cs typeface="Arial"/>
              </a:rPr>
              <a:t>- </a:t>
            </a:r>
            <a:r>
              <a:rPr lang="en-GB" sz="1600" dirty="0">
                <a:solidFill>
                  <a:schemeClr val="tx1"/>
                </a:solidFill>
              </a:rPr>
              <a:t>W</a:t>
            </a:r>
            <a:r>
              <a:rPr lang="en-GB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hen you sign up to a new service update the pharmacy profile, it will help patients find you and increase service income</a:t>
            </a:r>
            <a:endParaRPr lang="en-GB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6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900" dirty="0">
                <a:latin typeface="Arial"/>
                <a:cs typeface="Arial"/>
              </a:rPr>
              <a:t>Deregistered from a service - </a:t>
            </a: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When you deregister from a service, update the pharmacy profile </a:t>
            </a:r>
            <a:r>
              <a:rPr lang="en-GB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 that patients can find an active provider of the service they are looking for, first time. </a:t>
            </a:r>
            <a:endParaRPr lang="en-GB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FD71E2-FEF2-670D-EED1-B184A2DE910D}"/>
              </a:ext>
            </a:extLst>
          </p:cNvPr>
          <p:cNvSpPr txBox="1"/>
          <p:nvPr/>
        </p:nvSpPr>
        <p:spPr>
          <a:xfrm>
            <a:off x="307123" y="6086450"/>
            <a:ext cx="115480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GB" sz="1600" b="1" dirty="0">
                <a:solidFill>
                  <a:schemeClr val="tx1"/>
                </a:solidFill>
                <a:latin typeface="Arial"/>
                <a:cs typeface="Arial"/>
              </a:rPr>
              <a:t>It is important your Pharmacy profile is kept up to date as this information informs healthcare providers and patients about what services are available at the pharmacy.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22224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LLR ICB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0072CE"/>
      </a:accent1>
      <a:accent2>
        <a:srgbClr val="ED8B00"/>
      </a:accent2>
      <a:accent3>
        <a:srgbClr val="AE2573"/>
      </a:accent3>
      <a:accent4>
        <a:srgbClr val="330072"/>
      </a:accent4>
      <a:accent5>
        <a:srgbClr val="00A499"/>
      </a:accent5>
      <a:accent6>
        <a:srgbClr val="00A9CE"/>
      </a:accent6>
      <a:hlink>
        <a:srgbClr val="005EB8"/>
      </a:hlink>
      <a:folHlink>
        <a:srgbClr val="3300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cccaf3ac-2de9-44d4-aa31-54302fceb5f7"/>
    <Review_x0020_Date xmlns="fabecb38-c62f-4e4d-b222-9acd4af3e253" xsi:nil="true"/>
    <lcf76f155ced4ddcb4097134ff3c332f xmlns="fabecb38-c62f-4e4d-b222-9acd4af3e25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4BFB7BC1B7334B9FE74E5F87797C54" ma:contentTypeVersion="27" ma:contentTypeDescription="Create a new document." ma:contentTypeScope="" ma:versionID="a823f52c4880e84a7a1ea4f7ca118af5">
  <xsd:schema xmlns:xsd="http://www.w3.org/2001/XMLSchema" xmlns:xs="http://www.w3.org/2001/XMLSchema" xmlns:p="http://schemas.microsoft.com/office/2006/metadata/properties" xmlns:ns1="http://schemas.microsoft.com/sharepoint/v3" xmlns:ns2="fabecb38-c62f-4e4d-b222-9acd4af3e253" xmlns:ns3="a984cedd-f993-4f9e-b8f3-a653e48da692" xmlns:ns4="cccaf3ac-2de9-44d4-aa31-54302fceb5f7" xmlns:ns5="ebd64cbd-6cf5-435c-bd4a-b8fc9bc14ad4" targetNamespace="http://schemas.microsoft.com/office/2006/metadata/properties" ma:root="true" ma:fieldsID="63415a73b24b6a90c6bc8fcab9fdf0fe" ns1:_="" ns2:_="" ns3:_="" ns4:_="" ns5:_="">
    <xsd:import namespace="http://schemas.microsoft.com/sharepoint/v3"/>
    <xsd:import namespace="fabecb38-c62f-4e4d-b222-9acd4af3e253"/>
    <xsd:import namespace="a984cedd-f993-4f9e-b8f3-a653e48da692"/>
    <xsd:import namespace="cccaf3ac-2de9-44d4-aa31-54302fceb5f7"/>
    <xsd:import namespace="ebd64cbd-6cf5-435c-bd4a-b8fc9bc14a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Review_x0020_Date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5:SharedWithUsers" minOccurs="0"/>
                <xsd:element ref="ns5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becb38-c62f-4e4d-b222-9acd4af3e2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Review_x0020_Date" ma:index="16" nillable="true" ma:displayName="Review date" ma:indexed="true" ma:internalName="Review_x0020_Dat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4cedd-f993-4f9e-b8f3-a653e48da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0231dacd-326e-4c85-be6a-59c44c7bc009}" ma:internalName="TaxCatchAll" ma:showField="CatchAllData" ma:web="ebd64cbd-6cf5-435c-bd4a-b8fc9bc14a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64cbd-6cf5-435c-bd4a-b8fc9bc14ad4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0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0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5C5165-F088-4710-97FD-D6696C24D9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2DE903-E28F-4AFF-B5B1-DE9FDB9A2605}">
  <ds:schemaRefs>
    <ds:schemaRef ds:uri="http://purl.org/dc/dcmitype/"/>
    <ds:schemaRef ds:uri="a984cedd-f993-4f9e-b8f3-a653e48da692"/>
    <ds:schemaRef ds:uri="fabecb38-c62f-4e4d-b222-9acd4af3e253"/>
    <ds:schemaRef ds:uri="http://schemas.microsoft.com/office/2006/documentManagement/types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ebd64cbd-6cf5-435c-bd4a-b8fc9bc14ad4"/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BF14AF-E85E-40CA-A371-D820A55EB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abecb38-c62f-4e4d-b222-9acd4af3e253"/>
    <ds:schemaRef ds:uri="a984cedd-f993-4f9e-b8f3-a653e48da692"/>
    <ds:schemaRef ds:uri="cccaf3ac-2de9-44d4-aa31-54302fceb5f7"/>
    <ds:schemaRef ds:uri="ebd64cbd-6cf5-435c-bd4a-b8fc9bc14a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291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Guidance to Midlands Community Pharmacy Teams on Updating NHS Profile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 to Midlands Community Pharmacy Teams on managing NHS 111 CPCS</dc:title>
  <dc:creator>GILBERT, Paul (NHS LEICESTER, LEICESTERSHIRE AND RUTLAND ICB - 04C)</dc:creator>
  <cp:lastModifiedBy>Eleanor Carnegie</cp:lastModifiedBy>
  <cp:revision>34</cp:revision>
  <dcterms:created xsi:type="dcterms:W3CDTF">2023-06-13T08:47:42Z</dcterms:created>
  <dcterms:modified xsi:type="dcterms:W3CDTF">2023-12-20T09:09:30Z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0x0101001B4BFB7BC1B7334B9FE74E5F87797C54</vt:lpwstr>
  </property>
  <property fmtid="{D5CDD505-2E9C-101B-9397-08002B2CF9AE}" pid="3" name="MediaServiceImageTags">
    <vt:lpwstr/>
  </property>
</Properties>
</file>