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60" r:id="rId2"/>
  </p:sldMasterIdLst>
  <p:sldIdLst>
    <p:sldId id="257" r:id="rId3"/>
    <p:sldId id="258" r:id="rId4"/>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43721D-0E5F-49CE-9B52-8C51B4AD0C23}" v="298" dt="2024-01-30T16:59:57.812"/>
    <p1510:client id="{F22E72DD-3FA9-0A8C-BD5D-BA705448B7F6}" v="25" dt="2024-01-30T16:49:19.5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2" d="100"/>
          <a:sy n="112" d="100"/>
        </p:scale>
        <p:origin x="26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30/01/2024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30/01/2024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30/01/2024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557D9C1-9146-D61E-B5C5-8E2491C39E25}"/>
              </a:ext>
            </a:extLst>
          </p:cNvPr>
          <p:cNvSpPr/>
          <p:nvPr userDrawn="1"/>
        </p:nvSpPr>
        <p:spPr>
          <a:xfrm>
            <a:off x="342477" y="4018913"/>
            <a:ext cx="11489524" cy="2839087"/>
          </a:xfrm>
          <a:prstGeom prst="rect">
            <a:avLst/>
          </a:prstGeom>
          <a:gradFill flip="none" rotWithShape="1">
            <a:gsLst>
              <a:gs pos="0">
                <a:schemeClr val="tx2"/>
              </a:gs>
              <a:gs pos="67000">
                <a:srgbClr val="3C3067"/>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582A3796-460A-9048-DE0D-4BB9AAFE88AF}"/>
              </a:ext>
            </a:extLst>
          </p:cNvPr>
          <p:cNvSpPr>
            <a:spLocks noGrp="1"/>
          </p:cNvSpPr>
          <p:nvPr>
            <p:ph type="ctrTitle"/>
          </p:nvPr>
        </p:nvSpPr>
        <p:spPr>
          <a:xfrm>
            <a:off x="360000" y="1756559"/>
            <a:ext cx="11472000" cy="1440000"/>
          </a:xfrm>
        </p:spPr>
        <p:txBody>
          <a:bodyPr anchor="b">
            <a:normAutofit/>
          </a:bodyPr>
          <a:lstStyle>
            <a:lvl1pPr algn="l">
              <a:defRPr sz="4800" b="1" cap="none" baseline="0">
                <a:solidFill>
                  <a:schemeClr val="tx2"/>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56B4CE5-C488-80B1-E154-7DD91B2B977C}"/>
              </a:ext>
            </a:extLst>
          </p:cNvPr>
          <p:cNvSpPr>
            <a:spLocks noGrp="1"/>
          </p:cNvSpPr>
          <p:nvPr>
            <p:ph type="subTitle" idx="1"/>
          </p:nvPr>
        </p:nvSpPr>
        <p:spPr>
          <a:xfrm>
            <a:off x="360001" y="3319736"/>
            <a:ext cx="11471999" cy="576000"/>
          </a:xfrm>
        </p:spPr>
        <p:txBody>
          <a:bodyPr>
            <a:normAutofit/>
          </a:bodyPr>
          <a:lstStyle>
            <a:lvl1pPr marL="0" indent="0" algn="l">
              <a:buNone/>
              <a:defRPr sz="3200" b="1" cap="none"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descr="Logo for NHS Leicester, Leicestershire and Rutland.">
            <a:extLst>
              <a:ext uri="{FF2B5EF4-FFF2-40B4-BE49-F238E27FC236}">
                <a16:creationId xmlns:a16="http://schemas.microsoft.com/office/drawing/2014/main" id="{F3CAE951-B0E7-42D7-2CF2-5EE9465767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02625" y="360000"/>
            <a:ext cx="3600000" cy="1157613"/>
          </a:xfrm>
          <a:prstGeom prst="rect">
            <a:avLst/>
          </a:prstGeom>
        </p:spPr>
      </p:pic>
      <p:sp>
        <p:nvSpPr>
          <p:cNvPr id="11" name="Rectangle: Single Corner Rounded 10">
            <a:extLst>
              <a:ext uri="{FF2B5EF4-FFF2-40B4-BE49-F238E27FC236}">
                <a16:creationId xmlns:a16="http://schemas.microsoft.com/office/drawing/2014/main" id="{73A025EF-CDF9-90BE-EF56-3225902D7ECE}"/>
              </a:ext>
            </a:extLst>
          </p:cNvPr>
          <p:cNvSpPr/>
          <p:nvPr userDrawn="1"/>
        </p:nvSpPr>
        <p:spPr>
          <a:xfrm>
            <a:off x="342477" y="360000"/>
            <a:ext cx="1800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Single Corner Rounded 11">
            <a:extLst>
              <a:ext uri="{FF2B5EF4-FFF2-40B4-BE49-F238E27FC236}">
                <a16:creationId xmlns:a16="http://schemas.microsoft.com/office/drawing/2014/main" id="{E0A4437A-EDC2-1E2E-6EDE-81A9573544B7}"/>
              </a:ext>
            </a:extLst>
          </p:cNvPr>
          <p:cNvSpPr/>
          <p:nvPr userDrawn="1"/>
        </p:nvSpPr>
        <p:spPr>
          <a:xfrm>
            <a:off x="2508466" y="352650"/>
            <a:ext cx="1800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Single Corner Rounded 12">
            <a:extLst>
              <a:ext uri="{FF2B5EF4-FFF2-40B4-BE49-F238E27FC236}">
                <a16:creationId xmlns:a16="http://schemas.microsoft.com/office/drawing/2014/main" id="{BCB2586C-D5B3-8749-7ED5-7B792037DBF3}"/>
              </a:ext>
            </a:extLst>
          </p:cNvPr>
          <p:cNvSpPr/>
          <p:nvPr userDrawn="1"/>
        </p:nvSpPr>
        <p:spPr>
          <a:xfrm>
            <a:off x="4668466" y="352650"/>
            <a:ext cx="1800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Single Corner Rounded 14">
            <a:extLst>
              <a:ext uri="{FF2B5EF4-FFF2-40B4-BE49-F238E27FC236}">
                <a16:creationId xmlns:a16="http://schemas.microsoft.com/office/drawing/2014/main" id="{B720A473-8A48-C00F-31BC-56CBE334AE58}"/>
              </a:ext>
            </a:extLst>
          </p:cNvPr>
          <p:cNvSpPr/>
          <p:nvPr userDrawn="1"/>
        </p:nvSpPr>
        <p:spPr>
          <a:xfrm>
            <a:off x="6828466" y="349498"/>
            <a:ext cx="1800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Date Placeholder 3">
            <a:extLst>
              <a:ext uri="{FF2B5EF4-FFF2-40B4-BE49-F238E27FC236}">
                <a16:creationId xmlns:a16="http://schemas.microsoft.com/office/drawing/2014/main" id="{C8482813-10F1-AAB2-452D-F8175F6A4578}"/>
              </a:ext>
            </a:extLst>
          </p:cNvPr>
          <p:cNvSpPr>
            <a:spLocks noGrp="1"/>
          </p:cNvSpPr>
          <p:nvPr>
            <p:ph type="dt" sz="half" idx="10"/>
          </p:nvPr>
        </p:nvSpPr>
        <p:spPr>
          <a:xfrm>
            <a:off x="3120466" y="6258433"/>
            <a:ext cx="5076000" cy="345039"/>
          </a:xfrm>
        </p:spPr>
        <p:txBody>
          <a:bodyPr/>
          <a:lstStyle>
            <a:lvl1pPr algn="ctr">
              <a:defRPr b="1">
                <a:solidFill>
                  <a:schemeClr val="bg2"/>
                </a:solidFill>
                <a:latin typeface="Arial" panose="020B0604020202020204" pitchFamily="34" charset="0"/>
                <a:cs typeface="Arial" panose="020B0604020202020204" pitchFamily="34" charset="0"/>
              </a:defRPr>
            </a:lvl1pPr>
          </a:lstStyle>
          <a:p>
            <a:r>
              <a:rPr lang="en-US"/>
              <a:t>NHS Leicester, Leicestershire and Rutland is the operating name of Leicester, Leicestershire and Rutland Integrated Care Board</a:t>
            </a:r>
            <a:endParaRPr lang="en-GB"/>
          </a:p>
        </p:txBody>
      </p:sp>
      <p:pic>
        <p:nvPicPr>
          <p:cNvPr id="6" name="Picture 5" descr="Graphical user interface, application&#10;&#10;Description automatically generated">
            <a:extLst>
              <a:ext uri="{FF2B5EF4-FFF2-40B4-BE49-F238E27FC236}">
                <a16:creationId xmlns:a16="http://schemas.microsoft.com/office/drawing/2014/main" id="{621D1D3A-1281-C09C-4533-04A228EED72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96045" y="5608921"/>
            <a:ext cx="3235955" cy="1249079"/>
          </a:xfrm>
          <a:prstGeom prst="rect">
            <a:avLst/>
          </a:prstGeom>
        </p:spPr>
      </p:pic>
    </p:spTree>
    <p:extLst>
      <p:ext uri="{BB962C8B-B14F-4D97-AF65-F5344CB8AC3E}">
        <p14:creationId xmlns:p14="http://schemas.microsoft.com/office/powerpoint/2010/main" val="1884097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5810B-1C62-0A41-39A8-601D93DDFED2}"/>
              </a:ext>
            </a:extLst>
          </p:cNvPr>
          <p:cNvSpPr>
            <a:spLocks noGrp="1"/>
          </p:cNvSpPr>
          <p:nvPr>
            <p:ph type="title"/>
          </p:nvPr>
        </p:nvSpPr>
        <p:spPr>
          <a:xfrm>
            <a:off x="360000" y="678480"/>
            <a:ext cx="11472000" cy="1082832"/>
          </a:xfrm>
          <a:solidFill>
            <a:schemeClr val="tx2"/>
          </a:solidFill>
        </p:spPr>
        <p:txBody>
          <a:bodyPr/>
          <a:lstStyle>
            <a:lvl1pPr>
              <a:defRPr b="1" cap="none" baseline="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395A63A-FDFE-098F-A434-2629B8DB6669}"/>
              </a:ext>
            </a:extLst>
          </p:cNvPr>
          <p:cNvSpPr>
            <a:spLocks noGrp="1"/>
          </p:cNvSpPr>
          <p:nvPr>
            <p:ph idx="1"/>
          </p:nvPr>
        </p:nvSpPr>
        <p:spPr>
          <a:xfrm>
            <a:off x="360000" y="1825624"/>
            <a:ext cx="11472000" cy="4676519"/>
          </a:xfrm>
        </p:spPr>
        <p:txBody>
          <a:bodyPr/>
          <a:lstStyle>
            <a:lvl1pPr>
              <a:defRPr>
                <a:solidFill>
                  <a:schemeClr val="tx2"/>
                </a:solidFill>
                <a:latin typeface="Arial" panose="020B0604020202020204" pitchFamily="34" charset="0"/>
                <a:cs typeface="Arial" panose="020B0604020202020204" pitchFamily="34" charset="0"/>
              </a:defRPr>
            </a:lvl1pPr>
            <a:lvl2pPr>
              <a:defRPr>
                <a:solidFill>
                  <a:schemeClr val="tx2"/>
                </a:solidFill>
                <a:latin typeface="Arial" panose="020B0604020202020204" pitchFamily="34" charset="0"/>
                <a:cs typeface="Arial" panose="020B0604020202020204" pitchFamily="34" charset="0"/>
              </a:defRPr>
            </a:lvl2pPr>
            <a:lvl3pPr>
              <a:defRPr>
                <a:solidFill>
                  <a:schemeClr val="tx2"/>
                </a:solidFill>
                <a:latin typeface="Arial" panose="020B0604020202020204" pitchFamily="34" charset="0"/>
                <a:cs typeface="Arial" panose="020B0604020202020204" pitchFamily="34" charset="0"/>
              </a:defRPr>
            </a:lvl3pPr>
            <a:lvl4pPr>
              <a:defRPr>
                <a:solidFill>
                  <a:schemeClr val="tx2"/>
                </a:solidFill>
                <a:latin typeface="Arial" panose="020B0604020202020204" pitchFamily="34" charset="0"/>
                <a:cs typeface="Arial" panose="020B0604020202020204" pitchFamily="34" charset="0"/>
              </a:defRPr>
            </a:lvl4pPr>
            <a:lvl5pPr>
              <a:defRPr>
                <a:solidFill>
                  <a:schemeClr val="tx2"/>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a:extLst>
              <a:ext uri="{FF2B5EF4-FFF2-40B4-BE49-F238E27FC236}">
                <a16:creationId xmlns:a16="http://schemas.microsoft.com/office/drawing/2014/main" id="{AF94C53A-BE20-7657-97EC-A8C32FFA3082}"/>
              </a:ext>
            </a:extLst>
          </p:cNvPr>
          <p:cNvSpPr/>
          <p:nvPr userDrawn="1"/>
        </p:nvSpPr>
        <p:spPr>
          <a:xfrm>
            <a:off x="12542930" y="4812336"/>
            <a:ext cx="360000"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Single Corner Rounded 7">
            <a:extLst>
              <a:ext uri="{FF2B5EF4-FFF2-40B4-BE49-F238E27FC236}">
                <a16:creationId xmlns:a16="http://schemas.microsoft.com/office/drawing/2014/main" id="{1779C2F1-9D0F-57BB-6605-9E5DA09786B4}"/>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E14CBEAF-F85E-2EF5-5D49-B2BF4CE58BEC}"/>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BE81212C-3AD9-2556-09BE-5105BE276A75}"/>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BA97BEFE-02B8-A1EE-EF91-9D41AD1C5F5C}"/>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1758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AF56D-6F90-1779-39DE-296E71A27B0B}"/>
              </a:ext>
            </a:extLst>
          </p:cNvPr>
          <p:cNvSpPr>
            <a:spLocks noGrp="1"/>
          </p:cNvSpPr>
          <p:nvPr>
            <p:ph type="title"/>
          </p:nvPr>
        </p:nvSpPr>
        <p:spPr>
          <a:xfrm>
            <a:off x="377789" y="3220517"/>
            <a:ext cx="11560148" cy="1440000"/>
          </a:xfrm>
        </p:spPr>
        <p:txBody>
          <a:bodyPr anchor="b"/>
          <a:lstStyle>
            <a:lvl1pPr>
              <a:defRPr sz="6000" b="1" baseline="0">
                <a:solidFill>
                  <a:schemeClr val="tx2"/>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393AB0C-EA56-77C4-2A5F-7DF06CCC8E3B}"/>
              </a:ext>
            </a:extLst>
          </p:cNvPr>
          <p:cNvSpPr>
            <a:spLocks noGrp="1"/>
          </p:cNvSpPr>
          <p:nvPr>
            <p:ph type="body" idx="1"/>
          </p:nvPr>
        </p:nvSpPr>
        <p:spPr>
          <a:xfrm>
            <a:off x="377789" y="4760839"/>
            <a:ext cx="11527247" cy="720000"/>
          </a:xfrm>
        </p:spPr>
        <p:txBody>
          <a:bodyPr/>
          <a:lstStyle>
            <a:lvl1pPr marL="0" indent="0">
              <a:buNone/>
              <a:defRPr sz="2400" b="1">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7" name="Picture 6" descr="Text&#10;&#10;Description automatically generated with medium confidence">
            <a:extLst>
              <a:ext uri="{FF2B5EF4-FFF2-40B4-BE49-F238E27FC236}">
                <a16:creationId xmlns:a16="http://schemas.microsoft.com/office/drawing/2014/main" id="{321F97C4-31E1-FD80-843A-9997B0AFFA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02625" y="360000"/>
            <a:ext cx="3600000" cy="1157613"/>
          </a:xfrm>
          <a:prstGeom prst="rect">
            <a:avLst/>
          </a:prstGeom>
        </p:spPr>
      </p:pic>
      <p:sp>
        <p:nvSpPr>
          <p:cNvPr id="8" name="Rectangle: Single Corner Rounded 7">
            <a:extLst>
              <a:ext uri="{FF2B5EF4-FFF2-40B4-BE49-F238E27FC236}">
                <a16:creationId xmlns:a16="http://schemas.microsoft.com/office/drawing/2014/main" id="{0D84742D-8BFF-C5F0-FA1E-DEACCB95C376}"/>
              </a:ext>
            </a:extLst>
          </p:cNvPr>
          <p:cNvSpPr/>
          <p:nvPr userDrawn="1"/>
        </p:nvSpPr>
        <p:spPr>
          <a:xfrm>
            <a:off x="342477" y="360000"/>
            <a:ext cx="1800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A00B553E-D8B9-B295-CE76-A10416BB7BCB}"/>
              </a:ext>
            </a:extLst>
          </p:cNvPr>
          <p:cNvSpPr/>
          <p:nvPr userDrawn="1"/>
        </p:nvSpPr>
        <p:spPr>
          <a:xfrm>
            <a:off x="2508466" y="352650"/>
            <a:ext cx="1800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09FA700C-AD2A-9CA2-ECC1-500567DC8A59}"/>
              </a:ext>
            </a:extLst>
          </p:cNvPr>
          <p:cNvSpPr/>
          <p:nvPr userDrawn="1"/>
        </p:nvSpPr>
        <p:spPr>
          <a:xfrm>
            <a:off x="4668466" y="352650"/>
            <a:ext cx="1800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A67716AA-7356-7594-AB30-1811ADCFC6D7}"/>
              </a:ext>
            </a:extLst>
          </p:cNvPr>
          <p:cNvSpPr/>
          <p:nvPr userDrawn="1"/>
        </p:nvSpPr>
        <p:spPr>
          <a:xfrm>
            <a:off x="6828466" y="349498"/>
            <a:ext cx="1800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3E8D8210-278E-23A2-E74E-1190274BF457}"/>
              </a:ext>
            </a:extLst>
          </p:cNvPr>
          <p:cNvSpPr/>
          <p:nvPr userDrawn="1"/>
        </p:nvSpPr>
        <p:spPr>
          <a:xfrm>
            <a:off x="377789" y="5608920"/>
            <a:ext cx="11489524" cy="1249080"/>
          </a:xfrm>
          <a:prstGeom prst="rect">
            <a:avLst/>
          </a:prstGeom>
          <a:gradFill flip="none" rotWithShape="1">
            <a:gsLst>
              <a:gs pos="0">
                <a:schemeClr val="tx2"/>
              </a:gs>
              <a:gs pos="73000">
                <a:srgbClr val="3C3067"/>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descr="Graphical user interface, application&#10;&#10;Description automatically generated">
            <a:extLst>
              <a:ext uri="{FF2B5EF4-FFF2-40B4-BE49-F238E27FC236}">
                <a16:creationId xmlns:a16="http://schemas.microsoft.com/office/drawing/2014/main" id="{91107844-FBDE-EAED-BC44-2B27F2F06F0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31358" y="5608921"/>
            <a:ext cx="3235955" cy="1249079"/>
          </a:xfrm>
          <a:prstGeom prst="rect">
            <a:avLst/>
          </a:prstGeom>
        </p:spPr>
      </p:pic>
    </p:spTree>
    <p:extLst>
      <p:ext uri="{BB962C8B-B14F-4D97-AF65-F5344CB8AC3E}">
        <p14:creationId xmlns:p14="http://schemas.microsoft.com/office/powerpoint/2010/main" val="1629577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893C-A405-9002-1987-A8FF580956F5}"/>
              </a:ext>
            </a:extLst>
          </p:cNvPr>
          <p:cNvSpPr>
            <a:spLocks noGrp="1"/>
          </p:cNvSpPr>
          <p:nvPr>
            <p:ph type="title"/>
          </p:nvPr>
        </p:nvSpPr>
        <p:spPr>
          <a:xfrm>
            <a:off x="360000" y="681037"/>
            <a:ext cx="11472000" cy="1009651"/>
          </a:xfrm>
          <a:solidFill>
            <a:schemeClr val="tx2"/>
          </a:solidFill>
        </p:spPr>
        <p:txBody>
          <a:bodyPr vert="horz" lIns="91440" tIns="45720" rIns="91440" bIns="45720" rtlCol="0" anchor="ctr">
            <a:normAutofit/>
          </a:bodyPr>
          <a:lstStyle>
            <a:lvl1pPr>
              <a:defRPr lang="en-GB" b="1" cap="none" baseline="0">
                <a:solidFill>
                  <a:schemeClr val="bg1"/>
                </a:solidFill>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04761127-C9F4-7E51-5B89-C5A3615D6744}"/>
              </a:ext>
            </a:extLst>
          </p:cNvPr>
          <p:cNvSpPr>
            <a:spLocks noGrp="1"/>
          </p:cNvSpPr>
          <p:nvPr>
            <p:ph sz="half" idx="1"/>
          </p:nvPr>
        </p:nvSpPr>
        <p:spPr>
          <a:xfrm>
            <a:off x="360000" y="1825624"/>
            <a:ext cx="5659800" cy="4676519"/>
          </a:xfrm>
        </p:spPr>
        <p:txBody>
          <a:bodyPr/>
          <a:lstStyle>
            <a:lvl1pPr>
              <a:defRPr>
                <a:solidFill>
                  <a:schemeClr val="tx2"/>
                </a:solidFill>
                <a:latin typeface="Arial" panose="020B0604020202020204" pitchFamily="34" charset="0"/>
                <a:cs typeface="Arial" panose="020B0604020202020204" pitchFamily="34" charset="0"/>
              </a:defRPr>
            </a:lvl1pPr>
            <a:lvl2pPr>
              <a:defRPr>
                <a:solidFill>
                  <a:schemeClr val="tx2"/>
                </a:solidFill>
                <a:latin typeface="Arial" panose="020B0604020202020204" pitchFamily="34" charset="0"/>
                <a:cs typeface="Arial" panose="020B0604020202020204" pitchFamily="34" charset="0"/>
              </a:defRPr>
            </a:lvl2pPr>
            <a:lvl3pPr>
              <a:defRPr>
                <a:solidFill>
                  <a:schemeClr val="tx2"/>
                </a:solidFill>
                <a:latin typeface="Arial" panose="020B0604020202020204" pitchFamily="34" charset="0"/>
                <a:cs typeface="Arial" panose="020B0604020202020204" pitchFamily="34" charset="0"/>
              </a:defRPr>
            </a:lvl3pPr>
            <a:lvl4pPr>
              <a:defRPr>
                <a:solidFill>
                  <a:schemeClr val="tx2"/>
                </a:solidFill>
                <a:latin typeface="Arial" panose="020B0604020202020204" pitchFamily="34" charset="0"/>
                <a:cs typeface="Arial" panose="020B0604020202020204" pitchFamily="34" charset="0"/>
              </a:defRPr>
            </a:lvl4pPr>
            <a:lvl5pPr>
              <a:defRPr>
                <a:solidFill>
                  <a:schemeClr val="tx2"/>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E3BD79B-65DA-44A9-B8DB-66E60FDE550E}"/>
              </a:ext>
            </a:extLst>
          </p:cNvPr>
          <p:cNvSpPr>
            <a:spLocks noGrp="1"/>
          </p:cNvSpPr>
          <p:nvPr>
            <p:ph sz="half" idx="2"/>
          </p:nvPr>
        </p:nvSpPr>
        <p:spPr>
          <a:xfrm>
            <a:off x="6172200" y="1825625"/>
            <a:ext cx="5659800" cy="4667250"/>
          </a:xfrm>
        </p:spPr>
        <p:txBody>
          <a:bodyPr/>
          <a:lstStyle>
            <a:lvl1pPr>
              <a:defRPr>
                <a:solidFill>
                  <a:schemeClr val="tx2"/>
                </a:solidFill>
                <a:latin typeface="Arial" panose="020B0604020202020204" pitchFamily="34" charset="0"/>
                <a:cs typeface="Arial" panose="020B0604020202020204" pitchFamily="34" charset="0"/>
              </a:defRPr>
            </a:lvl1pPr>
            <a:lvl2pPr>
              <a:defRPr>
                <a:solidFill>
                  <a:schemeClr val="tx2"/>
                </a:solidFill>
                <a:latin typeface="Arial" panose="020B0604020202020204" pitchFamily="34" charset="0"/>
                <a:cs typeface="Arial" panose="020B0604020202020204" pitchFamily="34" charset="0"/>
              </a:defRPr>
            </a:lvl2pPr>
            <a:lvl3pPr>
              <a:defRPr>
                <a:solidFill>
                  <a:schemeClr val="tx2"/>
                </a:solidFill>
                <a:latin typeface="Arial" panose="020B0604020202020204" pitchFamily="34" charset="0"/>
                <a:cs typeface="Arial" panose="020B0604020202020204" pitchFamily="34" charset="0"/>
              </a:defRPr>
            </a:lvl3pPr>
            <a:lvl4pPr>
              <a:defRPr>
                <a:solidFill>
                  <a:schemeClr val="tx2"/>
                </a:solidFill>
                <a:latin typeface="Arial" panose="020B0604020202020204" pitchFamily="34" charset="0"/>
                <a:cs typeface="Arial" panose="020B0604020202020204" pitchFamily="34" charset="0"/>
              </a:defRPr>
            </a:lvl4pPr>
            <a:lvl5pPr>
              <a:defRPr>
                <a:solidFill>
                  <a:schemeClr val="tx2"/>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Rectangle: Single Corner Rounded 7">
            <a:extLst>
              <a:ext uri="{FF2B5EF4-FFF2-40B4-BE49-F238E27FC236}">
                <a16:creationId xmlns:a16="http://schemas.microsoft.com/office/drawing/2014/main" id="{3D14486B-1116-F750-6AAF-F35A2B1AA355}"/>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C2DEF368-8B9D-BE93-C2DB-575CA6CD102A}"/>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210E55DA-C621-8037-19F5-6486A3E01E51}"/>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80090559-C685-76F7-7977-B9C745514D5B}"/>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34402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EB6CF-77BC-3CD8-0B29-E7B42C405A25}"/>
              </a:ext>
            </a:extLst>
          </p:cNvPr>
          <p:cNvSpPr>
            <a:spLocks noGrp="1"/>
          </p:cNvSpPr>
          <p:nvPr>
            <p:ph type="title"/>
          </p:nvPr>
        </p:nvSpPr>
        <p:spPr>
          <a:xfrm>
            <a:off x="360000" y="668337"/>
            <a:ext cx="11472000" cy="1022351"/>
          </a:xfrm>
          <a:solidFill>
            <a:schemeClr val="tx2"/>
          </a:solidFill>
        </p:spPr>
        <p:txBody>
          <a:bodyPr vert="horz" lIns="91440" tIns="45720" rIns="91440" bIns="45720" rtlCol="0" anchor="ctr">
            <a:normAutofit/>
          </a:bodyPr>
          <a:lstStyle>
            <a:lvl1pPr>
              <a:defRPr lang="en-GB" b="1" cap="none" baseline="0">
                <a:solidFill>
                  <a:schemeClr val="bg1"/>
                </a:solidFill>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14657BA2-25A4-B813-32B6-0C92EC5409FC}"/>
              </a:ext>
            </a:extLst>
          </p:cNvPr>
          <p:cNvSpPr>
            <a:spLocks noGrp="1"/>
          </p:cNvSpPr>
          <p:nvPr>
            <p:ph type="body" idx="1"/>
          </p:nvPr>
        </p:nvSpPr>
        <p:spPr>
          <a:xfrm>
            <a:off x="360000" y="1681163"/>
            <a:ext cx="5637575" cy="823912"/>
          </a:xfrm>
        </p:spPr>
        <p:txBody>
          <a:bodyPr anchor="b"/>
          <a:lstStyle>
            <a:lvl1pPr marL="0" indent="0">
              <a:buNone/>
              <a:defRPr sz="2400" b="1">
                <a:solidFill>
                  <a:schemeClr val="tx2"/>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182375-3D47-F10C-530A-4088B6CF4456}"/>
              </a:ext>
            </a:extLst>
          </p:cNvPr>
          <p:cNvSpPr>
            <a:spLocks noGrp="1"/>
          </p:cNvSpPr>
          <p:nvPr>
            <p:ph sz="half" idx="2"/>
          </p:nvPr>
        </p:nvSpPr>
        <p:spPr>
          <a:xfrm>
            <a:off x="360000" y="2505074"/>
            <a:ext cx="5637575" cy="3997069"/>
          </a:xfrm>
        </p:spPr>
        <p:txBody>
          <a:bodyPr/>
          <a:lstStyle>
            <a:lvl1pPr>
              <a:defRPr>
                <a:solidFill>
                  <a:schemeClr val="tx2"/>
                </a:solidFill>
                <a:latin typeface="Arial" panose="020B0604020202020204" pitchFamily="34" charset="0"/>
                <a:cs typeface="Arial" panose="020B0604020202020204" pitchFamily="34" charset="0"/>
              </a:defRPr>
            </a:lvl1pPr>
            <a:lvl2pPr>
              <a:defRPr>
                <a:solidFill>
                  <a:schemeClr val="tx2"/>
                </a:solidFill>
                <a:latin typeface="Arial" panose="020B0604020202020204" pitchFamily="34" charset="0"/>
                <a:cs typeface="Arial" panose="020B0604020202020204" pitchFamily="34" charset="0"/>
              </a:defRPr>
            </a:lvl2pPr>
            <a:lvl3pPr>
              <a:defRPr>
                <a:solidFill>
                  <a:schemeClr val="tx2"/>
                </a:solidFill>
                <a:latin typeface="Arial" panose="020B0604020202020204" pitchFamily="34" charset="0"/>
                <a:cs typeface="Arial" panose="020B0604020202020204" pitchFamily="34" charset="0"/>
              </a:defRPr>
            </a:lvl3pPr>
            <a:lvl4pPr>
              <a:defRPr>
                <a:solidFill>
                  <a:schemeClr val="tx2"/>
                </a:solidFill>
                <a:latin typeface="Arial" panose="020B0604020202020204" pitchFamily="34" charset="0"/>
                <a:cs typeface="Arial" panose="020B0604020202020204" pitchFamily="34" charset="0"/>
              </a:defRPr>
            </a:lvl4pPr>
            <a:lvl5pPr>
              <a:defRPr>
                <a:solidFill>
                  <a:schemeClr val="tx2"/>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0890C1C-C95C-9904-E4D1-84F6FCD0F0DF}"/>
              </a:ext>
            </a:extLst>
          </p:cNvPr>
          <p:cNvSpPr>
            <a:spLocks noGrp="1"/>
          </p:cNvSpPr>
          <p:nvPr>
            <p:ph type="body" sz="quarter" idx="3"/>
          </p:nvPr>
        </p:nvSpPr>
        <p:spPr>
          <a:xfrm>
            <a:off x="6172200" y="1681163"/>
            <a:ext cx="5659800" cy="823912"/>
          </a:xfrm>
        </p:spPr>
        <p:txBody>
          <a:bodyPr anchor="b"/>
          <a:lstStyle>
            <a:lvl1pPr marL="0" indent="0">
              <a:buNone/>
              <a:defRPr sz="2400" b="1">
                <a:solidFill>
                  <a:schemeClr val="tx2"/>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A47B69-2A8C-0767-6A89-ED2E9D26DBCF}"/>
              </a:ext>
            </a:extLst>
          </p:cNvPr>
          <p:cNvSpPr>
            <a:spLocks noGrp="1"/>
          </p:cNvSpPr>
          <p:nvPr>
            <p:ph sz="quarter" idx="4"/>
          </p:nvPr>
        </p:nvSpPr>
        <p:spPr>
          <a:xfrm>
            <a:off x="6172199" y="2505075"/>
            <a:ext cx="5659799" cy="3987800"/>
          </a:xfrm>
        </p:spPr>
        <p:txBody>
          <a:bodyPr/>
          <a:lstStyle>
            <a:lvl1pPr>
              <a:defRPr>
                <a:solidFill>
                  <a:schemeClr val="tx2"/>
                </a:solidFill>
                <a:latin typeface="Arial" panose="020B0604020202020204" pitchFamily="34" charset="0"/>
                <a:cs typeface="Arial" panose="020B0604020202020204" pitchFamily="34" charset="0"/>
              </a:defRPr>
            </a:lvl1pPr>
            <a:lvl2pPr>
              <a:defRPr>
                <a:solidFill>
                  <a:schemeClr val="tx2"/>
                </a:solidFill>
                <a:latin typeface="Arial" panose="020B0604020202020204" pitchFamily="34" charset="0"/>
                <a:cs typeface="Arial" panose="020B0604020202020204" pitchFamily="34" charset="0"/>
              </a:defRPr>
            </a:lvl2pPr>
            <a:lvl3pPr>
              <a:defRPr>
                <a:solidFill>
                  <a:schemeClr val="tx2"/>
                </a:solidFill>
                <a:latin typeface="Arial" panose="020B0604020202020204" pitchFamily="34" charset="0"/>
                <a:cs typeface="Arial" panose="020B0604020202020204" pitchFamily="34" charset="0"/>
              </a:defRPr>
            </a:lvl3pPr>
            <a:lvl4pPr>
              <a:defRPr>
                <a:solidFill>
                  <a:schemeClr val="tx2"/>
                </a:solidFill>
                <a:latin typeface="Arial" panose="020B0604020202020204" pitchFamily="34" charset="0"/>
                <a:cs typeface="Arial" panose="020B0604020202020204" pitchFamily="34" charset="0"/>
              </a:defRPr>
            </a:lvl4pPr>
            <a:lvl5pPr>
              <a:defRPr>
                <a:solidFill>
                  <a:schemeClr val="tx2"/>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Rectangle: Single Corner Rounded 9">
            <a:extLst>
              <a:ext uri="{FF2B5EF4-FFF2-40B4-BE49-F238E27FC236}">
                <a16:creationId xmlns:a16="http://schemas.microsoft.com/office/drawing/2014/main" id="{9CCDB72B-9F92-E758-5A2C-7A9928F63E53}"/>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C9B98FD7-CEF2-09BF-789F-9F28AF242E0D}"/>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Single Corner Rounded 11">
            <a:extLst>
              <a:ext uri="{FF2B5EF4-FFF2-40B4-BE49-F238E27FC236}">
                <a16:creationId xmlns:a16="http://schemas.microsoft.com/office/drawing/2014/main" id="{7648C35B-D9FE-F008-3887-5D0128D9F2E2}"/>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Single Corner Rounded 12">
            <a:extLst>
              <a:ext uri="{FF2B5EF4-FFF2-40B4-BE49-F238E27FC236}">
                <a16:creationId xmlns:a16="http://schemas.microsoft.com/office/drawing/2014/main" id="{6908C171-E714-3CC0-31C5-CD5FB38CB701}"/>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291472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4FDFA-3E6D-EEFC-6F3E-59ECBFE0815D}"/>
              </a:ext>
            </a:extLst>
          </p:cNvPr>
          <p:cNvSpPr>
            <a:spLocks noGrp="1"/>
          </p:cNvSpPr>
          <p:nvPr>
            <p:ph type="title"/>
          </p:nvPr>
        </p:nvSpPr>
        <p:spPr>
          <a:xfrm>
            <a:off x="385010" y="721895"/>
            <a:ext cx="11446990" cy="1211524"/>
          </a:xfrm>
          <a:solidFill>
            <a:schemeClr val="tx2"/>
          </a:solidFill>
        </p:spPr>
        <p:txBody>
          <a:bodyPr vert="horz" lIns="91440" tIns="45720" rIns="91440" bIns="45720" rtlCol="0" anchor="ctr">
            <a:normAutofit/>
          </a:bodyPr>
          <a:lstStyle>
            <a:lvl1pPr>
              <a:defRPr lang="en-GB" b="1" cap="none" baseline="0">
                <a:solidFill>
                  <a:schemeClr val="bg1"/>
                </a:solidFill>
              </a:defRPr>
            </a:lvl1pPr>
          </a:lstStyle>
          <a:p>
            <a:pPr lvl="0"/>
            <a:r>
              <a:rPr lang="en-US"/>
              <a:t>Click to edit Master title style</a:t>
            </a:r>
            <a:endParaRPr lang="en-GB"/>
          </a:p>
        </p:txBody>
      </p:sp>
      <p:sp>
        <p:nvSpPr>
          <p:cNvPr id="6" name="Rectangle: Single Corner Rounded 5">
            <a:extLst>
              <a:ext uri="{FF2B5EF4-FFF2-40B4-BE49-F238E27FC236}">
                <a16:creationId xmlns:a16="http://schemas.microsoft.com/office/drawing/2014/main" id="{084FD889-77F4-2282-472C-E99E08236B53}"/>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Single Corner Rounded 6">
            <a:extLst>
              <a:ext uri="{FF2B5EF4-FFF2-40B4-BE49-F238E27FC236}">
                <a16:creationId xmlns:a16="http://schemas.microsoft.com/office/drawing/2014/main" id="{7EB17BE8-3808-8A45-2E82-F3F0A80B382F}"/>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Single Corner Rounded 7">
            <a:extLst>
              <a:ext uri="{FF2B5EF4-FFF2-40B4-BE49-F238E27FC236}">
                <a16:creationId xmlns:a16="http://schemas.microsoft.com/office/drawing/2014/main" id="{8FC83A76-78C9-74AD-0553-4CD4E50B4116}"/>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9FDDB156-7FF7-A756-5161-428343482F69}"/>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850583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4FDFA-3E6D-EEFC-6F3E-59ECBFE0815D}"/>
              </a:ext>
            </a:extLst>
          </p:cNvPr>
          <p:cNvSpPr>
            <a:spLocks noGrp="1"/>
          </p:cNvSpPr>
          <p:nvPr>
            <p:ph type="title"/>
          </p:nvPr>
        </p:nvSpPr>
        <p:spPr>
          <a:xfrm>
            <a:off x="385010" y="721895"/>
            <a:ext cx="11446990" cy="1211524"/>
          </a:xfrm>
          <a:solidFill>
            <a:schemeClr val="tx2"/>
          </a:solidFill>
        </p:spPr>
        <p:txBody>
          <a:bodyPr vert="horz" lIns="91440" tIns="45720" rIns="91440" bIns="45720" rtlCol="0" anchor="ctr">
            <a:normAutofit/>
          </a:bodyPr>
          <a:lstStyle>
            <a:lvl1pPr>
              <a:defRPr lang="en-GB" b="1" cap="none" baseline="0">
                <a:solidFill>
                  <a:schemeClr val="bg1"/>
                </a:solidFill>
              </a:defRPr>
            </a:lvl1pPr>
          </a:lstStyle>
          <a:p>
            <a:pPr lvl="0"/>
            <a:r>
              <a:rPr lang="en-US"/>
              <a:t>Click to edit Master title style</a:t>
            </a:r>
            <a:endParaRPr lang="en-GB"/>
          </a:p>
        </p:txBody>
      </p:sp>
      <p:sp>
        <p:nvSpPr>
          <p:cNvPr id="6" name="Rectangle: Single Corner Rounded 5">
            <a:extLst>
              <a:ext uri="{FF2B5EF4-FFF2-40B4-BE49-F238E27FC236}">
                <a16:creationId xmlns:a16="http://schemas.microsoft.com/office/drawing/2014/main" id="{084FD889-77F4-2282-472C-E99E08236B53}"/>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Single Corner Rounded 6">
            <a:extLst>
              <a:ext uri="{FF2B5EF4-FFF2-40B4-BE49-F238E27FC236}">
                <a16:creationId xmlns:a16="http://schemas.microsoft.com/office/drawing/2014/main" id="{7EB17BE8-3808-8A45-2E82-F3F0A80B382F}"/>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Single Corner Rounded 7">
            <a:extLst>
              <a:ext uri="{FF2B5EF4-FFF2-40B4-BE49-F238E27FC236}">
                <a16:creationId xmlns:a16="http://schemas.microsoft.com/office/drawing/2014/main" id="{8FC83A76-78C9-74AD-0553-4CD4E50B4116}"/>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9FDDB156-7FF7-A756-5161-428343482F69}"/>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30398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Single Corner Rounded 4">
            <a:extLst>
              <a:ext uri="{FF2B5EF4-FFF2-40B4-BE49-F238E27FC236}">
                <a16:creationId xmlns:a16="http://schemas.microsoft.com/office/drawing/2014/main" id="{6A65206F-01E1-DEFA-545A-32F27721960F}"/>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Single Corner Rounded 5">
            <a:extLst>
              <a:ext uri="{FF2B5EF4-FFF2-40B4-BE49-F238E27FC236}">
                <a16:creationId xmlns:a16="http://schemas.microsoft.com/office/drawing/2014/main" id="{28DEF950-5D7A-C4F8-BFBB-DA70B9B80FFC}"/>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Single Corner Rounded 6">
            <a:extLst>
              <a:ext uri="{FF2B5EF4-FFF2-40B4-BE49-F238E27FC236}">
                <a16:creationId xmlns:a16="http://schemas.microsoft.com/office/drawing/2014/main" id="{42E544DE-A47B-FEA5-D501-281CC4CB44CF}"/>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Single Corner Rounded 7">
            <a:extLst>
              <a:ext uri="{FF2B5EF4-FFF2-40B4-BE49-F238E27FC236}">
                <a16:creationId xmlns:a16="http://schemas.microsoft.com/office/drawing/2014/main" id="{86D08B2A-9108-659D-1AEF-C0A3FAB2AEAA}"/>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33055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30/01/2024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5" name="Rectangle: Single Corner Rounded 4">
            <a:extLst>
              <a:ext uri="{FF2B5EF4-FFF2-40B4-BE49-F238E27FC236}">
                <a16:creationId xmlns:a16="http://schemas.microsoft.com/office/drawing/2014/main" id="{6A65206F-01E1-DEFA-545A-32F27721960F}"/>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Single Corner Rounded 5">
            <a:extLst>
              <a:ext uri="{FF2B5EF4-FFF2-40B4-BE49-F238E27FC236}">
                <a16:creationId xmlns:a16="http://schemas.microsoft.com/office/drawing/2014/main" id="{28DEF950-5D7A-C4F8-BFBB-DA70B9B80FFC}"/>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Single Corner Rounded 6">
            <a:extLst>
              <a:ext uri="{FF2B5EF4-FFF2-40B4-BE49-F238E27FC236}">
                <a16:creationId xmlns:a16="http://schemas.microsoft.com/office/drawing/2014/main" id="{42E544DE-A47B-FEA5-D501-281CC4CB44CF}"/>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Single Corner Rounded 7">
            <a:extLst>
              <a:ext uri="{FF2B5EF4-FFF2-40B4-BE49-F238E27FC236}">
                <a16:creationId xmlns:a16="http://schemas.microsoft.com/office/drawing/2014/main" id="{86D08B2A-9108-659D-1AEF-C0A3FAB2AEAA}"/>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369543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9" name="Rectangle: Single Corner Rounded 8">
            <a:extLst>
              <a:ext uri="{FF2B5EF4-FFF2-40B4-BE49-F238E27FC236}">
                <a16:creationId xmlns:a16="http://schemas.microsoft.com/office/drawing/2014/main" id="{F6F1BEE3-405D-6B34-1846-2E955EA41AEB}"/>
              </a:ext>
            </a:extLst>
          </p:cNvPr>
          <p:cNvSpPr/>
          <p:nvPr userDrawn="1"/>
        </p:nvSpPr>
        <p:spPr>
          <a:xfrm>
            <a:off x="360000" y="6250144"/>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E5325875-D111-BACB-1247-ED8EC601309B}"/>
              </a:ext>
            </a:extLst>
          </p:cNvPr>
          <p:cNvSpPr/>
          <p:nvPr userDrawn="1"/>
        </p:nvSpPr>
        <p:spPr>
          <a:xfrm>
            <a:off x="3348000" y="6240875"/>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F8EA9900-7907-6868-38CB-D8FD7F35D041}"/>
              </a:ext>
            </a:extLst>
          </p:cNvPr>
          <p:cNvSpPr/>
          <p:nvPr userDrawn="1"/>
        </p:nvSpPr>
        <p:spPr>
          <a:xfrm>
            <a:off x="6310200" y="6247187"/>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Single Corner Rounded 11">
            <a:extLst>
              <a:ext uri="{FF2B5EF4-FFF2-40B4-BE49-F238E27FC236}">
                <a16:creationId xmlns:a16="http://schemas.microsoft.com/office/drawing/2014/main" id="{D7223807-E762-56D3-0AE5-B705E6DC61FD}"/>
              </a:ext>
            </a:extLst>
          </p:cNvPr>
          <p:cNvSpPr/>
          <p:nvPr userDrawn="1"/>
        </p:nvSpPr>
        <p:spPr>
          <a:xfrm>
            <a:off x="9240000" y="6250144"/>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50575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9" name="Rectangle: Single Corner Rounded 8">
            <a:extLst>
              <a:ext uri="{FF2B5EF4-FFF2-40B4-BE49-F238E27FC236}">
                <a16:creationId xmlns:a16="http://schemas.microsoft.com/office/drawing/2014/main" id="{F6F1BEE3-405D-6B34-1846-2E955EA41AEB}"/>
              </a:ext>
            </a:extLst>
          </p:cNvPr>
          <p:cNvSpPr/>
          <p:nvPr userDrawn="1"/>
        </p:nvSpPr>
        <p:spPr>
          <a:xfrm>
            <a:off x="360000" y="6250144"/>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E5325875-D111-BACB-1247-ED8EC601309B}"/>
              </a:ext>
            </a:extLst>
          </p:cNvPr>
          <p:cNvSpPr/>
          <p:nvPr userDrawn="1"/>
        </p:nvSpPr>
        <p:spPr>
          <a:xfrm>
            <a:off x="3348000" y="6240875"/>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F8EA9900-7907-6868-38CB-D8FD7F35D041}"/>
              </a:ext>
            </a:extLst>
          </p:cNvPr>
          <p:cNvSpPr/>
          <p:nvPr userDrawn="1"/>
        </p:nvSpPr>
        <p:spPr>
          <a:xfrm>
            <a:off x="6310200" y="6247187"/>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Single Corner Rounded 11">
            <a:extLst>
              <a:ext uri="{FF2B5EF4-FFF2-40B4-BE49-F238E27FC236}">
                <a16:creationId xmlns:a16="http://schemas.microsoft.com/office/drawing/2014/main" id="{D7223807-E762-56D3-0AE5-B705E6DC61FD}"/>
              </a:ext>
            </a:extLst>
          </p:cNvPr>
          <p:cNvSpPr/>
          <p:nvPr userDrawn="1"/>
        </p:nvSpPr>
        <p:spPr>
          <a:xfrm>
            <a:off x="9240000" y="6250144"/>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945284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FD3DF78-5F15-A49F-0925-F1559359E6BA}"/>
              </a:ext>
            </a:extLst>
          </p:cNvPr>
          <p:cNvSpPr/>
          <p:nvPr userDrawn="1"/>
        </p:nvSpPr>
        <p:spPr>
          <a:xfrm>
            <a:off x="360000" y="5467149"/>
            <a:ext cx="11489524" cy="120373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37F0BCA-9F09-6F9E-2957-8737FDC542CF}"/>
              </a:ext>
            </a:extLst>
          </p:cNvPr>
          <p:cNvSpPr>
            <a:spLocks noGrp="1"/>
          </p:cNvSpPr>
          <p:nvPr>
            <p:ph type="title"/>
          </p:nvPr>
        </p:nvSpPr>
        <p:spPr>
          <a:xfrm>
            <a:off x="481263" y="5582652"/>
            <a:ext cx="4466122" cy="991403"/>
          </a:xfrm>
        </p:spPr>
        <p:txBody>
          <a:bodyPr anchor="b"/>
          <a:lstStyle>
            <a:lvl1pPr>
              <a:defRPr sz="32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FD9295B-6B8F-3480-6C5D-F319E1E2C4CE}"/>
              </a:ext>
            </a:extLst>
          </p:cNvPr>
          <p:cNvSpPr>
            <a:spLocks noGrp="1"/>
          </p:cNvSpPr>
          <p:nvPr>
            <p:ph idx="1"/>
          </p:nvPr>
        </p:nvSpPr>
        <p:spPr>
          <a:xfrm>
            <a:off x="360000" y="750050"/>
            <a:ext cx="11472000" cy="4620271"/>
          </a:xfrm>
        </p:spPr>
        <p:txBody>
          <a:bodyPr/>
          <a:lstStyle>
            <a:lvl1pPr>
              <a:defRPr sz="3200">
                <a:solidFill>
                  <a:schemeClr val="tx2"/>
                </a:solidFill>
                <a:latin typeface="Arial" panose="020B0604020202020204" pitchFamily="34" charset="0"/>
                <a:cs typeface="Arial" panose="020B0604020202020204" pitchFamily="34" charset="0"/>
              </a:defRPr>
            </a:lvl1pPr>
            <a:lvl2pPr>
              <a:defRPr sz="2800">
                <a:solidFill>
                  <a:schemeClr val="tx2"/>
                </a:solidFill>
                <a:latin typeface="Arial" panose="020B0604020202020204" pitchFamily="34" charset="0"/>
                <a:cs typeface="Arial" panose="020B0604020202020204" pitchFamily="34" charset="0"/>
              </a:defRPr>
            </a:lvl2pPr>
            <a:lvl3pPr>
              <a:defRPr sz="2400">
                <a:solidFill>
                  <a:schemeClr val="tx2"/>
                </a:solidFill>
                <a:latin typeface="Arial" panose="020B0604020202020204" pitchFamily="34" charset="0"/>
                <a:cs typeface="Arial" panose="020B0604020202020204" pitchFamily="34" charset="0"/>
              </a:defRPr>
            </a:lvl3pPr>
            <a:lvl4pPr>
              <a:defRPr sz="2000">
                <a:solidFill>
                  <a:schemeClr val="tx2"/>
                </a:solidFill>
                <a:latin typeface="Arial" panose="020B0604020202020204" pitchFamily="34" charset="0"/>
                <a:cs typeface="Arial" panose="020B0604020202020204" pitchFamily="34" charset="0"/>
              </a:defRPr>
            </a:lvl4pPr>
            <a:lvl5pPr>
              <a:defRPr sz="2000">
                <a:solidFill>
                  <a:schemeClr val="tx2"/>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C247FD-1B73-879D-37E9-A79E4538554A}"/>
              </a:ext>
            </a:extLst>
          </p:cNvPr>
          <p:cNvSpPr>
            <a:spLocks noGrp="1"/>
          </p:cNvSpPr>
          <p:nvPr>
            <p:ph type="body" sz="half" idx="2"/>
          </p:nvPr>
        </p:nvSpPr>
        <p:spPr>
          <a:xfrm>
            <a:off x="5084529" y="5582652"/>
            <a:ext cx="6626208" cy="991403"/>
          </a:xfrm>
        </p:spPr>
        <p:txBody>
          <a:bodyPr/>
          <a:lstStyle>
            <a:lvl1pPr marL="0" indent="0">
              <a:buNone/>
              <a:defRPr sz="1600">
                <a:solidFill>
                  <a:schemeClr val="bg1"/>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Single Corner Rounded 7">
            <a:extLst>
              <a:ext uri="{FF2B5EF4-FFF2-40B4-BE49-F238E27FC236}">
                <a16:creationId xmlns:a16="http://schemas.microsoft.com/office/drawing/2014/main" id="{DDE09FD9-50FC-D4FF-6800-8FECF9135749}"/>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8FF102FC-3E64-C871-D189-DB07DD0CE365}"/>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801CD0CE-B90A-B4CE-7699-A37C50D7E065}"/>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C11634A1-6465-9E9A-92C2-440F2FFF38A4}"/>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465731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A5FF6-81A9-2D71-912E-9579178751AF}"/>
              </a:ext>
            </a:extLst>
          </p:cNvPr>
          <p:cNvSpPr>
            <a:spLocks noGrp="1"/>
          </p:cNvSpPr>
          <p:nvPr>
            <p:ph type="title"/>
          </p:nvPr>
        </p:nvSpPr>
        <p:spPr>
          <a:xfrm>
            <a:off x="360000" y="5395619"/>
            <a:ext cx="11472000" cy="582993"/>
          </a:xfrm>
        </p:spPr>
        <p:txBody>
          <a:bodyPr anchor="b"/>
          <a:lstStyle>
            <a:lvl1pPr>
              <a:defRPr sz="3200" b="1">
                <a:solidFill>
                  <a:schemeClr val="tx2"/>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7B7D48D-421B-1835-C561-E89B46329CD6}"/>
              </a:ext>
            </a:extLst>
          </p:cNvPr>
          <p:cNvSpPr>
            <a:spLocks noGrp="1"/>
          </p:cNvSpPr>
          <p:nvPr>
            <p:ph type="pic" idx="1"/>
          </p:nvPr>
        </p:nvSpPr>
        <p:spPr>
          <a:xfrm>
            <a:off x="360000" y="738456"/>
            <a:ext cx="11472000" cy="4547230"/>
          </a:xfrm>
        </p:spPr>
        <p:txBody>
          <a:bodyPr/>
          <a:lstStyle>
            <a:lvl1pPr marL="0" indent="0">
              <a:buNone/>
              <a:defRPr sz="3200">
                <a:solidFill>
                  <a:schemeClr val="tx2"/>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7E8ADBB-4D51-683F-D25D-29AAD9575D51}"/>
              </a:ext>
            </a:extLst>
          </p:cNvPr>
          <p:cNvSpPr>
            <a:spLocks noGrp="1"/>
          </p:cNvSpPr>
          <p:nvPr>
            <p:ph type="body" sz="half" idx="2"/>
          </p:nvPr>
        </p:nvSpPr>
        <p:spPr>
          <a:xfrm>
            <a:off x="360000" y="6088545"/>
            <a:ext cx="11472000" cy="366468"/>
          </a:xfrm>
        </p:spPr>
        <p:txBody>
          <a:bodyPr/>
          <a:lstStyle>
            <a:lvl1pPr marL="0" indent="0">
              <a:buNone/>
              <a:defRPr sz="1600">
                <a:solidFill>
                  <a:schemeClr val="tx2"/>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Single Corner Rounded 7">
            <a:extLst>
              <a:ext uri="{FF2B5EF4-FFF2-40B4-BE49-F238E27FC236}">
                <a16:creationId xmlns:a16="http://schemas.microsoft.com/office/drawing/2014/main" id="{40F294E1-5AC5-3608-3635-24E7D6603267}"/>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C5CD5A89-E464-D985-3A61-EB255A795E99}"/>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D93103CB-37B2-B9A5-C7E9-0648978B2FDD}"/>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563C11CE-A6E0-B18E-A358-F8924730CF50}"/>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369112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A5FF6-81A9-2D71-912E-9579178751AF}"/>
              </a:ext>
            </a:extLst>
          </p:cNvPr>
          <p:cNvSpPr>
            <a:spLocks noGrp="1"/>
          </p:cNvSpPr>
          <p:nvPr>
            <p:ph type="title"/>
          </p:nvPr>
        </p:nvSpPr>
        <p:spPr>
          <a:xfrm>
            <a:off x="360000" y="5395619"/>
            <a:ext cx="11472000" cy="582993"/>
          </a:xfrm>
        </p:spPr>
        <p:txBody>
          <a:bodyPr anchor="b"/>
          <a:lstStyle>
            <a:lvl1pPr>
              <a:defRPr sz="32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7B7D48D-421B-1835-C561-E89B46329CD6}"/>
              </a:ext>
            </a:extLst>
          </p:cNvPr>
          <p:cNvSpPr>
            <a:spLocks noGrp="1"/>
          </p:cNvSpPr>
          <p:nvPr>
            <p:ph type="pic" idx="1"/>
          </p:nvPr>
        </p:nvSpPr>
        <p:spPr>
          <a:xfrm>
            <a:off x="360000" y="738456"/>
            <a:ext cx="11472000" cy="4547230"/>
          </a:xfrm>
        </p:spPr>
        <p:txBody>
          <a:bodyPr/>
          <a:lstStyle>
            <a:lvl1pPr marL="0" indent="0">
              <a:buNone/>
              <a:defRPr sz="3200">
                <a:solidFill>
                  <a:schemeClr val="tx2"/>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7E8ADBB-4D51-683F-D25D-29AAD9575D51}"/>
              </a:ext>
            </a:extLst>
          </p:cNvPr>
          <p:cNvSpPr>
            <a:spLocks noGrp="1"/>
          </p:cNvSpPr>
          <p:nvPr>
            <p:ph type="body" sz="half" idx="2"/>
          </p:nvPr>
        </p:nvSpPr>
        <p:spPr>
          <a:xfrm>
            <a:off x="360000" y="6088545"/>
            <a:ext cx="11472000" cy="366468"/>
          </a:xfrm>
        </p:spPr>
        <p:txBody>
          <a:bodyPr/>
          <a:lstStyle>
            <a:lvl1pPr marL="0" indent="0">
              <a:buNone/>
              <a:defRPr sz="1600">
                <a:solidFill>
                  <a:schemeClr val="bg1"/>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Single Corner Rounded 7">
            <a:extLst>
              <a:ext uri="{FF2B5EF4-FFF2-40B4-BE49-F238E27FC236}">
                <a16:creationId xmlns:a16="http://schemas.microsoft.com/office/drawing/2014/main" id="{40F294E1-5AC5-3608-3635-24E7D6603267}"/>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C5CD5A89-E464-D985-3A61-EB255A795E99}"/>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D93103CB-37B2-B9A5-C7E9-0648978B2FDD}"/>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563C11CE-A6E0-B18E-A358-F8924730CF50}"/>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78342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30/01/2024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30/01/2024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30/01/2024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30/01/2024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30/01/2024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30/01/2024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30/01/2024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30/01/2024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FEEE0A-ABD1-F2AF-6F3E-A08685BF2C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5787F0-AB68-3D38-6D23-8234F77A17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CA4121-7A73-6F03-6053-14C6CB307A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en-US"/>
              <a:t>NHS Leicester, Leicestershire and Rutland is the operating name of Leicester, Leicestershire and Rutland Integrated Care Board</a:t>
            </a:r>
            <a:endParaRPr lang="en-GB"/>
          </a:p>
        </p:txBody>
      </p:sp>
      <p:sp>
        <p:nvSpPr>
          <p:cNvPr id="5" name="Footer Placeholder 4">
            <a:extLst>
              <a:ext uri="{FF2B5EF4-FFF2-40B4-BE49-F238E27FC236}">
                <a16:creationId xmlns:a16="http://schemas.microsoft.com/office/drawing/2014/main" id="{AFE7510C-90F1-585D-CC46-A4CB4F111D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r>
              <a:rPr lang="en-GB"/>
              <a:t>Paul Gilbert - paul.gilbert7@nhs.net</a:t>
            </a:r>
          </a:p>
        </p:txBody>
      </p:sp>
      <p:sp>
        <p:nvSpPr>
          <p:cNvPr id="6" name="Slide Number Placeholder 5">
            <a:extLst>
              <a:ext uri="{FF2B5EF4-FFF2-40B4-BE49-F238E27FC236}">
                <a16:creationId xmlns:a16="http://schemas.microsoft.com/office/drawing/2014/main" id="{682E2F66-8908-1B38-497E-5B416F1313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768ADAB1-71B1-46B9-B3D5-0CBACA01A5BD}" type="slidenum">
              <a:rPr lang="en-GB" smtClean="0"/>
              <a:pPr/>
              <a:t>‹#›</a:t>
            </a:fld>
            <a:endParaRPr lang="en-GB"/>
          </a:p>
        </p:txBody>
      </p:sp>
    </p:spTree>
    <p:extLst>
      <p:ext uri="{BB962C8B-B14F-4D97-AF65-F5344CB8AC3E}">
        <p14:creationId xmlns:p14="http://schemas.microsoft.com/office/powerpoint/2010/main" val="3886743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sldNum="0" hd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england.eastmidlandsdos@nhs.net" TargetMode="External"/><Relationship Id="rId1" Type="http://schemas.openxmlformats.org/officeDocument/2006/relationships/slideLayout" Target="../slideLayouts/slideLayout15.xml"/><Relationship Id="rId6" Type="http://schemas.openxmlformats.org/officeDocument/2006/relationships/image" Target="../media/image4.png"/><Relationship Id="rId5" Type="http://schemas.openxmlformats.org/officeDocument/2006/relationships/hyperlink" Target="https://organisation.nhswebsite.nhs.uk/" TargetMode="External"/><Relationship Id="rId4" Type="http://schemas.openxmlformats.org/officeDocument/2006/relationships/hyperlink" Target="https://tinyurl.com/yfkfw7s3"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mailto:england.eastmidlandsdos@nhs.net" TargetMode="Externa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AA761-DB6E-C456-2211-A9C4FEBDEACE}"/>
              </a:ext>
            </a:extLst>
          </p:cNvPr>
          <p:cNvSpPr>
            <a:spLocks noGrp="1"/>
          </p:cNvSpPr>
          <p:nvPr>
            <p:ph type="title"/>
          </p:nvPr>
        </p:nvSpPr>
        <p:spPr>
          <a:xfrm>
            <a:off x="321962" y="190968"/>
            <a:ext cx="11533238" cy="1002790"/>
          </a:xfrm>
        </p:spPr>
        <p:txBody>
          <a:bodyPr>
            <a:normAutofit fontScale="90000"/>
          </a:bodyPr>
          <a:lstStyle/>
          <a:p>
            <a:r>
              <a:rPr lang="en-GB" dirty="0">
                <a:latin typeface="Arial"/>
                <a:cs typeface="Arial"/>
              </a:rPr>
              <a:t>Guidance on Updating the Directory of Services (DoS) - East Midlands</a:t>
            </a:r>
          </a:p>
        </p:txBody>
      </p:sp>
      <p:sp>
        <p:nvSpPr>
          <p:cNvPr id="3" name="Content Placeholder 2">
            <a:extLst>
              <a:ext uri="{FF2B5EF4-FFF2-40B4-BE49-F238E27FC236}">
                <a16:creationId xmlns:a16="http://schemas.microsoft.com/office/drawing/2014/main" id="{BB108E17-DA23-2F74-F61E-2AD54C33852B}"/>
              </a:ext>
            </a:extLst>
          </p:cNvPr>
          <p:cNvSpPr>
            <a:spLocks noGrp="1"/>
          </p:cNvSpPr>
          <p:nvPr>
            <p:ph sz="half" idx="1"/>
          </p:nvPr>
        </p:nvSpPr>
        <p:spPr>
          <a:xfrm>
            <a:off x="321962" y="2122650"/>
            <a:ext cx="5721038" cy="4328295"/>
          </a:xfrm>
          <a:ln w="12700">
            <a:solidFill>
              <a:schemeClr val="tx1"/>
            </a:solidFill>
          </a:ln>
        </p:spPr>
        <p:txBody>
          <a:bodyPr>
            <a:normAutofit fontScale="92500" lnSpcReduction="20000"/>
          </a:bodyPr>
          <a:lstStyle/>
          <a:p>
            <a:pPr marL="0" indent="0">
              <a:buNone/>
            </a:pPr>
            <a:r>
              <a:rPr lang="en-GB" dirty="0"/>
              <a:t>If the pharmacy cannot offer any services:</a:t>
            </a:r>
          </a:p>
          <a:p>
            <a:pPr marL="0" indent="0">
              <a:buNone/>
            </a:pPr>
            <a:r>
              <a:rPr lang="en-GB" sz="2200" b="1" dirty="0">
                <a:solidFill>
                  <a:schemeClr val="tx1"/>
                </a:solidFill>
              </a:rPr>
              <a:t>At any time:</a:t>
            </a:r>
          </a:p>
        </p:txBody>
      </p:sp>
      <p:sp>
        <p:nvSpPr>
          <p:cNvPr id="4" name="Content Placeholder 3">
            <a:extLst>
              <a:ext uri="{FF2B5EF4-FFF2-40B4-BE49-F238E27FC236}">
                <a16:creationId xmlns:a16="http://schemas.microsoft.com/office/drawing/2014/main" id="{298D714B-F05B-325F-5942-9F7E0A37E2C0}"/>
              </a:ext>
            </a:extLst>
          </p:cNvPr>
          <p:cNvSpPr>
            <a:spLocks noGrp="1"/>
          </p:cNvSpPr>
          <p:nvPr>
            <p:ph sz="half" idx="2"/>
          </p:nvPr>
        </p:nvSpPr>
        <p:spPr>
          <a:xfrm>
            <a:off x="6172200" y="2122651"/>
            <a:ext cx="5636600" cy="4328295"/>
          </a:xfrm>
          <a:ln w="12700">
            <a:solidFill>
              <a:schemeClr val="tx1"/>
            </a:solidFill>
          </a:ln>
        </p:spPr>
        <p:txBody>
          <a:bodyPr vert="horz" lIns="91440" tIns="45720" rIns="91440" bIns="45720" rtlCol="0" anchor="t">
            <a:normAutofit fontScale="92500" lnSpcReduction="20000"/>
          </a:bodyPr>
          <a:lstStyle/>
          <a:p>
            <a:pPr marL="0" indent="0">
              <a:buNone/>
            </a:pPr>
            <a:r>
              <a:rPr lang="en-GB" dirty="0">
                <a:latin typeface="Arial"/>
                <a:cs typeface="Arial"/>
              </a:rPr>
              <a:t>If the pharmacy can open but cannot offer Pharmacy First: </a:t>
            </a:r>
            <a:endParaRPr lang="en-GB" dirty="0"/>
          </a:p>
          <a:p>
            <a:pPr marL="0" indent="0">
              <a:buNone/>
              <a:defRPr/>
            </a:pPr>
            <a:r>
              <a:rPr lang="en-GB" sz="1800" dirty="0">
                <a:latin typeface="Arial"/>
                <a:cs typeface="Arial"/>
              </a:rPr>
              <a:t>Email the East Midlands DoS Team as soon as you become aware you cannot offer the service via: </a:t>
            </a:r>
          </a:p>
          <a:p>
            <a:pPr marL="0" indent="0">
              <a:buNone/>
              <a:defRPr/>
            </a:pPr>
            <a:r>
              <a:rPr lang="en-GB" sz="1900" dirty="0">
                <a:latin typeface="Arial"/>
                <a:cs typeface="Arial"/>
                <a:hlinkClick r:id="rId2"/>
              </a:rPr>
              <a:t>england.eastmidlandsdos@nhs.net</a:t>
            </a:r>
            <a:r>
              <a:rPr lang="en-GB" sz="1900" dirty="0">
                <a:latin typeface="Arial"/>
                <a:cs typeface="Arial"/>
              </a:rPr>
              <a:t>  </a:t>
            </a:r>
            <a:endParaRPr lang="en-GB" sz="1900" dirty="0"/>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GB" sz="1700" b="0" i="0" u="none" strike="noStrike" kern="1200" cap="none" spc="0" normalizeH="0" baseline="0" noProof="0" dirty="0">
                <a:ln>
                  <a:noFill/>
                </a:ln>
                <a:solidFill>
                  <a:prstClr val="black"/>
                </a:solidFill>
                <a:effectLst/>
                <a:uLnTx/>
                <a:uFillTx/>
                <a:latin typeface="Arial"/>
                <a:ea typeface="+mn-ea"/>
                <a:cs typeface="Arial"/>
              </a:rPr>
              <a:t>Include</a:t>
            </a:r>
          </a:p>
          <a:p>
            <a:pPr marL="228600" marR="0" lvl="0" indent="-2286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GB" sz="1700" b="0" i="0" u="none" strike="noStrike" kern="1200" cap="none" spc="0" normalizeH="0" baseline="0" noProof="0" dirty="0">
                <a:ln>
                  <a:noFill/>
                </a:ln>
                <a:solidFill>
                  <a:prstClr val="black"/>
                </a:solidFill>
                <a:effectLst/>
                <a:uLnTx/>
                <a:uFillTx/>
                <a:latin typeface="Arial"/>
                <a:ea typeface="+mn-ea"/>
                <a:cs typeface="Arial"/>
              </a:rPr>
              <a:t>ODS code of the pharmacy</a:t>
            </a:r>
          </a:p>
          <a:p>
            <a:pPr marL="228600" marR="0" lvl="0" indent="-2286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GB" sz="1700" b="0" i="0" u="none" strike="noStrike" kern="1200" cap="none" spc="0" normalizeH="0" baseline="0" noProof="0" dirty="0">
                <a:ln>
                  <a:noFill/>
                </a:ln>
                <a:solidFill>
                  <a:prstClr val="black"/>
                </a:solidFill>
                <a:effectLst/>
                <a:uLnTx/>
                <a:uFillTx/>
                <a:latin typeface="Arial"/>
                <a:ea typeface="+mn-ea"/>
                <a:cs typeface="Arial"/>
              </a:rPr>
              <a:t>Address and postcode of the pharmacy</a:t>
            </a:r>
          </a:p>
          <a:p>
            <a:pPr>
              <a:lnSpc>
                <a:spcPct val="120000"/>
              </a:lnSpc>
              <a:spcBef>
                <a:spcPts val="0"/>
              </a:spcBef>
              <a:defRPr/>
            </a:pPr>
            <a:r>
              <a:rPr kumimoji="0" lang="en-GB" sz="1700" b="0" i="0" u="none" strike="noStrike" kern="1200" cap="none" spc="0" normalizeH="0" baseline="0" noProof="0" dirty="0">
                <a:ln>
                  <a:noFill/>
                </a:ln>
                <a:solidFill>
                  <a:prstClr val="black"/>
                </a:solidFill>
                <a:effectLst/>
                <a:uLnTx/>
                <a:uFillTx/>
                <a:latin typeface="Arial"/>
                <a:ea typeface="+mn-ea"/>
                <a:cs typeface="Arial"/>
              </a:rPr>
              <a:t>Reason</a:t>
            </a:r>
            <a:r>
              <a:rPr lang="en-GB" sz="1700" dirty="0">
                <a:solidFill>
                  <a:prstClr val="black"/>
                </a:solidFill>
                <a:latin typeface="Arial"/>
                <a:cs typeface="Arial"/>
              </a:rPr>
              <a:t> Pharmacy First</a:t>
            </a:r>
            <a:r>
              <a:rPr kumimoji="0" lang="en-GB" sz="1700" b="0" i="0" u="none" strike="noStrike" kern="1200" cap="none" spc="0" normalizeH="0" baseline="0" noProof="0" dirty="0">
                <a:ln>
                  <a:noFill/>
                </a:ln>
                <a:solidFill>
                  <a:prstClr val="black"/>
                </a:solidFill>
                <a:effectLst/>
                <a:uLnTx/>
                <a:uFillTx/>
                <a:latin typeface="Arial"/>
                <a:ea typeface="+mn-ea"/>
                <a:cs typeface="Arial"/>
              </a:rPr>
              <a:t> is unavailable</a:t>
            </a:r>
            <a:endParaRPr lang="en-GB" sz="1700" b="0" i="0" u="none" strike="noStrike" kern="1200" cap="none" spc="0" normalizeH="0" baseline="0" noProof="0" dirty="0">
              <a:ln>
                <a:noFill/>
              </a:ln>
              <a:solidFill>
                <a:prstClr val="black"/>
              </a:solidFill>
              <a:effectLst/>
              <a:uLnTx/>
              <a:uFillTx/>
              <a:latin typeface="Arial"/>
              <a:cs typeface="Arial"/>
            </a:endParaRPr>
          </a:p>
          <a:p>
            <a:pPr marL="228600" marR="0" lvl="0" indent="-2286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GB" sz="1700" b="0" i="0" u="none" strike="noStrike" kern="1200" cap="none" spc="0" normalizeH="0" baseline="0" noProof="0" dirty="0">
                <a:ln>
                  <a:noFill/>
                </a:ln>
                <a:solidFill>
                  <a:prstClr val="black"/>
                </a:solidFill>
                <a:effectLst/>
                <a:uLnTx/>
                <a:uFillTx/>
                <a:latin typeface="Arial"/>
                <a:ea typeface="+mn-ea"/>
                <a:cs typeface="Arial"/>
              </a:rPr>
              <a:t>Planned date and time when it will be available</a:t>
            </a:r>
            <a:endParaRPr lang="en-GB" sz="1700" b="0" i="0" u="none" strike="noStrike" kern="1200" cap="none" spc="0" normalizeH="0" baseline="0" noProof="0" dirty="0">
              <a:ln>
                <a:noFill/>
              </a:ln>
              <a:solidFill>
                <a:prstClr val="black"/>
              </a:solidFill>
              <a:effectLst/>
              <a:uLnTx/>
              <a:uFillTx/>
              <a:latin typeface="Arial"/>
              <a:cs typeface="Arial"/>
            </a:endParaRPr>
          </a:p>
          <a:p>
            <a:pPr marL="228600" marR="0" lvl="0" indent="-22860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en-GB" sz="1700" b="0" i="0" u="none" strike="noStrike" kern="1200" cap="none" spc="0" normalizeH="0" baseline="0" noProof="0" dirty="0">
                <a:ln>
                  <a:noFill/>
                </a:ln>
                <a:solidFill>
                  <a:prstClr val="black"/>
                </a:solidFill>
                <a:effectLst/>
                <a:uLnTx/>
                <a:uFillTx/>
                <a:latin typeface="Arial"/>
                <a:ea typeface="+mn-ea"/>
                <a:cs typeface="Arial"/>
              </a:rPr>
              <a:t>Name of person requesting the update</a:t>
            </a:r>
          </a:p>
          <a:p>
            <a:pPr marL="0" indent="0">
              <a:buNone/>
              <a:defRPr/>
            </a:pPr>
            <a:endParaRPr lang="en-GB" sz="1800" dirty="0">
              <a:solidFill>
                <a:schemeClr val="tx1"/>
              </a:solidFill>
              <a:latin typeface="Arial"/>
              <a:cs typeface="Arial"/>
            </a:endParaRPr>
          </a:p>
          <a:p>
            <a:pPr marL="0" indent="0">
              <a:buNone/>
              <a:defRPr/>
            </a:pPr>
            <a:r>
              <a:rPr lang="en-GB" dirty="0">
                <a:latin typeface="Arial"/>
                <a:cs typeface="Arial"/>
              </a:rPr>
              <a:t>Don't forget to inform local GP Practices if you temporarily cannot offer Pharmacy First</a:t>
            </a:r>
          </a:p>
        </p:txBody>
      </p:sp>
      <p:sp>
        <p:nvSpPr>
          <p:cNvPr id="5" name="TextBox 4">
            <a:extLst>
              <a:ext uri="{FF2B5EF4-FFF2-40B4-BE49-F238E27FC236}">
                <a16:creationId xmlns:a16="http://schemas.microsoft.com/office/drawing/2014/main" id="{B48B92CF-D15C-1CF4-DAEA-545E2B60500F}"/>
              </a:ext>
            </a:extLst>
          </p:cNvPr>
          <p:cNvSpPr txBox="1"/>
          <p:nvPr/>
        </p:nvSpPr>
        <p:spPr>
          <a:xfrm>
            <a:off x="230800" y="1199321"/>
            <a:ext cx="11578000" cy="923330"/>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The DoS is used by other services within the NHS (particularly NHS111) to identify which community pharmacies are open and which services they offer so they can ensure patients are referred to an appropriate pharmacy. Therefore, it is important that pharmacy teams keep their DoS profile accurate.</a:t>
            </a:r>
          </a:p>
        </p:txBody>
      </p:sp>
      <p:sp>
        <p:nvSpPr>
          <p:cNvPr id="6" name="TextBox 5">
            <a:extLst>
              <a:ext uri="{FF2B5EF4-FFF2-40B4-BE49-F238E27FC236}">
                <a16:creationId xmlns:a16="http://schemas.microsoft.com/office/drawing/2014/main" id="{470FF4BF-A99F-E3C8-BF68-6F2127A408FA}"/>
              </a:ext>
            </a:extLst>
          </p:cNvPr>
          <p:cNvSpPr txBox="1"/>
          <p:nvPr/>
        </p:nvSpPr>
        <p:spPr>
          <a:xfrm>
            <a:off x="215247" y="6450946"/>
            <a:ext cx="11577999" cy="369332"/>
          </a:xfrm>
          <a:prstGeom prst="rect">
            <a:avLst/>
          </a:prstGeom>
          <a:noFill/>
        </p:spPr>
        <p:txBody>
          <a:bodyPr wrap="square" rtlCol="0">
            <a:spAutoFit/>
          </a:bodyPr>
          <a:lstStyle/>
          <a:p>
            <a:pPr algn="ctr"/>
            <a:r>
              <a:rPr lang="en-GB"/>
              <a:t>Please ensure all member of the pharmacy team are aware when the DoS needs updating and how to do it </a:t>
            </a:r>
          </a:p>
        </p:txBody>
      </p:sp>
      <p:grpSp>
        <p:nvGrpSpPr>
          <p:cNvPr id="22" name="Group 21">
            <a:extLst>
              <a:ext uri="{FF2B5EF4-FFF2-40B4-BE49-F238E27FC236}">
                <a16:creationId xmlns:a16="http://schemas.microsoft.com/office/drawing/2014/main" id="{CF75652D-E748-3FFB-4897-D196E88E53FF}"/>
              </a:ext>
            </a:extLst>
          </p:cNvPr>
          <p:cNvGrpSpPr/>
          <p:nvPr/>
        </p:nvGrpSpPr>
        <p:grpSpPr>
          <a:xfrm>
            <a:off x="321962" y="4955479"/>
            <a:ext cx="5666442" cy="1608650"/>
            <a:chOff x="321962" y="4955479"/>
            <a:chExt cx="5666442" cy="1608650"/>
          </a:xfrm>
        </p:grpSpPr>
        <p:pic>
          <p:nvPicPr>
            <p:cNvPr id="8" name="Picture 7" descr="A qr code on a white background&#10;&#10;Description automatically generated with medium confidence">
              <a:extLst>
                <a:ext uri="{FF2B5EF4-FFF2-40B4-BE49-F238E27FC236}">
                  <a16:creationId xmlns:a16="http://schemas.microsoft.com/office/drawing/2014/main" id="{438C28A8-341D-6240-B6AD-D478849B43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2004" y="4955479"/>
              <a:ext cx="1406400" cy="1406400"/>
            </a:xfrm>
            <a:prstGeom prst="rect">
              <a:avLst/>
            </a:prstGeom>
          </p:spPr>
        </p:pic>
        <p:sp>
          <p:nvSpPr>
            <p:cNvPr id="9" name="TextBox 8">
              <a:extLst>
                <a:ext uri="{FF2B5EF4-FFF2-40B4-BE49-F238E27FC236}">
                  <a16:creationId xmlns:a16="http://schemas.microsoft.com/office/drawing/2014/main" id="{38D47058-A16D-501E-CB63-190A2B65E2A6}"/>
                </a:ext>
              </a:extLst>
            </p:cNvPr>
            <p:cNvSpPr txBox="1"/>
            <p:nvPr/>
          </p:nvSpPr>
          <p:spPr>
            <a:xfrm>
              <a:off x="321962" y="5086801"/>
              <a:ext cx="4076247" cy="1477328"/>
            </a:xfrm>
            <a:prstGeom prst="rect">
              <a:avLst/>
            </a:prstGeom>
            <a:noFill/>
          </p:spPr>
          <p:txBody>
            <a:bodyPr wrap="square" rtlCol="0">
              <a:spAutoFit/>
            </a:bodyPr>
            <a:lstStyle/>
            <a:p>
              <a:r>
                <a:rPr lang="en-GB">
                  <a:solidFill>
                    <a:prstClr val="black"/>
                  </a:solidFill>
                  <a:latin typeface="Arial" panose="020B0604020202020204" pitchFamily="34" charset="0"/>
                  <a:cs typeface="Arial" panose="020B0604020202020204" pitchFamily="34" charset="0"/>
                </a:rPr>
                <a:t>For guidance on how to use Profile Manager there are a selection of videos here </a:t>
              </a:r>
              <a:r>
                <a:rPr lang="en-GB">
                  <a:solidFill>
                    <a:prstClr val="black"/>
                  </a:solidFill>
                  <a:latin typeface="Arial" panose="020B0604020202020204" pitchFamily="34" charset="0"/>
                  <a:cs typeface="Arial" panose="020B0604020202020204" pitchFamily="34" charset="0"/>
                  <a:hlinkClick r:id="rId4"/>
                </a:rPr>
                <a:t>https://tinyurl.com/yfkfw7s3</a:t>
              </a:r>
              <a:r>
                <a:rPr lang="en-GB">
                  <a:solidFill>
                    <a:prstClr val="black"/>
                  </a:solidFill>
                  <a:latin typeface="Arial" panose="020B0604020202020204" pitchFamily="34" charset="0"/>
                  <a:cs typeface="Arial" panose="020B0604020202020204" pitchFamily="34" charset="0"/>
                </a:rPr>
                <a:t> </a:t>
              </a:r>
            </a:p>
            <a:p>
              <a:endParaRPr lang="en-GB"/>
            </a:p>
          </p:txBody>
        </p:sp>
      </p:grpSp>
      <p:grpSp>
        <p:nvGrpSpPr>
          <p:cNvPr id="21" name="Group 20">
            <a:extLst>
              <a:ext uri="{FF2B5EF4-FFF2-40B4-BE49-F238E27FC236}">
                <a16:creationId xmlns:a16="http://schemas.microsoft.com/office/drawing/2014/main" id="{CE6BBB8E-D488-B434-EEC0-240FE96F67BA}"/>
              </a:ext>
            </a:extLst>
          </p:cNvPr>
          <p:cNvGrpSpPr/>
          <p:nvPr/>
        </p:nvGrpSpPr>
        <p:grpSpPr>
          <a:xfrm>
            <a:off x="325811" y="3131004"/>
            <a:ext cx="5662594" cy="1406400"/>
            <a:chOff x="325811" y="3131004"/>
            <a:chExt cx="5662594" cy="1406400"/>
          </a:xfrm>
        </p:grpSpPr>
        <p:sp>
          <p:nvSpPr>
            <p:cNvPr id="10" name="TextBox 9">
              <a:extLst>
                <a:ext uri="{FF2B5EF4-FFF2-40B4-BE49-F238E27FC236}">
                  <a16:creationId xmlns:a16="http://schemas.microsoft.com/office/drawing/2014/main" id="{20C14371-E62F-0C51-2D3B-D05A0F50B180}"/>
                </a:ext>
              </a:extLst>
            </p:cNvPr>
            <p:cNvSpPr txBox="1"/>
            <p:nvPr/>
          </p:nvSpPr>
          <p:spPr>
            <a:xfrm>
              <a:off x="325811" y="3337075"/>
              <a:ext cx="4360489" cy="1200329"/>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Use Profile Manager </a:t>
              </a:r>
              <a:r>
                <a:rPr lang="en-GB" dirty="0">
                  <a:solidFill>
                    <a:prstClr val="black"/>
                  </a:solidFill>
                  <a:latin typeface="Arial" panose="020B0604020202020204" pitchFamily="34" charset="0"/>
                  <a:cs typeface="Arial" panose="020B0604020202020204" pitchFamily="34" charset="0"/>
                  <a:hlinkClick r:id="rId5"/>
                </a:rPr>
                <a:t>https://organisation.nhswebsite.nhs.uk</a:t>
              </a:r>
              <a:r>
                <a:rPr lang="en-GB" dirty="0">
                  <a:solidFill>
                    <a:prstClr val="black"/>
                  </a:solidFill>
                  <a:latin typeface="Arial" panose="020B0604020202020204" pitchFamily="34" charset="0"/>
                  <a:cs typeface="Arial" panose="020B0604020202020204" pitchFamily="34" charset="0"/>
                </a:rPr>
                <a:t>  to close your profile for the duration of the time you are not open</a:t>
              </a:r>
            </a:p>
          </p:txBody>
        </p:sp>
        <p:pic>
          <p:nvPicPr>
            <p:cNvPr id="12" name="Picture 11" descr="A qr code on a white background&#10;&#10;Description automatically generated with medium confidence">
              <a:extLst>
                <a:ext uri="{FF2B5EF4-FFF2-40B4-BE49-F238E27FC236}">
                  <a16:creationId xmlns:a16="http://schemas.microsoft.com/office/drawing/2014/main" id="{2998273A-6D8E-F0A7-B747-595D9C12004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82005" y="3131004"/>
              <a:ext cx="1406400" cy="1406400"/>
            </a:xfrm>
            <a:prstGeom prst="rect">
              <a:avLst/>
            </a:prstGeom>
          </p:spPr>
        </p:pic>
      </p:grpSp>
    </p:spTree>
    <p:extLst>
      <p:ext uri="{BB962C8B-B14F-4D97-AF65-F5344CB8AC3E}">
        <p14:creationId xmlns:p14="http://schemas.microsoft.com/office/powerpoint/2010/main" val="573724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466E0C-166E-40C5-D070-601FCBE729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7CEAB4-7239-52B0-0FF5-F2AFFDCD9A92}"/>
              </a:ext>
            </a:extLst>
          </p:cNvPr>
          <p:cNvSpPr>
            <a:spLocks noGrp="1"/>
          </p:cNvSpPr>
          <p:nvPr>
            <p:ph type="title"/>
          </p:nvPr>
        </p:nvSpPr>
        <p:spPr>
          <a:xfrm>
            <a:off x="321962" y="190968"/>
            <a:ext cx="11533238" cy="1002790"/>
          </a:xfrm>
        </p:spPr>
        <p:txBody>
          <a:bodyPr>
            <a:normAutofit fontScale="90000"/>
          </a:bodyPr>
          <a:lstStyle/>
          <a:p>
            <a:r>
              <a:rPr lang="en-GB" dirty="0">
                <a:latin typeface="Arial"/>
                <a:cs typeface="Arial"/>
              </a:rPr>
              <a:t>Guidance on Updating the Directory of Services (DoS) - East Midlands</a:t>
            </a:r>
          </a:p>
        </p:txBody>
      </p:sp>
      <p:sp>
        <p:nvSpPr>
          <p:cNvPr id="6" name="TextBox 5">
            <a:extLst>
              <a:ext uri="{FF2B5EF4-FFF2-40B4-BE49-F238E27FC236}">
                <a16:creationId xmlns:a16="http://schemas.microsoft.com/office/drawing/2014/main" id="{337F0B2B-6ECB-B49D-1061-D5B34AB88FBE}"/>
              </a:ext>
            </a:extLst>
          </p:cNvPr>
          <p:cNvSpPr txBox="1"/>
          <p:nvPr/>
        </p:nvSpPr>
        <p:spPr>
          <a:xfrm>
            <a:off x="215247" y="6450946"/>
            <a:ext cx="11577999" cy="369332"/>
          </a:xfrm>
          <a:prstGeom prst="rect">
            <a:avLst/>
          </a:prstGeom>
          <a:noFill/>
        </p:spPr>
        <p:txBody>
          <a:bodyPr wrap="square" rtlCol="0">
            <a:spAutoFit/>
          </a:bodyPr>
          <a:lstStyle/>
          <a:p>
            <a:pPr algn="ctr"/>
            <a:r>
              <a:rPr lang="en-GB"/>
              <a:t>Please ensure all member of the pharmacy team are aware when the DoS needs updating and how to do it </a:t>
            </a:r>
          </a:p>
        </p:txBody>
      </p:sp>
      <p:sp>
        <p:nvSpPr>
          <p:cNvPr id="15" name="Rectangle 14">
            <a:extLst>
              <a:ext uri="{FF2B5EF4-FFF2-40B4-BE49-F238E27FC236}">
                <a16:creationId xmlns:a16="http://schemas.microsoft.com/office/drawing/2014/main" id="{2B336F4E-54BF-BEEC-A058-F153C1AC06C3}"/>
              </a:ext>
            </a:extLst>
          </p:cNvPr>
          <p:cNvSpPr/>
          <p:nvPr/>
        </p:nvSpPr>
        <p:spPr>
          <a:xfrm>
            <a:off x="321128" y="1398814"/>
            <a:ext cx="3374571"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Is the pharmacy open and offering Pharmacy First </a:t>
            </a:r>
          </a:p>
        </p:txBody>
      </p:sp>
      <p:sp>
        <p:nvSpPr>
          <p:cNvPr id="3" name="Rectangle 2">
            <a:extLst>
              <a:ext uri="{FF2B5EF4-FFF2-40B4-BE49-F238E27FC236}">
                <a16:creationId xmlns:a16="http://schemas.microsoft.com/office/drawing/2014/main" id="{3D6B3A73-82E9-985C-D831-E836C71F47AF}"/>
              </a:ext>
            </a:extLst>
          </p:cNvPr>
          <p:cNvSpPr/>
          <p:nvPr/>
        </p:nvSpPr>
        <p:spPr>
          <a:xfrm>
            <a:off x="1438311" y="2631447"/>
            <a:ext cx="1140203"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Yes</a:t>
            </a:r>
          </a:p>
        </p:txBody>
      </p:sp>
      <p:sp>
        <p:nvSpPr>
          <p:cNvPr id="4" name="Rectangle 3">
            <a:extLst>
              <a:ext uri="{FF2B5EF4-FFF2-40B4-BE49-F238E27FC236}">
                <a16:creationId xmlns:a16="http://schemas.microsoft.com/office/drawing/2014/main" id="{3143E586-A09C-A5A3-7DA3-67C64918B9E8}"/>
              </a:ext>
            </a:extLst>
          </p:cNvPr>
          <p:cNvSpPr/>
          <p:nvPr/>
        </p:nvSpPr>
        <p:spPr>
          <a:xfrm>
            <a:off x="1438311" y="3871261"/>
            <a:ext cx="1140204"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No action required</a:t>
            </a:r>
          </a:p>
        </p:txBody>
      </p:sp>
      <p:sp>
        <p:nvSpPr>
          <p:cNvPr id="5" name="Rectangle 4">
            <a:extLst>
              <a:ext uri="{FF2B5EF4-FFF2-40B4-BE49-F238E27FC236}">
                <a16:creationId xmlns:a16="http://schemas.microsoft.com/office/drawing/2014/main" id="{1030F240-3D97-392F-BCAC-084063BDDEB3}"/>
              </a:ext>
            </a:extLst>
          </p:cNvPr>
          <p:cNvSpPr/>
          <p:nvPr/>
        </p:nvSpPr>
        <p:spPr>
          <a:xfrm>
            <a:off x="7559797" y="1398814"/>
            <a:ext cx="1140203"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No</a:t>
            </a:r>
          </a:p>
        </p:txBody>
      </p:sp>
      <p:sp>
        <p:nvSpPr>
          <p:cNvPr id="7" name="Rectangle 6">
            <a:extLst>
              <a:ext uri="{FF2B5EF4-FFF2-40B4-BE49-F238E27FC236}">
                <a16:creationId xmlns:a16="http://schemas.microsoft.com/office/drawing/2014/main" id="{582CA49A-EE24-33D4-7D4A-994F2AA0700F}"/>
              </a:ext>
            </a:extLst>
          </p:cNvPr>
          <p:cNvSpPr/>
          <p:nvPr/>
        </p:nvSpPr>
        <p:spPr>
          <a:xfrm>
            <a:off x="4401295" y="2631447"/>
            <a:ext cx="3374571"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If the pharmacy is open but not offering Pharmacy First </a:t>
            </a:r>
          </a:p>
        </p:txBody>
      </p:sp>
      <p:sp>
        <p:nvSpPr>
          <p:cNvPr id="8" name="Rectangle 7">
            <a:extLst>
              <a:ext uri="{FF2B5EF4-FFF2-40B4-BE49-F238E27FC236}">
                <a16:creationId xmlns:a16="http://schemas.microsoft.com/office/drawing/2014/main" id="{FC8F40D1-7E20-5213-5AA5-DE2A9125CB83}"/>
              </a:ext>
            </a:extLst>
          </p:cNvPr>
          <p:cNvSpPr/>
          <p:nvPr/>
        </p:nvSpPr>
        <p:spPr>
          <a:xfrm>
            <a:off x="3807290" y="3871261"/>
            <a:ext cx="4562579" cy="245463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Email the East Midlands DoS Team as soon as you become aware you cannot offer the service via: </a:t>
            </a:r>
          </a:p>
          <a:p>
            <a:pPr algn="ctr"/>
            <a:r>
              <a:rPr lang="en-GB" dirty="0">
                <a:solidFill>
                  <a:schemeClr val="tx1"/>
                </a:solidFill>
                <a:hlinkClick r:id="rId2"/>
              </a:rPr>
              <a:t>england.eastmidlandsdos@nhs.net</a:t>
            </a:r>
            <a:r>
              <a:rPr lang="en-GB" dirty="0">
                <a:solidFill>
                  <a:schemeClr val="tx1"/>
                </a:solidFill>
              </a:rPr>
              <a:t>   </a:t>
            </a:r>
          </a:p>
          <a:p>
            <a:r>
              <a:rPr lang="en-GB" dirty="0">
                <a:solidFill>
                  <a:schemeClr val="tx1"/>
                </a:solidFill>
              </a:rPr>
              <a:t>Include</a:t>
            </a:r>
          </a:p>
          <a:p>
            <a:pPr marL="285750" indent="-285750">
              <a:buFont typeface="Arial" panose="020B0604020202020204" pitchFamily="34" charset="0"/>
              <a:buChar char="•"/>
            </a:pPr>
            <a:r>
              <a:rPr lang="en-GB" sz="1400" dirty="0">
                <a:solidFill>
                  <a:schemeClr val="tx1"/>
                </a:solidFill>
              </a:rPr>
              <a:t>ODS code of the pharmacy</a:t>
            </a:r>
          </a:p>
          <a:p>
            <a:pPr marL="285750" indent="-285750">
              <a:buFont typeface="Arial" panose="020B0604020202020204" pitchFamily="34" charset="0"/>
              <a:buChar char="•"/>
            </a:pPr>
            <a:r>
              <a:rPr lang="en-GB" sz="1400" dirty="0">
                <a:solidFill>
                  <a:schemeClr val="tx1"/>
                </a:solidFill>
              </a:rPr>
              <a:t>Address and postcode of the pharmacy</a:t>
            </a:r>
          </a:p>
          <a:p>
            <a:pPr marL="285750" indent="-285750">
              <a:buFont typeface="Arial" panose="020B0604020202020204" pitchFamily="34" charset="0"/>
              <a:buChar char="•"/>
            </a:pPr>
            <a:r>
              <a:rPr lang="en-GB" sz="1400" dirty="0">
                <a:solidFill>
                  <a:schemeClr val="tx1"/>
                </a:solidFill>
              </a:rPr>
              <a:t>Reason Pharmacy First is unavailable</a:t>
            </a:r>
          </a:p>
          <a:p>
            <a:pPr marL="285750" indent="-285750">
              <a:buFont typeface="Arial" panose="020B0604020202020204" pitchFamily="34" charset="0"/>
              <a:buChar char="•"/>
            </a:pPr>
            <a:r>
              <a:rPr lang="en-GB" sz="1400" dirty="0">
                <a:solidFill>
                  <a:schemeClr val="tx1"/>
                </a:solidFill>
              </a:rPr>
              <a:t>Planned date and time when it will be available</a:t>
            </a:r>
          </a:p>
          <a:p>
            <a:pPr marL="285750" indent="-285750">
              <a:buFont typeface="Arial" panose="020B0604020202020204" pitchFamily="34" charset="0"/>
              <a:buChar char="•"/>
            </a:pPr>
            <a:r>
              <a:rPr lang="en-GB" sz="1400" dirty="0">
                <a:solidFill>
                  <a:schemeClr val="tx1"/>
                </a:solidFill>
              </a:rPr>
              <a:t>Name of person requesting the update</a:t>
            </a:r>
          </a:p>
        </p:txBody>
      </p:sp>
      <p:sp>
        <p:nvSpPr>
          <p:cNvPr id="9" name="Rectangle 8">
            <a:extLst>
              <a:ext uri="{FF2B5EF4-FFF2-40B4-BE49-F238E27FC236}">
                <a16:creationId xmlns:a16="http://schemas.microsoft.com/office/drawing/2014/main" id="{350F2882-1CAA-0249-44DF-695119BF35DD}"/>
              </a:ext>
            </a:extLst>
          </p:cNvPr>
          <p:cNvSpPr/>
          <p:nvPr/>
        </p:nvSpPr>
        <p:spPr>
          <a:xfrm>
            <a:off x="8480629" y="2631447"/>
            <a:ext cx="3374571" cy="9144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If the pharmacy is closed</a:t>
            </a:r>
          </a:p>
        </p:txBody>
      </p:sp>
      <p:sp>
        <p:nvSpPr>
          <p:cNvPr id="12" name="Rectangle 11">
            <a:extLst>
              <a:ext uri="{FF2B5EF4-FFF2-40B4-BE49-F238E27FC236}">
                <a16:creationId xmlns:a16="http://schemas.microsoft.com/office/drawing/2014/main" id="{1D9856EE-4989-2CC6-219C-B90589D65FDE}"/>
              </a:ext>
            </a:extLst>
          </p:cNvPr>
          <p:cNvSpPr/>
          <p:nvPr/>
        </p:nvSpPr>
        <p:spPr>
          <a:xfrm>
            <a:off x="8480629" y="3871261"/>
            <a:ext cx="3374571" cy="172650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Use Profile Manager https://organisation.nhswebsite.nhs.uk  to close your profile for the duration of the time you are not open</a:t>
            </a:r>
          </a:p>
        </p:txBody>
      </p:sp>
      <p:sp>
        <p:nvSpPr>
          <p:cNvPr id="16" name="Arrow: Down 15">
            <a:extLst>
              <a:ext uri="{FF2B5EF4-FFF2-40B4-BE49-F238E27FC236}">
                <a16:creationId xmlns:a16="http://schemas.microsoft.com/office/drawing/2014/main" id="{504BE34B-6BB6-4AC4-DB27-C64800BAAB17}"/>
              </a:ext>
            </a:extLst>
          </p:cNvPr>
          <p:cNvSpPr/>
          <p:nvPr/>
        </p:nvSpPr>
        <p:spPr>
          <a:xfrm rot="16200000">
            <a:off x="5385432" y="-79625"/>
            <a:ext cx="484632" cy="386409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Down 16">
            <a:extLst>
              <a:ext uri="{FF2B5EF4-FFF2-40B4-BE49-F238E27FC236}">
                <a16:creationId xmlns:a16="http://schemas.microsoft.com/office/drawing/2014/main" id="{4774383D-38B3-D680-E958-66FCC237564A}"/>
              </a:ext>
            </a:extLst>
          </p:cNvPr>
          <p:cNvSpPr/>
          <p:nvPr/>
        </p:nvSpPr>
        <p:spPr>
          <a:xfrm>
            <a:off x="1766096" y="2313214"/>
            <a:ext cx="484632" cy="32541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Arrow: Down 17">
            <a:extLst>
              <a:ext uri="{FF2B5EF4-FFF2-40B4-BE49-F238E27FC236}">
                <a16:creationId xmlns:a16="http://schemas.microsoft.com/office/drawing/2014/main" id="{2B646831-3FE8-41F8-B90F-26A865AB96AF}"/>
              </a:ext>
            </a:extLst>
          </p:cNvPr>
          <p:cNvSpPr/>
          <p:nvPr/>
        </p:nvSpPr>
        <p:spPr>
          <a:xfrm>
            <a:off x="1766096" y="3545847"/>
            <a:ext cx="484632" cy="32541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Arrow: Down 18">
            <a:extLst>
              <a:ext uri="{FF2B5EF4-FFF2-40B4-BE49-F238E27FC236}">
                <a16:creationId xmlns:a16="http://schemas.microsoft.com/office/drawing/2014/main" id="{EF23E4E3-6ACB-D461-E7CF-E9CF16071108}"/>
              </a:ext>
            </a:extLst>
          </p:cNvPr>
          <p:cNvSpPr/>
          <p:nvPr/>
        </p:nvSpPr>
        <p:spPr>
          <a:xfrm rot="3589309">
            <a:off x="7174412" y="2247957"/>
            <a:ext cx="484632" cy="32541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Arrow: Down 19">
            <a:extLst>
              <a:ext uri="{FF2B5EF4-FFF2-40B4-BE49-F238E27FC236}">
                <a16:creationId xmlns:a16="http://schemas.microsoft.com/office/drawing/2014/main" id="{DE2CF81F-FBAF-FF54-6F04-104E3725669C}"/>
              </a:ext>
            </a:extLst>
          </p:cNvPr>
          <p:cNvSpPr/>
          <p:nvPr/>
        </p:nvSpPr>
        <p:spPr>
          <a:xfrm rot="17914484">
            <a:off x="8627696" y="2229931"/>
            <a:ext cx="484632" cy="35271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Arrow: Down 20">
            <a:extLst>
              <a:ext uri="{FF2B5EF4-FFF2-40B4-BE49-F238E27FC236}">
                <a16:creationId xmlns:a16="http://schemas.microsoft.com/office/drawing/2014/main" id="{A4EC0EE9-C4CC-779F-30C5-652E17BBA7FD}"/>
              </a:ext>
            </a:extLst>
          </p:cNvPr>
          <p:cNvSpPr/>
          <p:nvPr/>
        </p:nvSpPr>
        <p:spPr>
          <a:xfrm>
            <a:off x="5853684" y="3538666"/>
            <a:ext cx="484632" cy="32541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Arrow: Down 21">
            <a:extLst>
              <a:ext uri="{FF2B5EF4-FFF2-40B4-BE49-F238E27FC236}">
                <a16:creationId xmlns:a16="http://schemas.microsoft.com/office/drawing/2014/main" id="{66777FAD-CB7D-214C-518E-90E45C24AE36}"/>
              </a:ext>
            </a:extLst>
          </p:cNvPr>
          <p:cNvSpPr/>
          <p:nvPr/>
        </p:nvSpPr>
        <p:spPr>
          <a:xfrm>
            <a:off x="9925598" y="3545847"/>
            <a:ext cx="484632" cy="32541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47043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LLR ICB">
      <a:dk1>
        <a:sysClr val="windowText" lastClr="000000"/>
      </a:dk1>
      <a:lt1>
        <a:sysClr val="window" lastClr="FFFFFF"/>
      </a:lt1>
      <a:dk2>
        <a:srgbClr val="005EB8"/>
      </a:dk2>
      <a:lt2>
        <a:srgbClr val="E8EDEE"/>
      </a:lt2>
      <a:accent1>
        <a:srgbClr val="0072CE"/>
      </a:accent1>
      <a:accent2>
        <a:srgbClr val="ED8B00"/>
      </a:accent2>
      <a:accent3>
        <a:srgbClr val="AE2573"/>
      </a:accent3>
      <a:accent4>
        <a:srgbClr val="330072"/>
      </a:accent4>
      <a:accent5>
        <a:srgbClr val="00A499"/>
      </a:accent5>
      <a:accent6>
        <a:srgbClr val="00A9CE"/>
      </a:accent6>
      <a:hlink>
        <a:srgbClr val="005EB8"/>
      </a:hlink>
      <a:folHlink>
        <a:srgbClr val="3300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office theme</Template>
  <TotalTime>9</TotalTime>
  <Words>373</Words>
  <Application>Microsoft Office PowerPoint</Application>
  <PresentationFormat>Widescreen</PresentationFormat>
  <Paragraphs>35</Paragraphs>
  <Slides>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Calibri Light</vt:lpstr>
      <vt:lpstr>office theme</vt:lpstr>
      <vt:lpstr>1_Office Theme</vt:lpstr>
      <vt:lpstr>Guidance on Updating the Directory of Services (DoS) - East Midlands</vt:lpstr>
      <vt:lpstr>Guidance on Updating the Directory of Services (DoS) - East Midlands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Gilbert Paul</dc:creator>
  <cp:lastModifiedBy>GILBERT, Paul (NHS LEICESTER, LEICESTERSHIRE AND RUTLAND ICB - 04C)</cp:lastModifiedBy>
  <cp:revision>20</cp:revision>
  <dcterms:created xsi:type="dcterms:W3CDTF">2023-07-14T11:06:08Z</dcterms:created>
  <dcterms:modified xsi:type="dcterms:W3CDTF">2024-01-30T16:59:57Z</dcterms:modified>
</cp:coreProperties>
</file>