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256" r:id="rId5"/>
    <p:sldId id="2147473002" r:id="rId6"/>
    <p:sldId id="2147473003" r:id="rId7"/>
    <p:sldId id="323" r:id="rId8"/>
    <p:sldId id="321" r:id="rId9"/>
    <p:sldId id="307" r:id="rId10"/>
    <p:sldId id="260" r:id="rId11"/>
    <p:sldId id="261" r:id="rId12"/>
    <p:sldId id="2147472998" r:id="rId13"/>
    <p:sldId id="2147473004" r:id="rId14"/>
    <p:sldId id="257" r:id="rId15"/>
    <p:sldId id="258" r:id="rId16"/>
    <p:sldId id="2147473005" r:id="rId17"/>
    <p:sldId id="214747300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207E19-E92E-EEB8-E278-55A84A23B71D}" v="18" dt="2024-02-21T19:12:09.869"/>
    <p1510:client id="{EAB22F1B-1E94-4C2D-AF96-2ADDA621E289}" v="13" dt="2024-02-21T19:55:45.4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BERT, Paul (NHS LEICESTER, LEICESTERSHIRE AND RUTLAND ICB - 04C)" userId="S::paul.gilbert7@nhs.net::defb509e-1400-402f-b9a9-e554ea75d904" providerId="AD" clId="Web-{5F0192BA-1543-096A-6E11-480F571AB116}"/>
    <pc:docChg chg="modSld">
      <pc:chgData name="GILBERT, Paul (NHS LEICESTER, LEICESTERSHIRE AND RUTLAND ICB - 04C)" userId="S::paul.gilbert7@nhs.net::defb509e-1400-402f-b9a9-e554ea75d904" providerId="AD" clId="Web-{5F0192BA-1543-096A-6E11-480F571AB116}" dt="2024-02-15T10:04:16.664" v="1" actId="20577"/>
      <pc:docMkLst>
        <pc:docMk/>
      </pc:docMkLst>
      <pc:sldChg chg="modSp">
        <pc:chgData name="GILBERT, Paul (NHS LEICESTER, LEICESTERSHIRE AND RUTLAND ICB - 04C)" userId="S::paul.gilbert7@nhs.net::defb509e-1400-402f-b9a9-e554ea75d904" providerId="AD" clId="Web-{5F0192BA-1543-096A-6E11-480F571AB116}" dt="2024-02-15T10:04:16.664" v="1" actId="20577"/>
        <pc:sldMkLst>
          <pc:docMk/>
          <pc:sldMk cId="2562633548" sldId="323"/>
        </pc:sldMkLst>
        <pc:spChg chg="mod">
          <ac:chgData name="GILBERT, Paul (NHS LEICESTER, LEICESTERSHIRE AND RUTLAND ICB - 04C)" userId="S::paul.gilbert7@nhs.net::defb509e-1400-402f-b9a9-e554ea75d904" providerId="AD" clId="Web-{5F0192BA-1543-096A-6E11-480F571AB116}" dt="2024-02-15T10:04:16.664" v="1" actId="20577"/>
          <ac:spMkLst>
            <pc:docMk/>
            <pc:sldMk cId="2562633548" sldId="323"/>
            <ac:spMk id="3" creationId="{9B97DDAF-1C4E-EBDA-F471-C04D4B130238}"/>
          </ac:spMkLst>
        </pc:spChg>
      </pc:sldChg>
    </pc:docChg>
  </pc:docChgLst>
  <pc:docChgLst>
    <pc:chgData name="GILBERT, Paul (NHS LEICESTER, LEICESTERSHIRE AND RUTLAND ICB - 04C)" userId="defb509e-1400-402f-b9a9-e554ea75d904" providerId="ADAL" clId="{EAB22F1B-1E94-4C2D-AF96-2ADDA621E289}"/>
    <pc:docChg chg="undo custSel addSld delSld modSld sldOrd">
      <pc:chgData name="GILBERT, Paul (NHS LEICESTER, LEICESTERSHIRE AND RUTLAND ICB - 04C)" userId="defb509e-1400-402f-b9a9-e554ea75d904" providerId="ADAL" clId="{EAB22F1B-1E94-4C2D-AF96-2ADDA621E289}" dt="2024-02-21T19:55:17.847" v="1212" actId="1076"/>
      <pc:docMkLst>
        <pc:docMk/>
      </pc:docMkLst>
      <pc:sldChg chg="del">
        <pc:chgData name="GILBERT, Paul (NHS LEICESTER, LEICESTERSHIRE AND RUTLAND ICB - 04C)" userId="defb509e-1400-402f-b9a9-e554ea75d904" providerId="ADAL" clId="{EAB22F1B-1E94-4C2D-AF96-2ADDA621E289}" dt="2024-02-21T19:43:52.525" v="916" actId="47"/>
        <pc:sldMkLst>
          <pc:docMk/>
          <pc:sldMk cId="2285551161" sldId="257"/>
        </pc:sldMkLst>
      </pc:sldChg>
      <pc:sldChg chg="del">
        <pc:chgData name="GILBERT, Paul (NHS LEICESTER, LEICESTERSHIRE AND RUTLAND ICB - 04C)" userId="defb509e-1400-402f-b9a9-e554ea75d904" providerId="ADAL" clId="{EAB22F1B-1E94-4C2D-AF96-2ADDA621E289}" dt="2024-02-21T19:43:50.819" v="915" actId="47"/>
        <pc:sldMkLst>
          <pc:docMk/>
          <pc:sldMk cId="3065915045" sldId="258"/>
        </pc:sldMkLst>
      </pc:sldChg>
      <pc:sldChg chg="ord">
        <pc:chgData name="GILBERT, Paul (NHS LEICESTER, LEICESTERSHIRE AND RUTLAND ICB - 04C)" userId="defb509e-1400-402f-b9a9-e554ea75d904" providerId="ADAL" clId="{EAB22F1B-1E94-4C2D-AF96-2ADDA621E289}" dt="2024-02-21T19:39:18.412" v="486"/>
        <pc:sldMkLst>
          <pc:docMk/>
          <pc:sldMk cId="525421260" sldId="2147472998"/>
        </pc:sldMkLst>
      </pc:sldChg>
      <pc:sldChg chg="del">
        <pc:chgData name="GILBERT, Paul (NHS LEICESTER, LEICESTERSHIRE AND RUTLAND ICB - 04C)" userId="defb509e-1400-402f-b9a9-e554ea75d904" providerId="ADAL" clId="{EAB22F1B-1E94-4C2D-AF96-2ADDA621E289}" dt="2024-02-21T19:13:28.046" v="5" actId="47"/>
        <pc:sldMkLst>
          <pc:docMk/>
          <pc:sldMk cId="766940570" sldId="2147473000"/>
        </pc:sldMkLst>
      </pc:sldChg>
      <pc:sldChg chg="modSp mod">
        <pc:chgData name="GILBERT, Paul (NHS LEICESTER, LEICESTERSHIRE AND RUTLAND ICB - 04C)" userId="defb509e-1400-402f-b9a9-e554ea75d904" providerId="ADAL" clId="{EAB22F1B-1E94-4C2D-AF96-2ADDA621E289}" dt="2024-02-21T19:14:21.087" v="85" actId="20577"/>
        <pc:sldMkLst>
          <pc:docMk/>
          <pc:sldMk cId="2648707139" sldId="2147473001"/>
        </pc:sldMkLst>
        <pc:spChg chg="mod">
          <ac:chgData name="GILBERT, Paul (NHS LEICESTER, LEICESTERSHIRE AND RUTLAND ICB - 04C)" userId="defb509e-1400-402f-b9a9-e554ea75d904" providerId="ADAL" clId="{EAB22F1B-1E94-4C2D-AF96-2ADDA621E289}" dt="2024-02-21T19:14:21.087" v="85" actId="20577"/>
          <ac:spMkLst>
            <pc:docMk/>
            <pc:sldMk cId="2648707139" sldId="2147473001"/>
            <ac:spMk id="3" creationId="{C97B4E67-B91E-1B04-F7F1-737D3B47C710}"/>
          </ac:spMkLst>
        </pc:spChg>
      </pc:sldChg>
      <pc:sldChg chg="addSp delSp modSp mod ord">
        <pc:chgData name="GILBERT, Paul (NHS LEICESTER, LEICESTERSHIRE AND RUTLAND ICB - 04C)" userId="defb509e-1400-402f-b9a9-e554ea75d904" providerId="ADAL" clId="{EAB22F1B-1E94-4C2D-AF96-2ADDA621E289}" dt="2024-02-21T19:16:26.692" v="126" actId="1076"/>
        <pc:sldMkLst>
          <pc:docMk/>
          <pc:sldMk cId="2193904022" sldId="2147473002"/>
        </pc:sldMkLst>
        <pc:spChg chg="add mod">
          <ac:chgData name="GILBERT, Paul (NHS LEICESTER, LEICESTERSHIRE AND RUTLAND ICB - 04C)" userId="defb509e-1400-402f-b9a9-e554ea75d904" providerId="ADAL" clId="{EAB22F1B-1E94-4C2D-AF96-2ADDA621E289}" dt="2024-02-21T19:16:26.692" v="126" actId="1076"/>
          <ac:spMkLst>
            <pc:docMk/>
            <pc:sldMk cId="2193904022" sldId="2147473002"/>
            <ac:spMk id="3" creationId="{38425FDF-C14A-9CD2-2DAF-5152E770AAD4}"/>
          </ac:spMkLst>
        </pc:spChg>
        <pc:spChg chg="del mod">
          <ac:chgData name="GILBERT, Paul (NHS LEICESTER, LEICESTERSHIRE AND RUTLAND ICB - 04C)" userId="defb509e-1400-402f-b9a9-e554ea75d904" providerId="ADAL" clId="{EAB22F1B-1E94-4C2D-AF96-2ADDA621E289}" dt="2024-02-21T19:15:23.303" v="103" actId="478"/>
          <ac:spMkLst>
            <pc:docMk/>
            <pc:sldMk cId="2193904022" sldId="2147473002"/>
            <ac:spMk id="6" creationId="{DBDCC116-7512-1A9E-18F8-D21B49E8A0E0}"/>
          </ac:spMkLst>
        </pc:spChg>
        <pc:graphicFrameChg chg="mod modGraphic">
          <ac:chgData name="GILBERT, Paul (NHS LEICESTER, LEICESTERSHIRE AND RUTLAND ICB - 04C)" userId="defb509e-1400-402f-b9a9-e554ea75d904" providerId="ADAL" clId="{EAB22F1B-1E94-4C2D-AF96-2ADDA621E289}" dt="2024-02-21T19:15:56.150" v="108" actId="1076"/>
          <ac:graphicFrameMkLst>
            <pc:docMk/>
            <pc:sldMk cId="2193904022" sldId="2147473002"/>
            <ac:graphicFrameMk id="4" creationId="{AFC4E179-218A-70EF-8D8D-24160333878E}"/>
          </ac:graphicFrameMkLst>
        </pc:graphicFrameChg>
      </pc:sldChg>
      <pc:sldChg chg="addSp delSp modSp add mod">
        <pc:chgData name="GILBERT, Paul (NHS LEICESTER, LEICESTERSHIRE AND RUTLAND ICB - 04C)" userId="defb509e-1400-402f-b9a9-e554ea75d904" providerId="ADAL" clId="{EAB22F1B-1E94-4C2D-AF96-2ADDA621E289}" dt="2024-02-21T19:38:52.077" v="484" actId="5793"/>
        <pc:sldMkLst>
          <pc:docMk/>
          <pc:sldMk cId="1916575759" sldId="2147473003"/>
        </pc:sldMkLst>
        <pc:spChg chg="mod">
          <ac:chgData name="GILBERT, Paul (NHS LEICESTER, LEICESTERSHIRE AND RUTLAND ICB - 04C)" userId="defb509e-1400-402f-b9a9-e554ea75d904" providerId="ADAL" clId="{EAB22F1B-1E94-4C2D-AF96-2ADDA621E289}" dt="2024-02-21T19:15:07.518" v="101" actId="20577"/>
          <ac:spMkLst>
            <pc:docMk/>
            <pc:sldMk cId="1916575759" sldId="2147473003"/>
            <ac:spMk id="2" creationId="{A092D023-C56A-26AF-88A8-942DC5480F14}"/>
          </ac:spMkLst>
        </pc:spChg>
        <pc:spChg chg="del">
          <ac:chgData name="GILBERT, Paul (NHS LEICESTER, LEICESTERSHIRE AND RUTLAND ICB - 04C)" userId="defb509e-1400-402f-b9a9-e554ea75d904" providerId="ADAL" clId="{EAB22F1B-1E94-4C2D-AF96-2ADDA621E289}" dt="2024-02-21T19:15:11.487" v="102" actId="478"/>
          <ac:spMkLst>
            <pc:docMk/>
            <pc:sldMk cId="1916575759" sldId="2147473003"/>
            <ac:spMk id="6" creationId="{DBDCC116-7512-1A9E-18F8-D21B49E8A0E0}"/>
          </ac:spMkLst>
        </pc:spChg>
        <pc:spChg chg="add mod">
          <ac:chgData name="GILBERT, Paul (NHS LEICESTER, LEICESTERSHIRE AND RUTLAND ICB - 04C)" userId="defb509e-1400-402f-b9a9-e554ea75d904" providerId="ADAL" clId="{EAB22F1B-1E94-4C2D-AF96-2ADDA621E289}" dt="2024-02-21T19:38:52.077" v="484" actId="5793"/>
          <ac:spMkLst>
            <pc:docMk/>
            <pc:sldMk cId="1916575759" sldId="2147473003"/>
            <ac:spMk id="7" creationId="{DF22B7A1-476E-05E2-9B01-CD19B0DF69FE}"/>
          </ac:spMkLst>
        </pc:spChg>
        <pc:graphicFrameChg chg="del">
          <ac:chgData name="GILBERT, Paul (NHS LEICESTER, LEICESTERSHIRE AND RUTLAND ICB - 04C)" userId="defb509e-1400-402f-b9a9-e554ea75d904" providerId="ADAL" clId="{EAB22F1B-1E94-4C2D-AF96-2ADDA621E289}" dt="2024-02-21T19:16:35.343" v="127" actId="478"/>
          <ac:graphicFrameMkLst>
            <pc:docMk/>
            <pc:sldMk cId="1916575759" sldId="2147473003"/>
            <ac:graphicFrameMk id="4" creationId="{AFC4E179-218A-70EF-8D8D-24160333878E}"/>
          </ac:graphicFrameMkLst>
        </pc:graphicFrameChg>
      </pc:sldChg>
      <pc:sldChg chg="modSp add mod">
        <pc:chgData name="GILBERT, Paul (NHS LEICESTER, LEICESTERSHIRE AND RUTLAND ICB - 04C)" userId="defb509e-1400-402f-b9a9-e554ea75d904" providerId="ADAL" clId="{EAB22F1B-1E94-4C2D-AF96-2ADDA621E289}" dt="2024-02-21T19:50:00.422" v="1075" actId="20577"/>
        <pc:sldMkLst>
          <pc:docMk/>
          <pc:sldMk cId="3214900082" sldId="2147473004"/>
        </pc:sldMkLst>
        <pc:spChg chg="mod">
          <ac:chgData name="GILBERT, Paul (NHS LEICESTER, LEICESTERSHIRE AND RUTLAND ICB - 04C)" userId="defb509e-1400-402f-b9a9-e554ea75d904" providerId="ADAL" clId="{EAB22F1B-1E94-4C2D-AF96-2ADDA621E289}" dt="2024-02-21T19:39:31.674" v="508" actId="20577"/>
          <ac:spMkLst>
            <pc:docMk/>
            <pc:sldMk cId="3214900082" sldId="2147473004"/>
            <ac:spMk id="2" creationId="{3D8A4F3C-7ABF-BC17-98E1-CA23528D1525}"/>
          </ac:spMkLst>
        </pc:spChg>
        <pc:spChg chg="mod">
          <ac:chgData name="GILBERT, Paul (NHS LEICESTER, LEICESTERSHIRE AND RUTLAND ICB - 04C)" userId="defb509e-1400-402f-b9a9-e554ea75d904" providerId="ADAL" clId="{EAB22F1B-1E94-4C2D-AF96-2ADDA621E289}" dt="2024-02-21T19:50:00.422" v="1075" actId="20577"/>
          <ac:spMkLst>
            <pc:docMk/>
            <pc:sldMk cId="3214900082" sldId="2147473004"/>
            <ac:spMk id="3" creationId="{D809290D-89D9-53EA-4E0B-F3188E3EFEBC}"/>
          </ac:spMkLst>
        </pc:spChg>
      </pc:sldChg>
      <pc:sldChg chg="addSp modSp new mod">
        <pc:chgData name="GILBERT, Paul (NHS LEICESTER, LEICESTERSHIRE AND RUTLAND ICB - 04C)" userId="defb509e-1400-402f-b9a9-e554ea75d904" providerId="ADAL" clId="{EAB22F1B-1E94-4C2D-AF96-2ADDA621E289}" dt="2024-02-21T19:55:17.847" v="1212" actId="1076"/>
        <pc:sldMkLst>
          <pc:docMk/>
          <pc:sldMk cId="2951519016" sldId="2147473005"/>
        </pc:sldMkLst>
        <pc:spChg chg="mod">
          <ac:chgData name="GILBERT, Paul (NHS LEICESTER, LEICESTERSHIRE AND RUTLAND ICB - 04C)" userId="defb509e-1400-402f-b9a9-e554ea75d904" providerId="ADAL" clId="{EAB22F1B-1E94-4C2D-AF96-2ADDA621E289}" dt="2024-02-21T19:51:09.794" v="1089" actId="20577"/>
          <ac:spMkLst>
            <pc:docMk/>
            <pc:sldMk cId="2951519016" sldId="2147473005"/>
            <ac:spMk id="2" creationId="{8883D036-C1C6-B7BD-1357-7C2F5D5BF654}"/>
          </ac:spMkLst>
        </pc:spChg>
        <pc:spChg chg="mod">
          <ac:chgData name="GILBERT, Paul (NHS LEICESTER, LEICESTERSHIRE AND RUTLAND ICB - 04C)" userId="defb509e-1400-402f-b9a9-e554ea75d904" providerId="ADAL" clId="{EAB22F1B-1E94-4C2D-AF96-2ADDA621E289}" dt="2024-02-21T19:51:29.741" v="1143" actId="14100"/>
          <ac:spMkLst>
            <pc:docMk/>
            <pc:sldMk cId="2951519016" sldId="2147473005"/>
            <ac:spMk id="3" creationId="{C517339B-F2F3-A3DB-CCD0-A51A2C8960E6}"/>
          </ac:spMkLst>
        </pc:spChg>
        <pc:spChg chg="add mod">
          <ac:chgData name="GILBERT, Paul (NHS LEICESTER, LEICESTERSHIRE AND RUTLAND ICB - 04C)" userId="defb509e-1400-402f-b9a9-e554ea75d904" providerId="ADAL" clId="{EAB22F1B-1E94-4C2D-AF96-2ADDA621E289}" dt="2024-02-21T19:55:13.555" v="1211" actId="20577"/>
          <ac:spMkLst>
            <pc:docMk/>
            <pc:sldMk cId="2951519016" sldId="2147473005"/>
            <ac:spMk id="4" creationId="{EFBB0C92-A7BF-C50C-E668-800E3640C30F}"/>
          </ac:spMkLst>
        </pc:spChg>
        <pc:picChg chg="add mod">
          <ac:chgData name="GILBERT, Paul (NHS LEICESTER, LEICESTERSHIRE AND RUTLAND ICB - 04C)" userId="defb509e-1400-402f-b9a9-e554ea75d904" providerId="ADAL" clId="{EAB22F1B-1E94-4C2D-AF96-2ADDA621E289}" dt="2024-02-21T19:55:17.847" v="1212" actId="1076"/>
          <ac:picMkLst>
            <pc:docMk/>
            <pc:sldMk cId="2951519016" sldId="2147473005"/>
            <ac:picMk id="6" creationId="{796847C8-053E-A817-A9B5-B8A2BFBBAED5}"/>
          </ac:picMkLst>
        </pc:picChg>
      </pc:sldChg>
    </pc:docChg>
  </pc:docChgLst>
  <pc:docChgLst>
    <pc:chgData name="GILBERT, Paul (NHS LEICESTER, LEICESTERSHIRE AND RUTLAND ICB - 04C)" userId="S::paul.gilbert7@nhs.net::defb509e-1400-402f-b9a9-e554ea75d904" providerId="AD" clId="Web-{7B207E19-E92E-EEB8-E278-55A84A23B71D}"/>
    <pc:docChg chg="addSld delSld modSld">
      <pc:chgData name="GILBERT, Paul (NHS LEICESTER, LEICESTERSHIRE AND RUTLAND ICB - 04C)" userId="S::paul.gilbert7@nhs.net::defb509e-1400-402f-b9a9-e554ea75d904" providerId="AD" clId="Web-{7B207E19-E92E-EEB8-E278-55A84A23B71D}" dt="2024-02-21T19:12:09.869" v="16" actId="1076"/>
      <pc:docMkLst>
        <pc:docMk/>
      </pc:docMkLst>
      <pc:sldChg chg="modSp">
        <pc:chgData name="GILBERT, Paul (NHS LEICESTER, LEICESTERSHIRE AND RUTLAND ICB - 04C)" userId="S::paul.gilbert7@nhs.net::defb509e-1400-402f-b9a9-e554ea75d904" providerId="AD" clId="Web-{7B207E19-E92E-EEB8-E278-55A84A23B71D}" dt="2024-02-21T19:10:17.350" v="3" actId="20577"/>
        <pc:sldMkLst>
          <pc:docMk/>
          <pc:sldMk cId="2524463788" sldId="256"/>
        </pc:sldMkLst>
        <pc:spChg chg="mod">
          <ac:chgData name="GILBERT, Paul (NHS LEICESTER, LEICESTERSHIRE AND RUTLAND ICB - 04C)" userId="S::paul.gilbert7@nhs.net::defb509e-1400-402f-b9a9-e554ea75d904" providerId="AD" clId="Web-{7B207E19-E92E-EEB8-E278-55A84A23B71D}" dt="2024-02-21T19:10:17.350" v="3" actId="20577"/>
          <ac:spMkLst>
            <pc:docMk/>
            <pc:sldMk cId="2524463788" sldId="256"/>
            <ac:spMk id="2" creationId="{604C21E9-CB6A-7C59-9252-0B82C835CA20}"/>
          </ac:spMkLst>
        </pc:spChg>
      </pc:sldChg>
      <pc:sldChg chg="del">
        <pc:chgData name="GILBERT, Paul (NHS LEICESTER, LEICESTERSHIRE AND RUTLAND ICB - 04C)" userId="S::paul.gilbert7@nhs.net::defb509e-1400-402f-b9a9-e554ea75d904" providerId="AD" clId="Web-{7B207E19-E92E-EEB8-E278-55A84A23B71D}" dt="2024-02-21T19:10:28.381" v="7"/>
        <pc:sldMkLst>
          <pc:docMk/>
          <pc:sldMk cId="3072244197" sldId="301"/>
        </pc:sldMkLst>
      </pc:sldChg>
      <pc:sldChg chg="addSp delSp">
        <pc:chgData name="GILBERT, Paul (NHS LEICESTER, LEICESTERSHIRE AND RUTLAND ICB - 04C)" userId="S::paul.gilbert7@nhs.net::defb509e-1400-402f-b9a9-e554ea75d904" providerId="AD" clId="Web-{7B207E19-E92E-EEB8-E278-55A84A23B71D}" dt="2024-02-21T19:11:33.711" v="12"/>
        <pc:sldMkLst>
          <pc:docMk/>
          <pc:sldMk cId="4092783551" sldId="307"/>
        </pc:sldMkLst>
        <pc:spChg chg="add del">
          <ac:chgData name="GILBERT, Paul (NHS LEICESTER, LEICESTERSHIRE AND RUTLAND ICB - 04C)" userId="S::paul.gilbert7@nhs.net::defb509e-1400-402f-b9a9-e554ea75d904" providerId="AD" clId="Web-{7B207E19-E92E-EEB8-E278-55A84A23B71D}" dt="2024-02-21T19:11:33.711" v="12"/>
          <ac:spMkLst>
            <pc:docMk/>
            <pc:sldMk cId="4092783551" sldId="307"/>
            <ac:spMk id="5" creationId="{55CFC70D-E435-2646-4C03-6A10057047D1}"/>
          </ac:spMkLst>
        </pc:spChg>
      </pc:sldChg>
      <pc:sldChg chg="del">
        <pc:chgData name="GILBERT, Paul (NHS LEICESTER, LEICESTERSHIRE AND RUTLAND ICB - 04C)" userId="S::paul.gilbert7@nhs.net::defb509e-1400-402f-b9a9-e554ea75d904" providerId="AD" clId="Web-{7B207E19-E92E-EEB8-E278-55A84A23B71D}" dt="2024-02-21T19:10:26.178" v="4"/>
        <pc:sldMkLst>
          <pc:docMk/>
          <pc:sldMk cId="931272349" sldId="2147472952"/>
        </pc:sldMkLst>
      </pc:sldChg>
      <pc:sldChg chg="del">
        <pc:chgData name="GILBERT, Paul (NHS LEICESTER, LEICESTERSHIRE AND RUTLAND ICB - 04C)" userId="S::paul.gilbert7@nhs.net::defb509e-1400-402f-b9a9-e554ea75d904" providerId="AD" clId="Web-{7B207E19-E92E-EEB8-E278-55A84A23B71D}" dt="2024-02-21T19:10:29.569" v="8"/>
        <pc:sldMkLst>
          <pc:docMk/>
          <pc:sldMk cId="249409282" sldId="2147472992"/>
        </pc:sldMkLst>
      </pc:sldChg>
      <pc:sldChg chg="del">
        <pc:chgData name="GILBERT, Paul (NHS LEICESTER, LEICESTERSHIRE AND RUTLAND ICB - 04C)" userId="S::paul.gilbert7@nhs.net::defb509e-1400-402f-b9a9-e554ea75d904" providerId="AD" clId="Web-{7B207E19-E92E-EEB8-E278-55A84A23B71D}" dt="2024-02-21T19:10:27.365" v="5"/>
        <pc:sldMkLst>
          <pc:docMk/>
          <pc:sldMk cId="3944915704" sldId="2147472996"/>
        </pc:sldMkLst>
      </pc:sldChg>
      <pc:sldChg chg="del">
        <pc:chgData name="GILBERT, Paul (NHS LEICESTER, LEICESTERSHIRE AND RUTLAND ICB - 04C)" userId="S::paul.gilbert7@nhs.net::defb509e-1400-402f-b9a9-e554ea75d904" providerId="AD" clId="Web-{7B207E19-E92E-EEB8-E278-55A84A23B71D}" dt="2024-02-21T19:10:27.991" v="6"/>
        <pc:sldMkLst>
          <pc:docMk/>
          <pc:sldMk cId="2568255864" sldId="2147472997"/>
        </pc:sldMkLst>
      </pc:sldChg>
      <pc:sldChg chg="modSp">
        <pc:chgData name="GILBERT, Paul (NHS LEICESTER, LEICESTERSHIRE AND RUTLAND ICB - 04C)" userId="S::paul.gilbert7@nhs.net::defb509e-1400-402f-b9a9-e554ea75d904" providerId="AD" clId="Web-{7B207E19-E92E-EEB8-E278-55A84A23B71D}" dt="2024-02-21T19:11:17.617" v="10" actId="1076"/>
        <pc:sldMkLst>
          <pc:docMk/>
          <pc:sldMk cId="766940570" sldId="2147473000"/>
        </pc:sldMkLst>
        <pc:spChg chg="mod">
          <ac:chgData name="GILBERT, Paul (NHS LEICESTER, LEICESTERSHIRE AND RUTLAND ICB - 04C)" userId="S::paul.gilbert7@nhs.net::defb509e-1400-402f-b9a9-e554ea75d904" providerId="AD" clId="Web-{7B207E19-E92E-EEB8-E278-55A84A23B71D}" dt="2024-02-21T19:11:17.617" v="10" actId="1076"/>
          <ac:spMkLst>
            <pc:docMk/>
            <pc:sldMk cId="766940570" sldId="2147473000"/>
            <ac:spMk id="6" creationId="{DBDCC116-7512-1A9E-18F8-D21B49E8A0E0}"/>
          </ac:spMkLst>
        </pc:spChg>
        <pc:graphicFrameChg chg="mod">
          <ac:chgData name="GILBERT, Paul (NHS LEICESTER, LEICESTERSHIRE AND RUTLAND ICB - 04C)" userId="S::paul.gilbert7@nhs.net::defb509e-1400-402f-b9a9-e554ea75d904" providerId="AD" clId="Web-{7B207E19-E92E-EEB8-E278-55A84A23B71D}" dt="2024-02-21T19:11:08.648" v="9" actId="1076"/>
          <ac:graphicFrameMkLst>
            <pc:docMk/>
            <pc:sldMk cId="766940570" sldId="2147473000"/>
            <ac:graphicFrameMk id="4" creationId="{AFC4E179-218A-70EF-8D8D-24160333878E}"/>
          </ac:graphicFrameMkLst>
        </pc:graphicFrameChg>
      </pc:sldChg>
      <pc:sldChg chg="modSp add">
        <pc:chgData name="GILBERT, Paul (NHS LEICESTER, LEICESTERSHIRE AND RUTLAND ICB - 04C)" userId="S::paul.gilbert7@nhs.net::defb509e-1400-402f-b9a9-e554ea75d904" providerId="AD" clId="Web-{7B207E19-E92E-EEB8-E278-55A84A23B71D}" dt="2024-02-21T19:12:09.869" v="16" actId="1076"/>
        <pc:sldMkLst>
          <pc:docMk/>
          <pc:sldMk cId="2193904022" sldId="2147473002"/>
        </pc:sldMkLst>
        <pc:graphicFrameChg chg="mod">
          <ac:chgData name="GILBERT, Paul (NHS LEICESTER, LEICESTERSHIRE AND RUTLAND ICB - 04C)" userId="S::paul.gilbert7@nhs.net::defb509e-1400-402f-b9a9-e554ea75d904" providerId="AD" clId="Web-{7B207E19-E92E-EEB8-E278-55A84A23B71D}" dt="2024-02-21T19:12:09.869" v="16" actId="1076"/>
          <ac:graphicFrameMkLst>
            <pc:docMk/>
            <pc:sldMk cId="2193904022" sldId="2147473002"/>
            <ac:graphicFrameMk id="4" creationId="{AFC4E179-218A-70EF-8D8D-24160333878E}"/>
          </ac:graphicFrameMkLst>
        </pc:graphicFrameChg>
      </pc:sldChg>
      <pc:sldChg chg="add del replId">
        <pc:chgData name="GILBERT, Paul (NHS LEICESTER, LEICESTERSHIRE AND RUTLAND ICB - 04C)" userId="S::paul.gilbert7@nhs.net::defb509e-1400-402f-b9a9-e554ea75d904" providerId="AD" clId="Web-{7B207E19-E92E-EEB8-E278-55A84A23B71D}" dt="2024-02-21T19:11:48.649" v="14"/>
        <pc:sldMkLst>
          <pc:docMk/>
          <pc:sldMk cId="4023950559" sldId="214747300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1DB59-BF16-4B30-96D9-13C547AD2EED}" type="datetimeFigureOut">
              <a:rPr lang="en-GB" smtClean="0"/>
              <a:t>21/02/2024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8C293E-FDD1-4B43-BA4A-21A973B11A1E}" type="slidenum">
              <a:rPr lang="en-GB" smtClean="0"/>
              <a:t>‹#›</a:t>
            </a:fld>
            <a:endParaRPr lang="en-GB"/>
          </a:p>
        </p:txBody>
      </p:sp>
    </p:spTree>
    <p:extLst>
      <p:ext uri="{BB962C8B-B14F-4D97-AF65-F5344CB8AC3E}">
        <p14:creationId xmlns:p14="http://schemas.microsoft.com/office/powerpoint/2010/main" val="3783446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Contact Hannah Govind for active signposting</a:t>
            </a:r>
          </a:p>
        </p:txBody>
      </p:sp>
      <p:sp>
        <p:nvSpPr>
          <p:cNvPr id="4" name="Slide Number Placeholder 3"/>
          <p:cNvSpPr>
            <a:spLocks noGrp="1"/>
          </p:cNvSpPr>
          <p:nvPr>
            <p:ph type="sldNum" sz="quarter" idx="5"/>
          </p:nvPr>
        </p:nvSpPr>
        <p:spPr/>
        <p:txBody>
          <a:bodyPr/>
          <a:lstStyle/>
          <a:p>
            <a:fld id="{B98C293E-FDD1-4B43-BA4A-21A973B11A1E}" type="slidenum">
              <a:rPr lang="en-GB" smtClean="0"/>
              <a:t>9</a:t>
            </a:fld>
            <a:endParaRPr lang="en-GB"/>
          </a:p>
        </p:txBody>
      </p:sp>
    </p:spTree>
    <p:extLst>
      <p:ext uri="{BB962C8B-B14F-4D97-AF65-F5344CB8AC3E}">
        <p14:creationId xmlns:p14="http://schemas.microsoft.com/office/powerpoint/2010/main" val="389428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Contact Hannah Govind for active signposting</a:t>
            </a:r>
          </a:p>
        </p:txBody>
      </p:sp>
      <p:sp>
        <p:nvSpPr>
          <p:cNvPr id="4" name="Slide Number Placeholder 3"/>
          <p:cNvSpPr>
            <a:spLocks noGrp="1"/>
          </p:cNvSpPr>
          <p:nvPr>
            <p:ph type="sldNum" sz="quarter" idx="5"/>
          </p:nvPr>
        </p:nvSpPr>
        <p:spPr/>
        <p:txBody>
          <a:bodyPr/>
          <a:lstStyle/>
          <a:p>
            <a:fld id="{B98C293E-FDD1-4B43-BA4A-21A973B11A1E}" type="slidenum">
              <a:rPr lang="en-GB" smtClean="0"/>
              <a:t>10</a:t>
            </a:fld>
            <a:endParaRPr lang="en-GB"/>
          </a:p>
        </p:txBody>
      </p:sp>
    </p:spTree>
    <p:extLst>
      <p:ext uri="{BB962C8B-B14F-4D97-AF65-F5344CB8AC3E}">
        <p14:creationId xmlns:p14="http://schemas.microsoft.com/office/powerpoint/2010/main" val="3028860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557D9C1-9146-D61E-B5C5-8E2491C39E25}"/>
              </a:ext>
            </a:extLst>
          </p:cNvPr>
          <p:cNvSpPr/>
          <p:nvPr userDrawn="1"/>
        </p:nvSpPr>
        <p:spPr>
          <a:xfrm>
            <a:off x="342477" y="4018913"/>
            <a:ext cx="11489524" cy="2839087"/>
          </a:xfrm>
          <a:prstGeom prst="rect">
            <a:avLst/>
          </a:prstGeom>
          <a:gradFill flip="none" rotWithShape="1">
            <a:gsLst>
              <a:gs pos="0">
                <a:schemeClr val="tx2"/>
              </a:gs>
              <a:gs pos="67000">
                <a:srgbClr val="3C3067"/>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582A3796-460A-9048-DE0D-4BB9AAFE88AF}"/>
              </a:ext>
            </a:extLst>
          </p:cNvPr>
          <p:cNvSpPr>
            <a:spLocks noGrp="1"/>
          </p:cNvSpPr>
          <p:nvPr>
            <p:ph type="ctrTitle"/>
          </p:nvPr>
        </p:nvSpPr>
        <p:spPr>
          <a:xfrm>
            <a:off x="360000" y="1756559"/>
            <a:ext cx="11472000" cy="1440000"/>
          </a:xfrm>
        </p:spPr>
        <p:txBody>
          <a:bodyPr anchor="b">
            <a:normAutofit/>
          </a:bodyPr>
          <a:lstStyle>
            <a:lvl1pPr algn="l">
              <a:defRPr sz="4800" b="1" cap="none"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656B4CE5-C488-80B1-E154-7DD91B2B977C}"/>
              </a:ext>
            </a:extLst>
          </p:cNvPr>
          <p:cNvSpPr>
            <a:spLocks noGrp="1"/>
          </p:cNvSpPr>
          <p:nvPr>
            <p:ph type="subTitle" idx="1"/>
          </p:nvPr>
        </p:nvSpPr>
        <p:spPr>
          <a:xfrm>
            <a:off x="360001" y="3319736"/>
            <a:ext cx="11471999" cy="576000"/>
          </a:xfrm>
        </p:spPr>
        <p:txBody>
          <a:bodyPr>
            <a:normAutofit/>
          </a:bodyPr>
          <a:lstStyle>
            <a:lvl1pPr marL="0" indent="0" algn="l">
              <a:buNone/>
              <a:defRPr sz="3200" b="1" cap="none" baseline="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7" name="Picture 6" descr="Logo for NHS Leicester, Leicestershire and Rutland.">
            <a:extLst>
              <a:ext uri="{FF2B5EF4-FFF2-40B4-BE49-F238E27FC236}">
                <a16:creationId xmlns:a16="http://schemas.microsoft.com/office/drawing/2014/main" id="{F3CAE951-B0E7-42D7-2CF2-5EE9465767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2625" y="360000"/>
            <a:ext cx="3600000" cy="1157613"/>
          </a:xfrm>
          <a:prstGeom prst="rect">
            <a:avLst/>
          </a:prstGeom>
        </p:spPr>
      </p:pic>
      <p:sp>
        <p:nvSpPr>
          <p:cNvPr id="11" name="Rectangle: Single Corner Rounded 10">
            <a:extLst>
              <a:ext uri="{FF2B5EF4-FFF2-40B4-BE49-F238E27FC236}">
                <a16:creationId xmlns:a16="http://schemas.microsoft.com/office/drawing/2014/main" id="{73A025EF-CDF9-90BE-EF56-3225902D7ECE}"/>
              </a:ext>
            </a:extLst>
          </p:cNvPr>
          <p:cNvSpPr/>
          <p:nvPr userDrawn="1"/>
        </p:nvSpPr>
        <p:spPr>
          <a:xfrm>
            <a:off x="342477" y="360000"/>
            <a:ext cx="1800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E0A4437A-EDC2-1E2E-6EDE-81A9573544B7}"/>
              </a:ext>
            </a:extLst>
          </p:cNvPr>
          <p:cNvSpPr/>
          <p:nvPr userDrawn="1"/>
        </p:nvSpPr>
        <p:spPr>
          <a:xfrm>
            <a:off x="2508466" y="352650"/>
            <a:ext cx="1800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Single Corner Rounded 12">
            <a:extLst>
              <a:ext uri="{FF2B5EF4-FFF2-40B4-BE49-F238E27FC236}">
                <a16:creationId xmlns:a16="http://schemas.microsoft.com/office/drawing/2014/main" id="{BCB2586C-D5B3-8749-7ED5-7B792037DBF3}"/>
              </a:ext>
            </a:extLst>
          </p:cNvPr>
          <p:cNvSpPr/>
          <p:nvPr userDrawn="1"/>
        </p:nvSpPr>
        <p:spPr>
          <a:xfrm>
            <a:off x="4668466" y="352650"/>
            <a:ext cx="1800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Single Corner Rounded 14">
            <a:extLst>
              <a:ext uri="{FF2B5EF4-FFF2-40B4-BE49-F238E27FC236}">
                <a16:creationId xmlns:a16="http://schemas.microsoft.com/office/drawing/2014/main" id="{B720A473-8A48-C00F-31BC-56CBE334AE58}"/>
              </a:ext>
            </a:extLst>
          </p:cNvPr>
          <p:cNvSpPr/>
          <p:nvPr userDrawn="1"/>
        </p:nvSpPr>
        <p:spPr>
          <a:xfrm>
            <a:off x="6828466" y="349498"/>
            <a:ext cx="1800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Date Placeholder 3">
            <a:extLst>
              <a:ext uri="{FF2B5EF4-FFF2-40B4-BE49-F238E27FC236}">
                <a16:creationId xmlns:a16="http://schemas.microsoft.com/office/drawing/2014/main" id="{C8482813-10F1-AAB2-452D-F8175F6A4578}"/>
              </a:ext>
            </a:extLst>
          </p:cNvPr>
          <p:cNvSpPr>
            <a:spLocks noGrp="1"/>
          </p:cNvSpPr>
          <p:nvPr>
            <p:ph type="dt" sz="half" idx="10"/>
          </p:nvPr>
        </p:nvSpPr>
        <p:spPr>
          <a:xfrm>
            <a:off x="3120466" y="6258433"/>
            <a:ext cx="5076000" cy="345039"/>
          </a:xfrm>
        </p:spPr>
        <p:txBody>
          <a:bodyPr/>
          <a:lstStyle>
            <a:lvl1pPr algn="ctr">
              <a:defRPr b="1">
                <a:solidFill>
                  <a:schemeClr val="bg2"/>
                </a:solidFill>
                <a:latin typeface="Arial" panose="020B0604020202020204" pitchFamily="34" charset="0"/>
                <a:cs typeface="Arial" panose="020B0604020202020204" pitchFamily="34" charset="0"/>
              </a:defRPr>
            </a:lvl1pPr>
          </a:lstStyle>
          <a:p>
            <a:r>
              <a:rPr lang="en-US"/>
              <a:t>NHS Leicester, Leicestershire and Rutland is the operating name of Leicester, Leicestershire and Rutland Integrated Care Board</a:t>
            </a:r>
            <a:endParaRPr lang="en-GB"/>
          </a:p>
        </p:txBody>
      </p:sp>
      <p:pic>
        <p:nvPicPr>
          <p:cNvPr id="6" name="Picture 5" descr="Graphical user interface, application&#10;&#10;Description automatically generated">
            <a:extLst>
              <a:ext uri="{FF2B5EF4-FFF2-40B4-BE49-F238E27FC236}">
                <a16:creationId xmlns:a16="http://schemas.microsoft.com/office/drawing/2014/main" id="{621D1D3A-1281-C09C-4533-04A228EED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596045" y="5608921"/>
            <a:ext cx="3235955" cy="1249079"/>
          </a:xfrm>
          <a:prstGeom prst="rect">
            <a:avLst/>
          </a:prstGeom>
        </p:spPr>
      </p:pic>
    </p:spTree>
    <p:extLst>
      <p:ext uri="{BB962C8B-B14F-4D97-AF65-F5344CB8AC3E}">
        <p14:creationId xmlns:p14="http://schemas.microsoft.com/office/powerpoint/2010/main" val="1884097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F6F1BEE3-405D-6B34-1846-2E955EA41AEB}"/>
              </a:ext>
            </a:extLst>
          </p:cNvPr>
          <p:cNvSpPr/>
          <p:nvPr userDrawn="1"/>
        </p:nvSpPr>
        <p:spPr>
          <a:xfrm>
            <a:off x="360000" y="6250144"/>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E5325875-D111-BACB-1247-ED8EC601309B}"/>
              </a:ext>
            </a:extLst>
          </p:cNvPr>
          <p:cNvSpPr/>
          <p:nvPr userDrawn="1"/>
        </p:nvSpPr>
        <p:spPr>
          <a:xfrm>
            <a:off x="3348000" y="6240875"/>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F8EA9900-7907-6868-38CB-D8FD7F35D041}"/>
              </a:ext>
            </a:extLst>
          </p:cNvPr>
          <p:cNvSpPr/>
          <p:nvPr userDrawn="1"/>
        </p:nvSpPr>
        <p:spPr>
          <a:xfrm>
            <a:off x="6310200" y="6247187"/>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D7223807-E762-56D3-0AE5-B705E6DC61FD}"/>
              </a:ext>
            </a:extLst>
          </p:cNvPr>
          <p:cNvSpPr/>
          <p:nvPr userDrawn="1"/>
        </p:nvSpPr>
        <p:spPr>
          <a:xfrm>
            <a:off x="9240000" y="6250144"/>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057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Blank">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9" name="Rectangle: Single Corner Rounded 8">
            <a:extLst>
              <a:ext uri="{FF2B5EF4-FFF2-40B4-BE49-F238E27FC236}">
                <a16:creationId xmlns:a16="http://schemas.microsoft.com/office/drawing/2014/main" id="{F6F1BEE3-405D-6B34-1846-2E955EA41AEB}"/>
              </a:ext>
            </a:extLst>
          </p:cNvPr>
          <p:cNvSpPr/>
          <p:nvPr userDrawn="1"/>
        </p:nvSpPr>
        <p:spPr>
          <a:xfrm>
            <a:off x="360000" y="6250144"/>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E5325875-D111-BACB-1247-ED8EC601309B}"/>
              </a:ext>
            </a:extLst>
          </p:cNvPr>
          <p:cNvSpPr/>
          <p:nvPr userDrawn="1"/>
        </p:nvSpPr>
        <p:spPr>
          <a:xfrm>
            <a:off x="3348000" y="6240875"/>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F8EA9900-7907-6868-38CB-D8FD7F35D041}"/>
              </a:ext>
            </a:extLst>
          </p:cNvPr>
          <p:cNvSpPr/>
          <p:nvPr userDrawn="1"/>
        </p:nvSpPr>
        <p:spPr>
          <a:xfrm>
            <a:off x="6310200" y="6247187"/>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D7223807-E762-56D3-0AE5-B705E6DC61FD}"/>
              </a:ext>
            </a:extLst>
          </p:cNvPr>
          <p:cNvSpPr/>
          <p:nvPr userDrawn="1"/>
        </p:nvSpPr>
        <p:spPr>
          <a:xfrm>
            <a:off x="9240000" y="6250144"/>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4528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FD3DF78-5F15-A49F-0925-F1559359E6BA}"/>
              </a:ext>
            </a:extLst>
          </p:cNvPr>
          <p:cNvSpPr/>
          <p:nvPr userDrawn="1"/>
        </p:nvSpPr>
        <p:spPr>
          <a:xfrm>
            <a:off x="360000" y="5467149"/>
            <a:ext cx="11489524" cy="120373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B37F0BCA-9F09-6F9E-2957-8737FDC542CF}"/>
              </a:ext>
            </a:extLst>
          </p:cNvPr>
          <p:cNvSpPr>
            <a:spLocks noGrp="1"/>
          </p:cNvSpPr>
          <p:nvPr>
            <p:ph type="title"/>
          </p:nvPr>
        </p:nvSpPr>
        <p:spPr>
          <a:xfrm>
            <a:off x="481263" y="5582652"/>
            <a:ext cx="4466122" cy="991403"/>
          </a:xfrm>
        </p:spPr>
        <p:txBody>
          <a:bodyPr anchor="b"/>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FD9295B-6B8F-3480-6C5D-F319E1E2C4CE}"/>
              </a:ext>
            </a:extLst>
          </p:cNvPr>
          <p:cNvSpPr>
            <a:spLocks noGrp="1"/>
          </p:cNvSpPr>
          <p:nvPr>
            <p:ph idx="1"/>
          </p:nvPr>
        </p:nvSpPr>
        <p:spPr>
          <a:xfrm>
            <a:off x="360000" y="750050"/>
            <a:ext cx="11472000" cy="4620271"/>
          </a:xfrm>
        </p:spPr>
        <p:txBody>
          <a:bodyPr/>
          <a:lstStyle>
            <a:lvl1pPr>
              <a:defRPr sz="3200">
                <a:solidFill>
                  <a:schemeClr val="tx2"/>
                </a:solidFill>
                <a:latin typeface="Arial" panose="020B0604020202020204" pitchFamily="34" charset="0"/>
                <a:cs typeface="Arial" panose="020B0604020202020204" pitchFamily="34" charset="0"/>
              </a:defRPr>
            </a:lvl1pPr>
            <a:lvl2pPr>
              <a:defRPr sz="2800">
                <a:solidFill>
                  <a:schemeClr val="tx2"/>
                </a:solidFill>
                <a:latin typeface="Arial" panose="020B0604020202020204" pitchFamily="34" charset="0"/>
                <a:cs typeface="Arial" panose="020B0604020202020204" pitchFamily="34" charset="0"/>
              </a:defRPr>
            </a:lvl2pPr>
            <a:lvl3pPr>
              <a:defRPr sz="2400">
                <a:solidFill>
                  <a:schemeClr val="tx2"/>
                </a:solidFill>
                <a:latin typeface="Arial" panose="020B0604020202020204" pitchFamily="34" charset="0"/>
                <a:cs typeface="Arial" panose="020B0604020202020204" pitchFamily="34" charset="0"/>
              </a:defRPr>
            </a:lvl3pPr>
            <a:lvl4pPr>
              <a:defRPr sz="2000">
                <a:solidFill>
                  <a:schemeClr val="tx2"/>
                </a:solidFill>
                <a:latin typeface="Arial" panose="020B0604020202020204" pitchFamily="34" charset="0"/>
                <a:cs typeface="Arial" panose="020B0604020202020204" pitchFamily="34" charset="0"/>
              </a:defRPr>
            </a:lvl4pPr>
            <a:lvl5pPr>
              <a:defRPr sz="2000">
                <a:solidFill>
                  <a:schemeClr val="tx2"/>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C247FD-1B73-879D-37E9-A79E4538554A}"/>
              </a:ext>
            </a:extLst>
          </p:cNvPr>
          <p:cNvSpPr>
            <a:spLocks noGrp="1"/>
          </p:cNvSpPr>
          <p:nvPr>
            <p:ph type="body" sz="half" idx="2"/>
          </p:nvPr>
        </p:nvSpPr>
        <p:spPr>
          <a:xfrm>
            <a:off x="5084529" y="5582652"/>
            <a:ext cx="6626208" cy="991403"/>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DDE09FD9-50FC-D4FF-6800-8FECF9135749}"/>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8FF102FC-3E64-C871-D189-DB07DD0CE365}"/>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801CD0CE-B90A-B4CE-7699-A37C50D7E065}"/>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C11634A1-6465-9E9A-92C2-440F2FFF38A4}"/>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46573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5FF6-81A9-2D71-912E-9579178751AF}"/>
              </a:ext>
            </a:extLst>
          </p:cNvPr>
          <p:cNvSpPr>
            <a:spLocks noGrp="1"/>
          </p:cNvSpPr>
          <p:nvPr>
            <p:ph type="title"/>
          </p:nvPr>
        </p:nvSpPr>
        <p:spPr>
          <a:xfrm>
            <a:off x="360000" y="5395619"/>
            <a:ext cx="11472000" cy="582993"/>
          </a:xfrm>
        </p:spPr>
        <p:txBody>
          <a:bodyPr anchor="b"/>
          <a:lstStyle>
            <a:lvl1pPr>
              <a:defRPr sz="32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B7D48D-421B-1835-C561-E89B46329CD6}"/>
              </a:ext>
            </a:extLst>
          </p:cNvPr>
          <p:cNvSpPr>
            <a:spLocks noGrp="1"/>
          </p:cNvSpPr>
          <p:nvPr>
            <p:ph type="pic" idx="1"/>
          </p:nvPr>
        </p:nvSpPr>
        <p:spPr>
          <a:xfrm>
            <a:off x="360000" y="738456"/>
            <a:ext cx="11472000" cy="4547230"/>
          </a:xfrm>
        </p:spPr>
        <p:txBody>
          <a:bodyPr/>
          <a:lstStyle>
            <a:lvl1pPr marL="0" indent="0">
              <a:buNone/>
              <a:defRPr sz="3200">
                <a:solidFill>
                  <a:schemeClr val="tx2"/>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7E8ADBB-4D51-683F-D25D-29AAD9575D51}"/>
              </a:ext>
            </a:extLst>
          </p:cNvPr>
          <p:cNvSpPr>
            <a:spLocks noGrp="1"/>
          </p:cNvSpPr>
          <p:nvPr>
            <p:ph type="body" sz="half" idx="2"/>
          </p:nvPr>
        </p:nvSpPr>
        <p:spPr>
          <a:xfrm>
            <a:off x="360000" y="6088545"/>
            <a:ext cx="11472000" cy="366468"/>
          </a:xfrm>
        </p:spPr>
        <p:txBody>
          <a:bodyPr/>
          <a:lstStyle>
            <a:lvl1pPr marL="0" indent="0">
              <a:buNone/>
              <a:defRPr sz="1600">
                <a:solidFill>
                  <a:schemeClr val="tx2"/>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40F294E1-5AC5-3608-3635-24E7D6603267}"/>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5CD5A89-E464-D985-3A61-EB255A795E99}"/>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D93103CB-37B2-B9A5-C7E9-0648978B2FDD}"/>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563C11CE-A6E0-B18E-A358-F8924730CF50}"/>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3691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A5FF6-81A9-2D71-912E-9579178751AF}"/>
              </a:ext>
            </a:extLst>
          </p:cNvPr>
          <p:cNvSpPr>
            <a:spLocks noGrp="1"/>
          </p:cNvSpPr>
          <p:nvPr>
            <p:ph type="title"/>
          </p:nvPr>
        </p:nvSpPr>
        <p:spPr>
          <a:xfrm>
            <a:off x="360000" y="5395619"/>
            <a:ext cx="11472000" cy="582993"/>
          </a:xfrm>
        </p:spPr>
        <p:txBody>
          <a:bodyPr anchor="b"/>
          <a:lstStyle>
            <a:lvl1pPr>
              <a:defRPr sz="3200"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B7D48D-421B-1835-C561-E89B46329CD6}"/>
              </a:ext>
            </a:extLst>
          </p:cNvPr>
          <p:cNvSpPr>
            <a:spLocks noGrp="1"/>
          </p:cNvSpPr>
          <p:nvPr>
            <p:ph type="pic" idx="1"/>
          </p:nvPr>
        </p:nvSpPr>
        <p:spPr>
          <a:xfrm>
            <a:off x="360000" y="738456"/>
            <a:ext cx="11472000" cy="4547230"/>
          </a:xfrm>
        </p:spPr>
        <p:txBody>
          <a:bodyPr/>
          <a:lstStyle>
            <a:lvl1pPr marL="0" indent="0">
              <a:buNone/>
              <a:defRPr sz="3200">
                <a:solidFill>
                  <a:schemeClr val="tx2"/>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7E8ADBB-4D51-683F-D25D-29AAD9575D51}"/>
              </a:ext>
            </a:extLst>
          </p:cNvPr>
          <p:cNvSpPr>
            <a:spLocks noGrp="1"/>
          </p:cNvSpPr>
          <p:nvPr>
            <p:ph type="body" sz="half" idx="2"/>
          </p:nvPr>
        </p:nvSpPr>
        <p:spPr>
          <a:xfrm>
            <a:off x="360000" y="6088545"/>
            <a:ext cx="11472000" cy="366468"/>
          </a:xfrm>
        </p:spPr>
        <p:txBody>
          <a:bodyPr/>
          <a:lstStyle>
            <a:lvl1pPr marL="0" indent="0">
              <a:buNone/>
              <a:defRPr sz="16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Single Corner Rounded 7">
            <a:extLst>
              <a:ext uri="{FF2B5EF4-FFF2-40B4-BE49-F238E27FC236}">
                <a16:creationId xmlns:a16="http://schemas.microsoft.com/office/drawing/2014/main" id="{40F294E1-5AC5-3608-3635-24E7D6603267}"/>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5CD5A89-E464-D985-3A61-EB255A795E99}"/>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D93103CB-37B2-B9A5-C7E9-0648978B2FDD}"/>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563C11CE-A6E0-B18E-A358-F8924730CF50}"/>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78342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79659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5810B-1C62-0A41-39A8-601D93DDFED2}"/>
              </a:ext>
            </a:extLst>
          </p:cNvPr>
          <p:cNvSpPr>
            <a:spLocks noGrp="1"/>
          </p:cNvSpPr>
          <p:nvPr>
            <p:ph type="title"/>
          </p:nvPr>
        </p:nvSpPr>
        <p:spPr>
          <a:xfrm>
            <a:off x="360000" y="678480"/>
            <a:ext cx="11472000" cy="1082832"/>
          </a:xfrm>
          <a:solidFill>
            <a:schemeClr val="tx2"/>
          </a:solidFill>
        </p:spPr>
        <p:txBody>
          <a:bodyPr/>
          <a:lstStyle>
            <a:lvl1pPr>
              <a:defRPr b="1" cap="none" baseline="0">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95A63A-FDFE-098F-A434-2629B8DB6669}"/>
              </a:ext>
            </a:extLst>
          </p:cNvPr>
          <p:cNvSpPr>
            <a:spLocks noGrp="1"/>
          </p:cNvSpPr>
          <p:nvPr>
            <p:ph idx="1"/>
          </p:nvPr>
        </p:nvSpPr>
        <p:spPr>
          <a:xfrm>
            <a:off x="360000" y="1825624"/>
            <a:ext cx="11472000" cy="467651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6">
            <a:extLst>
              <a:ext uri="{FF2B5EF4-FFF2-40B4-BE49-F238E27FC236}">
                <a16:creationId xmlns:a16="http://schemas.microsoft.com/office/drawing/2014/main" id="{AF94C53A-BE20-7657-97EC-A8C32FFA3082}"/>
              </a:ext>
            </a:extLst>
          </p:cNvPr>
          <p:cNvSpPr/>
          <p:nvPr userDrawn="1"/>
        </p:nvSpPr>
        <p:spPr>
          <a:xfrm>
            <a:off x="12542930" y="4812336"/>
            <a:ext cx="360000" cy="360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1779C2F1-9D0F-57BB-6605-9E5DA09786B4}"/>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E14CBEAF-F85E-2EF5-5D49-B2BF4CE58BE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BE81212C-3AD9-2556-09BE-5105BE276A75}"/>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BA97BEFE-02B8-A1EE-EF91-9D41AD1C5F5C}"/>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41758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AF56D-6F90-1779-39DE-296E71A27B0B}"/>
              </a:ext>
            </a:extLst>
          </p:cNvPr>
          <p:cNvSpPr>
            <a:spLocks noGrp="1"/>
          </p:cNvSpPr>
          <p:nvPr>
            <p:ph type="title"/>
          </p:nvPr>
        </p:nvSpPr>
        <p:spPr>
          <a:xfrm>
            <a:off x="377789" y="3220517"/>
            <a:ext cx="11560148" cy="1440000"/>
          </a:xfrm>
        </p:spPr>
        <p:txBody>
          <a:bodyPr anchor="b"/>
          <a:lstStyle>
            <a:lvl1pPr>
              <a:defRPr sz="6000" b="1" baseline="0">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393AB0C-EA56-77C4-2A5F-7DF06CCC8E3B}"/>
              </a:ext>
            </a:extLst>
          </p:cNvPr>
          <p:cNvSpPr>
            <a:spLocks noGrp="1"/>
          </p:cNvSpPr>
          <p:nvPr>
            <p:ph type="body" idx="1"/>
          </p:nvPr>
        </p:nvSpPr>
        <p:spPr>
          <a:xfrm>
            <a:off x="377789" y="4760839"/>
            <a:ext cx="11527247" cy="720000"/>
          </a:xfrm>
        </p:spPr>
        <p:txBody>
          <a:bodyPr/>
          <a:lstStyle>
            <a:lvl1pPr marL="0" indent="0">
              <a:buNone/>
              <a:defRPr sz="2400" b="1">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descr="Text&#10;&#10;Description automatically generated with medium confidence">
            <a:extLst>
              <a:ext uri="{FF2B5EF4-FFF2-40B4-BE49-F238E27FC236}">
                <a16:creationId xmlns:a16="http://schemas.microsoft.com/office/drawing/2014/main" id="{321F97C4-31E1-FD80-843A-9997B0AFFA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2625" y="360000"/>
            <a:ext cx="3600000" cy="1157613"/>
          </a:xfrm>
          <a:prstGeom prst="rect">
            <a:avLst/>
          </a:prstGeom>
        </p:spPr>
      </p:pic>
      <p:sp>
        <p:nvSpPr>
          <p:cNvPr id="8" name="Rectangle: Single Corner Rounded 7">
            <a:extLst>
              <a:ext uri="{FF2B5EF4-FFF2-40B4-BE49-F238E27FC236}">
                <a16:creationId xmlns:a16="http://schemas.microsoft.com/office/drawing/2014/main" id="{0D84742D-8BFF-C5F0-FA1E-DEACCB95C376}"/>
              </a:ext>
            </a:extLst>
          </p:cNvPr>
          <p:cNvSpPr/>
          <p:nvPr userDrawn="1"/>
        </p:nvSpPr>
        <p:spPr>
          <a:xfrm>
            <a:off x="342477" y="360000"/>
            <a:ext cx="1800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A00B553E-D8B9-B295-CE76-A10416BB7BCB}"/>
              </a:ext>
            </a:extLst>
          </p:cNvPr>
          <p:cNvSpPr/>
          <p:nvPr userDrawn="1"/>
        </p:nvSpPr>
        <p:spPr>
          <a:xfrm>
            <a:off x="2508466" y="352650"/>
            <a:ext cx="1800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09FA700C-AD2A-9CA2-ECC1-500567DC8A59}"/>
              </a:ext>
            </a:extLst>
          </p:cNvPr>
          <p:cNvSpPr/>
          <p:nvPr userDrawn="1"/>
        </p:nvSpPr>
        <p:spPr>
          <a:xfrm>
            <a:off x="4668466" y="352650"/>
            <a:ext cx="1800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A67716AA-7356-7594-AB30-1811ADCFC6D7}"/>
              </a:ext>
            </a:extLst>
          </p:cNvPr>
          <p:cNvSpPr/>
          <p:nvPr userDrawn="1"/>
        </p:nvSpPr>
        <p:spPr>
          <a:xfrm>
            <a:off x="6828466" y="349498"/>
            <a:ext cx="1800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E8D8210-278E-23A2-E74E-1190274BF457}"/>
              </a:ext>
            </a:extLst>
          </p:cNvPr>
          <p:cNvSpPr/>
          <p:nvPr userDrawn="1"/>
        </p:nvSpPr>
        <p:spPr>
          <a:xfrm>
            <a:off x="377789" y="5608920"/>
            <a:ext cx="11489524" cy="1249080"/>
          </a:xfrm>
          <a:prstGeom prst="rect">
            <a:avLst/>
          </a:prstGeom>
          <a:gradFill flip="none" rotWithShape="1">
            <a:gsLst>
              <a:gs pos="0">
                <a:schemeClr val="tx2"/>
              </a:gs>
              <a:gs pos="73000">
                <a:srgbClr val="3C306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Graphical user interface, application&#10;&#10;Description automatically generated">
            <a:extLst>
              <a:ext uri="{FF2B5EF4-FFF2-40B4-BE49-F238E27FC236}">
                <a16:creationId xmlns:a16="http://schemas.microsoft.com/office/drawing/2014/main" id="{91107844-FBDE-EAED-BC44-2B27F2F06F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31358" y="5608921"/>
            <a:ext cx="3235955" cy="1249079"/>
          </a:xfrm>
          <a:prstGeom prst="rect">
            <a:avLst/>
          </a:prstGeom>
        </p:spPr>
      </p:pic>
    </p:spTree>
    <p:extLst>
      <p:ext uri="{BB962C8B-B14F-4D97-AF65-F5344CB8AC3E}">
        <p14:creationId xmlns:p14="http://schemas.microsoft.com/office/powerpoint/2010/main" val="162957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F893C-A405-9002-1987-A8FF580956F5}"/>
              </a:ext>
            </a:extLst>
          </p:cNvPr>
          <p:cNvSpPr>
            <a:spLocks noGrp="1"/>
          </p:cNvSpPr>
          <p:nvPr>
            <p:ph type="title"/>
          </p:nvPr>
        </p:nvSpPr>
        <p:spPr>
          <a:xfrm>
            <a:off x="360000" y="681037"/>
            <a:ext cx="11472000" cy="1009651"/>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04761127-C9F4-7E51-5B89-C5A3615D6744}"/>
              </a:ext>
            </a:extLst>
          </p:cNvPr>
          <p:cNvSpPr>
            <a:spLocks noGrp="1"/>
          </p:cNvSpPr>
          <p:nvPr>
            <p:ph sz="half" idx="1"/>
          </p:nvPr>
        </p:nvSpPr>
        <p:spPr>
          <a:xfrm>
            <a:off x="360000" y="1825624"/>
            <a:ext cx="5659800" cy="467651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E3BD79B-65DA-44A9-B8DB-66E60FDE550E}"/>
              </a:ext>
            </a:extLst>
          </p:cNvPr>
          <p:cNvSpPr>
            <a:spLocks noGrp="1"/>
          </p:cNvSpPr>
          <p:nvPr>
            <p:ph sz="half" idx="2"/>
          </p:nvPr>
        </p:nvSpPr>
        <p:spPr>
          <a:xfrm>
            <a:off x="6172200" y="1825625"/>
            <a:ext cx="5659800" cy="4667250"/>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Rectangle: Single Corner Rounded 7">
            <a:extLst>
              <a:ext uri="{FF2B5EF4-FFF2-40B4-BE49-F238E27FC236}">
                <a16:creationId xmlns:a16="http://schemas.microsoft.com/office/drawing/2014/main" id="{3D14486B-1116-F750-6AAF-F35A2B1AA355}"/>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C2DEF368-8B9D-BE93-C2DB-575CA6CD102A}"/>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Single Corner Rounded 9">
            <a:extLst>
              <a:ext uri="{FF2B5EF4-FFF2-40B4-BE49-F238E27FC236}">
                <a16:creationId xmlns:a16="http://schemas.microsoft.com/office/drawing/2014/main" id="{210E55DA-C621-8037-19F5-6486A3E01E51}"/>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80090559-C685-76F7-7977-B9C745514D5B}"/>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34402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EB6CF-77BC-3CD8-0B29-E7B42C405A25}"/>
              </a:ext>
            </a:extLst>
          </p:cNvPr>
          <p:cNvSpPr>
            <a:spLocks noGrp="1"/>
          </p:cNvSpPr>
          <p:nvPr>
            <p:ph type="title"/>
          </p:nvPr>
        </p:nvSpPr>
        <p:spPr>
          <a:xfrm>
            <a:off x="360000" y="668337"/>
            <a:ext cx="11472000" cy="1022351"/>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14657BA2-25A4-B813-32B6-0C92EC5409FC}"/>
              </a:ext>
            </a:extLst>
          </p:cNvPr>
          <p:cNvSpPr>
            <a:spLocks noGrp="1"/>
          </p:cNvSpPr>
          <p:nvPr>
            <p:ph type="body" idx="1"/>
          </p:nvPr>
        </p:nvSpPr>
        <p:spPr>
          <a:xfrm>
            <a:off x="360000" y="1681163"/>
            <a:ext cx="5637575" cy="823912"/>
          </a:xfrm>
        </p:spPr>
        <p:txBody>
          <a:bodyPr anchor="b"/>
          <a:lstStyle>
            <a:lvl1pPr marL="0" indent="0">
              <a:buNone/>
              <a:defRPr sz="2400" b="1">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182375-3D47-F10C-530A-4088B6CF4456}"/>
              </a:ext>
            </a:extLst>
          </p:cNvPr>
          <p:cNvSpPr>
            <a:spLocks noGrp="1"/>
          </p:cNvSpPr>
          <p:nvPr>
            <p:ph sz="half" idx="2"/>
          </p:nvPr>
        </p:nvSpPr>
        <p:spPr>
          <a:xfrm>
            <a:off x="360000" y="2505074"/>
            <a:ext cx="5637575" cy="3997069"/>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0890C1C-C95C-9904-E4D1-84F6FCD0F0DF}"/>
              </a:ext>
            </a:extLst>
          </p:cNvPr>
          <p:cNvSpPr>
            <a:spLocks noGrp="1"/>
          </p:cNvSpPr>
          <p:nvPr>
            <p:ph type="body" sz="quarter" idx="3"/>
          </p:nvPr>
        </p:nvSpPr>
        <p:spPr>
          <a:xfrm>
            <a:off x="6172200" y="1681163"/>
            <a:ext cx="5659800" cy="823912"/>
          </a:xfrm>
        </p:spPr>
        <p:txBody>
          <a:bodyPr anchor="b"/>
          <a:lstStyle>
            <a:lvl1pPr marL="0" indent="0">
              <a:buNone/>
              <a:defRPr sz="2400" b="1">
                <a:solidFill>
                  <a:schemeClr val="tx2"/>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A47B69-2A8C-0767-6A89-ED2E9D26DBCF}"/>
              </a:ext>
            </a:extLst>
          </p:cNvPr>
          <p:cNvSpPr>
            <a:spLocks noGrp="1"/>
          </p:cNvSpPr>
          <p:nvPr>
            <p:ph sz="quarter" idx="4"/>
          </p:nvPr>
        </p:nvSpPr>
        <p:spPr>
          <a:xfrm>
            <a:off x="6172199" y="2505075"/>
            <a:ext cx="5659799" cy="3987800"/>
          </a:xfrm>
        </p:spPr>
        <p:txBody>
          <a:bodyPr/>
          <a:lstStyle>
            <a:lvl1pPr>
              <a:defRPr>
                <a:solidFill>
                  <a:schemeClr val="tx2"/>
                </a:solidFill>
                <a:latin typeface="Arial" panose="020B0604020202020204" pitchFamily="34" charset="0"/>
                <a:cs typeface="Arial" panose="020B0604020202020204" pitchFamily="34" charset="0"/>
              </a:defRPr>
            </a:lvl1pPr>
            <a:lvl2pPr>
              <a:defRPr>
                <a:solidFill>
                  <a:schemeClr val="tx2"/>
                </a:solidFill>
                <a:latin typeface="Arial" panose="020B0604020202020204" pitchFamily="34" charset="0"/>
                <a:cs typeface="Arial" panose="020B0604020202020204" pitchFamily="34" charset="0"/>
              </a:defRPr>
            </a:lvl2pPr>
            <a:lvl3pPr>
              <a:defRPr>
                <a:solidFill>
                  <a:schemeClr val="tx2"/>
                </a:solidFill>
                <a:latin typeface="Arial" panose="020B0604020202020204" pitchFamily="34" charset="0"/>
                <a:cs typeface="Arial" panose="020B0604020202020204" pitchFamily="34" charset="0"/>
              </a:defRPr>
            </a:lvl3pPr>
            <a:lvl4pPr>
              <a:defRPr>
                <a:solidFill>
                  <a:schemeClr val="tx2"/>
                </a:solidFill>
                <a:latin typeface="Arial" panose="020B0604020202020204" pitchFamily="34" charset="0"/>
                <a:cs typeface="Arial" panose="020B0604020202020204" pitchFamily="34" charset="0"/>
              </a:defRPr>
            </a:lvl4pPr>
            <a:lvl5pPr>
              <a:defRPr>
                <a:solidFill>
                  <a:schemeClr val="tx2"/>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Single Corner Rounded 9">
            <a:extLst>
              <a:ext uri="{FF2B5EF4-FFF2-40B4-BE49-F238E27FC236}">
                <a16:creationId xmlns:a16="http://schemas.microsoft.com/office/drawing/2014/main" id="{9CCDB72B-9F92-E758-5A2C-7A9928F63E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Single Corner Rounded 10">
            <a:extLst>
              <a:ext uri="{FF2B5EF4-FFF2-40B4-BE49-F238E27FC236}">
                <a16:creationId xmlns:a16="http://schemas.microsoft.com/office/drawing/2014/main" id="{C9B98FD7-CEF2-09BF-789F-9F28AF242E0D}"/>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Single Corner Rounded 11">
            <a:extLst>
              <a:ext uri="{FF2B5EF4-FFF2-40B4-BE49-F238E27FC236}">
                <a16:creationId xmlns:a16="http://schemas.microsoft.com/office/drawing/2014/main" id="{7648C35B-D9FE-F008-3887-5D0128D9F2E2}"/>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Single Corner Rounded 12">
            <a:extLst>
              <a:ext uri="{FF2B5EF4-FFF2-40B4-BE49-F238E27FC236}">
                <a16:creationId xmlns:a16="http://schemas.microsoft.com/office/drawing/2014/main" id="{6908C171-E714-3CC0-31C5-CD5FB38CB701}"/>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291472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DFA-3E6D-EEFC-6F3E-59ECBFE0815D}"/>
              </a:ext>
            </a:extLst>
          </p:cNvPr>
          <p:cNvSpPr>
            <a:spLocks noGrp="1"/>
          </p:cNvSpPr>
          <p:nvPr>
            <p:ph type="title"/>
          </p:nvPr>
        </p:nvSpPr>
        <p:spPr>
          <a:xfrm>
            <a:off x="385010" y="721895"/>
            <a:ext cx="11446990" cy="1211524"/>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6" name="Rectangle: Single Corner Rounded 5">
            <a:extLst>
              <a:ext uri="{FF2B5EF4-FFF2-40B4-BE49-F238E27FC236}">
                <a16:creationId xmlns:a16="http://schemas.microsoft.com/office/drawing/2014/main" id="{084FD889-77F4-2282-472C-E99E08236B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7EB17BE8-3808-8A45-2E82-F3F0A80B382F}"/>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FC83A76-78C9-74AD-0553-4CD4E50B4116}"/>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9FDDB156-7FF7-A756-5161-428343482F69}"/>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85058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4FDFA-3E6D-EEFC-6F3E-59ECBFE0815D}"/>
              </a:ext>
            </a:extLst>
          </p:cNvPr>
          <p:cNvSpPr>
            <a:spLocks noGrp="1"/>
          </p:cNvSpPr>
          <p:nvPr>
            <p:ph type="title"/>
          </p:nvPr>
        </p:nvSpPr>
        <p:spPr>
          <a:xfrm>
            <a:off x="385010" y="721895"/>
            <a:ext cx="11446990" cy="1211524"/>
          </a:xfrm>
          <a:solidFill>
            <a:schemeClr val="tx2"/>
          </a:solidFill>
        </p:spPr>
        <p:txBody>
          <a:bodyPr vert="horz" lIns="91440" tIns="45720" rIns="91440" bIns="45720" rtlCol="0" anchor="ctr">
            <a:normAutofit/>
          </a:bodyPr>
          <a:lstStyle>
            <a:lvl1pPr>
              <a:defRPr lang="en-GB" b="1" cap="none" baseline="0">
                <a:solidFill>
                  <a:schemeClr val="bg1"/>
                </a:solidFill>
              </a:defRPr>
            </a:lvl1pPr>
          </a:lstStyle>
          <a:p>
            <a:pPr lvl="0"/>
            <a:r>
              <a:rPr lang="en-US"/>
              <a:t>Click to edit Master title style</a:t>
            </a:r>
            <a:endParaRPr lang="en-GB"/>
          </a:p>
        </p:txBody>
      </p:sp>
      <p:sp>
        <p:nvSpPr>
          <p:cNvPr id="6" name="Rectangle: Single Corner Rounded 5">
            <a:extLst>
              <a:ext uri="{FF2B5EF4-FFF2-40B4-BE49-F238E27FC236}">
                <a16:creationId xmlns:a16="http://schemas.microsoft.com/office/drawing/2014/main" id="{084FD889-77F4-2282-472C-E99E08236B53}"/>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7EB17BE8-3808-8A45-2E82-F3F0A80B382F}"/>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FC83A76-78C9-74AD-0553-4CD4E50B4116}"/>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Single Corner Rounded 8">
            <a:extLst>
              <a:ext uri="{FF2B5EF4-FFF2-40B4-BE49-F238E27FC236}">
                <a16:creationId xmlns:a16="http://schemas.microsoft.com/office/drawing/2014/main" id="{9FDDB156-7FF7-A756-5161-428343482F69}"/>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0398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6A65206F-01E1-DEFA-545A-32F27721960F}"/>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Rounded 5">
            <a:extLst>
              <a:ext uri="{FF2B5EF4-FFF2-40B4-BE49-F238E27FC236}">
                <a16:creationId xmlns:a16="http://schemas.microsoft.com/office/drawing/2014/main" id="{28DEF950-5D7A-C4F8-BFBB-DA70B9B80FF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42E544DE-A47B-FEA5-D501-281CC4CB44CF}"/>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6D08B2A-9108-659D-1AEF-C0A3FAB2AEAA}"/>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305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Blank">
    <p:bg>
      <p:bgPr>
        <a:gradFill>
          <a:gsLst>
            <a:gs pos="0">
              <a:schemeClr val="tx2"/>
            </a:gs>
            <a:gs pos="63000">
              <a:schemeClr val="bg1"/>
            </a:gs>
            <a:gs pos="50000">
              <a:srgbClr val="ABC0E4"/>
            </a:gs>
            <a:gs pos="100000">
              <a:schemeClr val="bg1"/>
            </a:gs>
          </a:gsLst>
          <a:lin ang="18900000" scaled="1"/>
        </a:gradFill>
        <a:effectLst/>
      </p:bgPr>
    </p:bg>
    <p:spTree>
      <p:nvGrpSpPr>
        <p:cNvPr id="1" name=""/>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6A65206F-01E1-DEFA-545A-32F27721960F}"/>
              </a:ext>
            </a:extLst>
          </p:cNvPr>
          <p:cNvSpPr/>
          <p:nvPr userDrawn="1"/>
        </p:nvSpPr>
        <p:spPr>
          <a:xfrm>
            <a:off x="360000" y="365125"/>
            <a:ext cx="2592000" cy="252000"/>
          </a:xfrm>
          <a:prstGeom prst="round1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Single Corner Rounded 5">
            <a:extLst>
              <a:ext uri="{FF2B5EF4-FFF2-40B4-BE49-F238E27FC236}">
                <a16:creationId xmlns:a16="http://schemas.microsoft.com/office/drawing/2014/main" id="{28DEF950-5D7A-C4F8-BFBB-DA70B9B80FFC}"/>
              </a:ext>
            </a:extLst>
          </p:cNvPr>
          <p:cNvSpPr/>
          <p:nvPr userDrawn="1"/>
        </p:nvSpPr>
        <p:spPr>
          <a:xfrm>
            <a:off x="3348000" y="355856"/>
            <a:ext cx="2592000" cy="252000"/>
          </a:xfrm>
          <a:prstGeom prst="round1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Single Corner Rounded 6">
            <a:extLst>
              <a:ext uri="{FF2B5EF4-FFF2-40B4-BE49-F238E27FC236}">
                <a16:creationId xmlns:a16="http://schemas.microsoft.com/office/drawing/2014/main" id="{42E544DE-A47B-FEA5-D501-281CC4CB44CF}"/>
              </a:ext>
            </a:extLst>
          </p:cNvPr>
          <p:cNvSpPr/>
          <p:nvPr userDrawn="1"/>
        </p:nvSpPr>
        <p:spPr>
          <a:xfrm>
            <a:off x="6310200" y="362168"/>
            <a:ext cx="2592000" cy="252000"/>
          </a:xfrm>
          <a:prstGeom prst="round1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Single Corner Rounded 7">
            <a:extLst>
              <a:ext uri="{FF2B5EF4-FFF2-40B4-BE49-F238E27FC236}">
                <a16:creationId xmlns:a16="http://schemas.microsoft.com/office/drawing/2014/main" id="{86D08B2A-9108-659D-1AEF-C0A3FAB2AEAA}"/>
              </a:ext>
            </a:extLst>
          </p:cNvPr>
          <p:cNvSpPr/>
          <p:nvPr userDrawn="1"/>
        </p:nvSpPr>
        <p:spPr>
          <a:xfrm>
            <a:off x="9240000" y="365125"/>
            <a:ext cx="2592000" cy="252000"/>
          </a:xfrm>
          <a:prstGeom prst="round1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36954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FEEE0A-ABD1-F2AF-6F3E-A08685BF2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C5787F0-AB68-3D38-6D23-8234F77A17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CA4121-7A73-6F03-6053-14C6CB307A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r>
              <a:rPr lang="en-US"/>
              <a:t>NHS Leicester, Leicestershire and Rutland is the operating name of Leicester, Leicestershire and Rutland Integrated Care Board</a:t>
            </a:r>
            <a:endParaRPr lang="en-GB"/>
          </a:p>
        </p:txBody>
      </p:sp>
      <p:sp>
        <p:nvSpPr>
          <p:cNvPr id="5" name="Footer Placeholder 4">
            <a:extLst>
              <a:ext uri="{FF2B5EF4-FFF2-40B4-BE49-F238E27FC236}">
                <a16:creationId xmlns:a16="http://schemas.microsoft.com/office/drawing/2014/main" id="{AFE7510C-90F1-585D-CC46-A4CB4F111D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r>
              <a:rPr lang="en-GB"/>
              <a:t>Paul Gilbert - paul.gilbert7@nhs.net</a:t>
            </a:r>
          </a:p>
        </p:txBody>
      </p:sp>
      <p:sp>
        <p:nvSpPr>
          <p:cNvPr id="6" name="Slide Number Placeholder 5">
            <a:extLst>
              <a:ext uri="{FF2B5EF4-FFF2-40B4-BE49-F238E27FC236}">
                <a16:creationId xmlns:a16="http://schemas.microsoft.com/office/drawing/2014/main" id="{682E2F66-8908-1B38-497E-5B416F1313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768ADAB1-71B1-46B9-B3D5-0CBACA01A5BD}" type="slidenum">
              <a:rPr lang="en-GB" smtClean="0"/>
              <a:pPr/>
              <a:t>‹#›</a:t>
            </a:fld>
            <a:endParaRPr lang="en-GB"/>
          </a:p>
        </p:txBody>
      </p:sp>
    </p:spTree>
    <p:extLst>
      <p:ext uri="{BB962C8B-B14F-4D97-AF65-F5344CB8AC3E}">
        <p14:creationId xmlns:p14="http://schemas.microsoft.com/office/powerpoint/2010/main" val="38867436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mailto:england.eastmidlandsdos@nhs.net" TargetMode="Externa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hyperlink" Target="https://organisation.nhswebsite.nhs.uk/" TargetMode="External"/><Relationship Id="rId4" Type="http://schemas.openxmlformats.org/officeDocument/2006/relationships/hyperlink" Target="https://tinyurl.com/yfkfw7s3"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mailto:england.eastmidlandsdos@nhs.net" TargetMode="Externa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forms.office.com/pages/responsepage.aspx?id=kp4VA8ZyI0umSq9Q55CtvxHcP71skKxDgA-0H2yj0aVUODQyU0NGR0I4RUpURk81VktLNktOWldMQy4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leicestershire-rutland.communitypharmacy.org.uk/national-services/advanced-services/cpe-pharmacy-first-announcement-2023/" TargetMode="External"/><Relationship Id="rId2" Type="http://schemas.openxmlformats.org/officeDocument/2006/relationships/hyperlink" Target="https://cpe.org.uk/wp-content/uploads/2023/12/Briefing-041.23-Briefing-for-LMCs-GP-practices-on-the-Pharmacy-First-service.pdf" TargetMode="External"/><Relationship Id="rId1" Type="http://schemas.openxmlformats.org/officeDocument/2006/relationships/slideLayout" Target="../slideLayouts/slideLayout2.xml"/><Relationship Id="rId5" Type="http://schemas.openxmlformats.org/officeDocument/2006/relationships/hyperlink" Target="mailto:melanie.burdett@nhs.net" TargetMode="External"/><Relationship Id="rId4" Type="http://schemas.openxmlformats.org/officeDocument/2006/relationships/hyperlink" Target="mailto:paul.gilbert7@nhs.ne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tinyurl.com/bdfz3mav"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mailto:melanie.burdett@nhs.ne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mailto:hannah.bajwa@nhs.n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C21E9-CB6A-7C59-9252-0B82C835CA20}"/>
              </a:ext>
            </a:extLst>
          </p:cNvPr>
          <p:cNvSpPr>
            <a:spLocks noGrp="1"/>
          </p:cNvSpPr>
          <p:nvPr>
            <p:ph type="ctrTitle"/>
          </p:nvPr>
        </p:nvSpPr>
        <p:spPr>
          <a:xfrm>
            <a:off x="360000" y="1609618"/>
            <a:ext cx="11472000" cy="1440000"/>
          </a:xfrm>
        </p:spPr>
        <p:txBody>
          <a:bodyPr/>
          <a:lstStyle/>
          <a:p>
            <a:r>
              <a:rPr lang="en-GB" dirty="0">
                <a:latin typeface="Arial"/>
                <a:cs typeface="Arial"/>
              </a:rPr>
              <a:t>Pharmacy First Update</a:t>
            </a:r>
            <a:endParaRPr lang="en-GB" dirty="0"/>
          </a:p>
        </p:txBody>
      </p:sp>
      <p:sp>
        <p:nvSpPr>
          <p:cNvPr id="3" name="Subtitle 2">
            <a:extLst>
              <a:ext uri="{FF2B5EF4-FFF2-40B4-BE49-F238E27FC236}">
                <a16:creationId xmlns:a16="http://schemas.microsoft.com/office/drawing/2014/main" id="{8594CA5B-AEAF-2FBE-7866-AEAAF15C3817}"/>
              </a:ext>
            </a:extLst>
          </p:cNvPr>
          <p:cNvSpPr>
            <a:spLocks noGrp="1"/>
          </p:cNvSpPr>
          <p:nvPr>
            <p:ph type="subTitle" idx="1"/>
          </p:nvPr>
        </p:nvSpPr>
        <p:spPr>
          <a:xfrm>
            <a:off x="360001" y="3022661"/>
            <a:ext cx="11471999" cy="1820943"/>
          </a:xfrm>
        </p:spPr>
        <p:txBody>
          <a:bodyPr>
            <a:normAutofit fontScale="62500" lnSpcReduction="20000"/>
          </a:bodyPr>
          <a:lstStyle/>
          <a:p>
            <a:r>
              <a:rPr lang="en-GB" sz="5100"/>
              <a:t>Paul Gilbert</a:t>
            </a:r>
          </a:p>
          <a:p>
            <a:r>
              <a:rPr lang="en-GB" sz="5100"/>
              <a:t>Community Pharmacy Clinical Lead</a:t>
            </a:r>
          </a:p>
          <a:p>
            <a:endParaRPr lang="en-GB" sz="5100"/>
          </a:p>
          <a:p>
            <a:r>
              <a:rPr lang="en-GB"/>
              <a:t>Paul.gilbert7@nhs.net</a:t>
            </a:r>
          </a:p>
        </p:txBody>
      </p:sp>
      <p:sp>
        <p:nvSpPr>
          <p:cNvPr id="4" name="Date Placeholder 3">
            <a:extLst>
              <a:ext uri="{FF2B5EF4-FFF2-40B4-BE49-F238E27FC236}">
                <a16:creationId xmlns:a16="http://schemas.microsoft.com/office/drawing/2014/main" id="{044315F6-95E1-2F4E-B583-01125C29258A}"/>
              </a:ext>
            </a:extLst>
          </p:cNvPr>
          <p:cNvSpPr>
            <a:spLocks noGrp="1"/>
          </p:cNvSpPr>
          <p:nvPr>
            <p:ph type="dt" sz="half" idx="10"/>
          </p:nvPr>
        </p:nvSpPr>
        <p:spPr/>
        <p:txBody>
          <a:bodyPr/>
          <a:lstStyle/>
          <a:p>
            <a:r>
              <a:rPr lang="en-US"/>
              <a:t>NHS Leicester, Leicestershire and Rutland is the operating name of Leicester, Leicestershire and Rutland Integrated Care Board</a:t>
            </a:r>
            <a:endParaRPr lang="en-GB"/>
          </a:p>
        </p:txBody>
      </p:sp>
    </p:spTree>
    <p:extLst>
      <p:ext uri="{BB962C8B-B14F-4D97-AF65-F5344CB8AC3E}">
        <p14:creationId xmlns:p14="http://schemas.microsoft.com/office/powerpoint/2010/main" val="2524463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4F3C-7ABF-BC17-98E1-CA23528D1525}"/>
              </a:ext>
            </a:extLst>
          </p:cNvPr>
          <p:cNvSpPr>
            <a:spLocks noGrp="1"/>
          </p:cNvSpPr>
          <p:nvPr>
            <p:ph type="title"/>
          </p:nvPr>
        </p:nvSpPr>
        <p:spPr/>
        <p:txBody>
          <a:bodyPr/>
          <a:lstStyle/>
          <a:p>
            <a:r>
              <a:rPr lang="en-GB" dirty="0">
                <a:latin typeface="Arial"/>
                <a:cs typeface="Arial"/>
              </a:rPr>
              <a:t>What we want pharmacies to do</a:t>
            </a:r>
            <a:endParaRPr lang="en-GB" dirty="0"/>
          </a:p>
        </p:txBody>
      </p:sp>
      <p:sp>
        <p:nvSpPr>
          <p:cNvPr id="3" name="Content Placeholder 2">
            <a:extLst>
              <a:ext uri="{FF2B5EF4-FFF2-40B4-BE49-F238E27FC236}">
                <a16:creationId xmlns:a16="http://schemas.microsoft.com/office/drawing/2014/main" id="{D809290D-89D9-53EA-4E0B-F3188E3EFEBC}"/>
              </a:ext>
            </a:extLst>
          </p:cNvPr>
          <p:cNvSpPr>
            <a:spLocks noGrp="1"/>
          </p:cNvSpPr>
          <p:nvPr>
            <p:ph idx="1"/>
          </p:nvPr>
        </p:nvSpPr>
        <p:spPr>
          <a:xfrm>
            <a:off x="360000" y="1825624"/>
            <a:ext cx="11472000" cy="4819725"/>
          </a:xfrm>
        </p:spPr>
        <p:txBody>
          <a:bodyPr vert="horz" lIns="91440" tIns="45720" rIns="91440" bIns="45720" rtlCol="0" anchor="t">
            <a:normAutofit fontScale="92500" lnSpcReduction="20000"/>
          </a:bodyPr>
          <a:lstStyle/>
          <a:p>
            <a:r>
              <a:rPr lang="en-GB" dirty="0"/>
              <a:t>Perform the service to a high quality standard</a:t>
            </a:r>
          </a:p>
          <a:p>
            <a:pPr lvl="1"/>
            <a:r>
              <a:rPr lang="en-GB" dirty="0"/>
              <a:t>Consultation room fit for purpose</a:t>
            </a:r>
          </a:p>
          <a:p>
            <a:pPr lvl="1"/>
            <a:r>
              <a:rPr lang="en-GB" dirty="0"/>
              <a:t>Correct equipment</a:t>
            </a:r>
          </a:p>
          <a:p>
            <a:pPr lvl="1"/>
            <a:r>
              <a:rPr lang="en-GB" dirty="0"/>
              <a:t>Record keeping to a high standard</a:t>
            </a:r>
          </a:p>
          <a:p>
            <a:r>
              <a:rPr lang="en-GB" dirty="0"/>
              <a:t>If all clinical pathways for Pharmacy First are not available 100% of the time reflect on why that is and what is the journey to 100% availability.</a:t>
            </a:r>
          </a:p>
          <a:p>
            <a:r>
              <a:rPr lang="en-GB" dirty="0"/>
              <a:t>Engage your locums</a:t>
            </a:r>
          </a:p>
          <a:p>
            <a:r>
              <a:rPr lang="en-GB" dirty="0"/>
              <a:t>Report IT teething issues</a:t>
            </a:r>
          </a:p>
          <a:p>
            <a:r>
              <a:rPr lang="en-GB" dirty="0"/>
              <a:t>Flag practices signposting and not referring</a:t>
            </a:r>
          </a:p>
          <a:p>
            <a:r>
              <a:rPr lang="en-GB" dirty="0"/>
              <a:t>Highlight inappropriate 111 referrals</a:t>
            </a:r>
          </a:p>
          <a:p>
            <a:r>
              <a:rPr lang="en-GB" dirty="0"/>
              <a:t>Speak to local practices</a:t>
            </a:r>
          </a:p>
          <a:p>
            <a:r>
              <a:rPr lang="en-GB" dirty="0"/>
              <a:t>Keep the DoS up to date</a:t>
            </a:r>
          </a:p>
        </p:txBody>
      </p:sp>
    </p:spTree>
    <p:extLst>
      <p:ext uri="{BB962C8B-B14F-4D97-AF65-F5344CB8AC3E}">
        <p14:creationId xmlns:p14="http://schemas.microsoft.com/office/powerpoint/2010/main" val="3214900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AA761-DB6E-C456-2211-A9C4FEBDEACE}"/>
              </a:ext>
            </a:extLst>
          </p:cNvPr>
          <p:cNvSpPr>
            <a:spLocks noGrp="1"/>
          </p:cNvSpPr>
          <p:nvPr>
            <p:ph type="title"/>
          </p:nvPr>
        </p:nvSpPr>
        <p:spPr>
          <a:xfrm>
            <a:off x="321962" y="190968"/>
            <a:ext cx="11533238" cy="1002790"/>
          </a:xfrm>
        </p:spPr>
        <p:txBody>
          <a:bodyPr>
            <a:normAutofit fontScale="90000"/>
          </a:bodyPr>
          <a:lstStyle/>
          <a:p>
            <a:r>
              <a:rPr lang="en-GB">
                <a:latin typeface="Arial"/>
                <a:cs typeface="Arial"/>
              </a:rPr>
              <a:t>Guidance on Updating the Directory of Services (DoS) - East Midlands</a:t>
            </a:r>
          </a:p>
        </p:txBody>
      </p:sp>
      <p:sp>
        <p:nvSpPr>
          <p:cNvPr id="3" name="Content Placeholder 2">
            <a:extLst>
              <a:ext uri="{FF2B5EF4-FFF2-40B4-BE49-F238E27FC236}">
                <a16:creationId xmlns:a16="http://schemas.microsoft.com/office/drawing/2014/main" id="{BB108E17-DA23-2F74-F61E-2AD54C33852B}"/>
              </a:ext>
            </a:extLst>
          </p:cNvPr>
          <p:cNvSpPr>
            <a:spLocks noGrp="1"/>
          </p:cNvSpPr>
          <p:nvPr>
            <p:ph sz="half" idx="1"/>
          </p:nvPr>
        </p:nvSpPr>
        <p:spPr>
          <a:xfrm>
            <a:off x="321962" y="2122650"/>
            <a:ext cx="5721038" cy="4328295"/>
          </a:xfrm>
          <a:ln w="12700">
            <a:solidFill>
              <a:schemeClr val="tx1"/>
            </a:solidFill>
          </a:ln>
        </p:spPr>
        <p:txBody>
          <a:bodyPr>
            <a:normAutofit fontScale="92500" lnSpcReduction="20000"/>
          </a:bodyPr>
          <a:lstStyle/>
          <a:p>
            <a:pPr marL="0" indent="0">
              <a:buNone/>
            </a:pPr>
            <a:r>
              <a:rPr lang="en-GB"/>
              <a:t>If the pharmacy cannot offer any services:</a:t>
            </a:r>
          </a:p>
          <a:p>
            <a:pPr marL="0" indent="0">
              <a:buNone/>
            </a:pPr>
            <a:r>
              <a:rPr lang="en-GB" sz="2200" b="1">
                <a:solidFill>
                  <a:schemeClr val="tx1"/>
                </a:solidFill>
              </a:rPr>
              <a:t>At any time:</a:t>
            </a:r>
          </a:p>
        </p:txBody>
      </p:sp>
      <p:sp>
        <p:nvSpPr>
          <p:cNvPr id="4" name="Content Placeholder 3">
            <a:extLst>
              <a:ext uri="{FF2B5EF4-FFF2-40B4-BE49-F238E27FC236}">
                <a16:creationId xmlns:a16="http://schemas.microsoft.com/office/drawing/2014/main" id="{298D714B-F05B-325F-5942-9F7E0A37E2C0}"/>
              </a:ext>
            </a:extLst>
          </p:cNvPr>
          <p:cNvSpPr>
            <a:spLocks noGrp="1"/>
          </p:cNvSpPr>
          <p:nvPr>
            <p:ph sz="half" idx="2"/>
          </p:nvPr>
        </p:nvSpPr>
        <p:spPr>
          <a:xfrm>
            <a:off x="6172200" y="2122651"/>
            <a:ext cx="5636600" cy="4328295"/>
          </a:xfrm>
          <a:ln w="12700">
            <a:solidFill>
              <a:schemeClr val="tx1"/>
            </a:solidFill>
          </a:ln>
        </p:spPr>
        <p:txBody>
          <a:bodyPr vert="horz" lIns="91440" tIns="45720" rIns="91440" bIns="45720" rtlCol="0" anchor="t">
            <a:normAutofit fontScale="92500" lnSpcReduction="20000"/>
          </a:bodyPr>
          <a:lstStyle/>
          <a:p>
            <a:pPr marL="0" indent="0">
              <a:buNone/>
            </a:pPr>
            <a:r>
              <a:rPr lang="en-GB">
                <a:latin typeface="Arial"/>
                <a:cs typeface="Arial"/>
              </a:rPr>
              <a:t>If the pharmacy can open but cannot offer Pharmacy First: </a:t>
            </a:r>
            <a:endParaRPr lang="en-GB"/>
          </a:p>
          <a:p>
            <a:pPr marL="0" indent="0">
              <a:buNone/>
              <a:defRPr/>
            </a:pPr>
            <a:r>
              <a:rPr lang="en-GB" sz="1800">
                <a:latin typeface="Arial"/>
                <a:cs typeface="Arial"/>
              </a:rPr>
              <a:t>Email the East Midlands DoS Team as soon as you become aware you cannot offer the service via: </a:t>
            </a:r>
          </a:p>
          <a:p>
            <a:pPr marL="0" indent="0">
              <a:buNone/>
              <a:defRPr/>
            </a:pPr>
            <a:r>
              <a:rPr lang="en-GB" sz="1900">
                <a:latin typeface="Arial"/>
                <a:cs typeface="Arial"/>
                <a:hlinkClick r:id="rId2"/>
              </a:rPr>
              <a:t>england.eastmidlandsdos@nhs.net</a:t>
            </a:r>
            <a:r>
              <a:rPr lang="en-GB" sz="1900">
                <a:latin typeface="Arial"/>
                <a:cs typeface="Arial"/>
              </a:rPr>
              <a:t>  </a:t>
            </a:r>
            <a:endParaRPr lang="en-GB" sz="1900"/>
          </a:p>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en-GB" sz="1700" b="0" i="0" u="none" strike="noStrike" kern="1200" cap="none" spc="0" normalizeH="0" baseline="0" noProof="0">
                <a:ln>
                  <a:noFill/>
                </a:ln>
                <a:solidFill>
                  <a:prstClr val="black"/>
                </a:solidFill>
                <a:effectLst/>
                <a:uLnTx/>
                <a:uFillTx/>
                <a:latin typeface="Arial"/>
                <a:ea typeface="+mn-ea"/>
                <a:cs typeface="Arial"/>
              </a:rPr>
              <a:t>Include</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Arial"/>
                <a:ea typeface="+mn-ea"/>
                <a:cs typeface="Arial"/>
              </a:rPr>
              <a:t>ODS code of the pharmacy</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Arial"/>
                <a:ea typeface="+mn-ea"/>
                <a:cs typeface="Arial"/>
              </a:rPr>
              <a:t>Address and postcode of the pharmacy</a:t>
            </a:r>
          </a:p>
          <a:p>
            <a:pPr>
              <a:lnSpc>
                <a:spcPct val="120000"/>
              </a:lnSpc>
              <a:spcBef>
                <a:spcPts val="0"/>
              </a:spcBef>
              <a:defRPr/>
            </a:pPr>
            <a:r>
              <a:rPr kumimoji="0" lang="en-GB" sz="1700" b="0" i="0" u="none" strike="noStrike" kern="1200" cap="none" spc="0" normalizeH="0" baseline="0" noProof="0">
                <a:ln>
                  <a:noFill/>
                </a:ln>
                <a:solidFill>
                  <a:prstClr val="black"/>
                </a:solidFill>
                <a:effectLst/>
                <a:uLnTx/>
                <a:uFillTx/>
                <a:latin typeface="Arial"/>
                <a:ea typeface="+mn-ea"/>
                <a:cs typeface="Arial"/>
              </a:rPr>
              <a:t>Reason</a:t>
            </a:r>
            <a:r>
              <a:rPr lang="en-GB" sz="1700">
                <a:solidFill>
                  <a:prstClr val="black"/>
                </a:solidFill>
                <a:latin typeface="Arial"/>
                <a:cs typeface="Arial"/>
              </a:rPr>
              <a:t> Pharmacy First</a:t>
            </a:r>
            <a:r>
              <a:rPr kumimoji="0" lang="en-GB" sz="1700" b="0" i="0" u="none" strike="noStrike" kern="1200" cap="none" spc="0" normalizeH="0" baseline="0" noProof="0">
                <a:ln>
                  <a:noFill/>
                </a:ln>
                <a:solidFill>
                  <a:prstClr val="black"/>
                </a:solidFill>
                <a:effectLst/>
                <a:uLnTx/>
                <a:uFillTx/>
                <a:latin typeface="Arial"/>
                <a:ea typeface="+mn-ea"/>
                <a:cs typeface="Arial"/>
              </a:rPr>
              <a:t> is unavailable</a:t>
            </a:r>
            <a:endParaRPr lang="en-GB" sz="1700" b="0" i="0" u="none" strike="noStrike" kern="1200" cap="none" spc="0" normalizeH="0" baseline="0" noProof="0">
              <a:ln>
                <a:noFill/>
              </a:ln>
              <a:solidFill>
                <a:prstClr val="black"/>
              </a:solidFill>
              <a:effectLst/>
              <a:uLnTx/>
              <a:uFillTx/>
              <a:latin typeface="Arial"/>
              <a:cs typeface="Arial"/>
            </a:endParaRP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Arial"/>
                <a:ea typeface="+mn-ea"/>
                <a:cs typeface="Arial"/>
              </a:rPr>
              <a:t>Planned date and time when it will be available</a:t>
            </a:r>
            <a:endParaRPr lang="en-GB" sz="1700" b="0" i="0" u="none" strike="noStrike" kern="1200" cap="none" spc="0" normalizeH="0" baseline="0" noProof="0">
              <a:ln>
                <a:noFill/>
              </a:ln>
              <a:solidFill>
                <a:prstClr val="black"/>
              </a:solidFill>
              <a:effectLst/>
              <a:uLnTx/>
              <a:uFillTx/>
              <a:latin typeface="Arial"/>
              <a:cs typeface="Arial"/>
            </a:endParaRP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a:ln>
                  <a:noFill/>
                </a:ln>
                <a:solidFill>
                  <a:prstClr val="black"/>
                </a:solidFill>
                <a:effectLst/>
                <a:uLnTx/>
                <a:uFillTx/>
                <a:latin typeface="Arial"/>
                <a:ea typeface="+mn-ea"/>
                <a:cs typeface="Arial"/>
              </a:rPr>
              <a:t>Name of person requesting the update</a:t>
            </a:r>
          </a:p>
          <a:p>
            <a:pPr marL="0" indent="0">
              <a:buNone/>
              <a:defRPr/>
            </a:pPr>
            <a:endParaRPr lang="en-GB" sz="1800">
              <a:solidFill>
                <a:schemeClr val="tx1"/>
              </a:solidFill>
              <a:latin typeface="Arial"/>
              <a:cs typeface="Arial"/>
            </a:endParaRPr>
          </a:p>
          <a:p>
            <a:pPr marL="0" indent="0">
              <a:buNone/>
              <a:defRPr/>
            </a:pPr>
            <a:r>
              <a:rPr lang="en-GB">
                <a:latin typeface="Arial"/>
                <a:cs typeface="Arial"/>
              </a:rPr>
              <a:t>Don't forget to inform local GP Practices if you temporarily cannot offer Pharmacy First</a:t>
            </a:r>
          </a:p>
        </p:txBody>
      </p:sp>
      <p:sp>
        <p:nvSpPr>
          <p:cNvPr id="5" name="TextBox 4">
            <a:extLst>
              <a:ext uri="{FF2B5EF4-FFF2-40B4-BE49-F238E27FC236}">
                <a16:creationId xmlns:a16="http://schemas.microsoft.com/office/drawing/2014/main" id="{B48B92CF-D15C-1CF4-DAEA-545E2B60500F}"/>
              </a:ext>
            </a:extLst>
          </p:cNvPr>
          <p:cNvSpPr txBox="1"/>
          <p:nvPr/>
        </p:nvSpPr>
        <p:spPr>
          <a:xfrm>
            <a:off x="230800" y="1199321"/>
            <a:ext cx="115780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DoS is used by other services within the NHS (particularly NHS111) to identify which community pharmacies are open and which services they offer so they can ensure patients are referred to an appropriate pharmacy. Therefore, it is important that pharmacy teams keep their DoS profile accurate.</a:t>
            </a:r>
          </a:p>
        </p:txBody>
      </p:sp>
      <p:sp>
        <p:nvSpPr>
          <p:cNvPr id="6" name="TextBox 5">
            <a:extLst>
              <a:ext uri="{FF2B5EF4-FFF2-40B4-BE49-F238E27FC236}">
                <a16:creationId xmlns:a16="http://schemas.microsoft.com/office/drawing/2014/main" id="{470FF4BF-A99F-E3C8-BF68-6F2127A408FA}"/>
              </a:ext>
            </a:extLst>
          </p:cNvPr>
          <p:cNvSpPr txBox="1"/>
          <p:nvPr/>
        </p:nvSpPr>
        <p:spPr>
          <a:xfrm>
            <a:off x="215247" y="6450946"/>
            <a:ext cx="115779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Please ensure all member of the pharmacy team are aware when the DoS needs updating and how to do it </a:t>
            </a:r>
          </a:p>
        </p:txBody>
      </p:sp>
      <p:grpSp>
        <p:nvGrpSpPr>
          <p:cNvPr id="22" name="Group 21">
            <a:extLst>
              <a:ext uri="{FF2B5EF4-FFF2-40B4-BE49-F238E27FC236}">
                <a16:creationId xmlns:a16="http://schemas.microsoft.com/office/drawing/2014/main" id="{CF75652D-E748-3FFB-4897-D196E88E53FF}"/>
              </a:ext>
            </a:extLst>
          </p:cNvPr>
          <p:cNvGrpSpPr/>
          <p:nvPr/>
        </p:nvGrpSpPr>
        <p:grpSpPr>
          <a:xfrm>
            <a:off x="321962" y="4955479"/>
            <a:ext cx="5666442" cy="1608650"/>
            <a:chOff x="321962" y="4955479"/>
            <a:chExt cx="5666442" cy="1608650"/>
          </a:xfrm>
        </p:grpSpPr>
        <p:pic>
          <p:nvPicPr>
            <p:cNvPr id="8" name="Picture 7" descr="A qr code on a white background&#10;&#10;Description automatically generated with medium confidence">
              <a:extLst>
                <a:ext uri="{FF2B5EF4-FFF2-40B4-BE49-F238E27FC236}">
                  <a16:creationId xmlns:a16="http://schemas.microsoft.com/office/drawing/2014/main" id="{438C28A8-341D-6240-B6AD-D478849B43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004" y="4955479"/>
              <a:ext cx="1406400" cy="1406400"/>
            </a:xfrm>
            <a:prstGeom prst="rect">
              <a:avLst/>
            </a:prstGeom>
          </p:spPr>
        </p:pic>
        <p:sp>
          <p:nvSpPr>
            <p:cNvPr id="9" name="TextBox 8">
              <a:extLst>
                <a:ext uri="{FF2B5EF4-FFF2-40B4-BE49-F238E27FC236}">
                  <a16:creationId xmlns:a16="http://schemas.microsoft.com/office/drawing/2014/main" id="{38D47058-A16D-501E-CB63-190A2B65E2A6}"/>
                </a:ext>
              </a:extLst>
            </p:cNvPr>
            <p:cNvSpPr txBox="1"/>
            <p:nvPr/>
          </p:nvSpPr>
          <p:spPr>
            <a:xfrm>
              <a:off x="321962" y="5086801"/>
              <a:ext cx="407624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For guidance on how to use Profile Manager there are a selection of videos here </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4"/>
                </a:rPr>
                <a:t>https://tinyurl.com/yfkfw7s3</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21" name="Group 20">
            <a:extLst>
              <a:ext uri="{FF2B5EF4-FFF2-40B4-BE49-F238E27FC236}">
                <a16:creationId xmlns:a16="http://schemas.microsoft.com/office/drawing/2014/main" id="{CE6BBB8E-D488-B434-EEC0-240FE96F67BA}"/>
              </a:ext>
            </a:extLst>
          </p:cNvPr>
          <p:cNvGrpSpPr/>
          <p:nvPr/>
        </p:nvGrpSpPr>
        <p:grpSpPr>
          <a:xfrm>
            <a:off x="325811" y="3131004"/>
            <a:ext cx="5662594" cy="1406400"/>
            <a:chOff x="325811" y="3131004"/>
            <a:chExt cx="5662594" cy="1406400"/>
          </a:xfrm>
        </p:grpSpPr>
        <p:sp>
          <p:nvSpPr>
            <p:cNvPr id="10" name="TextBox 9">
              <a:extLst>
                <a:ext uri="{FF2B5EF4-FFF2-40B4-BE49-F238E27FC236}">
                  <a16:creationId xmlns:a16="http://schemas.microsoft.com/office/drawing/2014/main" id="{20C14371-E62F-0C51-2D3B-D05A0F50B180}"/>
                </a:ext>
              </a:extLst>
            </p:cNvPr>
            <p:cNvSpPr txBox="1"/>
            <p:nvPr/>
          </p:nvSpPr>
          <p:spPr>
            <a:xfrm>
              <a:off x="325811" y="3337075"/>
              <a:ext cx="436048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Profile Manager </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5"/>
                </a:rPr>
                <a:t>https://organisation.nhswebsite.nhs.uk</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to close your profile for the duration of the time you are not open</a:t>
              </a:r>
            </a:p>
          </p:txBody>
        </p:sp>
        <p:pic>
          <p:nvPicPr>
            <p:cNvPr id="12" name="Picture 11" descr="A qr code on a white background&#10;&#10;Description automatically generated with medium confidence">
              <a:extLst>
                <a:ext uri="{FF2B5EF4-FFF2-40B4-BE49-F238E27FC236}">
                  <a16:creationId xmlns:a16="http://schemas.microsoft.com/office/drawing/2014/main" id="{2998273A-6D8E-F0A7-B747-595D9C1200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2005" y="3131004"/>
              <a:ext cx="1406400" cy="1406400"/>
            </a:xfrm>
            <a:prstGeom prst="rect">
              <a:avLst/>
            </a:prstGeom>
          </p:spPr>
        </p:pic>
      </p:grpSp>
    </p:spTree>
    <p:extLst>
      <p:ext uri="{BB962C8B-B14F-4D97-AF65-F5344CB8AC3E}">
        <p14:creationId xmlns:p14="http://schemas.microsoft.com/office/powerpoint/2010/main" val="573724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66E0C-166E-40C5-D070-601FCBE729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CEAB4-7239-52B0-0FF5-F2AFFDCD9A92}"/>
              </a:ext>
            </a:extLst>
          </p:cNvPr>
          <p:cNvSpPr>
            <a:spLocks noGrp="1"/>
          </p:cNvSpPr>
          <p:nvPr>
            <p:ph type="title"/>
          </p:nvPr>
        </p:nvSpPr>
        <p:spPr>
          <a:xfrm>
            <a:off x="321962" y="190968"/>
            <a:ext cx="11533238" cy="1002790"/>
          </a:xfrm>
        </p:spPr>
        <p:txBody>
          <a:bodyPr>
            <a:normAutofit fontScale="90000"/>
          </a:bodyPr>
          <a:lstStyle/>
          <a:p>
            <a:r>
              <a:rPr lang="en-GB">
                <a:latin typeface="Arial"/>
                <a:cs typeface="Arial"/>
              </a:rPr>
              <a:t>Guidance on Updating the Directory of Services (DoS) - East Midlands</a:t>
            </a:r>
          </a:p>
        </p:txBody>
      </p:sp>
      <p:sp>
        <p:nvSpPr>
          <p:cNvPr id="6" name="TextBox 5">
            <a:extLst>
              <a:ext uri="{FF2B5EF4-FFF2-40B4-BE49-F238E27FC236}">
                <a16:creationId xmlns:a16="http://schemas.microsoft.com/office/drawing/2014/main" id="{337F0B2B-6ECB-B49D-1061-D5B34AB88FBE}"/>
              </a:ext>
            </a:extLst>
          </p:cNvPr>
          <p:cNvSpPr txBox="1"/>
          <p:nvPr/>
        </p:nvSpPr>
        <p:spPr>
          <a:xfrm>
            <a:off x="215247" y="6450946"/>
            <a:ext cx="11577999"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Please ensure all member of the pharmacy team are aware when the DoS needs updating and how to do it </a:t>
            </a:r>
          </a:p>
        </p:txBody>
      </p:sp>
      <p:sp>
        <p:nvSpPr>
          <p:cNvPr id="15" name="Rectangle 14">
            <a:extLst>
              <a:ext uri="{FF2B5EF4-FFF2-40B4-BE49-F238E27FC236}">
                <a16:creationId xmlns:a16="http://schemas.microsoft.com/office/drawing/2014/main" id="{2B336F4E-54BF-BEEC-A058-F153C1AC06C3}"/>
              </a:ext>
            </a:extLst>
          </p:cNvPr>
          <p:cNvSpPr/>
          <p:nvPr/>
        </p:nvSpPr>
        <p:spPr>
          <a:xfrm>
            <a:off x="321128" y="1398814"/>
            <a:ext cx="3374571" cy="914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Is the pharmacy open and offering Pharmacy First </a:t>
            </a:r>
          </a:p>
        </p:txBody>
      </p:sp>
      <p:sp>
        <p:nvSpPr>
          <p:cNvPr id="3" name="Rectangle 2">
            <a:extLst>
              <a:ext uri="{FF2B5EF4-FFF2-40B4-BE49-F238E27FC236}">
                <a16:creationId xmlns:a16="http://schemas.microsoft.com/office/drawing/2014/main" id="{3D6B3A73-82E9-985C-D831-E836C71F47AF}"/>
              </a:ext>
            </a:extLst>
          </p:cNvPr>
          <p:cNvSpPr/>
          <p:nvPr/>
        </p:nvSpPr>
        <p:spPr>
          <a:xfrm>
            <a:off x="1438311" y="2631447"/>
            <a:ext cx="1140203" cy="914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Yes</a:t>
            </a:r>
          </a:p>
        </p:txBody>
      </p:sp>
      <p:sp>
        <p:nvSpPr>
          <p:cNvPr id="4" name="Rectangle 3">
            <a:extLst>
              <a:ext uri="{FF2B5EF4-FFF2-40B4-BE49-F238E27FC236}">
                <a16:creationId xmlns:a16="http://schemas.microsoft.com/office/drawing/2014/main" id="{3143E586-A09C-A5A3-7DA3-67C64918B9E8}"/>
              </a:ext>
            </a:extLst>
          </p:cNvPr>
          <p:cNvSpPr/>
          <p:nvPr/>
        </p:nvSpPr>
        <p:spPr>
          <a:xfrm>
            <a:off x="1438311" y="3871261"/>
            <a:ext cx="1140204" cy="914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No action required</a:t>
            </a:r>
          </a:p>
        </p:txBody>
      </p:sp>
      <p:sp>
        <p:nvSpPr>
          <p:cNvPr id="5" name="Rectangle 4">
            <a:extLst>
              <a:ext uri="{FF2B5EF4-FFF2-40B4-BE49-F238E27FC236}">
                <a16:creationId xmlns:a16="http://schemas.microsoft.com/office/drawing/2014/main" id="{1030F240-3D97-392F-BCAC-084063BDDEB3}"/>
              </a:ext>
            </a:extLst>
          </p:cNvPr>
          <p:cNvSpPr/>
          <p:nvPr/>
        </p:nvSpPr>
        <p:spPr>
          <a:xfrm>
            <a:off x="7559797" y="1398814"/>
            <a:ext cx="1140203" cy="914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No</a:t>
            </a:r>
          </a:p>
        </p:txBody>
      </p:sp>
      <p:sp>
        <p:nvSpPr>
          <p:cNvPr id="7" name="Rectangle 6">
            <a:extLst>
              <a:ext uri="{FF2B5EF4-FFF2-40B4-BE49-F238E27FC236}">
                <a16:creationId xmlns:a16="http://schemas.microsoft.com/office/drawing/2014/main" id="{582CA49A-EE24-33D4-7D4A-994F2AA0700F}"/>
              </a:ext>
            </a:extLst>
          </p:cNvPr>
          <p:cNvSpPr/>
          <p:nvPr/>
        </p:nvSpPr>
        <p:spPr>
          <a:xfrm>
            <a:off x="4401295" y="2631447"/>
            <a:ext cx="3374571" cy="914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If the pharmacy is open but not offering Pharmacy First </a:t>
            </a:r>
          </a:p>
        </p:txBody>
      </p:sp>
      <p:sp>
        <p:nvSpPr>
          <p:cNvPr id="8" name="Rectangle 7">
            <a:extLst>
              <a:ext uri="{FF2B5EF4-FFF2-40B4-BE49-F238E27FC236}">
                <a16:creationId xmlns:a16="http://schemas.microsoft.com/office/drawing/2014/main" id="{FC8F40D1-7E20-5213-5AA5-DE2A9125CB83}"/>
              </a:ext>
            </a:extLst>
          </p:cNvPr>
          <p:cNvSpPr/>
          <p:nvPr/>
        </p:nvSpPr>
        <p:spPr>
          <a:xfrm>
            <a:off x="3807290" y="3871261"/>
            <a:ext cx="4562579" cy="245463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Email the East Midlands DoS Team as soon as you become aware you cannot offer the service via: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england.eastmidlandsdos@nhs.net</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ODS code of the pharmacy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Address and postcode of the pharmacy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Reason Pharmacy First is unavailable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Planned date and time when it will be available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a:ln>
                  <a:noFill/>
                </a:ln>
                <a:solidFill>
                  <a:prstClr val="black"/>
                </a:solidFill>
                <a:effectLst/>
                <a:uLnTx/>
                <a:uFillTx/>
                <a:latin typeface="Calibri" panose="020F0502020204030204"/>
                <a:ea typeface="+mn-ea"/>
                <a:cs typeface="+mn-cs"/>
              </a:rPr>
              <a:t>Name of person requesting the update</a:t>
            </a:r>
          </a:p>
        </p:txBody>
      </p:sp>
      <p:sp>
        <p:nvSpPr>
          <p:cNvPr id="9" name="Rectangle 8">
            <a:extLst>
              <a:ext uri="{FF2B5EF4-FFF2-40B4-BE49-F238E27FC236}">
                <a16:creationId xmlns:a16="http://schemas.microsoft.com/office/drawing/2014/main" id="{350F2882-1CAA-0249-44DF-695119BF35DD}"/>
              </a:ext>
            </a:extLst>
          </p:cNvPr>
          <p:cNvSpPr/>
          <p:nvPr/>
        </p:nvSpPr>
        <p:spPr>
          <a:xfrm>
            <a:off x="8480629" y="2631447"/>
            <a:ext cx="3374571" cy="9144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If the pharmacy is closed</a:t>
            </a:r>
          </a:p>
        </p:txBody>
      </p:sp>
      <p:sp>
        <p:nvSpPr>
          <p:cNvPr id="12" name="Rectangle 11">
            <a:extLst>
              <a:ext uri="{FF2B5EF4-FFF2-40B4-BE49-F238E27FC236}">
                <a16:creationId xmlns:a16="http://schemas.microsoft.com/office/drawing/2014/main" id="{1D9856EE-4989-2CC6-219C-B90589D65FDE}"/>
              </a:ext>
            </a:extLst>
          </p:cNvPr>
          <p:cNvSpPr/>
          <p:nvPr/>
        </p:nvSpPr>
        <p:spPr>
          <a:xfrm>
            <a:off x="8480629" y="3871261"/>
            <a:ext cx="3374571" cy="172650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Use Profile Manager https://organisation.nhswebsite.nhs.uk  to close your profile for the duration of the time you are not open</a:t>
            </a:r>
          </a:p>
        </p:txBody>
      </p:sp>
      <p:sp>
        <p:nvSpPr>
          <p:cNvPr id="16" name="Arrow: Down 15">
            <a:extLst>
              <a:ext uri="{FF2B5EF4-FFF2-40B4-BE49-F238E27FC236}">
                <a16:creationId xmlns:a16="http://schemas.microsoft.com/office/drawing/2014/main" id="{504BE34B-6BB6-4AC4-DB27-C64800BAAB17}"/>
              </a:ext>
            </a:extLst>
          </p:cNvPr>
          <p:cNvSpPr/>
          <p:nvPr/>
        </p:nvSpPr>
        <p:spPr>
          <a:xfrm rot="16200000">
            <a:off x="5385432" y="-79625"/>
            <a:ext cx="484632" cy="386409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Down 16">
            <a:extLst>
              <a:ext uri="{FF2B5EF4-FFF2-40B4-BE49-F238E27FC236}">
                <a16:creationId xmlns:a16="http://schemas.microsoft.com/office/drawing/2014/main" id="{4774383D-38B3-D680-E958-66FCC237564A}"/>
              </a:ext>
            </a:extLst>
          </p:cNvPr>
          <p:cNvSpPr/>
          <p:nvPr/>
        </p:nvSpPr>
        <p:spPr>
          <a:xfrm>
            <a:off x="1766096" y="2313214"/>
            <a:ext cx="484632" cy="3254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row: Down 17">
            <a:extLst>
              <a:ext uri="{FF2B5EF4-FFF2-40B4-BE49-F238E27FC236}">
                <a16:creationId xmlns:a16="http://schemas.microsoft.com/office/drawing/2014/main" id="{2B646831-3FE8-41F8-B90F-26A865AB96AF}"/>
              </a:ext>
            </a:extLst>
          </p:cNvPr>
          <p:cNvSpPr/>
          <p:nvPr/>
        </p:nvSpPr>
        <p:spPr>
          <a:xfrm>
            <a:off x="1766096" y="3545847"/>
            <a:ext cx="484632" cy="3254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Down 18">
            <a:extLst>
              <a:ext uri="{FF2B5EF4-FFF2-40B4-BE49-F238E27FC236}">
                <a16:creationId xmlns:a16="http://schemas.microsoft.com/office/drawing/2014/main" id="{EF23E4E3-6ACB-D461-E7CF-E9CF16071108}"/>
              </a:ext>
            </a:extLst>
          </p:cNvPr>
          <p:cNvSpPr/>
          <p:nvPr/>
        </p:nvSpPr>
        <p:spPr>
          <a:xfrm rot="3589309">
            <a:off x="7174412" y="2247957"/>
            <a:ext cx="484632" cy="3254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Arrow: Down 19">
            <a:extLst>
              <a:ext uri="{FF2B5EF4-FFF2-40B4-BE49-F238E27FC236}">
                <a16:creationId xmlns:a16="http://schemas.microsoft.com/office/drawing/2014/main" id="{DE2CF81F-FBAF-FF54-6F04-104E3725669C}"/>
              </a:ext>
            </a:extLst>
          </p:cNvPr>
          <p:cNvSpPr/>
          <p:nvPr/>
        </p:nvSpPr>
        <p:spPr>
          <a:xfrm rot="17914484">
            <a:off x="8627696" y="2229931"/>
            <a:ext cx="484632" cy="35271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Arrow: Down 20">
            <a:extLst>
              <a:ext uri="{FF2B5EF4-FFF2-40B4-BE49-F238E27FC236}">
                <a16:creationId xmlns:a16="http://schemas.microsoft.com/office/drawing/2014/main" id="{A4EC0EE9-C4CC-779F-30C5-652E17BBA7FD}"/>
              </a:ext>
            </a:extLst>
          </p:cNvPr>
          <p:cNvSpPr/>
          <p:nvPr/>
        </p:nvSpPr>
        <p:spPr>
          <a:xfrm>
            <a:off x="5853684" y="3538666"/>
            <a:ext cx="484632" cy="3254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Arrow: Down 21">
            <a:extLst>
              <a:ext uri="{FF2B5EF4-FFF2-40B4-BE49-F238E27FC236}">
                <a16:creationId xmlns:a16="http://schemas.microsoft.com/office/drawing/2014/main" id="{66777FAD-CB7D-214C-518E-90E45C24AE36}"/>
              </a:ext>
            </a:extLst>
          </p:cNvPr>
          <p:cNvSpPr/>
          <p:nvPr/>
        </p:nvSpPr>
        <p:spPr>
          <a:xfrm>
            <a:off x="9925598" y="3545847"/>
            <a:ext cx="484632" cy="32541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04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D036-C1C6-B7BD-1357-7C2F5D5BF654}"/>
              </a:ext>
            </a:extLst>
          </p:cNvPr>
          <p:cNvSpPr>
            <a:spLocks noGrp="1"/>
          </p:cNvSpPr>
          <p:nvPr>
            <p:ph type="title"/>
          </p:nvPr>
        </p:nvSpPr>
        <p:spPr/>
        <p:txBody>
          <a:bodyPr/>
          <a:lstStyle/>
          <a:p>
            <a:r>
              <a:rPr lang="en-GB" dirty="0"/>
              <a:t>Locum Webinar</a:t>
            </a:r>
          </a:p>
        </p:txBody>
      </p:sp>
      <p:sp>
        <p:nvSpPr>
          <p:cNvPr id="3" name="Content Placeholder 2">
            <a:extLst>
              <a:ext uri="{FF2B5EF4-FFF2-40B4-BE49-F238E27FC236}">
                <a16:creationId xmlns:a16="http://schemas.microsoft.com/office/drawing/2014/main" id="{C517339B-F2F3-A3DB-CCD0-A51A2C8960E6}"/>
              </a:ext>
            </a:extLst>
          </p:cNvPr>
          <p:cNvSpPr>
            <a:spLocks noGrp="1"/>
          </p:cNvSpPr>
          <p:nvPr>
            <p:ph idx="1"/>
          </p:nvPr>
        </p:nvSpPr>
        <p:spPr>
          <a:xfrm>
            <a:off x="360000" y="1825624"/>
            <a:ext cx="5849414" cy="4676519"/>
          </a:xfrm>
        </p:spPr>
        <p:txBody>
          <a:bodyPr>
            <a:normAutofit fontScale="92500" lnSpcReduction="20000"/>
          </a:bodyPr>
          <a:lstStyle/>
          <a:p>
            <a:r>
              <a:rPr lang="en-GB" sz="2800" b="1" dirty="0">
                <a:effectLst/>
                <a:latin typeface="Arial" panose="020B0604020202020204" pitchFamily="34" charset="0"/>
                <a:ea typeface="Calibri" panose="020F0502020204030204" pitchFamily="34" charset="0"/>
              </a:rPr>
              <a:t>Date:</a:t>
            </a:r>
            <a:r>
              <a:rPr lang="en-GB" sz="2800" dirty="0">
                <a:effectLst/>
                <a:latin typeface="Arial" panose="020B0604020202020204" pitchFamily="34" charset="0"/>
                <a:ea typeface="Calibri" panose="020F0502020204030204" pitchFamily="34" charset="0"/>
              </a:rPr>
              <a:t>  Thursday 29</a:t>
            </a:r>
            <a:r>
              <a:rPr lang="en-GB" sz="2800" baseline="30000" dirty="0">
                <a:effectLst/>
                <a:latin typeface="Arial" panose="020B0604020202020204" pitchFamily="34" charset="0"/>
                <a:ea typeface="Calibri" panose="020F0502020204030204" pitchFamily="34" charset="0"/>
              </a:rPr>
              <a:t>th</a:t>
            </a:r>
            <a:r>
              <a:rPr lang="en-GB" sz="2800" dirty="0">
                <a:effectLst/>
                <a:latin typeface="Arial" panose="020B0604020202020204" pitchFamily="34" charset="0"/>
                <a:ea typeface="Calibri" panose="020F0502020204030204" pitchFamily="34" charset="0"/>
              </a:rPr>
              <a:t> February 2024</a:t>
            </a:r>
            <a:endParaRPr lang="en-GB" sz="2400" dirty="0">
              <a:effectLst/>
              <a:latin typeface="Calibri" panose="020F0502020204030204" pitchFamily="34" charset="0"/>
              <a:ea typeface="Calibri" panose="020F0502020204030204" pitchFamily="34" charset="0"/>
            </a:endParaRPr>
          </a:p>
          <a:p>
            <a:r>
              <a:rPr lang="en-GB" sz="2800" b="1" dirty="0">
                <a:effectLst/>
                <a:latin typeface="Arial" panose="020B0604020202020204" pitchFamily="34" charset="0"/>
                <a:ea typeface="Calibri" panose="020F0502020204030204" pitchFamily="34" charset="0"/>
              </a:rPr>
              <a:t>Time:</a:t>
            </a:r>
            <a:r>
              <a:rPr lang="en-GB" sz="2800" dirty="0">
                <a:effectLst/>
                <a:latin typeface="Arial" panose="020B0604020202020204" pitchFamily="34" charset="0"/>
                <a:ea typeface="Calibri" panose="020F0502020204030204" pitchFamily="34" charset="0"/>
              </a:rPr>
              <a:t>  19:00 – 20:15</a:t>
            </a:r>
            <a:endParaRPr lang="en-GB" sz="2400" dirty="0">
              <a:effectLst/>
              <a:latin typeface="Calibri" panose="020F0502020204030204" pitchFamily="34" charset="0"/>
              <a:ea typeface="Calibri" panose="020F0502020204030204" pitchFamily="34" charset="0"/>
            </a:endParaRPr>
          </a:p>
          <a:p>
            <a:r>
              <a:rPr lang="en-GB" sz="2800" b="1" i="1" dirty="0">
                <a:effectLst/>
                <a:latin typeface="Arial" panose="020B0604020202020204" pitchFamily="34" charset="0"/>
                <a:ea typeface="Calibri" panose="020F0502020204030204" pitchFamily="34" charset="0"/>
              </a:rPr>
              <a:t>Via MS Teams</a:t>
            </a:r>
            <a:endParaRPr lang="en-GB" sz="2400" dirty="0">
              <a:effectLst/>
              <a:latin typeface="Calibri" panose="020F0502020204030204" pitchFamily="34" charset="0"/>
              <a:ea typeface="Calibri" panose="020F0502020204030204" pitchFamily="34" charset="0"/>
            </a:endParaRPr>
          </a:p>
          <a:p>
            <a:pPr marL="0" indent="0">
              <a:buNone/>
            </a:pPr>
            <a:endParaRPr lang="en-GB" sz="2400" dirty="0">
              <a:effectLst/>
              <a:latin typeface="Calibri" panose="020F0502020204030204" pitchFamily="34" charset="0"/>
              <a:ea typeface="Calibri" panose="020F0502020204030204" pitchFamily="34" charset="0"/>
            </a:endParaRPr>
          </a:p>
          <a:p>
            <a:r>
              <a:rPr lang="en-GB" sz="2800" b="1" dirty="0">
                <a:effectLst/>
                <a:latin typeface="Arial" panose="020B0604020202020204" pitchFamily="34" charset="0"/>
                <a:ea typeface="Calibri" panose="020F0502020204030204" pitchFamily="34" charset="0"/>
              </a:rPr>
              <a:t>Agenda</a:t>
            </a:r>
            <a:endParaRPr lang="en-GB" sz="24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800" dirty="0">
                <a:effectLst/>
                <a:latin typeface="Arial" panose="020B0604020202020204" pitchFamily="34" charset="0"/>
                <a:ea typeface="Times New Roman" panose="02020603050405020304" pitchFamily="18" charset="0"/>
              </a:rPr>
              <a:t>Overview of Pharmacy First</a:t>
            </a:r>
            <a:endParaRPr lang="en-GB" sz="24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800" dirty="0">
                <a:effectLst/>
                <a:latin typeface="Arial" panose="020B0604020202020204" pitchFamily="34" charset="0"/>
                <a:ea typeface="Times New Roman" panose="02020603050405020304" pitchFamily="18" charset="0"/>
              </a:rPr>
              <a:t>Pharmacy First digital developments</a:t>
            </a:r>
            <a:endParaRPr lang="en-GB" sz="24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800" dirty="0">
                <a:effectLst/>
                <a:latin typeface="Arial" panose="020B0604020202020204" pitchFamily="34" charset="0"/>
                <a:ea typeface="Times New Roman" panose="02020603050405020304" pitchFamily="18" charset="0"/>
              </a:rPr>
              <a:t>Training opportunities</a:t>
            </a:r>
            <a:endParaRPr lang="en-GB" sz="24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800" dirty="0">
                <a:effectLst/>
                <a:latin typeface="Arial" panose="020B0604020202020204" pitchFamily="34" charset="0"/>
                <a:ea typeface="Times New Roman" panose="02020603050405020304" pitchFamily="18" charset="0"/>
              </a:rPr>
              <a:t>Progress to date on Pharmacy First</a:t>
            </a:r>
            <a:endParaRPr lang="en-GB" sz="24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800" dirty="0">
                <a:effectLst/>
                <a:latin typeface="Arial" panose="020B0604020202020204" pitchFamily="34" charset="0"/>
                <a:ea typeface="Times New Roman" panose="02020603050405020304" pitchFamily="18" charset="0"/>
              </a:rPr>
              <a:t>Frequently asked questions</a:t>
            </a:r>
            <a:endParaRPr lang="en-GB" sz="24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2800" dirty="0">
                <a:effectLst/>
                <a:latin typeface="Arial" panose="020B0604020202020204" pitchFamily="34" charset="0"/>
                <a:ea typeface="Times New Roman" panose="02020603050405020304" pitchFamily="18" charset="0"/>
              </a:rPr>
              <a:t>Contacts, resources and networks</a:t>
            </a:r>
            <a:endParaRPr lang="en-GB" sz="2400" dirty="0">
              <a:effectLst/>
              <a:latin typeface="Calibri" panose="020F0502020204030204" pitchFamily="34" charset="0"/>
              <a:ea typeface="Calibri" panose="020F0502020204030204" pitchFamily="34" charset="0"/>
            </a:endParaRPr>
          </a:p>
          <a:p>
            <a:endParaRPr lang="en-GB" dirty="0"/>
          </a:p>
        </p:txBody>
      </p:sp>
      <p:sp>
        <p:nvSpPr>
          <p:cNvPr id="4" name="Content Placeholder 2">
            <a:extLst>
              <a:ext uri="{FF2B5EF4-FFF2-40B4-BE49-F238E27FC236}">
                <a16:creationId xmlns:a16="http://schemas.microsoft.com/office/drawing/2014/main" id="{EFBB0C92-A7BF-C50C-E668-800E3640C30F}"/>
              </a:ext>
            </a:extLst>
          </p:cNvPr>
          <p:cNvSpPr txBox="1">
            <a:spLocks/>
          </p:cNvSpPr>
          <p:nvPr/>
        </p:nvSpPr>
        <p:spPr>
          <a:xfrm>
            <a:off x="6209414" y="1768769"/>
            <a:ext cx="5849414" cy="4676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MS Forms </a:t>
            </a:r>
            <a:r>
              <a:rPr lang="en-GB" dirty="0">
                <a:hlinkClick r:id="rId2"/>
              </a:rPr>
              <a:t>form</a:t>
            </a:r>
            <a:r>
              <a:rPr lang="en-GB" dirty="0"/>
              <a:t> to register:</a:t>
            </a:r>
          </a:p>
          <a:p>
            <a:endParaRPr lang="en-GB" dirty="0"/>
          </a:p>
        </p:txBody>
      </p:sp>
      <p:pic>
        <p:nvPicPr>
          <p:cNvPr id="6" name="Picture 5" descr="A qr code with a white background&#10;&#10;Description automatically generated">
            <a:extLst>
              <a:ext uri="{FF2B5EF4-FFF2-40B4-BE49-F238E27FC236}">
                <a16:creationId xmlns:a16="http://schemas.microsoft.com/office/drawing/2014/main" id="{796847C8-053E-A817-A9B5-B8A2BFBBAE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3746" y="2377908"/>
            <a:ext cx="4124235" cy="4124235"/>
          </a:xfrm>
          <a:prstGeom prst="rect">
            <a:avLst/>
          </a:prstGeom>
        </p:spPr>
      </p:pic>
    </p:spTree>
    <p:extLst>
      <p:ext uri="{BB962C8B-B14F-4D97-AF65-F5344CB8AC3E}">
        <p14:creationId xmlns:p14="http://schemas.microsoft.com/office/powerpoint/2010/main" val="2951519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021F70-B8A2-4F0E-12B1-04CEDE2C37EB}"/>
              </a:ext>
            </a:extLst>
          </p:cNvPr>
          <p:cNvSpPr>
            <a:spLocks noGrp="1"/>
          </p:cNvSpPr>
          <p:nvPr>
            <p:ph type="title"/>
          </p:nvPr>
        </p:nvSpPr>
        <p:spPr/>
        <p:txBody>
          <a:bodyPr/>
          <a:lstStyle/>
          <a:p>
            <a:r>
              <a:rPr lang="en-GB"/>
              <a:t>For further information</a:t>
            </a:r>
          </a:p>
        </p:txBody>
      </p:sp>
      <p:sp>
        <p:nvSpPr>
          <p:cNvPr id="3" name="Content Placeholder 2">
            <a:extLst>
              <a:ext uri="{FF2B5EF4-FFF2-40B4-BE49-F238E27FC236}">
                <a16:creationId xmlns:a16="http://schemas.microsoft.com/office/drawing/2014/main" id="{C97B4E67-B91E-1B04-F7F1-737D3B47C710}"/>
              </a:ext>
            </a:extLst>
          </p:cNvPr>
          <p:cNvSpPr>
            <a:spLocks noGrp="1"/>
          </p:cNvSpPr>
          <p:nvPr>
            <p:ph idx="1"/>
          </p:nvPr>
        </p:nvSpPr>
        <p:spPr/>
        <p:txBody>
          <a:bodyPr>
            <a:normAutofit fontScale="77500" lnSpcReduction="20000"/>
          </a:bodyPr>
          <a:lstStyle/>
          <a:p>
            <a:r>
              <a:rPr lang="en-GB" dirty="0">
                <a:latin typeface="Arial"/>
                <a:cs typeface="Arial"/>
              </a:rPr>
              <a:t>Updates to practices will be communicated via the GP newsletter and primary care webinar, to community pharmacies via LPC and East Midlands Primary Care Team</a:t>
            </a:r>
          </a:p>
          <a:p>
            <a:r>
              <a:rPr lang="en-GB" dirty="0">
                <a:latin typeface="Arial"/>
                <a:cs typeface="Arial"/>
                <a:hlinkClick r:id="rId2"/>
              </a:rPr>
              <a:t>Briefing</a:t>
            </a:r>
            <a:r>
              <a:rPr lang="en-GB" dirty="0">
                <a:latin typeface="Arial"/>
                <a:cs typeface="Arial"/>
              </a:rPr>
              <a:t> from CPE</a:t>
            </a:r>
          </a:p>
          <a:p>
            <a:r>
              <a:rPr lang="en-GB" dirty="0">
                <a:latin typeface="Arial"/>
                <a:cs typeface="Arial"/>
              </a:rPr>
              <a:t>Community Pharmacy Leicester and Rutland </a:t>
            </a:r>
            <a:r>
              <a:rPr lang="en-GB" dirty="0">
                <a:latin typeface="Arial"/>
                <a:cs typeface="Arial"/>
                <a:hlinkClick r:id="rId3"/>
              </a:rPr>
              <a:t>website</a:t>
            </a:r>
            <a:endParaRPr lang="en-GB" dirty="0">
              <a:latin typeface="Arial"/>
              <a:cs typeface="Arial"/>
            </a:endParaRPr>
          </a:p>
          <a:p>
            <a:pPr marL="0" indent="0" algn="l" rtl="0" fontAlgn="base">
              <a:buNone/>
            </a:pPr>
            <a:endParaRPr lang="en-GB" sz="3200" b="0" i="0" u="none" strike="noStrike" dirty="0">
              <a:solidFill>
                <a:srgbClr val="005EB8"/>
              </a:solidFill>
              <a:effectLst/>
              <a:latin typeface="Arial" panose="020B0604020202020204" pitchFamily="34" charset="0"/>
            </a:endParaRPr>
          </a:p>
          <a:p>
            <a:pPr marL="0" indent="0" algn="l" rtl="0" fontAlgn="base">
              <a:buNone/>
            </a:pPr>
            <a:r>
              <a:rPr lang="en-GB" sz="3200" b="0" i="0" u="none" strike="noStrike" dirty="0">
                <a:solidFill>
                  <a:srgbClr val="005EB8"/>
                </a:solidFill>
                <a:effectLst/>
                <a:latin typeface="Arial" panose="020B0604020202020204" pitchFamily="34" charset="0"/>
              </a:rPr>
              <a:t>Or contact</a:t>
            </a:r>
          </a:p>
          <a:p>
            <a:pPr marL="0" indent="0" algn="l" rtl="0" fontAlgn="base">
              <a:buNone/>
            </a:pPr>
            <a:r>
              <a:rPr lang="en-GB" sz="3200" b="0" i="0" u="none" strike="noStrike" dirty="0">
                <a:solidFill>
                  <a:srgbClr val="005EB8"/>
                </a:solidFill>
                <a:effectLst/>
                <a:latin typeface="Arial" panose="020B0604020202020204" pitchFamily="34" charset="0"/>
              </a:rPr>
              <a:t>Paul Gilbert</a:t>
            </a:r>
            <a:r>
              <a:rPr lang="en-US" sz="3200" b="0" i="0" dirty="0">
                <a:solidFill>
                  <a:srgbClr val="005EB8"/>
                </a:solidFill>
                <a:effectLst/>
                <a:latin typeface="Arial" panose="020B0604020202020204" pitchFamily="34" charset="0"/>
              </a:rPr>
              <a:t>​ - </a:t>
            </a:r>
            <a:r>
              <a:rPr lang="en-GB" sz="2800" b="0" i="0" u="none" strike="noStrike" dirty="0">
                <a:solidFill>
                  <a:srgbClr val="005EB8"/>
                </a:solidFill>
                <a:effectLst/>
                <a:latin typeface="Arial" panose="020B0604020202020204" pitchFamily="34" charset="0"/>
              </a:rPr>
              <a:t>Community Pharmacy Clinical Lead</a:t>
            </a:r>
            <a:r>
              <a:rPr lang="en-US" sz="2800" b="0" i="0" dirty="0">
                <a:solidFill>
                  <a:srgbClr val="005EB8"/>
                </a:solidFill>
                <a:effectLst/>
                <a:latin typeface="Arial" panose="020B0604020202020204" pitchFamily="34" charset="0"/>
              </a:rPr>
              <a:t>​</a:t>
            </a:r>
          </a:p>
          <a:p>
            <a:pPr marL="0" indent="0" algn="l" rtl="0" fontAlgn="base">
              <a:buNone/>
            </a:pPr>
            <a:r>
              <a:rPr lang="en-US" sz="2800" b="0" i="0" dirty="0">
                <a:solidFill>
                  <a:srgbClr val="005EB8"/>
                </a:solidFill>
                <a:effectLst/>
                <a:latin typeface="Arial" panose="020B0604020202020204" pitchFamily="34" charset="0"/>
              </a:rPr>
              <a:t>	</a:t>
            </a:r>
            <a:r>
              <a:rPr lang="en-US" sz="2800" b="0" i="0" dirty="0">
                <a:solidFill>
                  <a:srgbClr val="005EB8"/>
                </a:solidFill>
                <a:effectLst/>
                <a:latin typeface="Arial" panose="020B0604020202020204" pitchFamily="34" charset="0"/>
                <a:hlinkClick r:id="rId4"/>
              </a:rPr>
              <a:t>paul.gilbert7@nhs.net</a:t>
            </a:r>
            <a:r>
              <a:rPr lang="en-US" sz="2800" b="0" i="0" dirty="0">
                <a:solidFill>
                  <a:srgbClr val="005EB8"/>
                </a:solidFill>
                <a:effectLst/>
                <a:latin typeface="Arial" panose="020B0604020202020204" pitchFamily="34" charset="0"/>
              </a:rPr>
              <a:t> </a:t>
            </a:r>
          </a:p>
          <a:p>
            <a:pPr marL="0" indent="0" algn="l" rtl="0" fontAlgn="base">
              <a:buNone/>
            </a:pPr>
            <a:r>
              <a:rPr lang="en-GB" b="0" i="0" dirty="0">
                <a:solidFill>
                  <a:srgbClr val="000000"/>
                </a:solidFill>
                <a:effectLst/>
                <a:latin typeface="Arial" panose="020B0604020202020204" pitchFamily="34" charset="0"/>
              </a:rPr>
              <a:t>	</a:t>
            </a:r>
            <a:r>
              <a:rPr lang="en-GB" dirty="0">
                <a:solidFill>
                  <a:srgbClr val="005EB8"/>
                </a:solidFill>
              </a:rPr>
              <a:t>07775028289</a:t>
            </a:r>
          </a:p>
          <a:p>
            <a:pPr marL="0" indent="0" algn="l" rtl="0" fontAlgn="base">
              <a:buNone/>
            </a:pPr>
            <a:r>
              <a:rPr lang="en-GB" sz="3200" b="0" i="0" u="none" strike="noStrike" dirty="0">
                <a:solidFill>
                  <a:srgbClr val="005EB8"/>
                </a:solidFill>
                <a:effectLst/>
                <a:latin typeface="Arial" panose="020B0604020202020204" pitchFamily="34" charset="0"/>
              </a:rPr>
              <a:t>Mel Burdett</a:t>
            </a:r>
            <a:r>
              <a:rPr lang="en-US" sz="3200" b="0" i="0" dirty="0">
                <a:solidFill>
                  <a:srgbClr val="005EB8"/>
                </a:solidFill>
                <a:effectLst/>
                <a:latin typeface="Arial" panose="020B0604020202020204" pitchFamily="34" charset="0"/>
              </a:rPr>
              <a:t>​ - </a:t>
            </a:r>
            <a:r>
              <a:rPr lang="en-GB" sz="2800" b="0" i="0" u="none" strike="noStrike" dirty="0">
                <a:solidFill>
                  <a:srgbClr val="005EB8"/>
                </a:solidFill>
                <a:effectLst/>
                <a:latin typeface="Arial" panose="020B0604020202020204" pitchFamily="34" charset="0"/>
              </a:rPr>
              <a:t>Integration and Transformation Manager</a:t>
            </a:r>
            <a:r>
              <a:rPr lang="en-US" sz="2800" b="0" i="0" dirty="0">
                <a:solidFill>
                  <a:srgbClr val="005EB8"/>
                </a:solidFill>
                <a:effectLst/>
                <a:latin typeface="Arial" panose="020B0604020202020204" pitchFamily="34" charset="0"/>
              </a:rPr>
              <a:t>​</a:t>
            </a:r>
          </a:p>
          <a:p>
            <a:pPr marL="0" indent="0" algn="l" rtl="0" fontAlgn="base">
              <a:buNone/>
            </a:pPr>
            <a:r>
              <a:rPr lang="en-GB" dirty="0">
                <a:solidFill>
                  <a:srgbClr val="005EB8"/>
                </a:solidFill>
              </a:rPr>
              <a:t>	</a:t>
            </a:r>
            <a:r>
              <a:rPr lang="en-GB" dirty="0">
                <a:solidFill>
                  <a:srgbClr val="005EB8"/>
                </a:solidFill>
                <a:hlinkClick r:id="rId5"/>
              </a:rPr>
              <a:t>melanie.burdett@nhs.net</a:t>
            </a:r>
            <a:r>
              <a:rPr lang="en-GB" dirty="0">
                <a:solidFill>
                  <a:srgbClr val="005EB8"/>
                </a:solidFill>
              </a:rPr>
              <a:t> </a:t>
            </a:r>
          </a:p>
          <a:p>
            <a:pPr marL="0" indent="0" algn="l" rtl="0" fontAlgn="base">
              <a:buNone/>
            </a:pPr>
            <a:r>
              <a:rPr lang="en-GB" dirty="0">
                <a:solidFill>
                  <a:srgbClr val="005EB8"/>
                </a:solidFill>
              </a:rPr>
              <a:t>	</a:t>
            </a:r>
            <a:r>
              <a:rPr lang="en-GB" sz="2800" b="0" i="0" u="none" strike="noStrike" dirty="0">
                <a:solidFill>
                  <a:srgbClr val="005EB8"/>
                </a:solidFill>
                <a:effectLst/>
                <a:latin typeface="Arial" panose="020B0604020202020204" pitchFamily="34" charset="0"/>
              </a:rPr>
              <a:t>07919188567</a:t>
            </a:r>
            <a:endParaRPr lang="en-US" b="0" i="0" dirty="0">
              <a:solidFill>
                <a:srgbClr val="000000"/>
              </a:solidFill>
              <a:effectLst/>
              <a:latin typeface="Arial" panose="020B0604020202020204" pitchFamily="34" charset="0"/>
            </a:endParaRPr>
          </a:p>
          <a:p>
            <a:endParaRPr lang="en-GB" dirty="0"/>
          </a:p>
          <a:p>
            <a:endParaRPr lang="en-GB" dirty="0"/>
          </a:p>
        </p:txBody>
      </p:sp>
    </p:spTree>
    <p:extLst>
      <p:ext uri="{BB962C8B-B14F-4D97-AF65-F5344CB8AC3E}">
        <p14:creationId xmlns:p14="http://schemas.microsoft.com/office/powerpoint/2010/main" val="2648707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2D023-C56A-26AF-88A8-942DC5480F14}"/>
              </a:ext>
            </a:extLst>
          </p:cNvPr>
          <p:cNvSpPr>
            <a:spLocks noGrp="1"/>
          </p:cNvSpPr>
          <p:nvPr>
            <p:ph type="title"/>
          </p:nvPr>
        </p:nvSpPr>
        <p:spPr/>
        <p:txBody>
          <a:bodyPr/>
          <a:lstStyle/>
          <a:p>
            <a:r>
              <a:rPr lang="en-GB">
                <a:latin typeface="Arial"/>
                <a:cs typeface="Arial"/>
              </a:rPr>
              <a:t>Current Sign-ups</a:t>
            </a:r>
            <a:endParaRPr lang="en-GB"/>
          </a:p>
        </p:txBody>
      </p:sp>
      <p:graphicFrame>
        <p:nvGraphicFramePr>
          <p:cNvPr id="4" name="Content Placeholder 3">
            <a:extLst>
              <a:ext uri="{FF2B5EF4-FFF2-40B4-BE49-F238E27FC236}">
                <a16:creationId xmlns:a16="http://schemas.microsoft.com/office/drawing/2014/main" id="{AFC4E179-218A-70EF-8D8D-24160333878E}"/>
              </a:ext>
            </a:extLst>
          </p:cNvPr>
          <p:cNvGraphicFramePr>
            <a:graphicFrameLocks noGrp="1"/>
          </p:cNvGraphicFramePr>
          <p:nvPr>
            <p:ph idx="1"/>
            <p:extLst>
              <p:ext uri="{D42A27DB-BD31-4B8C-83A1-F6EECF244321}">
                <p14:modId xmlns:p14="http://schemas.microsoft.com/office/powerpoint/2010/main" val="3228422364"/>
              </p:ext>
            </p:extLst>
          </p:nvPr>
        </p:nvGraphicFramePr>
        <p:xfrm>
          <a:off x="1807536" y="2222207"/>
          <a:ext cx="8825022" cy="3011747"/>
        </p:xfrm>
        <a:graphic>
          <a:graphicData uri="http://schemas.openxmlformats.org/drawingml/2006/table">
            <a:tbl>
              <a:tblPr/>
              <a:tblGrid>
                <a:gridCol w="2941674">
                  <a:extLst>
                    <a:ext uri="{9D8B030D-6E8A-4147-A177-3AD203B41FA5}">
                      <a16:colId xmlns:a16="http://schemas.microsoft.com/office/drawing/2014/main" val="2865026097"/>
                    </a:ext>
                  </a:extLst>
                </a:gridCol>
                <a:gridCol w="2941674">
                  <a:extLst>
                    <a:ext uri="{9D8B030D-6E8A-4147-A177-3AD203B41FA5}">
                      <a16:colId xmlns:a16="http://schemas.microsoft.com/office/drawing/2014/main" val="971416305"/>
                    </a:ext>
                  </a:extLst>
                </a:gridCol>
                <a:gridCol w="2941674">
                  <a:extLst>
                    <a:ext uri="{9D8B030D-6E8A-4147-A177-3AD203B41FA5}">
                      <a16:colId xmlns:a16="http://schemas.microsoft.com/office/drawing/2014/main" val="3857750987"/>
                    </a:ext>
                  </a:extLst>
                </a:gridCol>
              </a:tblGrid>
              <a:tr h="1814369">
                <a:tc>
                  <a:txBody>
                    <a:bodyPr/>
                    <a:lstStyle/>
                    <a:p>
                      <a:r>
                        <a:rPr lang="en-GB" sz="3600" dirty="0"/>
                        <a:t>Total contractors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600" dirty="0"/>
                        <a:t>No of pharmacies opted in Pharmacy First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600" dirty="0"/>
                        <a:t>% of contractors opted in Pharm1st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7985142"/>
                  </a:ext>
                </a:extLst>
              </a:tr>
              <a:tr h="725747">
                <a:tc>
                  <a:txBody>
                    <a:bodyPr/>
                    <a:lstStyle/>
                    <a:p>
                      <a:r>
                        <a:rPr lang="en-GB" sz="3600" dirty="0"/>
                        <a:t>224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600" dirty="0"/>
                        <a:t>216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600" dirty="0"/>
                        <a:t>96%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14551783"/>
                  </a:ext>
                </a:extLst>
              </a:tr>
            </a:tbl>
          </a:graphicData>
        </a:graphic>
      </p:graphicFrame>
      <p:sp>
        <p:nvSpPr>
          <p:cNvPr id="5" name="Rectangle 1">
            <a:extLst>
              <a:ext uri="{FF2B5EF4-FFF2-40B4-BE49-F238E27FC236}">
                <a16:creationId xmlns:a16="http://schemas.microsoft.com/office/drawing/2014/main" id="{41F29061-1D2A-6552-F394-1AED3F927DDA}"/>
              </a:ext>
            </a:extLst>
          </p:cNvPr>
          <p:cNvSpPr>
            <a:spLocks noChangeArrowheads="1"/>
          </p:cNvSpPr>
          <p:nvPr/>
        </p:nvSpPr>
        <p:spPr bwMode="auto">
          <a:xfrm>
            <a:off x="838200" y="26511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extBox 2">
            <a:extLst>
              <a:ext uri="{FF2B5EF4-FFF2-40B4-BE49-F238E27FC236}">
                <a16:creationId xmlns:a16="http://schemas.microsoft.com/office/drawing/2014/main" id="{38425FDF-C14A-9CD2-2DAF-5152E770AAD4}"/>
              </a:ext>
            </a:extLst>
          </p:cNvPr>
          <p:cNvSpPr txBox="1"/>
          <p:nvPr/>
        </p:nvSpPr>
        <p:spPr>
          <a:xfrm>
            <a:off x="9207795" y="5271690"/>
            <a:ext cx="1587294" cy="369332"/>
          </a:xfrm>
          <a:prstGeom prst="rect">
            <a:avLst/>
          </a:prstGeom>
          <a:noFill/>
        </p:spPr>
        <p:txBody>
          <a:bodyPr wrap="none" rtlCol="0">
            <a:spAutoFit/>
          </a:bodyPr>
          <a:lstStyle/>
          <a:p>
            <a:r>
              <a:rPr lang="en-GB" dirty="0"/>
              <a:t>As of 30/01/24</a:t>
            </a:r>
          </a:p>
        </p:txBody>
      </p:sp>
    </p:spTree>
    <p:extLst>
      <p:ext uri="{BB962C8B-B14F-4D97-AF65-F5344CB8AC3E}">
        <p14:creationId xmlns:p14="http://schemas.microsoft.com/office/powerpoint/2010/main" val="2193904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2D023-C56A-26AF-88A8-942DC5480F14}"/>
              </a:ext>
            </a:extLst>
          </p:cNvPr>
          <p:cNvSpPr>
            <a:spLocks noGrp="1"/>
          </p:cNvSpPr>
          <p:nvPr>
            <p:ph type="title"/>
          </p:nvPr>
        </p:nvSpPr>
        <p:spPr/>
        <p:txBody>
          <a:bodyPr/>
          <a:lstStyle/>
          <a:p>
            <a:r>
              <a:rPr lang="en-GB" dirty="0">
                <a:latin typeface="Arial"/>
                <a:cs typeface="Arial"/>
              </a:rPr>
              <a:t>Current Referrals</a:t>
            </a:r>
            <a:endParaRPr lang="en-GB" dirty="0"/>
          </a:p>
        </p:txBody>
      </p:sp>
      <p:sp>
        <p:nvSpPr>
          <p:cNvPr id="5" name="Rectangle 1">
            <a:extLst>
              <a:ext uri="{FF2B5EF4-FFF2-40B4-BE49-F238E27FC236}">
                <a16:creationId xmlns:a16="http://schemas.microsoft.com/office/drawing/2014/main" id="{41F29061-1D2A-6552-F394-1AED3F927DDA}"/>
              </a:ext>
            </a:extLst>
          </p:cNvPr>
          <p:cNvSpPr>
            <a:spLocks noChangeArrowheads="1"/>
          </p:cNvSpPr>
          <p:nvPr/>
        </p:nvSpPr>
        <p:spPr bwMode="auto">
          <a:xfrm>
            <a:off x="838200" y="265112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Content Placeholder 6">
            <a:extLst>
              <a:ext uri="{FF2B5EF4-FFF2-40B4-BE49-F238E27FC236}">
                <a16:creationId xmlns:a16="http://schemas.microsoft.com/office/drawing/2014/main" id="{DF22B7A1-476E-05E2-9B01-CD19B0DF69FE}"/>
              </a:ext>
            </a:extLst>
          </p:cNvPr>
          <p:cNvSpPr>
            <a:spLocks noGrp="1"/>
          </p:cNvSpPr>
          <p:nvPr>
            <p:ph idx="1"/>
          </p:nvPr>
        </p:nvSpPr>
        <p:spPr/>
        <p:txBody>
          <a:bodyPr>
            <a:normAutofit lnSpcReduction="10000"/>
          </a:bodyPr>
          <a:lstStyle/>
          <a:p>
            <a:r>
              <a:rPr lang="en-GB" dirty="0"/>
              <a:t>Total PharmRefer referrals 1842</a:t>
            </a:r>
          </a:p>
          <a:p>
            <a:pPr marL="0" indent="0">
              <a:buNone/>
            </a:pPr>
            <a:endParaRPr lang="en-GB" dirty="0"/>
          </a:p>
          <a:p>
            <a:r>
              <a:rPr lang="en-GB" dirty="0"/>
              <a:t>93 referrals via PharmRefer 31/01</a:t>
            </a:r>
          </a:p>
          <a:p>
            <a:r>
              <a:rPr lang="en-GB" dirty="0"/>
              <a:t>1749 referrals via PharmRefer 01/02 - 16/02  </a:t>
            </a:r>
          </a:p>
          <a:p>
            <a:r>
              <a:rPr lang="en-GB" dirty="0"/>
              <a:t>v  911 in first 16 days of January (+estimated 234 Extended Care service provisions v 1145)</a:t>
            </a:r>
          </a:p>
          <a:p>
            <a:pPr marL="0" indent="0">
              <a:buNone/>
            </a:pPr>
            <a:endParaRPr lang="en-GB" dirty="0"/>
          </a:p>
          <a:p>
            <a:r>
              <a:rPr lang="en-GB" dirty="0"/>
              <a:t>77 GP Practices  v  51 in first 16 days of January</a:t>
            </a:r>
          </a:p>
          <a:p>
            <a:endParaRPr lang="en-GB" dirty="0"/>
          </a:p>
          <a:p>
            <a:r>
              <a:rPr lang="en-GB" dirty="0"/>
              <a:t>132 Community Pharmacies   v  83 in first 16 days of January</a:t>
            </a:r>
          </a:p>
          <a:p>
            <a:endParaRPr lang="en-GB" dirty="0"/>
          </a:p>
          <a:p>
            <a:endParaRPr lang="en-GB" dirty="0"/>
          </a:p>
        </p:txBody>
      </p:sp>
    </p:spTree>
    <p:extLst>
      <p:ext uri="{BB962C8B-B14F-4D97-AF65-F5344CB8AC3E}">
        <p14:creationId xmlns:p14="http://schemas.microsoft.com/office/powerpoint/2010/main" val="1916575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0172E-A23A-5C5A-7A02-96804062AF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09602F-AB48-5C91-F2F4-22A53EE5C9B9}"/>
              </a:ext>
            </a:extLst>
          </p:cNvPr>
          <p:cNvSpPr>
            <a:spLocks noGrp="1"/>
          </p:cNvSpPr>
          <p:nvPr>
            <p:ph type="title"/>
          </p:nvPr>
        </p:nvSpPr>
        <p:spPr/>
        <p:txBody>
          <a:bodyPr/>
          <a:lstStyle/>
          <a:p>
            <a:r>
              <a:rPr lang="en-US">
                <a:latin typeface="Mokoko Medium"/>
              </a:rPr>
              <a:t>Why formal referrals are required  </a:t>
            </a:r>
            <a:endParaRPr lang="en-GB"/>
          </a:p>
        </p:txBody>
      </p:sp>
      <p:sp>
        <p:nvSpPr>
          <p:cNvPr id="3" name="Content Placeholder 2">
            <a:extLst>
              <a:ext uri="{FF2B5EF4-FFF2-40B4-BE49-F238E27FC236}">
                <a16:creationId xmlns:a16="http://schemas.microsoft.com/office/drawing/2014/main" id="{9B97DDAF-1C4E-EBDA-F471-C04D4B130238}"/>
              </a:ext>
            </a:extLst>
          </p:cNvPr>
          <p:cNvSpPr>
            <a:spLocks noGrp="1"/>
          </p:cNvSpPr>
          <p:nvPr>
            <p:ph sz="half" idx="1"/>
          </p:nvPr>
        </p:nvSpPr>
        <p:spPr>
          <a:xfrm>
            <a:off x="360000" y="1906963"/>
            <a:ext cx="11472000" cy="4548545"/>
          </a:xfrm>
        </p:spPr>
        <p:txBody>
          <a:bodyPr vert="horz" lIns="91440" tIns="45720" rIns="91440" bIns="45720" rtlCol="0" anchor="t">
            <a:normAutofit/>
          </a:bodyPr>
          <a:lstStyle/>
          <a:p>
            <a:pPr marL="0" indent="0" fontAlgn="base">
              <a:buNone/>
            </a:pPr>
            <a:r>
              <a:rPr lang="en-US" b="1" i="0" u="none" strike="noStrike" dirty="0">
                <a:solidFill>
                  <a:srgbClr val="0072CE"/>
                </a:solidFill>
                <a:effectLst/>
                <a:latin typeface="Arial"/>
                <a:cs typeface="Arial"/>
              </a:rPr>
              <a:t>Ensures patient has a private discussion with the pharmacist</a:t>
            </a:r>
            <a:r>
              <a:rPr lang="en-US" b="1" dirty="0">
                <a:solidFill>
                  <a:srgbClr val="0072CE"/>
                </a:solidFill>
                <a:latin typeface="Arial"/>
                <a:cs typeface="Arial"/>
              </a:rPr>
              <a:t> </a:t>
            </a:r>
            <a:endParaRPr lang="en-US" b="1" i="0" u="none" strike="noStrike">
              <a:solidFill>
                <a:srgbClr val="0072CE"/>
              </a:solidFill>
              <a:effectLst/>
            </a:endParaRPr>
          </a:p>
          <a:p>
            <a:pPr lvl="1" fontAlgn="base"/>
            <a:r>
              <a:rPr lang="en-US" sz="2200" b="0" i="0" u="none" strike="noStrike" dirty="0">
                <a:solidFill>
                  <a:srgbClr val="0072CE"/>
                </a:solidFill>
                <a:effectLst/>
                <a:latin typeface="Arial"/>
                <a:cs typeface="Arial"/>
              </a:rPr>
              <a:t>If signposted, the patient may be seen by another member of the team in the pharmacy area and treated under the Self-care Essential service</a:t>
            </a:r>
            <a:r>
              <a:rPr lang="en-US" sz="2200" b="0" i="0" dirty="0">
                <a:solidFill>
                  <a:srgbClr val="0072CE"/>
                </a:solidFill>
                <a:effectLst/>
                <a:latin typeface="Arial"/>
                <a:cs typeface="Arial"/>
              </a:rPr>
              <a:t>​</a:t>
            </a:r>
          </a:p>
          <a:p>
            <a:pPr marL="0" indent="0" algn="l" rtl="0" fontAlgn="base">
              <a:buNone/>
            </a:pPr>
            <a:r>
              <a:rPr lang="en-US" b="1" i="0" u="none" strike="noStrike" dirty="0">
                <a:solidFill>
                  <a:srgbClr val="0072CE"/>
                </a:solidFill>
                <a:effectLst/>
                <a:latin typeface="Arial"/>
                <a:cs typeface="Arial"/>
              </a:rPr>
              <a:t>Reassures patients that their concern has been taken seriously and the pharmacist will be expecting the patient</a:t>
            </a:r>
            <a:r>
              <a:rPr lang="en-US" b="0" i="0" dirty="0">
                <a:solidFill>
                  <a:srgbClr val="0072CE"/>
                </a:solidFill>
                <a:effectLst/>
                <a:latin typeface="Arial"/>
                <a:cs typeface="Arial"/>
              </a:rPr>
              <a:t>​</a:t>
            </a:r>
          </a:p>
          <a:p>
            <a:pPr lvl="1" fontAlgn="base">
              <a:buFont typeface="Arial" panose="020B0604020202020204" pitchFamily="34" charset="0"/>
              <a:buChar char="•"/>
            </a:pPr>
            <a:r>
              <a:rPr lang="en-US" sz="2200" dirty="0">
                <a:solidFill>
                  <a:srgbClr val="0072CE"/>
                </a:solidFill>
                <a:latin typeface="Arial"/>
                <a:cs typeface="Arial"/>
              </a:rPr>
              <a:t>If signposted, the patient may feel they are being fobbed off and be unsatisfied with the service provided by the GP practice ​and the pharmacy as they won’t be expecting the patient</a:t>
            </a:r>
          </a:p>
          <a:p>
            <a:pPr marL="0" indent="0" algn="l" rtl="0" fontAlgn="base">
              <a:buNone/>
            </a:pPr>
            <a:r>
              <a:rPr lang="en-US" b="1" dirty="0">
                <a:solidFill>
                  <a:srgbClr val="0072CE"/>
                </a:solidFill>
                <a:latin typeface="Arial"/>
                <a:cs typeface="Arial"/>
              </a:rPr>
              <a:t>Ensures the patient </a:t>
            </a:r>
            <a:r>
              <a:rPr lang="en-US" b="1" i="0" u="none" strike="noStrike" dirty="0">
                <a:solidFill>
                  <a:srgbClr val="0072CE"/>
                </a:solidFill>
                <a:effectLst/>
                <a:latin typeface="Arial"/>
                <a:cs typeface="Arial"/>
              </a:rPr>
              <a:t>will be directed to a pharmacy of their choice providing the service</a:t>
            </a:r>
            <a:r>
              <a:rPr lang="en-US" b="0" i="0" dirty="0">
                <a:solidFill>
                  <a:srgbClr val="0072CE"/>
                </a:solidFill>
                <a:effectLst/>
                <a:latin typeface="Arial"/>
                <a:cs typeface="Arial"/>
              </a:rPr>
              <a:t>​</a:t>
            </a:r>
          </a:p>
          <a:p>
            <a:pPr lvl="1" fontAlgn="base">
              <a:buFont typeface="Arial" panose="020B0604020202020204" pitchFamily="34" charset="0"/>
              <a:buChar char="•"/>
            </a:pPr>
            <a:r>
              <a:rPr lang="en-US" sz="2200" dirty="0">
                <a:solidFill>
                  <a:srgbClr val="0072CE"/>
                </a:solidFill>
                <a:latin typeface="Arial"/>
                <a:cs typeface="Arial"/>
              </a:rPr>
              <a:t>Improves the patient journey.</a:t>
            </a:r>
            <a:endParaRPr lang="en-US" sz="2200" dirty="0">
              <a:solidFill>
                <a:srgbClr val="0072CE"/>
              </a:solidFill>
            </a:endParaRPr>
          </a:p>
          <a:p>
            <a:endParaRPr lang="en-US"/>
          </a:p>
          <a:p>
            <a:pPr marL="457200" lvl="1" indent="0">
              <a:buNone/>
            </a:pPr>
            <a:endParaRPr lang="en-GB"/>
          </a:p>
        </p:txBody>
      </p:sp>
    </p:spTree>
    <p:extLst>
      <p:ext uri="{BB962C8B-B14F-4D97-AF65-F5344CB8AC3E}">
        <p14:creationId xmlns:p14="http://schemas.microsoft.com/office/powerpoint/2010/main" val="2562633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4D670-C103-23BA-1549-9F9D6B4FE213}"/>
              </a:ext>
            </a:extLst>
          </p:cNvPr>
          <p:cNvSpPr>
            <a:spLocks noGrp="1"/>
          </p:cNvSpPr>
          <p:nvPr>
            <p:ph type="title"/>
          </p:nvPr>
        </p:nvSpPr>
        <p:spPr/>
        <p:txBody>
          <a:bodyPr/>
          <a:lstStyle/>
          <a:p>
            <a:r>
              <a:rPr lang="en-US">
                <a:latin typeface="Mokoko Medium"/>
              </a:rPr>
              <a:t>Why formal referrals are required  </a:t>
            </a:r>
            <a:endParaRPr lang="en-GB"/>
          </a:p>
        </p:txBody>
      </p:sp>
      <p:sp>
        <p:nvSpPr>
          <p:cNvPr id="3" name="Content Placeholder 2">
            <a:extLst>
              <a:ext uri="{FF2B5EF4-FFF2-40B4-BE49-F238E27FC236}">
                <a16:creationId xmlns:a16="http://schemas.microsoft.com/office/drawing/2014/main" id="{3B30676F-136D-CA44-A1B8-C0EA0077DAE1}"/>
              </a:ext>
            </a:extLst>
          </p:cNvPr>
          <p:cNvSpPr>
            <a:spLocks noGrp="1"/>
          </p:cNvSpPr>
          <p:nvPr>
            <p:ph sz="half" idx="1"/>
          </p:nvPr>
        </p:nvSpPr>
        <p:spPr>
          <a:xfrm>
            <a:off x="360000" y="1913990"/>
            <a:ext cx="11471999" cy="4351338"/>
          </a:xfrm>
        </p:spPr>
        <p:txBody>
          <a:bodyPr>
            <a:noAutofit/>
          </a:bodyPr>
          <a:lstStyle/>
          <a:p>
            <a:pPr marL="0" indent="0">
              <a:buNone/>
            </a:pPr>
            <a:r>
              <a:rPr lang="en-US" b="1"/>
              <a:t>If the patient does not contact the pharmacy, the pharmacy team will follow up with the patient and the GP practice will be made aware of the outcome</a:t>
            </a:r>
          </a:p>
          <a:p>
            <a:pPr lvl="1"/>
            <a:r>
              <a:rPr lang="en-US" sz="2200"/>
              <a:t>If signposted, this will not happen as the pharmacy won’t be aware that the patient was meant to visit the pharmacy</a:t>
            </a:r>
          </a:p>
          <a:p>
            <a:pPr marL="0" indent="0">
              <a:buNone/>
            </a:pPr>
            <a:r>
              <a:rPr lang="en-US" b="1"/>
              <a:t>PharmRefer is the preferred platform for making referrals in LLR</a:t>
            </a:r>
          </a:p>
          <a:p>
            <a:pPr lvl="1"/>
            <a:r>
              <a:rPr lang="en-US" sz="2200"/>
              <a:t>Improves data quality via an auditable trail of outcomes</a:t>
            </a:r>
          </a:p>
          <a:p>
            <a:pPr lvl="1"/>
            <a:r>
              <a:rPr lang="en-US" sz="2200"/>
              <a:t>Allows identification of dropped referrals</a:t>
            </a:r>
          </a:p>
          <a:p>
            <a:pPr lvl="1"/>
            <a:r>
              <a:rPr lang="en-US" sz="2200"/>
              <a:t>PRISM will be stood down for CPCS in the future – consider transitioning if still using PRISM / Ardens nhs.net referrals </a:t>
            </a:r>
          </a:p>
        </p:txBody>
      </p:sp>
    </p:spTree>
    <p:extLst>
      <p:ext uri="{BB962C8B-B14F-4D97-AF65-F5344CB8AC3E}">
        <p14:creationId xmlns:p14="http://schemas.microsoft.com/office/powerpoint/2010/main" val="1289433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2D19D-68E8-455F-F2AA-014203256650}"/>
              </a:ext>
            </a:extLst>
          </p:cNvPr>
          <p:cNvSpPr>
            <a:spLocks noGrp="1"/>
          </p:cNvSpPr>
          <p:nvPr>
            <p:ph type="title"/>
          </p:nvPr>
        </p:nvSpPr>
        <p:spPr/>
        <p:txBody>
          <a:bodyPr>
            <a:normAutofit/>
          </a:bodyPr>
          <a:lstStyle/>
          <a:p>
            <a:r>
              <a:rPr lang="en-US"/>
              <a:t>Notifications</a:t>
            </a:r>
            <a:endParaRPr lang="en-GB"/>
          </a:p>
        </p:txBody>
      </p:sp>
      <p:sp>
        <p:nvSpPr>
          <p:cNvPr id="3" name="Content Placeholder 2">
            <a:extLst>
              <a:ext uri="{FF2B5EF4-FFF2-40B4-BE49-F238E27FC236}">
                <a16:creationId xmlns:a16="http://schemas.microsoft.com/office/drawing/2014/main" id="{DD1DD8D7-A51F-66F0-877E-2D572ED6DD8A}"/>
              </a:ext>
            </a:extLst>
          </p:cNvPr>
          <p:cNvSpPr>
            <a:spLocks noGrp="1"/>
          </p:cNvSpPr>
          <p:nvPr>
            <p:ph sz="half" idx="1"/>
          </p:nvPr>
        </p:nvSpPr>
        <p:spPr>
          <a:xfrm>
            <a:off x="360000" y="1825624"/>
            <a:ext cx="11471999" cy="4724031"/>
          </a:xfrm>
        </p:spPr>
        <p:txBody>
          <a:bodyPr vert="horz" lIns="91440" tIns="45720" rIns="91440" bIns="45720" rtlCol="0" anchor="t">
            <a:normAutofit lnSpcReduction="10000"/>
          </a:bodyPr>
          <a:lstStyle/>
          <a:p>
            <a:pPr marL="0" indent="0">
              <a:buClr>
                <a:srgbClr val="FF6D3A"/>
              </a:buClr>
              <a:buNone/>
            </a:pPr>
            <a:r>
              <a:rPr lang="en-GB" b="1" dirty="0"/>
              <a:t>Minor illness and clinical pathway consultations</a:t>
            </a:r>
          </a:p>
          <a:p>
            <a:pPr marL="0" indent="0">
              <a:buClr>
                <a:srgbClr val="FF6D3A"/>
              </a:buClr>
              <a:buNone/>
            </a:pPr>
            <a:r>
              <a:rPr lang="en-GB" b="1" dirty="0"/>
              <a:t>	</a:t>
            </a:r>
            <a:r>
              <a:rPr lang="en-GB" sz="2200" dirty="0"/>
              <a:t>GP Connect Update Record will provide the functionality to automatically update a 	patient’s GP medical record</a:t>
            </a:r>
          </a:p>
          <a:p>
            <a:pPr marL="0" indent="0">
              <a:buClr>
                <a:srgbClr val="FF6D3A"/>
              </a:buClr>
              <a:buNone/>
            </a:pPr>
            <a:r>
              <a:rPr lang="en-GB" b="1" dirty="0">
                <a:latin typeface="Arial"/>
                <a:cs typeface="Arial"/>
              </a:rPr>
              <a:t>If a patient needs an in-hours appointment with their GP practice, after agreeing this course of action, the pharmacist should contact the patient’s GP practice to secure them an appointment</a:t>
            </a:r>
            <a:endParaRPr lang="en-US" b="1" dirty="0">
              <a:latin typeface="Arial"/>
              <a:cs typeface="Arial"/>
            </a:endParaRPr>
          </a:p>
          <a:p>
            <a:pPr marL="0" indent="0">
              <a:buClr>
                <a:srgbClr val="FF6D3A"/>
              </a:buClr>
              <a:buNone/>
            </a:pPr>
            <a:r>
              <a:rPr lang="en-GB" b="1" dirty="0">
                <a:latin typeface="Arial"/>
                <a:cs typeface="Arial"/>
              </a:rPr>
              <a:t>A patient’s general practice will be notified on the day of provision of the service or on the following working day</a:t>
            </a:r>
          </a:p>
          <a:p>
            <a:pPr marL="0" indent="0">
              <a:buClr>
                <a:srgbClr val="FF6D3A"/>
              </a:buClr>
              <a:buNone/>
            </a:pPr>
            <a:r>
              <a:rPr lang="en-GB" b="1" dirty="0">
                <a:latin typeface="Arial"/>
                <a:cs typeface="Arial"/>
              </a:rPr>
              <a:t>	</a:t>
            </a:r>
            <a:r>
              <a:rPr lang="en-GB" sz="2400" dirty="0">
                <a:latin typeface="Arial"/>
                <a:cs typeface="Arial"/>
              </a:rPr>
              <a:t>Where possible, sent as a structured message in real time via the 	NHS-	assured IT system</a:t>
            </a:r>
          </a:p>
          <a:p>
            <a:pPr marL="0" indent="0">
              <a:buClr>
                <a:srgbClr val="FF6D3A"/>
              </a:buClr>
              <a:buNone/>
            </a:pPr>
            <a:r>
              <a:rPr lang="en-GB" sz="2400" dirty="0">
                <a:latin typeface="Arial"/>
                <a:cs typeface="Arial"/>
              </a:rPr>
              <a:t>	</a:t>
            </a:r>
            <a:r>
              <a:rPr lang="en-GB" sz="2400" dirty="0" err="1">
                <a:latin typeface="Arial"/>
                <a:cs typeface="Arial"/>
              </a:rPr>
              <a:t>NHSmail</a:t>
            </a:r>
            <a:r>
              <a:rPr lang="en-GB" sz="2400" dirty="0">
                <a:latin typeface="Arial"/>
                <a:cs typeface="Arial"/>
              </a:rPr>
              <a:t> as a back-up</a:t>
            </a:r>
          </a:p>
          <a:p>
            <a:pPr marL="0" indent="0">
              <a:buClr>
                <a:srgbClr val="FF6D3A"/>
              </a:buClr>
              <a:buNone/>
            </a:pPr>
            <a:endParaRPr lang="en-GB" b="1" dirty="0">
              <a:latin typeface="Arial"/>
              <a:cs typeface="Arial"/>
            </a:endParaRPr>
          </a:p>
          <a:p>
            <a:pPr>
              <a:buClr>
                <a:srgbClr val="FF6D3A"/>
              </a:buClr>
            </a:pPr>
            <a:endParaRPr lang="en-GB" sz="2400" dirty="0">
              <a:solidFill>
                <a:srgbClr val="0072CE"/>
              </a:solidFill>
              <a:latin typeface="Arial"/>
              <a:cs typeface="Arial"/>
            </a:endParaRPr>
          </a:p>
          <a:p>
            <a:pPr>
              <a:buClr>
                <a:srgbClr val="FF6D3A"/>
              </a:buClr>
            </a:pPr>
            <a:endParaRPr lang="en-GB" dirty="0"/>
          </a:p>
          <a:p>
            <a:pPr lvl="1">
              <a:buClr>
                <a:srgbClr val="FF6D3A"/>
              </a:buClr>
            </a:pPr>
            <a:endParaRPr lang="en-GB" dirty="0"/>
          </a:p>
          <a:p>
            <a:pPr lvl="1">
              <a:buClr>
                <a:srgbClr val="FF6D3A"/>
              </a:buClr>
            </a:pPr>
            <a:endParaRPr lang="en-GB" dirty="0"/>
          </a:p>
          <a:p>
            <a:pPr>
              <a:buClr>
                <a:srgbClr val="FF6D3A"/>
              </a:buClr>
            </a:pPr>
            <a:endParaRPr lang="en-GB" dirty="0"/>
          </a:p>
          <a:p>
            <a:pPr marL="0" indent="0">
              <a:buClr>
                <a:srgbClr val="FF6D3A"/>
              </a:buClr>
              <a:buNone/>
            </a:pPr>
            <a:endParaRPr lang="en-GB" dirty="0"/>
          </a:p>
          <a:p>
            <a:endParaRPr lang="en-GB" dirty="0"/>
          </a:p>
        </p:txBody>
      </p:sp>
    </p:spTree>
    <p:extLst>
      <p:ext uri="{BB962C8B-B14F-4D97-AF65-F5344CB8AC3E}">
        <p14:creationId xmlns:p14="http://schemas.microsoft.com/office/powerpoint/2010/main" val="4092783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AA761-DB6E-C456-2211-A9C4FEBDEACE}"/>
              </a:ext>
            </a:extLst>
          </p:cNvPr>
          <p:cNvSpPr>
            <a:spLocks noGrp="1"/>
          </p:cNvSpPr>
          <p:nvPr>
            <p:ph type="title"/>
          </p:nvPr>
        </p:nvSpPr>
        <p:spPr>
          <a:xfrm>
            <a:off x="321962" y="190968"/>
            <a:ext cx="11533238" cy="1176194"/>
          </a:xfrm>
        </p:spPr>
        <p:txBody>
          <a:bodyPr>
            <a:normAutofit fontScale="90000"/>
          </a:bodyPr>
          <a:lstStyle/>
          <a:p>
            <a:pPr algn="ctr"/>
            <a:r>
              <a:rPr lang="en-GB" dirty="0">
                <a:latin typeface="Arial"/>
                <a:cs typeface="Arial"/>
              </a:rPr>
              <a:t>Guidance to Midlands Community Pharmacy Teams on managing NHS 111 Pharmacy First</a:t>
            </a:r>
          </a:p>
        </p:txBody>
      </p:sp>
      <p:sp>
        <p:nvSpPr>
          <p:cNvPr id="3" name="Content Placeholder 2">
            <a:extLst>
              <a:ext uri="{FF2B5EF4-FFF2-40B4-BE49-F238E27FC236}">
                <a16:creationId xmlns:a16="http://schemas.microsoft.com/office/drawing/2014/main" id="{BB108E17-DA23-2F74-F61E-2AD54C33852B}"/>
              </a:ext>
            </a:extLst>
          </p:cNvPr>
          <p:cNvSpPr>
            <a:spLocks noGrp="1"/>
          </p:cNvSpPr>
          <p:nvPr>
            <p:ph sz="half" idx="1"/>
          </p:nvPr>
        </p:nvSpPr>
        <p:spPr>
          <a:xfrm>
            <a:off x="321962" y="1476110"/>
            <a:ext cx="5661588" cy="3100921"/>
          </a:xfrm>
          <a:ln w="12700">
            <a:solidFill>
              <a:schemeClr val="tx1"/>
            </a:solidFill>
          </a:ln>
        </p:spPr>
        <p:txBody>
          <a:bodyPr anchor="ctr">
            <a:normAutofit lnSpcReduction="10000"/>
          </a:bodyPr>
          <a:lstStyle/>
          <a:p>
            <a:pPr marL="0" indent="0">
              <a:buNone/>
            </a:pPr>
            <a:r>
              <a:rPr lang="en-GB" dirty="0"/>
              <a:t>A Minor Illness Referral Needs Urgent Escalation</a:t>
            </a:r>
          </a:p>
          <a:p>
            <a:pPr marL="0" indent="0">
              <a:buNone/>
            </a:pPr>
            <a:r>
              <a:rPr lang="en-GB" sz="1900" dirty="0">
                <a:solidFill>
                  <a:schemeClr val="tx1"/>
                </a:solidFill>
              </a:rPr>
              <a:t>If following an NHS 111 Pharmacy First consultation, a patient requires onward referral for an urgent appointment when their GP practice is closed, the pharmacist should call NHS 111 using the healthcare professional's line for access to a clinician to seek advice.</a:t>
            </a:r>
          </a:p>
          <a:p>
            <a:pPr marL="0" indent="0">
              <a:buNone/>
            </a:pPr>
            <a:r>
              <a:rPr lang="en-GB" sz="1800" b="1" dirty="0">
                <a:solidFill>
                  <a:schemeClr val="tx1"/>
                </a:solidFill>
              </a:rPr>
              <a:t>The healthcare professionals’ line can be accessed via ringing NHS111 and dialling *7 at the main menu. </a:t>
            </a:r>
          </a:p>
        </p:txBody>
      </p:sp>
      <p:sp>
        <p:nvSpPr>
          <p:cNvPr id="15" name="TextBox 14">
            <a:extLst>
              <a:ext uri="{FF2B5EF4-FFF2-40B4-BE49-F238E27FC236}">
                <a16:creationId xmlns:a16="http://schemas.microsoft.com/office/drawing/2014/main" id="{6FC01492-F958-2929-F91B-D7B977211F80}"/>
              </a:ext>
            </a:extLst>
          </p:cNvPr>
          <p:cNvSpPr txBox="1"/>
          <p:nvPr/>
        </p:nvSpPr>
        <p:spPr>
          <a:xfrm>
            <a:off x="321962" y="6114893"/>
            <a:ext cx="11533238" cy="646331"/>
          </a:xfrm>
          <a:prstGeom prst="rect">
            <a:avLst/>
          </a:prstGeom>
          <a:noFill/>
          <a:ln w="6350">
            <a:solidFill>
              <a:schemeClr val="tx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 not ask the patient to contact NHS 111 back following a Pharmacy First referral from NHS 111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Pharmacists should make any contact necessary with NHS 111 via the healthcare professionals’ line</a:t>
            </a:r>
          </a:p>
        </p:txBody>
      </p:sp>
      <p:sp>
        <p:nvSpPr>
          <p:cNvPr id="16" name="Content Placeholder 2">
            <a:extLst>
              <a:ext uri="{FF2B5EF4-FFF2-40B4-BE49-F238E27FC236}">
                <a16:creationId xmlns:a16="http://schemas.microsoft.com/office/drawing/2014/main" id="{74D4446D-0432-A745-D79E-74D35DF9456B}"/>
              </a:ext>
            </a:extLst>
          </p:cNvPr>
          <p:cNvSpPr txBox="1">
            <a:spLocks/>
          </p:cNvSpPr>
          <p:nvPr/>
        </p:nvSpPr>
        <p:spPr>
          <a:xfrm>
            <a:off x="321962" y="4734807"/>
            <a:ext cx="11533238" cy="1294164"/>
          </a:xfrm>
          <a:prstGeom prst="rect">
            <a:avLst/>
          </a:prstGeom>
          <a:ln w="12700">
            <a:solidFill>
              <a:schemeClr val="tx1"/>
            </a:solidFill>
          </a:ln>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6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A Minor Illness Referral Needs Non-Urgent Escalation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following an NHS 111 Pharmacy First consultation, a patient requires a non-urgent onward referral to their GP practice, the pharmacist should signpost the patient to make contact with their practice and close the referral on PharmOutcomes accordingly.</a:t>
            </a:r>
          </a:p>
        </p:txBody>
      </p:sp>
      <p:sp>
        <p:nvSpPr>
          <p:cNvPr id="17" name="Content Placeholder 2">
            <a:extLst>
              <a:ext uri="{FF2B5EF4-FFF2-40B4-BE49-F238E27FC236}">
                <a16:creationId xmlns:a16="http://schemas.microsoft.com/office/drawing/2014/main" id="{704E3377-01F4-63EC-428B-371B14C534C0}"/>
              </a:ext>
            </a:extLst>
          </p:cNvPr>
          <p:cNvSpPr txBox="1">
            <a:spLocks/>
          </p:cNvSpPr>
          <p:nvPr/>
        </p:nvSpPr>
        <p:spPr>
          <a:xfrm>
            <a:off x="6208452" y="1476111"/>
            <a:ext cx="5661588" cy="3100922"/>
          </a:xfrm>
          <a:prstGeom prst="rect">
            <a:avLst/>
          </a:prstGeom>
          <a:ln w="12700">
            <a:solidFill>
              <a:schemeClr val="tx1"/>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600" b="0" i="0" u="none" strike="noStrike" kern="1200" cap="none" spc="0" normalizeH="0" baseline="0" noProof="0" dirty="0">
                <a:ln>
                  <a:noFill/>
                </a:ln>
                <a:solidFill>
                  <a:srgbClr val="005EB8"/>
                </a:solidFill>
                <a:effectLst/>
                <a:uLnTx/>
                <a:uFillTx/>
                <a:latin typeface="Arial" panose="020B0604020202020204" pitchFamily="34" charset="0"/>
                <a:ea typeface="+mn-ea"/>
                <a:cs typeface="Arial" panose="020B0604020202020204" pitchFamily="34" charset="0"/>
              </a:rPr>
              <a:t>Unable to Supply an Urgent Repeat Medicine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medicine is not in stock, pharmacists should check other local pharmacies for availability.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the medicine is in stock elsewhere then f</a:t>
            </a:r>
            <a:r>
              <a:rPr kumimoji="0" lang="en-GB"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orward</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the electronic referral to this pharmacy via </a:t>
            </a:r>
            <a:r>
              <a:rPr kumimoji="0" lang="en-GB"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NHSmail</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or PharmOutcomes (</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visit </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2"/>
              </a:rPr>
              <a:t>http://tinyurl.com/bdfz3mav</a:t>
            </a:r>
            <a:r>
              <a:rPr kumimoji="0" lang="en-GB"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for </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guidance).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 this instance, both pharmacies are eligible for the service completion. </a:t>
            </a: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There is no need to call NHS 111 in this instance</a:t>
            </a:r>
            <a:r>
              <a:rPr kumimoji="0" lang="en-GB"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2222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AA761-DB6E-C456-2211-A9C4FEBDEACE}"/>
              </a:ext>
            </a:extLst>
          </p:cNvPr>
          <p:cNvSpPr>
            <a:spLocks noGrp="1"/>
          </p:cNvSpPr>
          <p:nvPr>
            <p:ph type="title"/>
          </p:nvPr>
        </p:nvSpPr>
        <p:spPr>
          <a:xfrm>
            <a:off x="321962" y="190968"/>
            <a:ext cx="11533238" cy="1176194"/>
          </a:xfrm>
        </p:spPr>
        <p:txBody>
          <a:bodyPr>
            <a:normAutofit fontScale="90000"/>
          </a:bodyPr>
          <a:lstStyle/>
          <a:p>
            <a:pPr algn="ctr"/>
            <a:r>
              <a:rPr lang="en-GB" dirty="0">
                <a:latin typeface="Arial"/>
                <a:cs typeface="Arial"/>
              </a:rPr>
              <a:t>Guidance to Midlands Community Pharmacy Teams on managing NHS 111 Pharmacy First</a:t>
            </a:r>
          </a:p>
        </p:txBody>
      </p:sp>
      <p:sp>
        <p:nvSpPr>
          <p:cNvPr id="3" name="Content Placeholder 2">
            <a:extLst>
              <a:ext uri="{FF2B5EF4-FFF2-40B4-BE49-F238E27FC236}">
                <a16:creationId xmlns:a16="http://schemas.microsoft.com/office/drawing/2014/main" id="{BB108E17-DA23-2F74-F61E-2AD54C33852B}"/>
              </a:ext>
            </a:extLst>
          </p:cNvPr>
          <p:cNvSpPr>
            <a:spLocks noGrp="1"/>
          </p:cNvSpPr>
          <p:nvPr>
            <p:ph sz="half" idx="1"/>
          </p:nvPr>
        </p:nvSpPr>
        <p:spPr>
          <a:xfrm>
            <a:off x="321961" y="1533057"/>
            <a:ext cx="2945113" cy="2486493"/>
          </a:xfrm>
          <a:ln w="12700">
            <a:solidFill>
              <a:schemeClr val="tx1"/>
            </a:solidFill>
          </a:ln>
        </p:spPr>
        <p:txBody>
          <a:bodyPr>
            <a:normAutofit lnSpcReduction="10000"/>
          </a:bodyPr>
          <a:lstStyle/>
          <a:p>
            <a:pPr marL="0" indent="0">
              <a:buNone/>
            </a:pPr>
            <a:r>
              <a:rPr lang="en-GB" dirty="0"/>
              <a:t>Contacting NHS111 DHU as a healthcare professional</a:t>
            </a:r>
          </a:p>
          <a:p>
            <a:pPr marL="0" indent="0">
              <a:buNone/>
            </a:pPr>
            <a:r>
              <a:rPr lang="en-GB" sz="1800" dirty="0">
                <a:solidFill>
                  <a:schemeClr val="tx1"/>
                </a:solidFill>
              </a:rPr>
              <a:t>Please see this guidance if you need to contact NHS111 to bypass the queue.</a:t>
            </a:r>
          </a:p>
        </p:txBody>
      </p:sp>
      <p:pic>
        <p:nvPicPr>
          <p:cNvPr id="6" name="Picture 5">
            <a:extLst>
              <a:ext uri="{FF2B5EF4-FFF2-40B4-BE49-F238E27FC236}">
                <a16:creationId xmlns:a16="http://schemas.microsoft.com/office/drawing/2014/main" id="{5C0A1913-5121-D4D1-EF27-F5FDFEEE8723}"/>
              </a:ext>
            </a:extLst>
          </p:cNvPr>
          <p:cNvPicPr>
            <a:picLocks noChangeAspect="1"/>
          </p:cNvPicPr>
          <p:nvPr/>
        </p:nvPicPr>
        <p:blipFill>
          <a:blip r:embed="rId2"/>
          <a:stretch>
            <a:fillRect/>
          </a:stretch>
        </p:blipFill>
        <p:spPr>
          <a:xfrm>
            <a:off x="3386345" y="1533057"/>
            <a:ext cx="8734425" cy="5172075"/>
          </a:xfrm>
          <a:prstGeom prst="rect">
            <a:avLst/>
          </a:prstGeom>
        </p:spPr>
      </p:pic>
      <p:sp>
        <p:nvSpPr>
          <p:cNvPr id="7" name="TextBox 6">
            <a:extLst>
              <a:ext uri="{FF2B5EF4-FFF2-40B4-BE49-F238E27FC236}">
                <a16:creationId xmlns:a16="http://schemas.microsoft.com/office/drawing/2014/main" id="{F26F27C4-A3AB-AAE7-5EC3-E8997C3500A7}"/>
              </a:ext>
            </a:extLst>
          </p:cNvPr>
          <p:cNvSpPr txBox="1"/>
          <p:nvPr/>
        </p:nvSpPr>
        <p:spPr>
          <a:xfrm>
            <a:off x="321961" y="4096542"/>
            <a:ext cx="2945114" cy="2585323"/>
          </a:xfrm>
          <a:prstGeom prst="rect">
            <a:avLst/>
          </a:prstGeom>
          <a:noFill/>
          <a:ln w="6350">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 not ask the patient to phone back NHS 111 following a Pharmacy First referral from NHS 111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Pharmacists should make any contact necessary with NHS 111 via the healthcare professionals’ line</a:t>
            </a:r>
          </a:p>
        </p:txBody>
      </p:sp>
    </p:spTree>
    <p:extLst>
      <p:ext uri="{BB962C8B-B14F-4D97-AF65-F5344CB8AC3E}">
        <p14:creationId xmlns:p14="http://schemas.microsoft.com/office/powerpoint/2010/main" val="1617487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4F3C-7ABF-BC17-98E1-CA23528D1525}"/>
              </a:ext>
            </a:extLst>
          </p:cNvPr>
          <p:cNvSpPr>
            <a:spLocks noGrp="1"/>
          </p:cNvSpPr>
          <p:nvPr>
            <p:ph type="title"/>
          </p:nvPr>
        </p:nvSpPr>
        <p:spPr/>
        <p:txBody>
          <a:bodyPr/>
          <a:lstStyle/>
          <a:p>
            <a:r>
              <a:rPr lang="en-GB" dirty="0">
                <a:latin typeface="Arial"/>
                <a:cs typeface="Arial"/>
              </a:rPr>
              <a:t>What we have asked GP Practices to do</a:t>
            </a:r>
            <a:endParaRPr lang="en-GB" dirty="0"/>
          </a:p>
        </p:txBody>
      </p:sp>
      <p:sp>
        <p:nvSpPr>
          <p:cNvPr id="3" name="Content Placeholder 2">
            <a:extLst>
              <a:ext uri="{FF2B5EF4-FFF2-40B4-BE49-F238E27FC236}">
                <a16:creationId xmlns:a16="http://schemas.microsoft.com/office/drawing/2014/main" id="{D809290D-89D9-53EA-4E0B-F3188E3EFEBC}"/>
              </a:ext>
            </a:extLst>
          </p:cNvPr>
          <p:cNvSpPr>
            <a:spLocks noGrp="1"/>
          </p:cNvSpPr>
          <p:nvPr>
            <p:ph idx="1"/>
          </p:nvPr>
        </p:nvSpPr>
        <p:spPr/>
        <p:txBody>
          <a:bodyPr vert="horz" lIns="91440" tIns="45720" rIns="91440" bIns="45720" rtlCol="0" anchor="t">
            <a:normAutofit fontScale="92500" lnSpcReduction="20000"/>
          </a:bodyPr>
          <a:lstStyle/>
          <a:p>
            <a:r>
              <a:rPr lang="en-GB">
                <a:latin typeface="Arial"/>
                <a:cs typeface="Arial"/>
              </a:rPr>
              <a:t>Activate PharmRefer license if not already done so</a:t>
            </a:r>
          </a:p>
          <a:p>
            <a:pPr lvl="1"/>
            <a:r>
              <a:rPr lang="en-GB"/>
              <a:t>If there is difficulty activating PharmRefer please contact </a:t>
            </a:r>
            <a:r>
              <a:rPr lang="en-GB">
                <a:hlinkClick r:id="rId3"/>
              </a:rPr>
              <a:t>melanie.burdett@nhs.net</a:t>
            </a:r>
            <a:r>
              <a:rPr lang="en-GB"/>
              <a:t> for support</a:t>
            </a:r>
          </a:p>
          <a:p>
            <a:r>
              <a:rPr lang="en-GB">
                <a:latin typeface="Arial"/>
                <a:cs typeface="Arial"/>
              </a:rPr>
              <a:t>Verify email address for receipt of outcome notifications from PharmOutcomes if not already done so. </a:t>
            </a:r>
          </a:p>
          <a:p>
            <a:pPr lvl="1"/>
            <a:r>
              <a:rPr lang="en-GB">
                <a:latin typeface="Arial"/>
                <a:cs typeface="Arial"/>
              </a:rPr>
              <a:t>Contact </a:t>
            </a:r>
            <a:r>
              <a:rPr lang="en-GB">
                <a:latin typeface="Arial"/>
                <a:cs typeface="Arial"/>
                <a:hlinkClick r:id="rId3"/>
              </a:rPr>
              <a:t>melanie.burdett@nhs.net</a:t>
            </a:r>
            <a:r>
              <a:rPr lang="en-GB">
                <a:latin typeface="Arial"/>
                <a:cs typeface="Arial"/>
              </a:rPr>
              <a:t> if unsure if this has been actioned</a:t>
            </a:r>
          </a:p>
          <a:p>
            <a:r>
              <a:rPr lang="en-GB">
                <a:latin typeface="Arial"/>
                <a:cs typeface="Arial"/>
              </a:rPr>
              <a:t>Attend Active Signposting training if not already done so,</a:t>
            </a:r>
          </a:p>
          <a:p>
            <a:pPr lvl="1"/>
            <a:r>
              <a:rPr lang="en-GB">
                <a:latin typeface="Arial"/>
                <a:cs typeface="Arial"/>
              </a:rPr>
              <a:t>Contact </a:t>
            </a:r>
            <a:r>
              <a:rPr lang="en-GB">
                <a:latin typeface="Arial"/>
                <a:cs typeface="Arial"/>
                <a:hlinkClick r:id="rId4"/>
              </a:rPr>
              <a:t>hannah.bajwa@nhs.net</a:t>
            </a:r>
            <a:r>
              <a:rPr lang="en-GB">
                <a:latin typeface="Arial"/>
                <a:cs typeface="Arial"/>
              </a:rPr>
              <a:t> to register</a:t>
            </a:r>
          </a:p>
          <a:p>
            <a:r>
              <a:rPr lang="en-GB">
                <a:latin typeface="Arial"/>
                <a:cs typeface="Arial"/>
              </a:rPr>
              <a:t>Speak to your local community pharmacists </a:t>
            </a:r>
          </a:p>
          <a:p>
            <a:pPr lvl="1"/>
            <a:r>
              <a:rPr lang="en-GB">
                <a:latin typeface="Arial"/>
                <a:cs typeface="Arial"/>
              </a:rPr>
              <a:t>Understand their service model, so clear information to patient can be provided</a:t>
            </a:r>
          </a:p>
          <a:p>
            <a:pPr lvl="1"/>
            <a:r>
              <a:rPr lang="en-GB">
                <a:latin typeface="Arial"/>
                <a:cs typeface="Arial"/>
              </a:rPr>
              <a:t>Agree how urgent actions are relayed to the practice</a:t>
            </a:r>
          </a:p>
          <a:p>
            <a:pPr lvl="1"/>
            <a:r>
              <a:rPr lang="en-GB">
                <a:latin typeface="Arial"/>
                <a:cs typeface="Arial"/>
              </a:rPr>
              <a:t>How pharmacists can secure an in hours appointment</a:t>
            </a:r>
          </a:p>
          <a:p>
            <a:r>
              <a:rPr lang="en-GB">
                <a:latin typeface="Arial"/>
                <a:cs typeface="Arial"/>
              </a:rPr>
              <a:t>Brief reception teams on changes and new conditions</a:t>
            </a:r>
            <a:endParaRPr lang="en-GB"/>
          </a:p>
          <a:p>
            <a:endParaRPr lang="en-GB"/>
          </a:p>
        </p:txBody>
      </p:sp>
    </p:spTree>
    <p:extLst>
      <p:ext uri="{BB962C8B-B14F-4D97-AF65-F5344CB8AC3E}">
        <p14:creationId xmlns:p14="http://schemas.microsoft.com/office/powerpoint/2010/main" val="525421260"/>
      </p:ext>
    </p:extLst>
  </p:cSld>
  <p:clrMapOvr>
    <a:masterClrMapping/>
  </p:clrMapOvr>
</p:sld>
</file>

<file path=ppt/theme/theme1.xml><?xml version="1.0" encoding="utf-8"?>
<a:theme xmlns:a="http://schemas.openxmlformats.org/drawingml/2006/main" name="1_Office Theme">
  <a:themeElements>
    <a:clrScheme name="LLR ICB">
      <a:dk1>
        <a:sysClr val="windowText" lastClr="000000"/>
      </a:dk1>
      <a:lt1>
        <a:sysClr val="window" lastClr="FFFFFF"/>
      </a:lt1>
      <a:dk2>
        <a:srgbClr val="005EB8"/>
      </a:dk2>
      <a:lt2>
        <a:srgbClr val="E8EDEE"/>
      </a:lt2>
      <a:accent1>
        <a:srgbClr val="0072CE"/>
      </a:accent1>
      <a:accent2>
        <a:srgbClr val="ED8B00"/>
      </a:accent2>
      <a:accent3>
        <a:srgbClr val="AE2573"/>
      </a:accent3>
      <a:accent4>
        <a:srgbClr val="330072"/>
      </a:accent4>
      <a:accent5>
        <a:srgbClr val="00A499"/>
      </a:accent5>
      <a:accent6>
        <a:srgbClr val="00A9CE"/>
      </a:accent6>
      <a:hlink>
        <a:srgbClr val="005EB8"/>
      </a:hlink>
      <a:folHlink>
        <a:srgbClr val="3300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E4BE5FB1AA4A419860DD7359D2E42F" ma:contentTypeVersion="15" ma:contentTypeDescription="Create a new document." ma:contentTypeScope="" ma:versionID="8801224fbfb74d39905c86a02f3412cb">
  <xsd:schema xmlns:xsd="http://www.w3.org/2001/XMLSchema" xmlns:xs="http://www.w3.org/2001/XMLSchema" xmlns:p="http://schemas.microsoft.com/office/2006/metadata/properties" xmlns:ns1="http://schemas.microsoft.com/sharepoint/v3" xmlns:ns3="2b2ce701-a1dc-4c79-9ae1-c4e171a00ff4" xmlns:ns4="8edd6c64-d714-4dbf-9c9e-c2c23325ce0e" targetNamespace="http://schemas.microsoft.com/office/2006/metadata/properties" ma:root="true" ma:fieldsID="4c47b557498d94771615b075537e23a1" ns1:_="" ns3:_="" ns4:_="">
    <xsd:import namespace="http://schemas.microsoft.com/sharepoint/v3"/>
    <xsd:import namespace="2b2ce701-a1dc-4c79-9ae1-c4e171a00ff4"/>
    <xsd:import namespace="8edd6c64-d714-4dbf-9c9e-c2c23325ce0e"/>
    <xsd:element name="properties">
      <xsd:complexType>
        <xsd:sequence>
          <xsd:element name="documentManagement">
            <xsd:complexType>
              <xsd:all>
                <xsd:element ref="ns3:MediaServiceMetadata" minOccurs="0"/>
                <xsd:element ref="ns3:MediaServiceFastMetadata" minOccurs="0"/>
                <xsd:element ref="ns1:_ip_UnifiedCompliancePolicyProperties" minOccurs="0"/>
                <xsd:element ref="ns1:_ip_UnifiedCompliancePolicyUIAction"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_activity" minOccurs="0"/>
                <xsd:element ref="ns4:SharedWithUsers" minOccurs="0"/>
                <xsd:element ref="ns4:SharedWithDetails" minOccurs="0"/>
                <xsd:element ref="ns4:SharingHintHash"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hidden="true" ma:internalName="_ip_UnifiedCompliancePolicyProperties">
      <xsd:simpleType>
        <xsd:restriction base="dms:Note"/>
      </xsd:simpleType>
    </xsd:element>
    <xsd:element name="_ip_UnifiedCompliancePolicyUIAction" ma:index="1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2ce701-a1dc-4c79-9ae1-c4e171a00f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_activity" ma:index="17" nillable="true" ma:displayName="_activity" ma:hidden="true" ma:internalName="_activity">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dd6c64-d714-4dbf-9c9e-c2c23325ce0e"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2b2ce701-a1dc-4c79-9ae1-c4e171a00ff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D0AD67-E77A-4526-A49C-C1425EFA1E1B}">
  <ds:schemaRefs>
    <ds:schemaRef ds:uri="2b2ce701-a1dc-4c79-9ae1-c4e171a00ff4"/>
    <ds:schemaRef ds:uri="8edd6c64-d714-4dbf-9c9e-c2c23325ce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2837E4E-B7F6-4FFE-A433-B65EE8B96554}">
  <ds:schemaRefs>
    <ds:schemaRef ds:uri="8edd6c64-d714-4dbf-9c9e-c2c23325ce0e"/>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http://purl.org/dc/dcmitype/"/>
    <ds:schemaRef ds:uri="2b2ce701-a1dc-4c79-9ae1-c4e171a00ff4"/>
    <ds:schemaRef ds:uri="http://purl.org/dc/terms/"/>
    <ds:schemaRef ds:uri="http://schemas.microsoft.com/sharepoint/v3"/>
    <ds:schemaRef ds:uri="http://www.w3.org/XML/1998/namespace"/>
    <ds:schemaRef ds:uri="http://purl.org/dc/elements/1.1/"/>
  </ds:schemaRefs>
</ds:datastoreItem>
</file>

<file path=customXml/itemProps3.xml><?xml version="1.0" encoding="utf-8"?>
<ds:datastoreItem xmlns:ds="http://schemas.openxmlformats.org/officeDocument/2006/customXml" ds:itemID="{21AB0077-9BDC-4C83-BED9-4AB12E4B46CD}">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43</TotalTime>
  <Words>1472</Words>
  <Application>Microsoft Office PowerPoint</Application>
  <PresentationFormat>Widescreen</PresentationFormat>
  <Paragraphs>156</Paragraphs>
  <Slides>14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Mokoko Medium</vt:lpstr>
      <vt:lpstr>Symbol</vt:lpstr>
      <vt:lpstr>1_Office Theme</vt:lpstr>
      <vt:lpstr>Pharmacy First Update</vt:lpstr>
      <vt:lpstr>Current Sign-ups</vt:lpstr>
      <vt:lpstr>Current Referrals</vt:lpstr>
      <vt:lpstr>Why formal referrals are required  </vt:lpstr>
      <vt:lpstr>Why formal referrals are required  </vt:lpstr>
      <vt:lpstr>Notifications</vt:lpstr>
      <vt:lpstr>Guidance to Midlands Community Pharmacy Teams on managing NHS 111 Pharmacy First</vt:lpstr>
      <vt:lpstr>Guidance to Midlands Community Pharmacy Teams on managing NHS 111 Pharmacy First</vt:lpstr>
      <vt:lpstr>What we have asked GP Practices to do</vt:lpstr>
      <vt:lpstr>What we want pharmacies to do</vt:lpstr>
      <vt:lpstr>Guidance on Updating the Directory of Services (DoS) - East Midlands</vt:lpstr>
      <vt:lpstr>Guidance on Updating the Directory of Services (DoS) - East Midlands</vt:lpstr>
      <vt:lpstr>Locum Webinar</vt:lpstr>
      <vt:lpstr>For further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Leicester Leicestershire Rutland Pharmacist Independent Prescribing Service (PIPS)</dc:title>
  <dc:creator>GILBERT, Paul (NHS LEICESTER, LEICESTERSHIRE AND RUTLAND ICB - 04C)</dc:creator>
  <cp:lastModifiedBy>GILBERT, Paul (NHS LEICESTER, LEICESTERSHIRE AND RUTLAND ICB - 04C)</cp:lastModifiedBy>
  <cp:revision>19</cp:revision>
  <dcterms:created xsi:type="dcterms:W3CDTF">2023-03-01T17:28:43Z</dcterms:created>
  <dcterms:modified xsi:type="dcterms:W3CDTF">2024-02-21T19:55:56Z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0x01010005E4BE5FB1AA4A419860DD7359D2E42F</vt:lpwstr>
  </property>
</Properties>
</file>