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36"/>
  </p:notesMasterIdLst>
  <p:sldIdLst>
    <p:sldId id="343" r:id="rId6"/>
    <p:sldId id="2147474055" r:id="rId7"/>
    <p:sldId id="2147474057" r:id="rId8"/>
    <p:sldId id="2147474058" r:id="rId9"/>
    <p:sldId id="2147474059" r:id="rId10"/>
    <p:sldId id="2147474063" r:id="rId11"/>
    <p:sldId id="2147474061" r:id="rId12"/>
    <p:sldId id="2147474060" r:id="rId13"/>
    <p:sldId id="2147474062" r:id="rId14"/>
    <p:sldId id="2147474056" r:id="rId15"/>
    <p:sldId id="2147474064" r:id="rId16"/>
    <p:sldId id="2147474070" r:id="rId17"/>
    <p:sldId id="2147474071" r:id="rId18"/>
    <p:sldId id="2147474072" r:id="rId19"/>
    <p:sldId id="2147474065" r:id="rId20"/>
    <p:sldId id="2147474054" r:id="rId21"/>
    <p:sldId id="2147474045" r:id="rId22"/>
    <p:sldId id="2147474051" r:id="rId23"/>
    <p:sldId id="2147474066" r:id="rId24"/>
    <p:sldId id="342" r:id="rId25"/>
    <p:sldId id="357" r:id="rId26"/>
    <p:sldId id="2147474038" r:id="rId27"/>
    <p:sldId id="2147474053" r:id="rId28"/>
    <p:sldId id="2147474069" r:id="rId29"/>
    <p:sldId id="2147474074" r:id="rId30"/>
    <p:sldId id="2147474075" r:id="rId31"/>
    <p:sldId id="2147474076" r:id="rId32"/>
    <p:sldId id="2147474067" r:id="rId33"/>
    <p:sldId id="2147474073" r:id="rId34"/>
    <p:sldId id="2147474047" r:id="rId35"/>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3399"/>
    <a:srgbClr val="0000FF"/>
    <a:srgbClr val="00CC00"/>
    <a:srgbClr val="33CC33"/>
    <a:srgbClr val="89C7D4"/>
    <a:srgbClr val="FCD9D5"/>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9A270-7921-43E6-9CA0-EAF69E4FC74A}" v="13" dt="2024-04-17T18:36:08.9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8800" autoAdjust="0"/>
  </p:normalViewPr>
  <p:slideViewPr>
    <p:cSldViewPr snapToGrid="0">
      <p:cViewPr varScale="1">
        <p:scale>
          <a:sx n="57" d="100"/>
          <a:sy n="57" d="100"/>
        </p:scale>
        <p:origin x="126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eth McCague" userId="31add8a3-dda2-4262-9027-470b840cde36" providerId="ADAL" clId="{13A9A270-7921-43E6-9CA0-EAF69E4FC74A}"/>
    <pc:docChg chg="undo custSel addSld modSld">
      <pc:chgData name="Gareth McCague" userId="31add8a3-dda2-4262-9027-470b840cde36" providerId="ADAL" clId="{13A9A270-7921-43E6-9CA0-EAF69E4FC74A}" dt="2024-04-17T18:38:50.087" v="452" actId="1076"/>
      <pc:docMkLst>
        <pc:docMk/>
      </pc:docMkLst>
      <pc:sldChg chg="addSp delSp modSp mod modTransition modAnim">
        <pc:chgData name="Gareth McCague" userId="31add8a3-dda2-4262-9027-470b840cde36" providerId="ADAL" clId="{13A9A270-7921-43E6-9CA0-EAF69E4FC74A}" dt="2024-04-17T16:44:47.432" v="13"/>
        <pc:sldMkLst>
          <pc:docMk/>
          <pc:sldMk cId="3265628224" sldId="342"/>
        </pc:sldMkLst>
        <pc:picChg chg="del">
          <ac:chgData name="Gareth McCague" userId="31add8a3-dda2-4262-9027-470b840cde36" providerId="ADAL" clId="{13A9A270-7921-43E6-9CA0-EAF69E4FC74A}" dt="2024-04-17T16:43:53.708" v="8"/>
          <ac:picMkLst>
            <pc:docMk/>
            <pc:sldMk cId="3265628224" sldId="342"/>
            <ac:picMk id="6" creationId="{53F8DA65-1FF5-39BD-9CE4-497E6E436DD7}"/>
          </ac:picMkLst>
        </pc:picChg>
        <pc:picChg chg="add mod ord">
          <ac:chgData name="Gareth McCague" userId="31add8a3-dda2-4262-9027-470b840cde36" providerId="ADAL" clId="{13A9A270-7921-43E6-9CA0-EAF69E4FC74A}" dt="2024-04-17T16:43:53.631" v="3" actId="34307"/>
          <ac:picMkLst>
            <pc:docMk/>
            <pc:sldMk cId="3265628224" sldId="342"/>
            <ac:picMk id="14" creationId="{0EB526E0-6F94-C946-BDE7-BD2679065E3E}"/>
          </ac:picMkLst>
        </pc:picChg>
      </pc:sldChg>
      <pc:sldChg chg="addSp delSp modSp mod modTransition modAnim">
        <pc:chgData name="Gareth McCague" userId="31add8a3-dda2-4262-9027-470b840cde36" providerId="ADAL" clId="{13A9A270-7921-43E6-9CA0-EAF69E4FC74A}" dt="2024-04-17T16:44:47.432" v="13"/>
        <pc:sldMkLst>
          <pc:docMk/>
          <pc:sldMk cId="2354344801" sldId="343"/>
        </pc:sldMkLst>
        <pc:picChg chg="del">
          <ac:chgData name="Gareth McCague" userId="31add8a3-dda2-4262-9027-470b840cde36" providerId="ADAL" clId="{13A9A270-7921-43E6-9CA0-EAF69E4FC74A}" dt="2024-04-17T16:43:53.708" v="8"/>
          <ac:picMkLst>
            <pc:docMk/>
            <pc:sldMk cId="2354344801" sldId="343"/>
            <ac:picMk id="8" creationId="{4FDAFCF7-805D-4999-7897-FA63F62E9F67}"/>
          </ac:picMkLst>
        </pc:picChg>
        <pc:picChg chg="add del mod ord">
          <ac:chgData name="Gareth McCague" userId="31add8a3-dda2-4262-9027-470b840cde36" providerId="ADAL" clId="{13A9A270-7921-43E6-9CA0-EAF69E4FC74A}" dt="2024-04-17T16:44:07.788" v="9"/>
          <ac:picMkLst>
            <pc:docMk/>
            <pc:sldMk cId="2354344801" sldId="343"/>
            <ac:picMk id="16" creationId="{70B7358C-2598-A886-18DC-E0118ACE4400}"/>
          </ac:picMkLst>
        </pc:picChg>
        <pc:picChg chg="add del mod">
          <ac:chgData name="Gareth McCague" userId="31add8a3-dda2-4262-9027-470b840cde36" providerId="ADAL" clId="{13A9A270-7921-43E6-9CA0-EAF69E4FC74A}" dt="2024-04-17T16:44:25.470" v="11"/>
          <ac:picMkLst>
            <pc:docMk/>
            <pc:sldMk cId="2354344801" sldId="343"/>
            <ac:picMk id="17" creationId="{3DDB06EE-6D77-D58C-F626-55D7C18D29B8}"/>
          </ac:picMkLst>
        </pc:picChg>
        <pc:picChg chg="add del mod ord">
          <ac:chgData name="Gareth McCague" userId="31add8a3-dda2-4262-9027-470b840cde36" providerId="ADAL" clId="{13A9A270-7921-43E6-9CA0-EAF69E4FC74A}" dt="2024-04-17T16:44:30.505" v="12"/>
          <ac:picMkLst>
            <pc:docMk/>
            <pc:sldMk cId="2354344801" sldId="343"/>
            <ac:picMk id="21" creationId="{77F33682-C7DC-B715-6000-291E40000DED}"/>
          </ac:picMkLst>
        </pc:picChg>
        <pc:picChg chg="add del mod">
          <ac:chgData name="Gareth McCague" userId="31add8a3-dda2-4262-9027-470b840cde36" providerId="ADAL" clId="{13A9A270-7921-43E6-9CA0-EAF69E4FC74A}" dt="2024-04-17T16:44:47.432" v="13"/>
          <ac:picMkLst>
            <pc:docMk/>
            <pc:sldMk cId="2354344801" sldId="343"/>
            <ac:picMk id="22" creationId="{B98157CE-8597-AFA6-679B-823C77C5DEB3}"/>
          </ac:picMkLst>
        </pc:picChg>
      </pc:sldChg>
      <pc:sldChg chg="addSp delSp modSp mod modTransition modAnim">
        <pc:chgData name="Gareth McCague" userId="31add8a3-dda2-4262-9027-470b840cde36" providerId="ADAL" clId="{13A9A270-7921-43E6-9CA0-EAF69E4FC74A}" dt="2024-04-17T16:44:47.432" v="13"/>
        <pc:sldMkLst>
          <pc:docMk/>
          <pc:sldMk cId="3337531027" sldId="357"/>
        </pc:sldMkLst>
        <pc:picChg chg="del">
          <ac:chgData name="Gareth McCague" userId="31add8a3-dda2-4262-9027-470b840cde36" providerId="ADAL" clId="{13A9A270-7921-43E6-9CA0-EAF69E4FC74A}" dt="2024-04-17T16:43:53.708" v="8"/>
          <ac:picMkLst>
            <pc:docMk/>
            <pc:sldMk cId="3337531027" sldId="357"/>
            <ac:picMk id="15" creationId="{5D734C40-0F85-3798-E675-4B8D48A9AEC1}"/>
          </ac:picMkLst>
        </pc:picChg>
        <pc:picChg chg="add mod ord">
          <ac:chgData name="Gareth McCague" userId="31add8a3-dda2-4262-9027-470b840cde36" providerId="ADAL" clId="{13A9A270-7921-43E6-9CA0-EAF69E4FC74A}" dt="2024-04-17T16:43:53.631" v="4" actId="34307"/>
          <ac:picMkLst>
            <pc:docMk/>
            <pc:sldMk cId="3337531027" sldId="357"/>
            <ac:picMk id="20" creationId="{D7D82C08-41D9-1F14-2512-B485186A7009}"/>
          </ac:picMkLst>
        </pc:picChg>
      </pc:sldChg>
      <pc:sldChg chg="addSp delSp modSp mod modTransition modAnim">
        <pc:chgData name="Gareth McCague" userId="31add8a3-dda2-4262-9027-470b840cde36" providerId="ADAL" clId="{13A9A270-7921-43E6-9CA0-EAF69E4FC74A}" dt="2024-04-17T16:44:47.432" v="13"/>
        <pc:sldMkLst>
          <pc:docMk/>
          <pc:sldMk cId="878898707" sldId="2147474038"/>
        </pc:sldMkLst>
        <pc:picChg chg="del">
          <ac:chgData name="Gareth McCague" userId="31add8a3-dda2-4262-9027-470b840cde36" providerId="ADAL" clId="{13A9A270-7921-43E6-9CA0-EAF69E4FC74A}" dt="2024-04-17T16:43:53.708" v="8"/>
          <ac:picMkLst>
            <pc:docMk/>
            <pc:sldMk cId="878898707" sldId="2147474038"/>
            <ac:picMk id="65" creationId="{4507F3AB-83C9-1CDC-D7BD-688E1C3DEDE8}"/>
          </ac:picMkLst>
        </pc:picChg>
        <pc:picChg chg="add mod ord">
          <ac:chgData name="Gareth McCague" userId="31add8a3-dda2-4262-9027-470b840cde36" providerId="ADAL" clId="{13A9A270-7921-43E6-9CA0-EAF69E4FC74A}" dt="2024-04-17T16:43:53.631" v="5" actId="34307"/>
          <ac:picMkLst>
            <pc:docMk/>
            <pc:sldMk cId="878898707" sldId="2147474038"/>
            <ac:picMk id="71" creationId="{739EC27B-1814-82B5-EEA6-0F7A7A09515E}"/>
          </ac:picMkLst>
        </pc:picChg>
      </pc:sldChg>
      <pc:sldChg chg="addSp delSp modSp mod modTransition modAnim">
        <pc:chgData name="Gareth McCague" userId="31add8a3-dda2-4262-9027-470b840cde36" providerId="ADAL" clId="{13A9A270-7921-43E6-9CA0-EAF69E4FC74A}" dt="2024-04-17T16:44:47.432" v="13"/>
        <pc:sldMkLst>
          <pc:docMk/>
          <pc:sldMk cId="2575261647" sldId="2147474045"/>
        </pc:sldMkLst>
        <pc:picChg chg="del">
          <ac:chgData name="Gareth McCague" userId="31add8a3-dda2-4262-9027-470b840cde36" providerId="ADAL" clId="{13A9A270-7921-43E6-9CA0-EAF69E4FC74A}" dt="2024-04-17T16:43:53.708" v="8"/>
          <ac:picMkLst>
            <pc:docMk/>
            <pc:sldMk cId="2575261647" sldId="2147474045"/>
            <ac:picMk id="5" creationId="{2E12C003-2EA6-A200-8F4B-2DD9BBBA56EA}"/>
          </ac:picMkLst>
        </pc:picChg>
        <pc:picChg chg="add mod ord">
          <ac:chgData name="Gareth McCague" userId="31add8a3-dda2-4262-9027-470b840cde36" providerId="ADAL" clId="{13A9A270-7921-43E6-9CA0-EAF69E4FC74A}" dt="2024-04-17T16:43:53.616" v="1" actId="34307"/>
          <ac:picMkLst>
            <pc:docMk/>
            <pc:sldMk cId="2575261647" sldId="2147474045"/>
            <ac:picMk id="11" creationId="{B0443D34-C07F-6599-2719-1B2CA925AFA8}"/>
          </ac:picMkLst>
        </pc:picChg>
      </pc:sldChg>
      <pc:sldChg chg="addSp delSp modSp mod modTransition modAnim">
        <pc:chgData name="Gareth McCague" userId="31add8a3-dda2-4262-9027-470b840cde36" providerId="ADAL" clId="{13A9A270-7921-43E6-9CA0-EAF69E4FC74A}" dt="2024-04-17T16:44:47.432" v="13"/>
        <pc:sldMkLst>
          <pc:docMk/>
          <pc:sldMk cId="1281807169" sldId="2147474047"/>
        </pc:sldMkLst>
        <pc:picChg chg="del">
          <ac:chgData name="Gareth McCague" userId="31add8a3-dda2-4262-9027-470b840cde36" providerId="ADAL" clId="{13A9A270-7921-43E6-9CA0-EAF69E4FC74A}" dt="2024-04-17T16:43:53.708" v="8"/>
          <ac:picMkLst>
            <pc:docMk/>
            <pc:sldMk cId="1281807169" sldId="2147474047"/>
            <ac:picMk id="13" creationId="{944F6F5A-C845-8F0B-7803-7B3BC9BA38EC}"/>
          </ac:picMkLst>
        </pc:picChg>
        <pc:picChg chg="add mod ord">
          <ac:chgData name="Gareth McCague" userId="31add8a3-dda2-4262-9027-470b840cde36" providerId="ADAL" clId="{13A9A270-7921-43E6-9CA0-EAF69E4FC74A}" dt="2024-04-17T16:43:53.645" v="7" actId="34307"/>
          <ac:picMkLst>
            <pc:docMk/>
            <pc:sldMk cId="1281807169" sldId="2147474047"/>
            <ac:picMk id="21" creationId="{42BB9888-697E-A354-A4FF-D3D940249DFB}"/>
          </ac:picMkLst>
        </pc:picChg>
      </pc:sldChg>
      <pc:sldChg chg="addSp delSp modSp mod modTransition modAnim">
        <pc:chgData name="Gareth McCague" userId="31add8a3-dda2-4262-9027-470b840cde36" providerId="ADAL" clId="{13A9A270-7921-43E6-9CA0-EAF69E4FC74A}" dt="2024-04-17T18:38:50.087" v="452" actId="1076"/>
        <pc:sldMkLst>
          <pc:docMk/>
          <pc:sldMk cId="2849175866" sldId="2147474051"/>
        </pc:sldMkLst>
        <pc:picChg chg="del">
          <ac:chgData name="Gareth McCague" userId="31add8a3-dda2-4262-9027-470b840cde36" providerId="ADAL" clId="{13A9A270-7921-43E6-9CA0-EAF69E4FC74A}" dt="2024-04-17T16:43:53.708" v="8"/>
          <ac:picMkLst>
            <pc:docMk/>
            <pc:sldMk cId="2849175866" sldId="2147474051"/>
            <ac:picMk id="11" creationId="{F21BBF58-3062-7B2A-040F-D80759BB7FF4}"/>
          </ac:picMkLst>
        </pc:picChg>
        <pc:picChg chg="mod">
          <ac:chgData name="Gareth McCague" userId="31add8a3-dda2-4262-9027-470b840cde36" providerId="ADAL" clId="{13A9A270-7921-43E6-9CA0-EAF69E4FC74A}" dt="2024-04-17T18:38:50.087" v="452" actId="1076"/>
          <ac:picMkLst>
            <pc:docMk/>
            <pc:sldMk cId="2849175866" sldId="2147474051"/>
            <ac:picMk id="20" creationId="{C1C9C237-35D1-E10C-CB03-C6AB91A8BC73}"/>
          </ac:picMkLst>
        </pc:picChg>
        <pc:picChg chg="add mod ord">
          <ac:chgData name="Gareth McCague" userId="31add8a3-dda2-4262-9027-470b840cde36" providerId="ADAL" clId="{13A9A270-7921-43E6-9CA0-EAF69E4FC74A}" dt="2024-04-17T16:43:53.616" v="2" actId="34307"/>
          <ac:picMkLst>
            <pc:docMk/>
            <pc:sldMk cId="2849175866" sldId="2147474051"/>
            <ac:picMk id="22" creationId="{128A1D65-D331-5C59-6DAA-9E9CD27C3BD2}"/>
          </ac:picMkLst>
        </pc:picChg>
      </pc:sldChg>
      <pc:sldChg chg="addSp delSp modSp mod modTransition modAnim">
        <pc:chgData name="Gareth McCague" userId="31add8a3-dda2-4262-9027-470b840cde36" providerId="ADAL" clId="{13A9A270-7921-43E6-9CA0-EAF69E4FC74A}" dt="2024-04-17T16:44:47.432" v="13"/>
        <pc:sldMkLst>
          <pc:docMk/>
          <pc:sldMk cId="1842970164" sldId="2147474053"/>
        </pc:sldMkLst>
        <pc:picChg chg="del">
          <ac:chgData name="Gareth McCague" userId="31add8a3-dda2-4262-9027-470b840cde36" providerId="ADAL" clId="{13A9A270-7921-43E6-9CA0-EAF69E4FC74A}" dt="2024-04-17T16:43:53.708" v="8"/>
          <ac:picMkLst>
            <pc:docMk/>
            <pc:sldMk cId="1842970164" sldId="2147474053"/>
            <ac:picMk id="7" creationId="{EB717F40-DEE7-E650-4041-84DCA40904AC}"/>
          </ac:picMkLst>
        </pc:picChg>
        <pc:picChg chg="add mod ord">
          <ac:chgData name="Gareth McCague" userId="31add8a3-dda2-4262-9027-470b840cde36" providerId="ADAL" clId="{13A9A270-7921-43E6-9CA0-EAF69E4FC74A}" dt="2024-04-17T16:43:53.631" v="6" actId="34307"/>
          <ac:picMkLst>
            <pc:docMk/>
            <pc:sldMk cId="1842970164" sldId="2147474053"/>
            <ac:picMk id="14" creationId="{39499B56-164D-E617-FD6A-50D8781F4840}"/>
          </ac:picMkLst>
        </pc:picChg>
      </pc:sldChg>
      <pc:sldChg chg="modTransition">
        <pc:chgData name="Gareth McCague" userId="31add8a3-dda2-4262-9027-470b840cde36" providerId="ADAL" clId="{13A9A270-7921-43E6-9CA0-EAF69E4FC74A}" dt="2024-04-17T16:44:47.432" v="13"/>
        <pc:sldMkLst>
          <pc:docMk/>
          <pc:sldMk cId="4193863183" sldId="2147474054"/>
        </pc:sldMkLst>
      </pc:sldChg>
      <pc:sldChg chg="modSp mod modTransition">
        <pc:chgData name="Gareth McCague" userId="31add8a3-dda2-4262-9027-470b840cde36" providerId="ADAL" clId="{13A9A270-7921-43E6-9CA0-EAF69E4FC74A}" dt="2024-04-17T18:24:57.664" v="108" actId="20577"/>
        <pc:sldMkLst>
          <pc:docMk/>
          <pc:sldMk cId="278418779" sldId="2147474055"/>
        </pc:sldMkLst>
        <pc:spChg chg="mod">
          <ac:chgData name="Gareth McCague" userId="31add8a3-dda2-4262-9027-470b840cde36" providerId="ADAL" clId="{13A9A270-7921-43E6-9CA0-EAF69E4FC74A}" dt="2024-04-17T18:24:57.664" v="108" actId="20577"/>
          <ac:spMkLst>
            <pc:docMk/>
            <pc:sldMk cId="278418779" sldId="2147474055"/>
            <ac:spMk id="3" creationId="{A2FD75BD-E241-9251-BE68-B13B455F6CCE}"/>
          </ac:spMkLst>
        </pc:spChg>
      </pc:sldChg>
      <pc:sldChg chg="modTransition">
        <pc:chgData name="Gareth McCague" userId="31add8a3-dda2-4262-9027-470b840cde36" providerId="ADAL" clId="{13A9A270-7921-43E6-9CA0-EAF69E4FC74A}" dt="2024-04-17T16:44:47.432" v="13"/>
        <pc:sldMkLst>
          <pc:docMk/>
          <pc:sldMk cId="1302233395" sldId="2147474056"/>
        </pc:sldMkLst>
      </pc:sldChg>
      <pc:sldChg chg="modTransition">
        <pc:chgData name="Gareth McCague" userId="31add8a3-dda2-4262-9027-470b840cde36" providerId="ADAL" clId="{13A9A270-7921-43E6-9CA0-EAF69E4FC74A}" dt="2024-04-17T16:44:47.432" v="13"/>
        <pc:sldMkLst>
          <pc:docMk/>
          <pc:sldMk cId="961847043" sldId="2147474057"/>
        </pc:sldMkLst>
      </pc:sldChg>
      <pc:sldChg chg="modTransition">
        <pc:chgData name="Gareth McCague" userId="31add8a3-dda2-4262-9027-470b840cde36" providerId="ADAL" clId="{13A9A270-7921-43E6-9CA0-EAF69E4FC74A}" dt="2024-04-17T16:44:47.432" v="13"/>
        <pc:sldMkLst>
          <pc:docMk/>
          <pc:sldMk cId="2544304237" sldId="2147474058"/>
        </pc:sldMkLst>
      </pc:sldChg>
      <pc:sldChg chg="modTransition">
        <pc:chgData name="Gareth McCague" userId="31add8a3-dda2-4262-9027-470b840cde36" providerId="ADAL" clId="{13A9A270-7921-43E6-9CA0-EAF69E4FC74A}" dt="2024-04-17T16:44:47.432" v="13"/>
        <pc:sldMkLst>
          <pc:docMk/>
          <pc:sldMk cId="1750916780" sldId="2147474059"/>
        </pc:sldMkLst>
      </pc:sldChg>
      <pc:sldChg chg="modTransition">
        <pc:chgData name="Gareth McCague" userId="31add8a3-dda2-4262-9027-470b840cde36" providerId="ADAL" clId="{13A9A270-7921-43E6-9CA0-EAF69E4FC74A}" dt="2024-04-17T16:44:47.432" v="13"/>
        <pc:sldMkLst>
          <pc:docMk/>
          <pc:sldMk cId="547376242" sldId="2147474060"/>
        </pc:sldMkLst>
      </pc:sldChg>
      <pc:sldChg chg="modTransition">
        <pc:chgData name="Gareth McCague" userId="31add8a3-dda2-4262-9027-470b840cde36" providerId="ADAL" clId="{13A9A270-7921-43E6-9CA0-EAF69E4FC74A}" dt="2024-04-17T16:44:47.432" v="13"/>
        <pc:sldMkLst>
          <pc:docMk/>
          <pc:sldMk cId="3636165070" sldId="2147474061"/>
        </pc:sldMkLst>
      </pc:sldChg>
      <pc:sldChg chg="modTransition">
        <pc:chgData name="Gareth McCague" userId="31add8a3-dda2-4262-9027-470b840cde36" providerId="ADAL" clId="{13A9A270-7921-43E6-9CA0-EAF69E4FC74A}" dt="2024-04-17T16:44:47.432" v="13"/>
        <pc:sldMkLst>
          <pc:docMk/>
          <pc:sldMk cId="2750035675" sldId="2147474062"/>
        </pc:sldMkLst>
      </pc:sldChg>
      <pc:sldChg chg="modTransition">
        <pc:chgData name="Gareth McCague" userId="31add8a3-dda2-4262-9027-470b840cde36" providerId="ADAL" clId="{13A9A270-7921-43E6-9CA0-EAF69E4FC74A}" dt="2024-04-17T16:44:47.432" v="13"/>
        <pc:sldMkLst>
          <pc:docMk/>
          <pc:sldMk cId="2440928556" sldId="2147474063"/>
        </pc:sldMkLst>
      </pc:sldChg>
      <pc:sldChg chg="modTransition">
        <pc:chgData name="Gareth McCague" userId="31add8a3-dda2-4262-9027-470b840cde36" providerId="ADAL" clId="{13A9A270-7921-43E6-9CA0-EAF69E4FC74A}" dt="2024-04-17T16:44:47.432" v="13"/>
        <pc:sldMkLst>
          <pc:docMk/>
          <pc:sldMk cId="2471288023" sldId="2147474064"/>
        </pc:sldMkLst>
      </pc:sldChg>
      <pc:sldChg chg="modTransition">
        <pc:chgData name="Gareth McCague" userId="31add8a3-dda2-4262-9027-470b840cde36" providerId="ADAL" clId="{13A9A270-7921-43E6-9CA0-EAF69E4FC74A}" dt="2024-04-17T16:44:47.432" v="13"/>
        <pc:sldMkLst>
          <pc:docMk/>
          <pc:sldMk cId="1095906401" sldId="2147474065"/>
        </pc:sldMkLst>
      </pc:sldChg>
      <pc:sldChg chg="modTransition">
        <pc:chgData name="Gareth McCague" userId="31add8a3-dda2-4262-9027-470b840cde36" providerId="ADAL" clId="{13A9A270-7921-43E6-9CA0-EAF69E4FC74A}" dt="2024-04-17T16:44:47.432" v="13"/>
        <pc:sldMkLst>
          <pc:docMk/>
          <pc:sldMk cId="1698838198" sldId="2147474066"/>
        </pc:sldMkLst>
      </pc:sldChg>
      <pc:sldChg chg="modTransition">
        <pc:chgData name="Gareth McCague" userId="31add8a3-dda2-4262-9027-470b840cde36" providerId="ADAL" clId="{13A9A270-7921-43E6-9CA0-EAF69E4FC74A}" dt="2024-04-17T16:44:47.432" v="13"/>
        <pc:sldMkLst>
          <pc:docMk/>
          <pc:sldMk cId="700587769" sldId="2147474067"/>
        </pc:sldMkLst>
      </pc:sldChg>
      <pc:sldChg chg="modSp mod modTransition">
        <pc:chgData name="Gareth McCague" userId="31add8a3-dda2-4262-9027-470b840cde36" providerId="ADAL" clId="{13A9A270-7921-43E6-9CA0-EAF69E4FC74A}" dt="2024-04-17T18:37:30.787" v="446" actId="20577"/>
        <pc:sldMkLst>
          <pc:docMk/>
          <pc:sldMk cId="4095724996" sldId="2147474069"/>
        </pc:sldMkLst>
        <pc:spChg chg="mod">
          <ac:chgData name="Gareth McCague" userId="31add8a3-dda2-4262-9027-470b840cde36" providerId="ADAL" clId="{13A9A270-7921-43E6-9CA0-EAF69E4FC74A}" dt="2024-04-17T18:27:18.275" v="168" actId="255"/>
          <ac:spMkLst>
            <pc:docMk/>
            <pc:sldMk cId="4095724996" sldId="2147474069"/>
            <ac:spMk id="3" creationId="{D2195F66-35BA-F660-E6A0-7AEC621DD1F1}"/>
          </ac:spMkLst>
        </pc:spChg>
        <pc:spChg chg="mod">
          <ac:chgData name="Gareth McCague" userId="31add8a3-dda2-4262-9027-470b840cde36" providerId="ADAL" clId="{13A9A270-7921-43E6-9CA0-EAF69E4FC74A}" dt="2024-04-17T18:37:30.787" v="446" actId="20577"/>
          <ac:spMkLst>
            <pc:docMk/>
            <pc:sldMk cId="4095724996" sldId="2147474069"/>
            <ac:spMk id="4" creationId="{40508CFA-DE1C-1136-F3D3-1B7B5ACCA9AB}"/>
          </ac:spMkLst>
        </pc:spChg>
      </pc:sldChg>
      <pc:sldChg chg="modTransition">
        <pc:chgData name="Gareth McCague" userId="31add8a3-dda2-4262-9027-470b840cde36" providerId="ADAL" clId="{13A9A270-7921-43E6-9CA0-EAF69E4FC74A}" dt="2024-04-17T16:44:47.432" v="13"/>
        <pc:sldMkLst>
          <pc:docMk/>
          <pc:sldMk cId="231392421" sldId="2147474070"/>
        </pc:sldMkLst>
      </pc:sldChg>
      <pc:sldChg chg="modTransition">
        <pc:chgData name="Gareth McCague" userId="31add8a3-dda2-4262-9027-470b840cde36" providerId="ADAL" clId="{13A9A270-7921-43E6-9CA0-EAF69E4FC74A}" dt="2024-04-17T16:44:47.432" v="13"/>
        <pc:sldMkLst>
          <pc:docMk/>
          <pc:sldMk cId="1751418019" sldId="2147474071"/>
        </pc:sldMkLst>
      </pc:sldChg>
      <pc:sldChg chg="modTransition">
        <pc:chgData name="Gareth McCague" userId="31add8a3-dda2-4262-9027-470b840cde36" providerId="ADAL" clId="{13A9A270-7921-43E6-9CA0-EAF69E4FC74A}" dt="2024-04-17T16:44:47.432" v="13"/>
        <pc:sldMkLst>
          <pc:docMk/>
          <pc:sldMk cId="95054772" sldId="2147474072"/>
        </pc:sldMkLst>
      </pc:sldChg>
      <pc:sldChg chg="modTransition">
        <pc:chgData name="Gareth McCague" userId="31add8a3-dda2-4262-9027-470b840cde36" providerId="ADAL" clId="{13A9A270-7921-43E6-9CA0-EAF69E4FC74A}" dt="2024-04-17T16:44:47.432" v="13"/>
        <pc:sldMkLst>
          <pc:docMk/>
          <pc:sldMk cId="3142178039" sldId="2147474073"/>
        </pc:sldMkLst>
      </pc:sldChg>
      <pc:sldChg chg="addSp modSp new mod">
        <pc:chgData name="Gareth McCague" userId="31add8a3-dda2-4262-9027-470b840cde36" providerId="ADAL" clId="{13A9A270-7921-43E6-9CA0-EAF69E4FC74A}" dt="2024-04-17T18:19:21.214" v="51" actId="113"/>
        <pc:sldMkLst>
          <pc:docMk/>
          <pc:sldMk cId="573690657" sldId="2147474074"/>
        </pc:sldMkLst>
        <pc:spChg chg="add mod">
          <ac:chgData name="Gareth McCague" userId="31add8a3-dda2-4262-9027-470b840cde36" providerId="ADAL" clId="{13A9A270-7921-43E6-9CA0-EAF69E4FC74A}" dt="2024-04-17T18:19:21.214" v="51" actId="113"/>
          <ac:spMkLst>
            <pc:docMk/>
            <pc:sldMk cId="573690657" sldId="2147474074"/>
            <ac:spMk id="2" creationId="{1F58A252-2E08-47C7-51BE-6CBF60E41694}"/>
          </ac:spMkLst>
        </pc:spChg>
        <pc:picChg chg="add mod">
          <ac:chgData name="Gareth McCague" userId="31add8a3-dda2-4262-9027-470b840cde36" providerId="ADAL" clId="{13A9A270-7921-43E6-9CA0-EAF69E4FC74A}" dt="2024-04-17T18:16:52.292" v="17" actId="14100"/>
          <ac:picMkLst>
            <pc:docMk/>
            <pc:sldMk cId="573690657" sldId="2147474074"/>
            <ac:picMk id="1026" creationId="{2FFCD3EA-ED88-49C2-98D4-00B58917ABC5}"/>
          </ac:picMkLst>
        </pc:picChg>
      </pc:sldChg>
      <pc:sldChg chg="addSp modSp new mod">
        <pc:chgData name="Gareth McCague" userId="31add8a3-dda2-4262-9027-470b840cde36" providerId="ADAL" clId="{13A9A270-7921-43E6-9CA0-EAF69E4FC74A}" dt="2024-04-17T18:23:20.829" v="58" actId="14100"/>
        <pc:sldMkLst>
          <pc:docMk/>
          <pc:sldMk cId="3076412691" sldId="2147474075"/>
        </pc:sldMkLst>
        <pc:picChg chg="add mod">
          <ac:chgData name="Gareth McCague" userId="31add8a3-dda2-4262-9027-470b840cde36" providerId="ADAL" clId="{13A9A270-7921-43E6-9CA0-EAF69E4FC74A}" dt="2024-04-17T18:23:20.829" v="58" actId="14100"/>
          <ac:picMkLst>
            <pc:docMk/>
            <pc:sldMk cId="3076412691" sldId="2147474075"/>
            <ac:picMk id="3" creationId="{3D6EB65E-FA7D-C0BE-17CA-0CC5683BFAE2}"/>
          </ac:picMkLst>
        </pc:picChg>
      </pc:sldChg>
      <pc:sldChg chg="addSp delSp modSp new mod">
        <pc:chgData name="Gareth McCague" userId="31add8a3-dda2-4262-9027-470b840cde36" providerId="ADAL" clId="{13A9A270-7921-43E6-9CA0-EAF69E4FC74A}" dt="2024-04-17T18:36:49.681" v="437" actId="1076"/>
        <pc:sldMkLst>
          <pc:docMk/>
          <pc:sldMk cId="2356231020" sldId="2147474076"/>
        </pc:sldMkLst>
        <pc:spChg chg="add del mod">
          <ac:chgData name="Gareth McCague" userId="31add8a3-dda2-4262-9027-470b840cde36" providerId="ADAL" clId="{13A9A270-7921-43E6-9CA0-EAF69E4FC74A}" dt="2024-04-17T18:34:16.115" v="385"/>
          <ac:spMkLst>
            <pc:docMk/>
            <pc:sldMk cId="2356231020" sldId="2147474076"/>
            <ac:spMk id="2" creationId="{55F52785-6AC8-419D-B623-CCA94F367D7F}"/>
          </ac:spMkLst>
        </pc:spChg>
        <pc:spChg chg="add del mod">
          <ac:chgData name="Gareth McCague" userId="31add8a3-dda2-4262-9027-470b840cde36" providerId="ADAL" clId="{13A9A270-7921-43E6-9CA0-EAF69E4FC74A}" dt="2024-04-17T18:35:17.657" v="391"/>
          <ac:spMkLst>
            <pc:docMk/>
            <pc:sldMk cId="2356231020" sldId="2147474076"/>
            <ac:spMk id="5" creationId="{16654364-1ED1-43BE-11B7-BA61C2739454}"/>
          </ac:spMkLst>
        </pc:spChg>
        <pc:spChg chg="add del mod">
          <ac:chgData name="Gareth McCague" userId="31add8a3-dda2-4262-9027-470b840cde36" providerId="ADAL" clId="{13A9A270-7921-43E6-9CA0-EAF69E4FC74A}" dt="2024-04-17T18:35:34.049" v="396"/>
          <ac:spMkLst>
            <pc:docMk/>
            <pc:sldMk cId="2356231020" sldId="2147474076"/>
            <ac:spMk id="8" creationId="{199C38D7-6908-5BD9-F97B-5F0B57199862}"/>
          </ac:spMkLst>
        </pc:spChg>
        <pc:spChg chg="add mod">
          <ac:chgData name="Gareth McCague" userId="31add8a3-dda2-4262-9027-470b840cde36" providerId="ADAL" clId="{13A9A270-7921-43E6-9CA0-EAF69E4FC74A}" dt="2024-04-17T18:36:49.681" v="437" actId="1076"/>
          <ac:spMkLst>
            <pc:docMk/>
            <pc:sldMk cId="2356231020" sldId="2147474076"/>
            <ac:spMk id="11" creationId="{822321E5-14CF-9961-0148-111A89D5B207}"/>
          </ac:spMkLst>
        </pc:spChg>
        <pc:picChg chg="add del mod">
          <ac:chgData name="Gareth McCague" userId="31add8a3-dda2-4262-9027-470b840cde36" providerId="ADAL" clId="{13A9A270-7921-43E6-9CA0-EAF69E4FC74A}" dt="2024-04-17T18:34:21.757" v="386" actId="478"/>
          <ac:picMkLst>
            <pc:docMk/>
            <pc:sldMk cId="2356231020" sldId="2147474076"/>
            <ac:picMk id="4" creationId="{5113B13C-2C56-B9B5-540A-7C924B54EF32}"/>
          </ac:picMkLst>
        </pc:picChg>
        <pc:picChg chg="add mod">
          <ac:chgData name="Gareth McCague" userId="31add8a3-dda2-4262-9027-470b840cde36" providerId="ADAL" clId="{13A9A270-7921-43E6-9CA0-EAF69E4FC74A}" dt="2024-04-17T18:36:01.205" v="397" actId="1076"/>
          <ac:picMkLst>
            <pc:docMk/>
            <pc:sldMk cId="2356231020" sldId="2147474076"/>
            <ac:picMk id="7" creationId="{748BB1D2-2A7F-125F-CD9E-C4AD82229850}"/>
          </ac:picMkLst>
        </pc:picChg>
        <pc:picChg chg="add">
          <ac:chgData name="Gareth McCague" userId="31add8a3-dda2-4262-9027-470b840cde36" providerId="ADAL" clId="{13A9A270-7921-43E6-9CA0-EAF69E4FC74A}" dt="2024-04-17T18:35:27.474" v="393" actId="22"/>
          <ac:picMkLst>
            <pc:docMk/>
            <pc:sldMk cId="2356231020" sldId="2147474076"/>
            <ac:picMk id="10" creationId="{17C51C12-3270-D5B8-9F05-7A89884A4CB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4870" cy="502675"/>
          </a:xfrm>
          <a:prstGeom prst="rect">
            <a:avLst/>
          </a:prstGeom>
        </p:spPr>
        <p:txBody>
          <a:bodyPr vert="horz" lIns="96606" tIns="48302" rIns="96606" bIns="48302" rtlCol="0"/>
          <a:lstStyle>
            <a:lvl1pPr algn="l">
              <a:defRPr sz="1300"/>
            </a:lvl1pPr>
          </a:lstStyle>
          <a:p>
            <a:endParaRPr lang="en-GB"/>
          </a:p>
        </p:txBody>
      </p:sp>
      <p:sp>
        <p:nvSpPr>
          <p:cNvPr id="3" name="Date Placeholder 2"/>
          <p:cNvSpPr>
            <a:spLocks noGrp="1"/>
          </p:cNvSpPr>
          <p:nvPr>
            <p:ph type="dt" idx="1"/>
          </p:nvPr>
        </p:nvSpPr>
        <p:spPr>
          <a:xfrm>
            <a:off x="3901698" y="1"/>
            <a:ext cx="2984870" cy="502675"/>
          </a:xfrm>
          <a:prstGeom prst="rect">
            <a:avLst/>
          </a:prstGeom>
        </p:spPr>
        <p:txBody>
          <a:bodyPr vert="horz" lIns="96606" tIns="48302" rIns="96606" bIns="48302" rtlCol="0"/>
          <a:lstStyle>
            <a:lvl1pPr algn="r">
              <a:defRPr sz="1300"/>
            </a:lvl1pPr>
          </a:lstStyle>
          <a:p>
            <a:fld id="{655CEB69-B5A0-42B0-886D-5D2620C2185F}" type="datetimeFigureOut">
              <a:rPr lang="en-GB" smtClean="0"/>
              <a:t>15/04/2024</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2" rIns="96606" bIns="48302" rtlCol="0" anchor="ctr"/>
          <a:lstStyle/>
          <a:p>
            <a:endParaRPr lang="en-GB"/>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2" rIns="96606" bIns="48302"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516040"/>
            <a:ext cx="2984870" cy="502674"/>
          </a:xfrm>
          <a:prstGeom prst="rect">
            <a:avLst/>
          </a:prstGeom>
        </p:spPr>
        <p:txBody>
          <a:bodyPr vert="horz" lIns="96606" tIns="48302" rIns="96606" bIns="48302"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6040"/>
            <a:ext cx="2984870" cy="502674"/>
          </a:xfrm>
          <a:prstGeom prst="rect">
            <a:avLst/>
          </a:prstGeom>
        </p:spPr>
        <p:txBody>
          <a:bodyPr vert="horz" lIns="96606" tIns="48302" rIns="96606" bIns="48302" rtlCol="0" anchor="b"/>
          <a:lstStyle>
            <a:lvl1pPr algn="r">
              <a:defRPr sz="1300"/>
            </a:lvl1pPr>
          </a:lstStyle>
          <a:p>
            <a:fld id="{526C105D-62D9-4230-B56D-D6FCC197128A}" type="slidenum">
              <a:rPr lang="en-GB" smtClean="0"/>
              <a:t>‹#›</a:t>
            </a:fld>
            <a:endParaRPr lang="en-GB"/>
          </a:p>
        </p:txBody>
      </p:sp>
    </p:spTree>
    <p:extLst>
      <p:ext uri="{BB962C8B-B14F-4D97-AF65-F5344CB8AC3E}">
        <p14:creationId xmlns:p14="http://schemas.microsoft.com/office/powerpoint/2010/main" val="230758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7">
              <a:defRPr/>
            </a:pPr>
            <a:r>
              <a:rPr lang="en-GB" sz="1800" kern="100" dirty="0">
                <a:latin typeface="Aptos" panose="020B0004020202020204" pitchFamily="34" charset="0"/>
                <a:ea typeface="Aptos" panose="020B0004020202020204" pitchFamily="34" charset="0"/>
                <a:cs typeface="Times New Roman" panose="02020603050405020304" pitchFamily="18" charset="0"/>
              </a:rPr>
              <a:t>It has been a frenetic time since January, with lots going on.</a:t>
            </a:r>
          </a:p>
          <a:p>
            <a:pPr defTabSz="914217">
              <a:defRPr/>
            </a:pPr>
            <a:r>
              <a:rPr lang="en-GB" sz="1800" kern="100" dirty="0">
                <a:latin typeface="Aptos" panose="020B0004020202020204" pitchFamily="34" charset="0"/>
                <a:ea typeface="Aptos" panose="020B0004020202020204" pitchFamily="34" charset="0"/>
                <a:cs typeface="Times New Roman" panose="02020603050405020304" pitchFamily="18" charset="0"/>
              </a:rPr>
              <a:t>The objective here is to pause </a:t>
            </a:r>
            <a:r>
              <a:rPr lang="en-GB" sz="1800" kern="100" dirty="0" err="1">
                <a:latin typeface="Aptos" panose="020B0004020202020204" pitchFamily="34" charset="0"/>
                <a:ea typeface="Aptos" panose="020B0004020202020204" pitchFamily="34" charset="0"/>
                <a:cs typeface="Times New Roman" panose="02020603050405020304" pitchFamily="18" charset="0"/>
              </a:rPr>
              <a:t>tand</a:t>
            </a:r>
            <a:r>
              <a:rPr lang="en-GB" sz="1800" kern="100" dirty="0">
                <a:latin typeface="Aptos" panose="020B0004020202020204" pitchFamily="34" charset="0"/>
                <a:ea typeface="Aptos" panose="020B0004020202020204" pitchFamily="34" charset="0"/>
                <a:cs typeface="Times New Roman" panose="02020603050405020304" pitchFamily="18" charset="0"/>
              </a:rPr>
              <a:t> reflect on what has been learned, so that the problems we have seen don’t have to be experienced by everybody.</a:t>
            </a:r>
          </a:p>
          <a:p>
            <a:pPr defTabSz="914217">
              <a:defRPr/>
            </a:pP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1</a:t>
            </a:fld>
            <a:endParaRPr lang="en-GB"/>
          </a:p>
        </p:txBody>
      </p:sp>
    </p:spTree>
    <p:extLst>
      <p:ext uri="{BB962C8B-B14F-4D97-AF65-F5344CB8AC3E}">
        <p14:creationId xmlns:p14="http://schemas.microsoft.com/office/powerpoint/2010/main" val="350085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10</a:t>
            </a:fld>
            <a:endParaRPr lang="en-GB"/>
          </a:p>
        </p:txBody>
      </p:sp>
    </p:spTree>
    <p:extLst>
      <p:ext uri="{BB962C8B-B14F-4D97-AF65-F5344CB8AC3E}">
        <p14:creationId xmlns:p14="http://schemas.microsoft.com/office/powerpoint/2010/main" val="313177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Time pressure is another problem for many pharmacists, who are trying to do everything themselves.</a:t>
            </a:r>
          </a:p>
          <a:p>
            <a:r>
              <a:rPr lang="en-GB" dirty="0"/>
              <a:t>And I am observing that many pharmacists are not using their teams, even for the simplest of support tasks,</a:t>
            </a:r>
          </a:p>
          <a:p>
            <a:r>
              <a:rPr lang="en-GB" dirty="0"/>
              <a:t>Pharmacists could delegate….</a:t>
            </a:r>
          </a:p>
        </p:txBody>
      </p:sp>
      <p:sp>
        <p:nvSpPr>
          <p:cNvPr id="4" name="Slide Number Placeholder 3"/>
          <p:cNvSpPr>
            <a:spLocks noGrp="1"/>
          </p:cNvSpPr>
          <p:nvPr>
            <p:ph type="sldNum" sz="quarter" idx="5"/>
          </p:nvPr>
        </p:nvSpPr>
        <p:spPr/>
        <p:txBody>
          <a:bodyPr/>
          <a:lstStyle/>
          <a:p>
            <a:fld id="{526C105D-62D9-4230-B56D-D6FCC197128A}" type="slidenum">
              <a:rPr lang="en-GB" smtClean="0"/>
              <a:t>11</a:t>
            </a:fld>
            <a:endParaRPr lang="en-GB"/>
          </a:p>
        </p:txBody>
      </p:sp>
    </p:spTree>
    <p:extLst>
      <p:ext uri="{BB962C8B-B14F-4D97-AF65-F5344CB8AC3E}">
        <p14:creationId xmlns:p14="http://schemas.microsoft.com/office/powerpoint/2010/main" val="858732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dispensary colleague could print off…</a:t>
            </a:r>
          </a:p>
        </p:txBody>
      </p:sp>
      <p:sp>
        <p:nvSpPr>
          <p:cNvPr id="4" name="Slide Number Placeholder 3"/>
          <p:cNvSpPr>
            <a:spLocks noGrp="1"/>
          </p:cNvSpPr>
          <p:nvPr>
            <p:ph type="sldNum" sz="quarter" idx="5"/>
          </p:nvPr>
        </p:nvSpPr>
        <p:spPr/>
        <p:txBody>
          <a:bodyPr/>
          <a:lstStyle/>
          <a:p>
            <a:fld id="{526C105D-62D9-4230-B56D-D6FCC197128A}" type="slidenum">
              <a:rPr lang="en-GB" smtClean="0"/>
              <a:t>12</a:t>
            </a:fld>
            <a:endParaRPr lang="en-GB"/>
          </a:p>
        </p:txBody>
      </p:sp>
    </p:spTree>
    <p:extLst>
      <p:ext uri="{BB962C8B-B14F-4D97-AF65-F5344CB8AC3E}">
        <p14:creationId xmlns:p14="http://schemas.microsoft.com/office/powerpoint/2010/main" val="3118984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13</a:t>
            </a:fld>
            <a:endParaRPr lang="en-GB"/>
          </a:p>
        </p:txBody>
      </p:sp>
    </p:spTree>
    <p:extLst>
      <p:ext uri="{BB962C8B-B14F-4D97-AF65-F5344CB8AC3E}">
        <p14:creationId xmlns:p14="http://schemas.microsoft.com/office/powerpoint/2010/main" val="109618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14</a:t>
            </a:fld>
            <a:endParaRPr lang="en-GB"/>
          </a:p>
        </p:txBody>
      </p:sp>
    </p:spTree>
    <p:extLst>
      <p:ext uri="{BB962C8B-B14F-4D97-AF65-F5344CB8AC3E}">
        <p14:creationId xmlns:p14="http://schemas.microsoft.com/office/powerpoint/2010/main" val="1617239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Problems with Surgery Referrals take a few forms, but first note that … </a:t>
            </a:r>
          </a:p>
        </p:txBody>
      </p:sp>
      <p:sp>
        <p:nvSpPr>
          <p:cNvPr id="4" name="Slide Number Placeholder 3"/>
          <p:cNvSpPr>
            <a:spLocks noGrp="1"/>
          </p:cNvSpPr>
          <p:nvPr>
            <p:ph type="sldNum" sz="quarter" idx="5"/>
          </p:nvPr>
        </p:nvSpPr>
        <p:spPr/>
        <p:txBody>
          <a:bodyPr/>
          <a:lstStyle/>
          <a:p>
            <a:fld id="{526C105D-62D9-4230-B56D-D6FCC197128A}" type="slidenum">
              <a:rPr lang="en-GB" smtClean="0"/>
              <a:t>15</a:t>
            </a:fld>
            <a:endParaRPr lang="en-GB"/>
          </a:p>
        </p:txBody>
      </p:sp>
    </p:spTree>
    <p:extLst>
      <p:ext uri="{BB962C8B-B14F-4D97-AF65-F5344CB8AC3E}">
        <p14:creationId xmlns:p14="http://schemas.microsoft.com/office/powerpoint/2010/main" val="11559538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the original Referral Guide provided to Practices by NHS England, to support Surgery Reception teams when making referrals.</a:t>
            </a:r>
          </a:p>
          <a:p>
            <a:r>
              <a:rPr lang="en-GB" dirty="0"/>
              <a:t>The inclusions were not inadequate, and the lack of </a:t>
            </a:r>
            <a:r>
              <a:rPr lang="en-GB" dirty="0" err="1"/>
              <a:t>excludiuon</a:t>
            </a:r>
            <a:r>
              <a:rPr lang="en-GB" dirty="0"/>
              <a:t> symptoms has led to numerous patients being inappropriately referred.</a:t>
            </a:r>
          </a:p>
          <a:p>
            <a:r>
              <a:rPr lang="en-GB" dirty="0"/>
              <a:t>Thankfully we spotted the issues within the first week, and drafted a more helpful and accessible Guidance Tool.</a:t>
            </a:r>
          </a:p>
          <a:p>
            <a:r>
              <a:rPr lang="en-GB" dirty="0"/>
              <a:t>So, the FIRST THING is to CHECK if your local Practice is still using this?</a:t>
            </a:r>
          </a:p>
          <a:p>
            <a:r>
              <a:rPr lang="en-GB" dirty="0"/>
              <a:t>Have a quick look at the UTI Inclusions &amp; Exclusions, which might explain why referrals have been problematic!</a:t>
            </a:r>
          </a:p>
          <a:p>
            <a:r>
              <a:rPr lang="en-GB" dirty="0"/>
              <a:t> </a:t>
            </a:r>
          </a:p>
        </p:txBody>
      </p:sp>
      <p:sp>
        <p:nvSpPr>
          <p:cNvPr id="4" name="Slide Number Placeholder 3"/>
          <p:cNvSpPr>
            <a:spLocks noGrp="1"/>
          </p:cNvSpPr>
          <p:nvPr>
            <p:ph type="sldNum" sz="quarter" idx="5"/>
          </p:nvPr>
        </p:nvSpPr>
        <p:spPr/>
        <p:txBody>
          <a:bodyPr/>
          <a:lstStyle/>
          <a:p>
            <a:fld id="{526C105D-62D9-4230-B56D-D6FCC197128A}" type="slidenum">
              <a:rPr lang="en-GB" smtClean="0"/>
              <a:t>16</a:t>
            </a:fld>
            <a:endParaRPr lang="en-GB"/>
          </a:p>
        </p:txBody>
      </p:sp>
    </p:spTree>
    <p:extLst>
      <p:ext uri="{BB962C8B-B14F-4D97-AF65-F5344CB8AC3E}">
        <p14:creationId xmlns:p14="http://schemas.microsoft.com/office/powerpoint/2010/main" val="971178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7">
              <a:defRPr/>
            </a:pPr>
            <a:r>
              <a:rPr lang="en-GB" sz="1800" kern="100" dirty="0">
                <a:latin typeface="Aptos" panose="020B0004020202020204" pitchFamily="34" charset="0"/>
                <a:ea typeface="Aptos" panose="020B0004020202020204" pitchFamily="34" charset="0"/>
                <a:cs typeface="Times New Roman" panose="02020603050405020304" pitchFamily="18" charset="0"/>
              </a:rPr>
              <a:t>Now look at this LLR version which is much more helpful. For example look at the UTI inclusions and exclusions</a:t>
            </a:r>
          </a:p>
          <a:p>
            <a:pPr defTabSz="914217">
              <a:defRPr/>
            </a:pPr>
            <a:r>
              <a:rPr lang="en-GB" sz="1800" kern="100" dirty="0">
                <a:latin typeface="Aptos" panose="020B0004020202020204" pitchFamily="34" charset="0"/>
                <a:ea typeface="Aptos" panose="020B0004020202020204" pitchFamily="34" charset="0"/>
                <a:cs typeface="Times New Roman" panose="02020603050405020304" pitchFamily="18" charset="0"/>
              </a:rPr>
              <a:t>We advise Receptionists to try and avoid mentioning to patients the actual diagnostic terms, in the white boxes, because it increases their expectations for antibiotics. </a:t>
            </a:r>
          </a:p>
          <a:p>
            <a:pPr defTabSz="914217">
              <a:defRPr/>
            </a:pPr>
            <a:r>
              <a:rPr lang="en-GB" sz="1800" kern="100" dirty="0">
                <a:latin typeface="Aptos" panose="020B0004020202020204" pitchFamily="34" charset="0"/>
                <a:ea typeface="Aptos" panose="020B0004020202020204" pitchFamily="34" charset="0"/>
                <a:cs typeface="Times New Roman" panose="02020603050405020304" pitchFamily="18" charset="0"/>
              </a:rPr>
              <a:t>And it resonates with reception teams when we say how unhelpful it is when patients arrive demanding a prescription for antibiotics regardless of what the clinician says!</a:t>
            </a:r>
          </a:p>
          <a:p>
            <a:pPr defTabSz="914217">
              <a:defRPr/>
            </a:pP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17</a:t>
            </a:fld>
            <a:endParaRPr lang="en-GB"/>
          </a:p>
        </p:txBody>
      </p:sp>
    </p:spTree>
    <p:extLst>
      <p:ext uri="{BB962C8B-B14F-4D97-AF65-F5344CB8AC3E}">
        <p14:creationId xmlns:p14="http://schemas.microsoft.com/office/powerpoint/2010/main" val="38266282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7">
              <a:defRPr/>
            </a:pPr>
            <a:r>
              <a:rPr lang="en-GB" sz="1800" kern="100" dirty="0">
                <a:latin typeface="Aptos" panose="020B0004020202020204" pitchFamily="34" charset="0"/>
                <a:ea typeface="Aptos" panose="020B0004020202020204" pitchFamily="34" charset="0"/>
                <a:cs typeface="Times New Roman" panose="02020603050405020304" pitchFamily="18" charset="0"/>
              </a:rPr>
              <a:t>Unfortunately, it seems that the high-profile promotion of Pharmacy First, and the focus on the seven conditions, has given some surgeries the impression that Pharmacy First as replaced CPCS. So, be alert to this and be sure to equally promote Pharmacy First Minor Ailments in conversations with surgery teams. Reception teams will already be familiar with this older Referral Guide, originally for CPCS which lists around 72 </a:t>
            </a:r>
            <a:r>
              <a:rPr lang="en-GB" sz="1800" b="1" kern="100" dirty="0">
                <a:latin typeface="Aptos" panose="020B0004020202020204" pitchFamily="34" charset="0"/>
                <a:ea typeface="Aptos" panose="020B0004020202020204" pitchFamily="34" charset="0"/>
                <a:cs typeface="Times New Roman" panose="02020603050405020304" pitchFamily="18" charset="0"/>
              </a:rPr>
              <a:t>Green</a:t>
            </a:r>
            <a:r>
              <a:rPr lang="en-GB" sz="1800" kern="100" dirty="0">
                <a:latin typeface="Aptos" panose="020B0004020202020204" pitchFamily="34" charset="0"/>
                <a:ea typeface="Aptos" panose="020B0004020202020204" pitchFamily="34" charset="0"/>
                <a:cs typeface="Times New Roman" panose="02020603050405020304" pitchFamily="18" charset="0"/>
              </a:rPr>
              <a:t> symptoms all of which are treatable with over-the-counter medicines. </a:t>
            </a:r>
          </a:p>
          <a:p>
            <a:pPr defTabSz="914217">
              <a:defRPr/>
            </a:pPr>
            <a:r>
              <a:rPr lang="en-GB" sz="1800" kern="100" dirty="0">
                <a:latin typeface="Aptos" panose="020B0004020202020204" pitchFamily="34" charset="0"/>
                <a:ea typeface="Aptos" panose="020B0004020202020204" pitchFamily="34" charset="0"/>
                <a:cs typeface="Times New Roman" panose="02020603050405020304" pitchFamily="18" charset="0"/>
              </a:rPr>
              <a:t>And mention that with Pharmacy First pharmacists can now go a stage further with some of these symptoms, where highlighted in red, and offer prescription medicine treatments if any of the seven conditions are diagnosed. </a:t>
            </a:r>
          </a:p>
          <a:p>
            <a:pPr defTabSz="914217">
              <a:defRPr/>
            </a:pPr>
            <a:r>
              <a:rPr lang="en-GB" sz="1000" kern="100" dirty="0">
                <a:latin typeface="Aptos" panose="020B0004020202020204" pitchFamily="34" charset="0"/>
                <a:ea typeface="Aptos" panose="020B0004020202020204" pitchFamily="34" charset="0"/>
                <a:cs typeface="Times New Roman" panose="02020603050405020304" pitchFamily="18" charset="0"/>
              </a:rPr>
              <a:t>Indeed it may actually be easier for surgery reception teams to just continue using this highlighted Referral Guide with its easy symptom terminology, and just leave it to the pharmacist to consider whether it might be appropriate to escalate matters and treat the issue with a prescription product! </a:t>
            </a:r>
          </a:p>
          <a:p>
            <a:pPr defTabSz="914217">
              <a:defRPr/>
            </a:pPr>
            <a:endParaRPr lang="en-GB" sz="10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18</a:t>
            </a:fld>
            <a:endParaRPr lang="en-GB"/>
          </a:p>
        </p:txBody>
      </p:sp>
    </p:spTree>
    <p:extLst>
      <p:ext uri="{BB962C8B-B14F-4D97-AF65-F5344CB8AC3E}">
        <p14:creationId xmlns:p14="http://schemas.microsoft.com/office/powerpoint/2010/main" val="3506388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Surgery Support Resources page on our CPL&amp;R website. It is a good idea to follow up a surgery visit with an email sharing the link to this page.</a:t>
            </a:r>
          </a:p>
          <a:p>
            <a:r>
              <a:rPr lang="en-GB" dirty="0"/>
              <a:t> It is totally geared to encouraging surgery compliance, and gives your contact an opportunity to share your key messages with others in the Practice.</a:t>
            </a:r>
          </a:p>
          <a:p>
            <a:r>
              <a:rPr lang="en-GB" dirty="0"/>
              <a:t>Aim to encourage Practice Managers and Practice Pharmacists to watch the short “Introducing Pharmacy First” video, which it gets everything across very succinctly.  </a:t>
            </a:r>
          </a:p>
        </p:txBody>
      </p:sp>
      <p:sp>
        <p:nvSpPr>
          <p:cNvPr id="4" name="Slide Number Placeholder 3"/>
          <p:cNvSpPr>
            <a:spLocks noGrp="1"/>
          </p:cNvSpPr>
          <p:nvPr>
            <p:ph type="sldNum" sz="quarter" idx="5"/>
          </p:nvPr>
        </p:nvSpPr>
        <p:spPr/>
        <p:txBody>
          <a:bodyPr/>
          <a:lstStyle/>
          <a:p>
            <a:fld id="{526C105D-62D9-4230-B56D-D6FCC197128A}" type="slidenum">
              <a:rPr lang="en-GB" smtClean="0"/>
              <a:t>19</a:t>
            </a:fld>
            <a:endParaRPr lang="en-GB"/>
          </a:p>
        </p:txBody>
      </p:sp>
    </p:spTree>
    <p:extLst>
      <p:ext uri="{BB962C8B-B14F-4D97-AF65-F5344CB8AC3E}">
        <p14:creationId xmlns:p14="http://schemas.microsoft.com/office/powerpoint/2010/main" val="928658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headings we will be reflecting on: </a:t>
            </a:r>
          </a:p>
          <a:p>
            <a:r>
              <a:rPr lang="en-GB" dirty="0"/>
              <a:t>Study volumes are quite overwhelming, causing some professional anxiety</a:t>
            </a:r>
          </a:p>
          <a:p>
            <a:r>
              <a:rPr lang="en-GB" dirty="0"/>
              <a:t>Operational Service delivery is an issue, &amp; fitting it all into your day.</a:t>
            </a:r>
          </a:p>
          <a:p>
            <a:r>
              <a:rPr lang="en-GB" dirty="0"/>
              <a:t>Inappropriate Surgery Referrals are causing problems</a:t>
            </a:r>
          </a:p>
          <a:p>
            <a:r>
              <a:rPr lang="en-GB" dirty="0"/>
              <a:t>And Reporting Volumes, Claims for Services, and achieving  volume thresholds to qualify for the incentive payments.</a:t>
            </a:r>
          </a:p>
          <a:p>
            <a:r>
              <a:rPr lang="en-GB" dirty="0"/>
              <a:t>And we must mention the blessed Multifactorial Authentication  so lots to look forward to! </a:t>
            </a:r>
          </a:p>
        </p:txBody>
      </p:sp>
      <p:sp>
        <p:nvSpPr>
          <p:cNvPr id="4" name="Slide Number Placeholder 3"/>
          <p:cNvSpPr>
            <a:spLocks noGrp="1"/>
          </p:cNvSpPr>
          <p:nvPr>
            <p:ph type="sldNum" sz="quarter" idx="5"/>
          </p:nvPr>
        </p:nvSpPr>
        <p:spPr/>
        <p:txBody>
          <a:bodyPr/>
          <a:lstStyle/>
          <a:p>
            <a:fld id="{526C105D-62D9-4230-B56D-D6FCC197128A}" type="slidenum">
              <a:rPr lang="en-GB" smtClean="0"/>
              <a:t>2</a:t>
            </a:fld>
            <a:endParaRPr lang="en-GB"/>
          </a:p>
        </p:txBody>
      </p:sp>
    </p:spTree>
    <p:extLst>
      <p:ext uri="{BB962C8B-B14F-4D97-AF65-F5344CB8AC3E}">
        <p14:creationId xmlns:p14="http://schemas.microsoft.com/office/powerpoint/2010/main" val="2687588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7">
              <a:defRPr/>
            </a:pPr>
            <a:r>
              <a:rPr lang="en-GB" sz="1800" kern="100" dirty="0">
                <a:latin typeface="Aptos" panose="020B0004020202020204" pitchFamily="34" charset="0"/>
                <a:ea typeface="Aptos" panose="020B0004020202020204" pitchFamily="34" charset="0"/>
                <a:cs typeface="Times New Roman" panose="02020603050405020304" pitchFamily="18" charset="0"/>
              </a:rPr>
              <a:t>Moving on, it is good to reassure Reception Teams that the consultation protocols pharmacists follow are designed to identify Red Flag issues </a:t>
            </a:r>
            <a:r>
              <a:rPr lang="en-GB" sz="1800" i="1" kern="100" dirty="0">
                <a:latin typeface="Aptos" panose="020B0004020202020204" pitchFamily="34" charset="0"/>
                <a:ea typeface="Aptos" panose="020B0004020202020204" pitchFamily="34" charset="0"/>
                <a:cs typeface="Times New Roman" panose="02020603050405020304" pitchFamily="18" charset="0"/>
              </a:rPr>
              <a:t>because</a:t>
            </a:r>
            <a:r>
              <a:rPr lang="en-GB" sz="1800" kern="100" dirty="0">
                <a:latin typeface="Aptos" panose="020B0004020202020204" pitchFamily="34" charset="0"/>
                <a:ea typeface="Aptos" panose="020B0004020202020204" pitchFamily="34" charset="0"/>
                <a:cs typeface="Times New Roman" panose="02020603050405020304" pitchFamily="18" charset="0"/>
              </a:rPr>
              <a:t> we know that Patients don’t always mention everything they should to receptionists who are trying their best to assist. So surgery teams should BE REASSURRED THAT Referrals Back are</a:t>
            </a:r>
            <a:r>
              <a:rPr lang="en-GB" sz="1800" b="1" kern="100" dirty="0">
                <a:latin typeface="Aptos" panose="020B0004020202020204" pitchFamily="34" charset="0"/>
                <a:ea typeface="Aptos" panose="020B0004020202020204" pitchFamily="34" charset="0"/>
                <a:cs typeface="Times New Roman" panose="02020603050405020304" pitchFamily="18" charset="0"/>
              </a:rPr>
              <a:t> A GOOD SIGN OF THE PROTOCOLS WORKING, and definitely not an indicator of a poor service.</a:t>
            </a:r>
            <a:r>
              <a:rPr lang="en-GB" sz="1800" kern="100" dirty="0">
                <a:latin typeface="Aptos" panose="020B0004020202020204" pitchFamily="34" charset="0"/>
                <a:ea typeface="Aptos" panose="020B0004020202020204" pitchFamily="34" charset="0"/>
                <a:cs typeface="Times New Roman" panose="02020603050405020304" pitchFamily="18" charset="0"/>
              </a:rPr>
              <a:t> Even encourage receptionists to make a positive thing out of a Referral Back, maybe saying to patients they are glad the pharmacist spotted whatever it was, and that they might try and get an appointment squeezed in a bit sooner now rather than later.</a:t>
            </a:r>
          </a:p>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20</a:t>
            </a:fld>
            <a:endParaRPr lang="en-GB"/>
          </a:p>
        </p:txBody>
      </p:sp>
    </p:spTree>
    <p:extLst>
      <p:ext uri="{BB962C8B-B14F-4D97-AF65-F5344CB8AC3E}">
        <p14:creationId xmlns:p14="http://schemas.microsoft.com/office/powerpoint/2010/main" val="2568680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7">
              <a:defRPr/>
            </a:pPr>
            <a:r>
              <a:rPr lang="en-GB" sz="1800" kern="100" dirty="0">
                <a:latin typeface="Aptos" panose="020B0004020202020204" pitchFamily="34" charset="0"/>
                <a:ea typeface="Aptos" panose="020B0004020202020204" pitchFamily="34" charset="0"/>
                <a:cs typeface="Times New Roman" panose="02020603050405020304" pitchFamily="18" charset="0"/>
              </a:rPr>
              <a:t>Having spoken about Referral Backs, it is important to put their frequency in perspective. This impressive data set of CPCS Outcomes shows 80% of referrals for cough, cold &amp; sore throat symptoms were resolved by the pharmacist. 75% of skin rash problems were sorted, 81% of diarrhoea &amp; Constipation problems, 80% of minor eye problems. So encourage Receptionists to assure patients that a pharmacy consultation for these conditions is most likely to resolve the problem.</a:t>
            </a:r>
          </a:p>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21</a:t>
            </a:fld>
            <a:endParaRPr lang="en-GB"/>
          </a:p>
        </p:txBody>
      </p:sp>
    </p:spTree>
    <p:extLst>
      <p:ext uri="{BB962C8B-B14F-4D97-AF65-F5344CB8AC3E}">
        <p14:creationId xmlns:p14="http://schemas.microsoft.com/office/powerpoint/2010/main" val="3313157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Verbal referrals are a common problem, and this slide provides a summary of good reasons why Receptionists should send </a:t>
            </a:r>
            <a:r>
              <a:rPr lang="en-GB" sz="1800" i="1" kern="100" dirty="0">
                <a:latin typeface="Aptos" panose="020B0004020202020204" pitchFamily="34" charset="0"/>
                <a:ea typeface="Aptos" panose="020B0004020202020204" pitchFamily="34" charset="0"/>
                <a:cs typeface="Times New Roman" panose="02020603050405020304" pitchFamily="18" charset="0"/>
              </a:rPr>
              <a:t>Electronic </a:t>
            </a:r>
            <a:r>
              <a:rPr lang="en-GB" sz="1800" kern="100" dirty="0">
                <a:latin typeface="Aptos" panose="020B0004020202020204" pitchFamily="34" charset="0"/>
                <a:ea typeface="Aptos" panose="020B0004020202020204" pitchFamily="34" charset="0"/>
                <a:cs typeface="Times New Roman" panose="02020603050405020304" pitchFamily="18" charset="0"/>
              </a:rPr>
              <a:t>Referrals</a:t>
            </a:r>
          </a:p>
          <a:p>
            <a:pPr defTabSz="914217">
              <a:lnSpc>
                <a:spcPct val="107000"/>
              </a:lnSpc>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1)The key reason is, an electronic referral confirms the Transfer of Care from the Surgery to the Pharmacy: This is important because the patient came expecting to see an NHS Doctor in the first instance, creating a duty of care for the surgery. An electronic referral will therefore record that the care has been transferred over to the pharmacy.</a:t>
            </a:r>
          </a:p>
          <a:p>
            <a:pPr>
              <a:lnSpc>
                <a:spcPct val="107000"/>
              </a:lnSpc>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2)Another important reason is referred patients will be seen by a Pharmacist in their private consultation room, whereas walk-in patients are likely to be seen by a Chemist Counter assistant at the chemist counter. Don’t add that you will intervene. Just leave the point hanging. An electronic referral will guarantee an NHS Pharmacy First Service, but a pop over to the pharmacy will not.. </a:t>
            </a:r>
          </a:p>
          <a:p>
            <a:pPr>
              <a:lnSpc>
                <a:spcPct val="107000"/>
              </a:lnSpc>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3)Consider also DNAs or Did Not Attends, which can be problematic if the patient says yes to verbal advice to go to the pharmacy, and then they decide not to go. What if the patient ignores the advice &amp; went home &amp; sepsis set in?  What if they end up in hospital having spoken to the Receptionist earlier in the day? Whereas the pharmacist will contact any electronically referred patients to arrange a consultation, which helpfully serves to chase them up and so reduce the risk. And the electronic record will be proof that the receptionist had done their job properly, which is a point that receptionists will take on board.</a:t>
            </a:r>
          </a:p>
          <a:p>
            <a:pPr>
              <a:lnSpc>
                <a:spcPct val="107000"/>
              </a:lnSpc>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4) Electronic referrals also helps collect Audit Evidence and Data: Electronic referrals can be reported on to illustrate compliance, especially to show that patients are accessing care within the Recovery Plan’s target of 24 or 48 hours. Whereas </a:t>
            </a:r>
            <a:r>
              <a:rPr lang="en-GB" sz="1800" i="1" kern="100" dirty="0">
                <a:latin typeface="Aptos" panose="020B0004020202020204" pitchFamily="34" charset="0"/>
                <a:ea typeface="Aptos" panose="020B0004020202020204" pitchFamily="34" charset="0"/>
                <a:cs typeface="Times New Roman" panose="02020603050405020304" pitchFamily="18" charset="0"/>
              </a:rPr>
              <a:t>verbally</a:t>
            </a:r>
            <a:r>
              <a:rPr lang="en-GB" sz="1800" kern="100" dirty="0">
                <a:latin typeface="Aptos" panose="020B0004020202020204" pitchFamily="34" charset="0"/>
                <a:ea typeface="Aptos" panose="020B0004020202020204" pitchFamily="34" charset="0"/>
                <a:cs typeface="Times New Roman" panose="02020603050405020304" pitchFamily="18" charset="0"/>
              </a:rPr>
              <a:t> referred patients cannot be counted towards the performance of the practice.</a:t>
            </a:r>
          </a:p>
          <a:p>
            <a:pPr>
              <a:lnSpc>
                <a:spcPct val="107000"/>
              </a:lnSpc>
              <a:spcAft>
                <a:spcPts val="800"/>
              </a:spcAft>
            </a:pPr>
            <a:r>
              <a:rPr lang="en-GB" sz="1800" kern="100" dirty="0">
                <a:latin typeface="Aptos" panose="020B0004020202020204" pitchFamily="34" charset="0"/>
                <a:ea typeface="Aptos" panose="020B0004020202020204" pitchFamily="34" charset="0"/>
                <a:cs typeface="Times New Roman" panose="02020603050405020304" pitchFamily="18" charset="0"/>
              </a:rPr>
              <a:t>5) Another quite important point is that Pharmacists like the professional courtesy of receiving a referral because they will be anticipating or will phone the patient, rather than them just turning up. Because otherwise sods law dictates they will arrive during a frantically busy time, or when staff are at lunch, and so the patient may have to wait longer than they might expect to. So the consultation gets off to an unsatisfactory start for all involved.</a:t>
            </a:r>
          </a:p>
          <a:p>
            <a:pPr>
              <a:lnSpc>
                <a:spcPct val="107000"/>
              </a:lnSpc>
              <a:spcAft>
                <a:spcPts val="800"/>
              </a:spcAft>
            </a:pP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22</a:t>
            </a:fld>
            <a:endParaRPr lang="en-GB"/>
          </a:p>
        </p:txBody>
      </p:sp>
    </p:spTree>
    <p:extLst>
      <p:ext uri="{BB962C8B-B14F-4D97-AF65-F5344CB8AC3E}">
        <p14:creationId xmlns:p14="http://schemas.microsoft.com/office/powerpoint/2010/main" val="11407642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Unfortunately, we have learned that some patients have reported feeling “fobbed off to the pharmacy”. </a:t>
            </a:r>
          </a:p>
          <a:p>
            <a:r>
              <a:rPr lang="en-GB" dirty="0"/>
              <a:t>These pharmacy teamworking Poster resources are still available to encourage patient acceptance of pharmacy referrals from surgeries. </a:t>
            </a:r>
          </a:p>
          <a:p>
            <a:r>
              <a:rPr lang="en-GB" dirty="0"/>
              <a:t>That said, the terminology, PHARMACY FIRST is unhelpful in Surgeries, because we want receptionists to refer suitable patients who are waiting. </a:t>
            </a:r>
          </a:p>
          <a:p>
            <a:r>
              <a:rPr lang="en-GB" dirty="0"/>
              <a:t>But we don’t want waiting patients to look at a Pharmacy First poster, and decide “I’ve waited long enough”, and just leave and go to the pharmacy first. </a:t>
            </a:r>
          </a:p>
          <a:p>
            <a:r>
              <a:rPr lang="en-GB" dirty="0"/>
              <a:t>These Posters have been designed to inform patients that the NHS Pharmacy First service is a high quality, planned and considered NHS treatment pathway. </a:t>
            </a:r>
          </a:p>
          <a:p>
            <a:r>
              <a:rPr lang="en-GB" dirty="0"/>
              <a:t>So these poster  resources will counterbalance negative feelings about pharmacy referrals, by portraying the service as a valuable option for patients., </a:t>
            </a:r>
          </a:p>
          <a:p>
            <a:endParaRPr lang="en-GB" dirty="0"/>
          </a:p>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23</a:t>
            </a:fld>
            <a:endParaRPr lang="en-GB"/>
          </a:p>
        </p:txBody>
      </p:sp>
    </p:spTree>
    <p:extLst>
      <p:ext uri="{BB962C8B-B14F-4D97-AF65-F5344CB8AC3E}">
        <p14:creationId xmlns:p14="http://schemas.microsoft.com/office/powerpoint/2010/main" val="38048409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24</a:t>
            </a:fld>
            <a:endParaRPr lang="en-GB"/>
          </a:p>
        </p:txBody>
      </p:sp>
    </p:spTree>
    <p:extLst>
      <p:ext uri="{BB962C8B-B14F-4D97-AF65-F5344CB8AC3E}">
        <p14:creationId xmlns:p14="http://schemas.microsoft.com/office/powerpoint/2010/main" val="3051238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25</a:t>
            </a:fld>
            <a:endParaRPr lang="en-GB"/>
          </a:p>
        </p:txBody>
      </p:sp>
    </p:spTree>
    <p:extLst>
      <p:ext uri="{BB962C8B-B14F-4D97-AF65-F5344CB8AC3E}">
        <p14:creationId xmlns:p14="http://schemas.microsoft.com/office/powerpoint/2010/main" val="2142492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28</a:t>
            </a:fld>
            <a:endParaRPr lang="en-GB"/>
          </a:p>
        </p:txBody>
      </p:sp>
    </p:spTree>
    <p:extLst>
      <p:ext uri="{BB962C8B-B14F-4D97-AF65-F5344CB8AC3E}">
        <p14:creationId xmlns:p14="http://schemas.microsoft.com/office/powerpoint/2010/main" val="2632160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26C105D-62D9-4230-B56D-D6FCC197128A}" type="slidenum">
              <a:rPr lang="en-GB" smtClean="0"/>
              <a:t>29</a:t>
            </a:fld>
            <a:endParaRPr lang="en-GB"/>
          </a:p>
        </p:txBody>
      </p:sp>
    </p:spTree>
    <p:extLst>
      <p:ext uri="{BB962C8B-B14F-4D97-AF65-F5344CB8AC3E}">
        <p14:creationId xmlns:p14="http://schemas.microsoft.com/office/powerpoint/2010/main" val="1898478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trust that this was helpful.</a:t>
            </a:r>
          </a:p>
          <a:p>
            <a:r>
              <a:rPr lang="en-GB" dirty="0"/>
              <a:t>Please email service support for further information.</a:t>
            </a:r>
          </a:p>
          <a:p>
            <a:r>
              <a:rPr lang="en-GB" dirty="0"/>
              <a:t>Or visit our website if you wish to review this presentation again, or for downloadable pdf copies of the Referral Guides.</a:t>
            </a:r>
          </a:p>
          <a:p>
            <a:r>
              <a:rPr lang="en-GB" dirty="0"/>
              <a:t>Good luck with your pharmacy first services.!</a:t>
            </a:r>
          </a:p>
        </p:txBody>
      </p:sp>
      <p:sp>
        <p:nvSpPr>
          <p:cNvPr id="4" name="Slide Number Placeholder 3"/>
          <p:cNvSpPr>
            <a:spLocks noGrp="1"/>
          </p:cNvSpPr>
          <p:nvPr>
            <p:ph type="sldNum" sz="quarter" idx="5"/>
          </p:nvPr>
        </p:nvSpPr>
        <p:spPr/>
        <p:txBody>
          <a:bodyPr/>
          <a:lstStyle/>
          <a:p>
            <a:fld id="{526C105D-62D9-4230-B56D-D6FCC197128A}" type="slidenum">
              <a:rPr lang="en-GB" smtClean="0"/>
              <a:t>30</a:t>
            </a:fld>
            <a:endParaRPr lang="en-GB"/>
          </a:p>
        </p:txBody>
      </p:sp>
    </p:spTree>
    <p:extLst>
      <p:ext uri="{BB962C8B-B14F-4D97-AF65-F5344CB8AC3E}">
        <p14:creationId xmlns:p14="http://schemas.microsoft.com/office/powerpoint/2010/main" val="424769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Lots of pharmacists are feeling rather snowed under with all the study….</a:t>
            </a:r>
          </a:p>
          <a:p>
            <a:r>
              <a:rPr lang="en-GB" dirty="0"/>
              <a:t>The traditional approach pharmacists follow to getting service ready follows a path something like this…</a:t>
            </a:r>
          </a:p>
        </p:txBody>
      </p:sp>
      <p:sp>
        <p:nvSpPr>
          <p:cNvPr id="4" name="Slide Number Placeholder 3"/>
          <p:cNvSpPr>
            <a:spLocks noGrp="1"/>
          </p:cNvSpPr>
          <p:nvPr>
            <p:ph type="sldNum" sz="quarter" idx="5"/>
          </p:nvPr>
        </p:nvSpPr>
        <p:spPr/>
        <p:txBody>
          <a:bodyPr/>
          <a:lstStyle/>
          <a:p>
            <a:fld id="{526C105D-62D9-4230-B56D-D6FCC197128A}" type="slidenum">
              <a:rPr lang="en-GB" smtClean="0"/>
              <a:t>3</a:t>
            </a:fld>
            <a:endParaRPr lang="en-GB"/>
          </a:p>
        </p:txBody>
      </p:sp>
    </p:spTree>
    <p:extLst>
      <p:ext uri="{BB962C8B-B14F-4D97-AF65-F5344CB8AC3E}">
        <p14:creationId xmlns:p14="http://schemas.microsoft.com/office/powerpoint/2010/main" val="205818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reading volume is enormous…</a:t>
            </a:r>
          </a:p>
          <a:p>
            <a:r>
              <a:rPr lang="en-GB" dirty="0"/>
              <a:t>You are presented with dozens of URL links which divert you, all very interesting, but still diverting you.</a:t>
            </a:r>
          </a:p>
          <a:p>
            <a:r>
              <a:rPr lang="en-GB" dirty="0"/>
              <a:t>It has been described to me as a “clinical rabbit hole” with numerous tunnels that you can go down.</a:t>
            </a:r>
          </a:p>
          <a:p>
            <a:r>
              <a:rPr lang="en-GB" dirty="0"/>
              <a:t>Some pharmacists are worrying themselves to bits, and thinking every other pharmacist will probably know all this stuff..</a:t>
            </a:r>
          </a:p>
          <a:p>
            <a:r>
              <a:rPr lang="en-GB" dirty="0"/>
              <a:t>“How will I remember all of those exclusions” is a common sentiment!</a:t>
            </a:r>
          </a:p>
        </p:txBody>
      </p:sp>
      <p:sp>
        <p:nvSpPr>
          <p:cNvPr id="4" name="Slide Number Placeholder 3"/>
          <p:cNvSpPr>
            <a:spLocks noGrp="1"/>
          </p:cNvSpPr>
          <p:nvPr>
            <p:ph type="sldNum" sz="quarter" idx="5"/>
          </p:nvPr>
        </p:nvSpPr>
        <p:spPr/>
        <p:txBody>
          <a:bodyPr/>
          <a:lstStyle/>
          <a:p>
            <a:fld id="{526C105D-62D9-4230-B56D-D6FCC197128A}" type="slidenum">
              <a:rPr lang="en-GB" smtClean="0"/>
              <a:t>4</a:t>
            </a:fld>
            <a:endParaRPr lang="en-GB"/>
          </a:p>
        </p:txBody>
      </p:sp>
    </p:spTree>
    <p:extLst>
      <p:ext uri="{BB962C8B-B14F-4D97-AF65-F5344CB8AC3E}">
        <p14:creationId xmlns:p14="http://schemas.microsoft.com/office/powerpoint/2010/main" val="1373990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Whereas my advice is to radically rethink your approach to getting Service Ready.</a:t>
            </a:r>
          </a:p>
          <a:p>
            <a:r>
              <a:rPr lang="en-GB" dirty="0"/>
              <a:t>Start by looking at the ELECTRONIC SERVICE DELIVERY Paperwork (the PharmOutcomes pages) and note the issues that need to be considered and the boxes to be ticked.</a:t>
            </a:r>
          </a:p>
          <a:p>
            <a:r>
              <a:rPr lang="en-GB" dirty="0"/>
              <a:t>Crucially, look and appreciate the extent…</a:t>
            </a:r>
          </a:p>
          <a:p>
            <a:r>
              <a:rPr lang="en-GB" dirty="0"/>
              <a:t>…before you start into your studying, and feel a sense of decompression rather than added pressure.</a:t>
            </a:r>
          </a:p>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5</a:t>
            </a:fld>
            <a:endParaRPr lang="en-GB"/>
          </a:p>
        </p:txBody>
      </p:sp>
    </p:spTree>
    <p:extLst>
      <p:ext uri="{BB962C8B-B14F-4D97-AF65-F5344CB8AC3E}">
        <p14:creationId xmlns:p14="http://schemas.microsoft.com/office/powerpoint/2010/main" val="3467987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check out our CP L&amp;R website.</a:t>
            </a:r>
          </a:p>
          <a:p>
            <a:r>
              <a:rPr lang="en-GB" dirty="0"/>
              <a:t>The screenshots are on there for you to look at before you start your reading</a:t>
            </a:r>
          </a:p>
          <a:p>
            <a:r>
              <a:rPr lang="en-GB" dirty="0"/>
              <a:t>We have included user guides and the FAQs.</a:t>
            </a:r>
          </a:p>
          <a:p>
            <a:r>
              <a:rPr lang="en-GB" dirty="0"/>
              <a:t>This is also good resource for locums who can look at these screens at home, without being logged into a pharmacy system. </a:t>
            </a:r>
          </a:p>
        </p:txBody>
      </p:sp>
      <p:sp>
        <p:nvSpPr>
          <p:cNvPr id="4" name="Slide Number Placeholder 3"/>
          <p:cNvSpPr>
            <a:spLocks noGrp="1"/>
          </p:cNvSpPr>
          <p:nvPr>
            <p:ph type="sldNum" sz="quarter" idx="5"/>
          </p:nvPr>
        </p:nvSpPr>
        <p:spPr/>
        <p:txBody>
          <a:bodyPr/>
          <a:lstStyle/>
          <a:p>
            <a:fld id="{526C105D-62D9-4230-B56D-D6FCC197128A}" type="slidenum">
              <a:rPr lang="en-GB" smtClean="0"/>
              <a:t>6</a:t>
            </a:fld>
            <a:endParaRPr lang="en-GB"/>
          </a:p>
        </p:txBody>
      </p:sp>
    </p:spTree>
    <p:extLst>
      <p:ext uri="{BB962C8B-B14F-4D97-AF65-F5344CB8AC3E}">
        <p14:creationId xmlns:p14="http://schemas.microsoft.com/office/powerpoint/2010/main" val="1824032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17"/>
            <a:r>
              <a:rPr lang="en-GB" dirty="0"/>
              <a:t>Especially, watch the Pharmacy First Video, even if you are already a confident service provider, as it demonstrates click </a:t>
            </a:r>
            <a:r>
              <a:rPr lang="en-GB" dirty="0" err="1"/>
              <a:t>thro’s</a:t>
            </a:r>
            <a:r>
              <a:rPr lang="en-GB" dirty="0"/>
              <a:t> that you might not yet have used.</a:t>
            </a:r>
          </a:p>
          <a:p>
            <a:endParaRPr lang="en-GB" dirty="0"/>
          </a:p>
        </p:txBody>
      </p:sp>
      <p:sp>
        <p:nvSpPr>
          <p:cNvPr id="4" name="Slide Number Placeholder 3"/>
          <p:cNvSpPr>
            <a:spLocks noGrp="1"/>
          </p:cNvSpPr>
          <p:nvPr>
            <p:ph type="sldNum" sz="quarter" idx="5"/>
          </p:nvPr>
        </p:nvSpPr>
        <p:spPr/>
        <p:txBody>
          <a:bodyPr/>
          <a:lstStyle/>
          <a:p>
            <a:fld id="{526C105D-62D9-4230-B56D-D6FCC197128A}" type="slidenum">
              <a:rPr lang="en-GB" smtClean="0"/>
              <a:t>7</a:t>
            </a:fld>
            <a:endParaRPr lang="en-GB"/>
          </a:p>
        </p:txBody>
      </p:sp>
    </p:spTree>
    <p:extLst>
      <p:ext uri="{BB962C8B-B14F-4D97-AF65-F5344CB8AC3E}">
        <p14:creationId xmlns:p14="http://schemas.microsoft.com/office/powerpoint/2010/main" val="893510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PharmOutcomes screens shows the gateway criteria, so you don’t need your study file on your knee when providing Pharmacy First services.</a:t>
            </a:r>
          </a:p>
        </p:txBody>
      </p:sp>
      <p:sp>
        <p:nvSpPr>
          <p:cNvPr id="4" name="Slide Number Placeholder 3"/>
          <p:cNvSpPr>
            <a:spLocks noGrp="1"/>
          </p:cNvSpPr>
          <p:nvPr>
            <p:ph type="sldNum" sz="quarter" idx="5"/>
          </p:nvPr>
        </p:nvSpPr>
        <p:spPr/>
        <p:txBody>
          <a:bodyPr/>
          <a:lstStyle/>
          <a:p>
            <a:fld id="{526C105D-62D9-4230-B56D-D6FCC197128A}" type="slidenum">
              <a:rPr lang="en-GB" smtClean="0"/>
              <a:t>8</a:t>
            </a:fld>
            <a:endParaRPr lang="en-GB"/>
          </a:p>
        </p:txBody>
      </p:sp>
    </p:spTree>
    <p:extLst>
      <p:ext uri="{BB962C8B-B14F-4D97-AF65-F5344CB8AC3E}">
        <p14:creationId xmlns:p14="http://schemas.microsoft.com/office/powerpoint/2010/main" val="2591524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all of those exclusions you were worrying bout are helpfully listed, so that you won’t forget any.</a:t>
            </a:r>
          </a:p>
        </p:txBody>
      </p:sp>
      <p:sp>
        <p:nvSpPr>
          <p:cNvPr id="4" name="Slide Number Placeholder 3"/>
          <p:cNvSpPr>
            <a:spLocks noGrp="1"/>
          </p:cNvSpPr>
          <p:nvPr>
            <p:ph type="sldNum" sz="quarter" idx="5"/>
          </p:nvPr>
        </p:nvSpPr>
        <p:spPr/>
        <p:txBody>
          <a:bodyPr/>
          <a:lstStyle/>
          <a:p>
            <a:fld id="{526C105D-62D9-4230-B56D-D6FCC197128A}" type="slidenum">
              <a:rPr lang="en-GB" smtClean="0"/>
              <a:t>9</a:t>
            </a:fld>
            <a:endParaRPr lang="en-GB"/>
          </a:p>
        </p:txBody>
      </p:sp>
    </p:spTree>
    <p:extLst>
      <p:ext uri="{BB962C8B-B14F-4D97-AF65-F5344CB8AC3E}">
        <p14:creationId xmlns:p14="http://schemas.microsoft.com/office/powerpoint/2010/main" val="2142100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6471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317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9273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177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679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03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9467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7821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57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60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67418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1291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35794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99244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747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40094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434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6785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164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822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1788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543703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9306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2014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28218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9424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99729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7334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1615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79"/>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8" y="1833143"/>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4" name="Picture 13" descr="A picture containing clipart&#10;&#10;Description generated with very high confidence">
            <a:extLst>
              <a:ext uri="{FF2B5EF4-FFF2-40B4-BE49-F238E27FC236}">
                <a16:creationId xmlns:a16="http://schemas.microsoft.com/office/drawing/2014/main" id="{284323AA-9573-44A2-B321-13F3CEFFCC69}"/>
              </a:ext>
            </a:extLst>
          </p:cNvPr>
          <p:cNvPicPr>
            <a:picLocks noChangeAspect="1"/>
          </p:cNvPicPr>
          <p:nvPr userDrawn="1"/>
        </p:nvPicPr>
        <p:blipFill>
          <a:blip r:embed="rId2"/>
          <a:stretch>
            <a:fillRect/>
          </a:stretch>
        </p:blipFill>
        <p:spPr>
          <a:xfrm>
            <a:off x="10535749" y="365910"/>
            <a:ext cx="1308943" cy="528611"/>
          </a:xfrm>
          <a:prstGeom prst="rect">
            <a:avLst/>
          </a:prstGeom>
        </p:spPr>
      </p:pic>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1169799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80050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sz="800">
                <a:solidFill>
                  <a:schemeClr val="tx1"/>
                </a:solidFill>
              </a:defRPr>
            </a:lvl1pPr>
          </a:lstStyle>
          <a:p>
            <a:fld id="{67DE7D0A-5CC0-CD4F-AD63-02ED5F8284D6}" type="slidenum">
              <a:rPr lang="en-US" smtClean="0"/>
              <a:pPr/>
              <a:t>‹#›</a:t>
            </a:fld>
            <a:endParaRPr lang="en-US"/>
          </a:p>
        </p:txBody>
      </p:sp>
      <p:sp>
        <p:nvSpPr>
          <p:cNvPr id="4" name="Content Placeholder 2"/>
          <p:cNvSpPr>
            <a:spLocks noGrp="1"/>
          </p:cNvSpPr>
          <p:nvPr>
            <p:ph idx="1"/>
          </p:nvPr>
        </p:nvSpPr>
        <p:spPr>
          <a:xfrm>
            <a:off x="609605" y="1680296"/>
            <a:ext cx="10455611"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4317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FF63C1-2D86-432C-8086-14BF0CB5A44C}"/>
              </a:ext>
            </a:extLst>
          </p:cNvPr>
          <p:cNvSpPr>
            <a:spLocks noGrp="1"/>
          </p:cNvSpPr>
          <p:nvPr>
            <p:ph type="dt" sz="half" idx="10"/>
          </p:nvPr>
        </p:nvSpPr>
        <p:spPr/>
        <p:txBody>
          <a:bodyPr/>
          <a:lstStyle/>
          <a:p>
            <a:fld id="{4FCD3CFA-4DDC-43FC-968A-540737FDA836}" type="datetimeFigureOut">
              <a:rPr lang="en-GB" smtClean="0"/>
              <a:t>15/04/2024</a:t>
            </a:fld>
            <a:endParaRPr lang="en-GB" dirty="0"/>
          </a:p>
        </p:txBody>
      </p:sp>
      <p:sp>
        <p:nvSpPr>
          <p:cNvPr id="3" name="Footer Placeholder 2">
            <a:extLst>
              <a:ext uri="{FF2B5EF4-FFF2-40B4-BE49-F238E27FC236}">
                <a16:creationId xmlns:a16="http://schemas.microsoft.com/office/drawing/2014/main" id="{34D08BA4-8160-4045-A4A6-28094ED4ED4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D1F519B-0DB0-43C0-8275-AE31B73B5C00}"/>
              </a:ext>
            </a:extLst>
          </p:cNvPr>
          <p:cNvSpPr>
            <a:spLocks noGrp="1"/>
          </p:cNvSpPr>
          <p:nvPr>
            <p:ph type="sldNum" sz="quarter" idx="12"/>
          </p:nvPr>
        </p:nvSpPr>
        <p:spPr/>
        <p:txBody>
          <a:bodyPr/>
          <a:lstStyle/>
          <a:p>
            <a:fld id="{950FC886-343C-4B72-AFE6-F0497CBE7873}" type="slidenum">
              <a:rPr lang="en-GB" smtClean="0"/>
              <a:t>‹#›</a:t>
            </a:fld>
            <a:endParaRPr lang="en-GB"/>
          </a:p>
        </p:txBody>
      </p:sp>
    </p:spTree>
    <p:extLst>
      <p:ext uri="{BB962C8B-B14F-4D97-AF65-F5344CB8AC3E}">
        <p14:creationId xmlns:p14="http://schemas.microsoft.com/office/powerpoint/2010/main" val="344872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C521-28BF-4087-8597-AEDD0F542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39B6A90-7A35-4622-8F90-9A45EE914D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E56468-9DB2-48E2-B701-7E5B548B2CC6}"/>
              </a:ext>
            </a:extLst>
          </p:cNvPr>
          <p:cNvSpPr>
            <a:spLocks noGrp="1"/>
          </p:cNvSpPr>
          <p:nvPr>
            <p:ph type="dt" sz="half" idx="10"/>
          </p:nvPr>
        </p:nvSpPr>
        <p:spPr/>
        <p:txBody>
          <a:bodyPr/>
          <a:lstStyle/>
          <a:p>
            <a:fld id="{4FCD3CFA-4DDC-43FC-968A-540737FDA836}" type="datetimeFigureOut">
              <a:rPr lang="en-GB" smtClean="0"/>
              <a:t>15/04/2024</a:t>
            </a:fld>
            <a:endParaRPr lang="en-GB" dirty="0"/>
          </a:p>
        </p:txBody>
      </p:sp>
      <p:sp>
        <p:nvSpPr>
          <p:cNvPr id="5" name="Footer Placeholder 4">
            <a:extLst>
              <a:ext uri="{FF2B5EF4-FFF2-40B4-BE49-F238E27FC236}">
                <a16:creationId xmlns:a16="http://schemas.microsoft.com/office/drawing/2014/main" id="{3567C4DB-8F62-4D8E-8FD9-79E42644D8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C95ED-8F25-4B60-A21C-D648C98E0BF7}"/>
              </a:ext>
            </a:extLst>
          </p:cNvPr>
          <p:cNvSpPr>
            <a:spLocks noGrp="1"/>
          </p:cNvSpPr>
          <p:nvPr>
            <p:ph type="sldNum" sz="quarter" idx="12"/>
          </p:nvPr>
        </p:nvSpPr>
        <p:spPr/>
        <p:txBody>
          <a:bodyPr/>
          <a:lstStyle/>
          <a:p>
            <a:fld id="{950FC886-343C-4B72-AFE6-F0497CBE7873}" type="slidenum">
              <a:rPr lang="en-GB" smtClean="0"/>
              <a:t>‹#›</a:t>
            </a:fld>
            <a:endParaRPr lang="en-GB"/>
          </a:p>
        </p:txBody>
      </p:sp>
    </p:spTree>
    <p:extLst>
      <p:ext uri="{BB962C8B-B14F-4D97-AF65-F5344CB8AC3E}">
        <p14:creationId xmlns:p14="http://schemas.microsoft.com/office/powerpoint/2010/main" val="1521748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6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37538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15/04/2024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4076960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99" r:id="rId6"/>
    <p:sldLayoutId id="214748370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15/04/2024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423470882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32.xml"/><Relationship Id="rId5" Type="http://schemas.openxmlformats.org/officeDocument/2006/relationships/image" Target="../media/image32.sv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1.xml"/><Relationship Id="rId5" Type="http://schemas.openxmlformats.org/officeDocument/2006/relationships/image" Target="../media/image33.png"/><Relationship Id="rId4" Type="http://schemas.openxmlformats.org/officeDocument/2006/relationships/image" Target="../media/image32.sv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32.sv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32.sv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31.xml"/><Relationship Id="rId6" Type="http://schemas.openxmlformats.org/officeDocument/2006/relationships/image" Target="../media/image39.png"/><Relationship Id="rId11" Type="http://schemas.openxmlformats.org/officeDocument/2006/relationships/image" Target="../media/image32.svg"/><Relationship Id="rId5" Type="http://schemas.openxmlformats.org/officeDocument/2006/relationships/image" Target="../media/image38.png"/><Relationship Id="rId10" Type="http://schemas.openxmlformats.org/officeDocument/2006/relationships/image" Target="../media/image31.png"/><Relationship Id="rId4" Type="http://schemas.openxmlformats.org/officeDocument/2006/relationships/image" Target="../media/image37.png"/><Relationship Id="rId9"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mailto:service.support@leics-lpc.co.uk" TargetMode="External"/><Relationship Id="rId2" Type="http://schemas.openxmlformats.org/officeDocument/2006/relationships/notesSlide" Target="../notesSlides/notesSlide28.xml"/><Relationship Id="rId1" Type="http://schemas.openxmlformats.org/officeDocument/2006/relationships/slideLayout" Target="../slideLayouts/slideLayout1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hyperlink" Target="https://leicestershire-rutland.communitypharmacy.org.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6EE7D304-3CE9-821D-C1E9-16EFFC588E39}"/>
              </a:ext>
            </a:extLst>
          </p:cNvPr>
          <p:cNvSpPr>
            <a:spLocks noGrp="1"/>
          </p:cNvSpPr>
          <p:nvPr>
            <p:ph idx="1"/>
          </p:nvPr>
        </p:nvSpPr>
        <p:spPr>
          <a:xfrm>
            <a:off x="838199" y="1825625"/>
            <a:ext cx="10889613" cy="4351338"/>
          </a:xfrm>
        </p:spPr>
        <p:txBody>
          <a:bodyPr>
            <a:noAutofit/>
          </a:bodyPr>
          <a:lstStyle/>
          <a:p>
            <a:pPr marL="0" indent="0" algn="ctr">
              <a:buNone/>
            </a:pPr>
            <a:endParaRPr lang="en-GB" sz="3200" b="1" dirty="0">
              <a:solidFill>
                <a:schemeClr val="accent1">
                  <a:lumMod val="75000"/>
                </a:schemeClr>
              </a:solidFill>
              <a:latin typeface="Arial" panose="020B0604020202020204" pitchFamily="34" charset="0"/>
              <a:cs typeface="Arial" panose="020B0604020202020204" pitchFamily="34" charset="0"/>
            </a:endParaRPr>
          </a:p>
          <a:p>
            <a:pPr marL="0" indent="0" algn="ctr">
              <a:buNone/>
            </a:pPr>
            <a:br>
              <a:rPr lang="en-GB" dirty="0">
                <a:latin typeface="Arial" panose="020B0604020202020204" pitchFamily="34" charset="0"/>
                <a:cs typeface="Arial" panose="020B0604020202020204" pitchFamily="34" charset="0"/>
              </a:rPr>
            </a:br>
            <a:r>
              <a:rPr lang="en-GB" sz="4800" b="1" dirty="0">
                <a:solidFill>
                  <a:schemeClr val="accent1">
                    <a:lumMod val="75000"/>
                  </a:schemeClr>
                </a:solidFill>
                <a:latin typeface="Arial" panose="020B0604020202020204" pitchFamily="34" charset="0"/>
                <a:cs typeface="Arial" panose="020B0604020202020204" pitchFamily="34" charset="0"/>
              </a:rPr>
              <a:t>NHS Pharmacy First</a:t>
            </a:r>
            <a:endParaRPr lang="en-GB" sz="4800" dirty="0">
              <a:solidFill>
                <a:schemeClr val="accent1">
                  <a:lumMod val="75000"/>
                </a:schemeClr>
              </a:solidFill>
              <a:latin typeface="Arial" panose="020B0604020202020204" pitchFamily="34" charset="0"/>
              <a:cs typeface="Arial" panose="020B0604020202020204" pitchFamily="34" charset="0"/>
            </a:endParaRPr>
          </a:p>
          <a:p>
            <a:pPr marL="0" indent="0" algn="ctr">
              <a:buNone/>
            </a:pPr>
            <a:r>
              <a:rPr lang="en-GB" sz="3200" i="1" dirty="0">
                <a:latin typeface="Arial" panose="020B0604020202020204" pitchFamily="34" charset="0"/>
                <a:cs typeface="Arial" panose="020B0604020202020204" pitchFamily="34" charset="0"/>
              </a:rPr>
              <a:t>Learnings from the First Two Months</a:t>
            </a:r>
          </a:p>
          <a:p>
            <a:pPr marL="0" indent="0" algn="ctr">
              <a:buNone/>
            </a:pPr>
            <a:endParaRPr lang="en-GB" sz="1200" b="1" i="1" dirty="0">
              <a:solidFill>
                <a:schemeClr val="accent1">
                  <a:lumMod val="75000"/>
                </a:schemeClr>
              </a:solidFill>
              <a:latin typeface="Arial" panose="020B0604020202020204" pitchFamily="34" charset="0"/>
              <a:cs typeface="Arial" panose="020B0604020202020204" pitchFamily="34" charset="0"/>
            </a:endParaRPr>
          </a:p>
          <a:p>
            <a:pPr marL="0" indent="0" algn="ctr">
              <a:buNone/>
            </a:pPr>
            <a:r>
              <a:rPr lang="en-GB" sz="3200" b="1" dirty="0">
                <a:solidFill>
                  <a:schemeClr val="accent1">
                    <a:lumMod val="75000"/>
                  </a:schemeClr>
                </a:solidFill>
                <a:latin typeface="Arial" panose="020B0604020202020204" pitchFamily="34" charset="0"/>
                <a:cs typeface="Arial" panose="020B0604020202020204" pitchFamily="34" charset="0"/>
              </a:rPr>
              <a:t>Gareth McCague  </a:t>
            </a:r>
          </a:p>
          <a:p>
            <a:pPr marL="0" indent="0" algn="ctr">
              <a:buNone/>
            </a:pPr>
            <a:r>
              <a:rPr lang="en-GB" sz="1800" b="1" dirty="0">
                <a:solidFill>
                  <a:schemeClr val="accent1">
                    <a:lumMod val="75000"/>
                  </a:schemeClr>
                </a:solidFill>
                <a:latin typeface="Arial" panose="020B0604020202020204" pitchFamily="34" charset="0"/>
                <a:cs typeface="Arial" panose="020B0604020202020204" pitchFamily="34" charset="0"/>
              </a:rPr>
              <a:t>Service Support Pharmacist, CPL&amp;R</a:t>
            </a:r>
          </a:p>
          <a:p>
            <a:pPr marL="0" indent="0" algn="ctr">
              <a:buNone/>
            </a:pPr>
            <a:endParaRPr lang="en-GB" sz="3200" b="1" dirty="0">
              <a:solidFill>
                <a:schemeClr val="accent1">
                  <a:lumMod val="75000"/>
                </a:schemeClr>
              </a:solidFill>
              <a:latin typeface="Arial" panose="020B0604020202020204" pitchFamily="34" charset="0"/>
              <a:cs typeface="Arial" panose="020B0604020202020204" pitchFamily="34" charset="0"/>
            </a:endParaRPr>
          </a:p>
          <a:p>
            <a:pPr marL="0" indent="0" algn="ctr">
              <a:buNone/>
            </a:pPr>
            <a:endParaRPr lang="en-GB" sz="2000" dirty="0">
              <a:solidFill>
                <a:schemeClr val="accent1">
                  <a:lumMod val="75000"/>
                </a:schemeClr>
              </a:solidFill>
              <a:latin typeface="Arial" panose="020B0604020202020204" pitchFamily="34" charset="0"/>
              <a:cs typeface="Arial" panose="020B0604020202020204" pitchFamily="34" charset="0"/>
            </a:endParaRPr>
          </a:p>
        </p:txBody>
      </p:sp>
      <p:pic>
        <p:nvPicPr>
          <p:cNvPr id="7" name="Picture 6" descr="Logo&#10;&#10;Description automatically generated">
            <a:extLst>
              <a:ext uri="{FF2B5EF4-FFF2-40B4-BE49-F238E27FC236}">
                <a16:creationId xmlns:a16="http://schemas.microsoft.com/office/drawing/2014/main" id="{A363EEB0-9968-9D09-839A-FB547DC64651}"/>
              </a:ext>
            </a:extLst>
          </p:cNvPr>
          <p:cNvPicPr/>
          <p:nvPr/>
        </p:nvPicPr>
        <p:blipFill>
          <a:blip r:embed="rId3"/>
          <a:srcRect/>
          <a:stretch>
            <a:fillRect/>
          </a:stretch>
        </p:blipFill>
        <p:spPr>
          <a:xfrm>
            <a:off x="7797800" y="376237"/>
            <a:ext cx="3721101" cy="2417763"/>
          </a:xfrm>
          <a:prstGeom prst="rect">
            <a:avLst/>
          </a:prstGeom>
          <a:noFill/>
          <a:ln>
            <a:noFill/>
            <a:prstDash/>
          </a:ln>
        </p:spPr>
      </p:pic>
      <p:pic>
        <p:nvPicPr>
          <p:cNvPr id="2" name="Picture 1" descr="A logo with text on it&#10;&#10;Description automatically generated">
            <a:extLst>
              <a:ext uri="{FF2B5EF4-FFF2-40B4-BE49-F238E27FC236}">
                <a16:creationId xmlns:a16="http://schemas.microsoft.com/office/drawing/2014/main" id="{59CF73CE-73AD-DD1E-A56C-ACFB5D3C8443}"/>
              </a:ext>
            </a:extLst>
          </p:cNvPr>
          <p:cNvPicPr>
            <a:picLocks noChangeAspect="1"/>
          </p:cNvPicPr>
          <p:nvPr/>
        </p:nvPicPr>
        <p:blipFill>
          <a:blip r:embed="rId4"/>
          <a:stretch>
            <a:fillRect/>
          </a:stretch>
        </p:blipFill>
        <p:spPr>
          <a:xfrm>
            <a:off x="464187" y="525756"/>
            <a:ext cx="4325528" cy="1619878"/>
          </a:xfrm>
          <a:prstGeom prst="rect">
            <a:avLst/>
          </a:prstGeom>
        </p:spPr>
      </p:pic>
    </p:spTree>
    <p:extLst>
      <p:ext uri="{BB962C8B-B14F-4D97-AF65-F5344CB8AC3E}">
        <p14:creationId xmlns:p14="http://schemas.microsoft.com/office/powerpoint/2010/main" val="2354344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2251-A4AF-671A-CC3E-6BA1D39E89E0}"/>
              </a:ext>
            </a:extLst>
          </p:cNvPr>
          <p:cNvSpPr>
            <a:spLocks noGrp="1"/>
          </p:cNvSpPr>
          <p:nvPr>
            <p:ph type="title"/>
          </p:nvPr>
        </p:nvSpPr>
        <p:spPr>
          <a:xfrm>
            <a:off x="838200" y="365125"/>
            <a:ext cx="11082867" cy="1325563"/>
          </a:xfrm>
        </p:spPr>
        <p:txBody>
          <a:bodyPr/>
          <a:lstStyle/>
          <a:p>
            <a:r>
              <a:rPr lang="en-GB" b="1" i="1" dirty="0">
                <a:solidFill>
                  <a:schemeClr val="accent1">
                    <a:lumMod val="75000"/>
                  </a:schemeClr>
                </a:solidFill>
              </a:rPr>
              <a:t>Flipping</a:t>
            </a:r>
            <a:r>
              <a:rPr lang="en-GB" b="1" dirty="0">
                <a:solidFill>
                  <a:schemeClr val="accent1">
                    <a:lumMod val="75000"/>
                  </a:schemeClr>
                </a:solidFill>
              </a:rPr>
              <a:t> allows pharmacists to focus their Study</a:t>
            </a:r>
          </a:p>
        </p:txBody>
      </p:sp>
      <p:sp>
        <p:nvSpPr>
          <p:cNvPr id="3" name="Content Placeholder 2">
            <a:extLst>
              <a:ext uri="{FF2B5EF4-FFF2-40B4-BE49-F238E27FC236}">
                <a16:creationId xmlns:a16="http://schemas.microsoft.com/office/drawing/2014/main" id="{EF3295D2-547F-D7AF-7B95-1C806F7D8045}"/>
              </a:ext>
            </a:extLst>
          </p:cNvPr>
          <p:cNvSpPr>
            <a:spLocks noGrp="1"/>
          </p:cNvSpPr>
          <p:nvPr>
            <p:ph idx="1"/>
          </p:nvPr>
        </p:nvSpPr>
        <p:spPr>
          <a:xfrm>
            <a:off x="838199" y="1825625"/>
            <a:ext cx="11082867" cy="4351338"/>
          </a:xfrm>
        </p:spPr>
        <p:txBody>
          <a:bodyPr/>
          <a:lstStyle/>
          <a:p>
            <a:r>
              <a:rPr lang="en-GB" dirty="0"/>
              <a:t>It’s like previewing a practical exam question before doing your revision</a:t>
            </a:r>
          </a:p>
          <a:p>
            <a:r>
              <a:rPr lang="en-GB" dirty="0"/>
              <a:t>Identifies the clinical issues arising in Service Delivery</a:t>
            </a:r>
            <a:endParaRPr lang="en-GB" i="1" dirty="0"/>
          </a:p>
          <a:p>
            <a:r>
              <a:rPr lang="en-GB" dirty="0"/>
              <a:t>Allows pharmacists to focus their study </a:t>
            </a:r>
            <a:r>
              <a:rPr lang="en-GB" i="1" dirty="0"/>
              <a:t>on what matters</a:t>
            </a:r>
          </a:p>
          <a:p>
            <a:r>
              <a:rPr lang="en-GB" dirty="0"/>
              <a:t>Helps discernment when faced with suggested URL links</a:t>
            </a:r>
          </a:p>
          <a:p>
            <a:r>
              <a:rPr lang="en-GB" dirty="0"/>
              <a:t>Allows confidence to build before an actual service provision</a:t>
            </a:r>
          </a:p>
          <a:p>
            <a:endParaRPr lang="en-GB" dirty="0"/>
          </a:p>
        </p:txBody>
      </p:sp>
    </p:spTree>
    <p:extLst>
      <p:ext uri="{BB962C8B-B14F-4D97-AF65-F5344CB8AC3E}">
        <p14:creationId xmlns:p14="http://schemas.microsoft.com/office/powerpoint/2010/main" val="1302233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4E17-AFA9-AF88-F8F4-165C90E5B6F8}"/>
              </a:ext>
            </a:extLst>
          </p:cNvPr>
          <p:cNvSpPr>
            <a:spLocks noGrp="1"/>
          </p:cNvSpPr>
          <p:nvPr>
            <p:ph type="title"/>
          </p:nvPr>
        </p:nvSpPr>
        <p:spPr/>
        <p:txBody>
          <a:bodyPr/>
          <a:lstStyle/>
          <a:p>
            <a:r>
              <a:rPr lang="en-GB" b="1" dirty="0">
                <a:solidFill>
                  <a:schemeClr val="accent1">
                    <a:lumMod val="75000"/>
                  </a:schemeClr>
                </a:solidFill>
              </a:rPr>
              <a:t>Operational Time Pressures</a:t>
            </a:r>
          </a:p>
        </p:txBody>
      </p:sp>
      <p:sp>
        <p:nvSpPr>
          <p:cNvPr id="3" name="Content Placeholder 2">
            <a:extLst>
              <a:ext uri="{FF2B5EF4-FFF2-40B4-BE49-F238E27FC236}">
                <a16:creationId xmlns:a16="http://schemas.microsoft.com/office/drawing/2014/main" id="{2CE20B1B-15D8-B05E-0BBB-32A36BFE9B0E}"/>
              </a:ext>
            </a:extLst>
          </p:cNvPr>
          <p:cNvSpPr>
            <a:spLocks noGrp="1"/>
          </p:cNvSpPr>
          <p:nvPr>
            <p:ph idx="1"/>
          </p:nvPr>
        </p:nvSpPr>
        <p:spPr>
          <a:xfrm>
            <a:off x="838199" y="1825625"/>
            <a:ext cx="11353801" cy="4351338"/>
          </a:xfrm>
        </p:spPr>
        <p:txBody>
          <a:bodyPr>
            <a:normAutofit/>
          </a:bodyPr>
          <a:lstStyle/>
          <a:p>
            <a:pPr marL="0" indent="0">
              <a:buNone/>
            </a:pPr>
            <a:r>
              <a:rPr lang="en-GB" dirty="0">
                <a:solidFill>
                  <a:srgbClr val="FF3300"/>
                </a:solidFill>
              </a:rPr>
              <a:t>Pharmacists not using their staff effectively</a:t>
            </a:r>
          </a:p>
          <a:p>
            <a:r>
              <a:rPr lang="en-GB" dirty="0"/>
              <a:t>delegate checking for new referrals, set computer reminders</a:t>
            </a:r>
          </a:p>
          <a:p>
            <a:endParaRPr lang="en-GB" dirty="0"/>
          </a:p>
        </p:txBody>
      </p:sp>
    </p:spTree>
    <p:extLst>
      <p:ext uri="{BB962C8B-B14F-4D97-AF65-F5344CB8AC3E}">
        <p14:creationId xmlns:p14="http://schemas.microsoft.com/office/powerpoint/2010/main" val="2471288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4E17-AFA9-AF88-F8F4-165C90E5B6F8}"/>
              </a:ext>
            </a:extLst>
          </p:cNvPr>
          <p:cNvSpPr>
            <a:spLocks noGrp="1"/>
          </p:cNvSpPr>
          <p:nvPr>
            <p:ph type="title"/>
          </p:nvPr>
        </p:nvSpPr>
        <p:spPr/>
        <p:txBody>
          <a:bodyPr/>
          <a:lstStyle/>
          <a:p>
            <a:r>
              <a:rPr lang="en-GB" b="1" dirty="0">
                <a:solidFill>
                  <a:schemeClr val="accent1">
                    <a:lumMod val="75000"/>
                  </a:schemeClr>
                </a:solidFill>
              </a:rPr>
              <a:t>Operational Time Pressures</a:t>
            </a:r>
          </a:p>
        </p:txBody>
      </p:sp>
      <p:sp>
        <p:nvSpPr>
          <p:cNvPr id="3" name="Content Placeholder 2">
            <a:extLst>
              <a:ext uri="{FF2B5EF4-FFF2-40B4-BE49-F238E27FC236}">
                <a16:creationId xmlns:a16="http://schemas.microsoft.com/office/drawing/2014/main" id="{2CE20B1B-15D8-B05E-0BBB-32A36BFE9B0E}"/>
              </a:ext>
            </a:extLst>
          </p:cNvPr>
          <p:cNvSpPr>
            <a:spLocks noGrp="1"/>
          </p:cNvSpPr>
          <p:nvPr>
            <p:ph idx="1"/>
          </p:nvPr>
        </p:nvSpPr>
        <p:spPr>
          <a:xfrm>
            <a:off x="838199" y="1825625"/>
            <a:ext cx="11353801" cy="4351338"/>
          </a:xfrm>
        </p:spPr>
        <p:txBody>
          <a:bodyPr>
            <a:normAutofit/>
          </a:bodyPr>
          <a:lstStyle/>
          <a:p>
            <a:pPr marL="0" indent="0">
              <a:buNone/>
            </a:pPr>
            <a:r>
              <a:rPr lang="en-GB" dirty="0">
                <a:solidFill>
                  <a:srgbClr val="FF3300"/>
                </a:solidFill>
              </a:rPr>
              <a:t>Pharmacists not using their staff effectively</a:t>
            </a:r>
          </a:p>
          <a:p>
            <a:r>
              <a:rPr lang="en-GB" dirty="0">
                <a:solidFill>
                  <a:schemeClr val="bg2">
                    <a:lumMod val="90000"/>
                  </a:schemeClr>
                </a:solidFill>
              </a:rPr>
              <a:t>delegate checking for new referrals, set computer reminders</a:t>
            </a:r>
          </a:p>
          <a:p>
            <a:r>
              <a:rPr lang="en-GB" dirty="0"/>
              <a:t>colleague prints off the referral cover sheet &amp; pop it under your nose </a:t>
            </a:r>
          </a:p>
          <a:p>
            <a:r>
              <a:rPr lang="en-GB" dirty="0"/>
              <a:t>you say, looks OK, &amp; suggest time for appointment, avoid lunchtime, etc</a:t>
            </a:r>
          </a:p>
        </p:txBody>
      </p:sp>
    </p:spTree>
    <p:extLst>
      <p:ext uri="{BB962C8B-B14F-4D97-AF65-F5344CB8AC3E}">
        <p14:creationId xmlns:p14="http://schemas.microsoft.com/office/powerpoint/2010/main" val="231392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4E17-AFA9-AF88-F8F4-165C90E5B6F8}"/>
              </a:ext>
            </a:extLst>
          </p:cNvPr>
          <p:cNvSpPr>
            <a:spLocks noGrp="1"/>
          </p:cNvSpPr>
          <p:nvPr>
            <p:ph type="title"/>
          </p:nvPr>
        </p:nvSpPr>
        <p:spPr/>
        <p:txBody>
          <a:bodyPr/>
          <a:lstStyle/>
          <a:p>
            <a:r>
              <a:rPr lang="en-GB" b="1" dirty="0">
                <a:solidFill>
                  <a:schemeClr val="accent1">
                    <a:lumMod val="75000"/>
                  </a:schemeClr>
                </a:solidFill>
              </a:rPr>
              <a:t>Operational Time Pressures</a:t>
            </a:r>
          </a:p>
        </p:txBody>
      </p:sp>
      <p:sp>
        <p:nvSpPr>
          <p:cNvPr id="3" name="Content Placeholder 2">
            <a:extLst>
              <a:ext uri="{FF2B5EF4-FFF2-40B4-BE49-F238E27FC236}">
                <a16:creationId xmlns:a16="http://schemas.microsoft.com/office/drawing/2014/main" id="{2CE20B1B-15D8-B05E-0BBB-32A36BFE9B0E}"/>
              </a:ext>
            </a:extLst>
          </p:cNvPr>
          <p:cNvSpPr>
            <a:spLocks noGrp="1"/>
          </p:cNvSpPr>
          <p:nvPr>
            <p:ph idx="1"/>
          </p:nvPr>
        </p:nvSpPr>
        <p:spPr>
          <a:xfrm>
            <a:off x="838199" y="1825625"/>
            <a:ext cx="11353801" cy="4351338"/>
          </a:xfrm>
        </p:spPr>
        <p:txBody>
          <a:bodyPr>
            <a:normAutofit/>
          </a:bodyPr>
          <a:lstStyle/>
          <a:p>
            <a:pPr marL="0" indent="0">
              <a:buNone/>
            </a:pPr>
            <a:r>
              <a:rPr lang="en-GB" dirty="0">
                <a:solidFill>
                  <a:srgbClr val="FF3300"/>
                </a:solidFill>
              </a:rPr>
              <a:t>Pharmacists not using their staff effectively</a:t>
            </a:r>
          </a:p>
          <a:p>
            <a:r>
              <a:rPr lang="en-GB" dirty="0">
                <a:solidFill>
                  <a:schemeClr val="bg2">
                    <a:lumMod val="90000"/>
                  </a:schemeClr>
                </a:solidFill>
              </a:rPr>
              <a:t>delegate checking for new referrals, set computer reminders</a:t>
            </a:r>
          </a:p>
          <a:p>
            <a:r>
              <a:rPr lang="en-GB" dirty="0">
                <a:solidFill>
                  <a:schemeClr val="bg2">
                    <a:lumMod val="90000"/>
                  </a:schemeClr>
                </a:solidFill>
              </a:rPr>
              <a:t>colleague prints off the referral cover sheet &amp; pops it under your nose </a:t>
            </a:r>
          </a:p>
          <a:p>
            <a:r>
              <a:rPr lang="en-GB" dirty="0">
                <a:solidFill>
                  <a:schemeClr val="bg2">
                    <a:lumMod val="90000"/>
                  </a:schemeClr>
                </a:solidFill>
              </a:rPr>
              <a:t>you say, looks fine, suggest time for appointment, avoid lunchtime, etc</a:t>
            </a:r>
          </a:p>
          <a:p>
            <a:r>
              <a:rPr lang="en-GB" dirty="0"/>
              <a:t>your colleague phones the patient, &amp; says, “we have received a referral from the surgery, can you pop in to see the pharmacist between 3 &amp; 4pm”</a:t>
            </a:r>
          </a:p>
          <a:p>
            <a:r>
              <a:rPr lang="en-GB" dirty="0"/>
              <a:t>[colleague says, “I am not a pharmacist” if patient starts talking symptoms]  </a:t>
            </a:r>
          </a:p>
        </p:txBody>
      </p:sp>
    </p:spTree>
    <p:extLst>
      <p:ext uri="{BB962C8B-B14F-4D97-AF65-F5344CB8AC3E}">
        <p14:creationId xmlns:p14="http://schemas.microsoft.com/office/powerpoint/2010/main" val="1751418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F4E17-AFA9-AF88-F8F4-165C90E5B6F8}"/>
              </a:ext>
            </a:extLst>
          </p:cNvPr>
          <p:cNvSpPr>
            <a:spLocks noGrp="1"/>
          </p:cNvSpPr>
          <p:nvPr>
            <p:ph type="title"/>
          </p:nvPr>
        </p:nvSpPr>
        <p:spPr/>
        <p:txBody>
          <a:bodyPr/>
          <a:lstStyle/>
          <a:p>
            <a:r>
              <a:rPr lang="en-GB" b="1" dirty="0">
                <a:solidFill>
                  <a:schemeClr val="accent1">
                    <a:lumMod val="75000"/>
                  </a:schemeClr>
                </a:solidFill>
              </a:rPr>
              <a:t>Operational Time Pressures</a:t>
            </a:r>
          </a:p>
        </p:txBody>
      </p:sp>
      <p:sp>
        <p:nvSpPr>
          <p:cNvPr id="3" name="Content Placeholder 2">
            <a:extLst>
              <a:ext uri="{FF2B5EF4-FFF2-40B4-BE49-F238E27FC236}">
                <a16:creationId xmlns:a16="http://schemas.microsoft.com/office/drawing/2014/main" id="{2CE20B1B-15D8-B05E-0BBB-32A36BFE9B0E}"/>
              </a:ext>
            </a:extLst>
          </p:cNvPr>
          <p:cNvSpPr>
            <a:spLocks noGrp="1"/>
          </p:cNvSpPr>
          <p:nvPr>
            <p:ph idx="1"/>
          </p:nvPr>
        </p:nvSpPr>
        <p:spPr>
          <a:xfrm>
            <a:off x="838199" y="1825625"/>
            <a:ext cx="11353801" cy="4351338"/>
          </a:xfrm>
        </p:spPr>
        <p:txBody>
          <a:bodyPr>
            <a:normAutofit lnSpcReduction="10000"/>
          </a:bodyPr>
          <a:lstStyle/>
          <a:p>
            <a:pPr marL="0" indent="0">
              <a:buNone/>
            </a:pPr>
            <a:r>
              <a:rPr lang="en-GB" dirty="0">
                <a:solidFill>
                  <a:srgbClr val="FF3300"/>
                </a:solidFill>
              </a:rPr>
              <a:t>Pharmacists not using their staff effectively</a:t>
            </a:r>
          </a:p>
          <a:p>
            <a:r>
              <a:rPr lang="en-GB" dirty="0">
                <a:solidFill>
                  <a:schemeClr val="bg2">
                    <a:lumMod val="90000"/>
                  </a:schemeClr>
                </a:solidFill>
              </a:rPr>
              <a:t>delegate checking for new referrals, set computer reminders</a:t>
            </a:r>
          </a:p>
          <a:p>
            <a:r>
              <a:rPr lang="en-GB" dirty="0">
                <a:solidFill>
                  <a:schemeClr val="bg2">
                    <a:lumMod val="90000"/>
                  </a:schemeClr>
                </a:solidFill>
              </a:rPr>
              <a:t>colleague prints off the referral cover sheet &amp; pops it under your nose </a:t>
            </a:r>
          </a:p>
          <a:p>
            <a:r>
              <a:rPr lang="en-GB" dirty="0">
                <a:solidFill>
                  <a:schemeClr val="bg2">
                    <a:lumMod val="90000"/>
                  </a:schemeClr>
                </a:solidFill>
              </a:rPr>
              <a:t>you say, looks fine, suggest time for appointment, avoid lunchtime, etc</a:t>
            </a:r>
          </a:p>
          <a:p>
            <a:r>
              <a:rPr lang="en-GB" dirty="0">
                <a:solidFill>
                  <a:schemeClr val="bg2">
                    <a:lumMod val="90000"/>
                  </a:schemeClr>
                </a:solidFill>
              </a:rPr>
              <a:t>your colleague phones the patient, “we have received a referral from the surgery, can you pop in to see the pharmacist between 3 &amp; 4pm”</a:t>
            </a:r>
          </a:p>
          <a:p>
            <a:r>
              <a:rPr lang="en-GB" dirty="0">
                <a:solidFill>
                  <a:schemeClr val="bg2">
                    <a:lumMod val="90000"/>
                  </a:schemeClr>
                </a:solidFill>
              </a:rPr>
              <a:t>[colleague says, “I am not a pharmacist” if patient starts talking symptoms]  </a:t>
            </a:r>
          </a:p>
          <a:p>
            <a:r>
              <a:rPr lang="en-GB" dirty="0"/>
              <a:t>your colleague notes it in the diary, and sets a reminder on computer</a:t>
            </a:r>
          </a:p>
          <a:p>
            <a:r>
              <a:rPr lang="en-GB" dirty="0"/>
              <a:t>your colleague “registers” the patient on PharmOutcomes, all ready…</a:t>
            </a:r>
          </a:p>
        </p:txBody>
      </p:sp>
    </p:spTree>
    <p:extLst>
      <p:ext uri="{BB962C8B-B14F-4D97-AF65-F5344CB8AC3E}">
        <p14:creationId xmlns:p14="http://schemas.microsoft.com/office/powerpoint/2010/main" val="9505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98A9-ADE8-80FD-DBB0-CBA003994FF2}"/>
              </a:ext>
            </a:extLst>
          </p:cNvPr>
          <p:cNvSpPr>
            <a:spLocks noGrp="1"/>
          </p:cNvSpPr>
          <p:nvPr>
            <p:ph type="title"/>
          </p:nvPr>
        </p:nvSpPr>
        <p:spPr/>
        <p:txBody>
          <a:bodyPr/>
          <a:lstStyle/>
          <a:p>
            <a:r>
              <a:rPr lang="en-GB" b="1" dirty="0">
                <a:solidFill>
                  <a:schemeClr val="accent1">
                    <a:lumMod val="75000"/>
                  </a:schemeClr>
                </a:solidFill>
              </a:rPr>
              <a:t>Surgery Referrals  (problematic)</a:t>
            </a:r>
          </a:p>
        </p:txBody>
      </p:sp>
      <p:sp>
        <p:nvSpPr>
          <p:cNvPr id="3" name="Content Placeholder 2">
            <a:extLst>
              <a:ext uri="{FF2B5EF4-FFF2-40B4-BE49-F238E27FC236}">
                <a16:creationId xmlns:a16="http://schemas.microsoft.com/office/drawing/2014/main" id="{86E7F9CF-0420-E93C-95F2-01880BD4E0AA}"/>
              </a:ext>
            </a:extLst>
          </p:cNvPr>
          <p:cNvSpPr>
            <a:spLocks noGrp="1"/>
          </p:cNvSpPr>
          <p:nvPr>
            <p:ph idx="1"/>
          </p:nvPr>
        </p:nvSpPr>
        <p:spPr>
          <a:xfrm>
            <a:off x="838199" y="1825625"/>
            <a:ext cx="11032068" cy="4351338"/>
          </a:xfrm>
        </p:spPr>
        <p:txBody>
          <a:bodyPr>
            <a:normAutofit/>
          </a:bodyPr>
          <a:lstStyle/>
          <a:p>
            <a:pPr marL="0" indent="0">
              <a:buNone/>
            </a:pPr>
            <a:r>
              <a:rPr lang="en-GB" b="1" i="1" dirty="0"/>
              <a:t>Practices received negligible guidance on PF from central NHS</a:t>
            </a:r>
          </a:p>
          <a:p>
            <a:r>
              <a:rPr lang="en-GB" dirty="0"/>
              <a:t>Promised </a:t>
            </a:r>
            <a:r>
              <a:rPr lang="en-GB" b="1" dirty="0"/>
              <a:t>“Pharmacy First – </a:t>
            </a:r>
            <a:r>
              <a:rPr lang="en-GB" i="1" dirty="0"/>
              <a:t>Toolkit for Practices &amp; PCNs</a:t>
            </a:r>
            <a:r>
              <a:rPr lang="en-GB" dirty="0"/>
              <a:t>” didn’t happen!</a:t>
            </a:r>
          </a:p>
          <a:p>
            <a:r>
              <a:rPr lang="en-GB" dirty="0"/>
              <a:t>They got a Referral Guide with inadequate </a:t>
            </a:r>
            <a:r>
              <a:rPr lang="en-GB" dirty="0" err="1"/>
              <a:t>Inclusions&amp;Exclusions</a:t>
            </a:r>
            <a:r>
              <a:rPr lang="en-GB" dirty="0"/>
              <a:t> criteria</a:t>
            </a:r>
          </a:p>
          <a:p>
            <a:r>
              <a:rPr lang="en-GB" dirty="0"/>
              <a:t>Practices were confused by media coverage</a:t>
            </a:r>
          </a:p>
          <a:p>
            <a:pPr marL="0" indent="0">
              <a:buNone/>
            </a:pPr>
            <a:r>
              <a:rPr lang="en-GB" dirty="0"/>
              <a:t> We are seeing practices…</a:t>
            </a:r>
          </a:p>
          <a:p>
            <a:r>
              <a:rPr lang="en-GB" dirty="0"/>
              <a:t>        referring patients who are out of PGD age range</a:t>
            </a:r>
          </a:p>
          <a:p>
            <a:r>
              <a:rPr lang="en-GB" dirty="0"/>
              <a:t>        referring patients with ‘obvious’ red flag symptoms</a:t>
            </a:r>
          </a:p>
          <a:p>
            <a:r>
              <a:rPr lang="en-GB" dirty="0"/>
              <a:t>        sending patients to pharmacy without an electronic referral</a:t>
            </a:r>
          </a:p>
          <a:p>
            <a:endParaRPr lang="en-GB" dirty="0"/>
          </a:p>
        </p:txBody>
      </p:sp>
      <p:sp>
        <p:nvSpPr>
          <p:cNvPr id="4" name="Arrow: Right 3">
            <a:extLst>
              <a:ext uri="{FF2B5EF4-FFF2-40B4-BE49-F238E27FC236}">
                <a16:creationId xmlns:a16="http://schemas.microsoft.com/office/drawing/2014/main" id="{FBCD51DA-ABD6-8FD2-4543-37208DEAC46A}"/>
              </a:ext>
            </a:extLst>
          </p:cNvPr>
          <p:cNvSpPr/>
          <p:nvPr/>
        </p:nvSpPr>
        <p:spPr>
          <a:xfrm>
            <a:off x="838200" y="4428067"/>
            <a:ext cx="770467" cy="355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Right 4">
            <a:extLst>
              <a:ext uri="{FF2B5EF4-FFF2-40B4-BE49-F238E27FC236}">
                <a16:creationId xmlns:a16="http://schemas.microsoft.com/office/drawing/2014/main" id="{239E06F2-7586-5541-EE90-BF86296E63FB}"/>
              </a:ext>
            </a:extLst>
          </p:cNvPr>
          <p:cNvSpPr/>
          <p:nvPr/>
        </p:nvSpPr>
        <p:spPr>
          <a:xfrm>
            <a:off x="838200" y="4927071"/>
            <a:ext cx="770467" cy="355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A7F65DB4-DCCC-AF05-7FED-9B9F857258BC}"/>
              </a:ext>
            </a:extLst>
          </p:cNvPr>
          <p:cNvSpPr/>
          <p:nvPr/>
        </p:nvSpPr>
        <p:spPr>
          <a:xfrm>
            <a:off x="838200" y="5426075"/>
            <a:ext cx="770467" cy="3556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95906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58F8A-3B6F-34E0-06AC-C7073C8E2D6C}"/>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73D3AF83-EFE7-DD98-1446-90D98A2C79ED}"/>
              </a:ext>
            </a:extLst>
          </p:cNvPr>
          <p:cNvSpPr>
            <a:spLocks noGrp="1"/>
          </p:cNvSpPr>
          <p:nvPr>
            <p:ph type="body" sz="quarter" idx="13"/>
          </p:nvPr>
        </p:nvSpPr>
        <p:spPr/>
        <p:txBody>
          <a:bodyPr/>
          <a:lstStyle/>
          <a:p>
            <a:endParaRPr lang="en-GB"/>
          </a:p>
        </p:txBody>
      </p:sp>
      <p:pic>
        <p:nvPicPr>
          <p:cNvPr id="5" name="Picture 4">
            <a:extLst>
              <a:ext uri="{FF2B5EF4-FFF2-40B4-BE49-F238E27FC236}">
                <a16:creationId xmlns:a16="http://schemas.microsoft.com/office/drawing/2014/main" id="{AD221279-7B98-E5B0-D397-C302DA8D9B4D}"/>
              </a:ext>
            </a:extLst>
          </p:cNvPr>
          <p:cNvPicPr>
            <a:picLocks noChangeAspect="1"/>
          </p:cNvPicPr>
          <p:nvPr/>
        </p:nvPicPr>
        <p:blipFill>
          <a:blip r:embed="rId3"/>
          <a:stretch>
            <a:fillRect/>
          </a:stretch>
        </p:blipFill>
        <p:spPr>
          <a:xfrm>
            <a:off x="24147" y="173369"/>
            <a:ext cx="12167853" cy="6498363"/>
          </a:xfrm>
          <a:prstGeom prst="rect">
            <a:avLst/>
          </a:prstGeom>
        </p:spPr>
      </p:pic>
      <p:sp>
        <p:nvSpPr>
          <p:cNvPr id="6" name="TextBox 5">
            <a:extLst>
              <a:ext uri="{FF2B5EF4-FFF2-40B4-BE49-F238E27FC236}">
                <a16:creationId xmlns:a16="http://schemas.microsoft.com/office/drawing/2014/main" id="{A467D45B-6F5B-37EE-A84C-FBAE4C041B2B}"/>
              </a:ext>
            </a:extLst>
          </p:cNvPr>
          <p:cNvSpPr txBox="1"/>
          <p:nvPr/>
        </p:nvSpPr>
        <p:spPr>
          <a:xfrm>
            <a:off x="228800" y="5071107"/>
            <a:ext cx="3124000" cy="1077218"/>
          </a:xfrm>
          <a:prstGeom prst="rect">
            <a:avLst/>
          </a:prstGeom>
          <a:noFill/>
        </p:spPr>
        <p:txBody>
          <a:bodyPr wrap="square" rtlCol="0">
            <a:spAutoFit/>
          </a:bodyPr>
          <a:lstStyle/>
          <a:p>
            <a:r>
              <a:rPr lang="en-GB" sz="3200" dirty="0">
                <a:solidFill>
                  <a:srgbClr val="FF0000"/>
                </a:solidFill>
              </a:rPr>
              <a:t>NHS England</a:t>
            </a:r>
          </a:p>
          <a:p>
            <a:r>
              <a:rPr lang="en-GB" sz="3200" dirty="0">
                <a:solidFill>
                  <a:srgbClr val="FF0000"/>
                </a:solidFill>
              </a:rPr>
              <a:t>Original Version</a:t>
            </a:r>
          </a:p>
        </p:txBody>
      </p:sp>
      <p:sp>
        <p:nvSpPr>
          <p:cNvPr id="7" name="TextBox 6">
            <a:extLst>
              <a:ext uri="{FF2B5EF4-FFF2-40B4-BE49-F238E27FC236}">
                <a16:creationId xmlns:a16="http://schemas.microsoft.com/office/drawing/2014/main" id="{D09403AF-1377-A11B-CD77-6F7B646D5B55}"/>
              </a:ext>
            </a:extLst>
          </p:cNvPr>
          <p:cNvSpPr txBox="1"/>
          <p:nvPr/>
        </p:nvSpPr>
        <p:spPr>
          <a:xfrm>
            <a:off x="228800" y="6148325"/>
            <a:ext cx="6510667" cy="369332"/>
          </a:xfrm>
          <a:prstGeom prst="rect">
            <a:avLst/>
          </a:prstGeom>
          <a:noFill/>
        </p:spPr>
        <p:txBody>
          <a:bodyPr wrap="square" rtlCol="0">
            <a:spAutoFit/>
          </a:bodyPr>
          <a:lstStyle/>
          <a:p>
            <a:r>
              <a:rPr lang="en-GB" b="1" i="1" dirty="0">
                <a:solidFill>
                  <a:srgbClr val="FF0000"/>
                </a:solidFill>
              </a:rPr>
              <a:t>Check with Reception Team – some are still using this!</a:t>
            </a:r>
          </a:p>
        </p:txBody>
      </p:sp>
    </p:spTree>
    <p:extLst>
      <p:ext uri="{BB962C8B-B14F-4D97-AF65-F5344CB8AC3E}">
        <p14:creationId xmlns:p14="http://schemas.microsoft.com/office/powerpoint/2010/main" val="41938631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4D3C7B-8B69-528E-5021-40DAEA27523B}"/>
              </a:ext>
            </a:extLst>
          </p:cNvPr>
          <p:cNvPicPr>
            <a:picLocks noChangeAspect="1"/>
          </p:cNvPicPr>
          <p:nvPr/>
        </p:nvPicPr>
        <p:blipFill>
          <a:blip r:embed="rId3"/>
          <a:stretch>
            <a:fillRect/>
          </a:stretch>
        </p:blipFill>
        <p:spPr>
          <a:xfrm>
            <a:off x="337626" y="95522"/>
            <a:ext cx="11254154" cy="6666956"/>
          </a:xfrm>
          <a:prstGeom prst="rect">
            <a:avLst/>
          </a:prstGeom>
        </p:spPr>
      </p:pic>
      <p:pic>
        <p:nvPicPr>
          <p:cNvPr id="11" name="Graphic 10">
            <a:extLst>
              <a:ext uri="{FF2B5EF4-FFF2-40B4-BE49-F238E27FC236}">
                <a16:creationId xmlns:a16="http://schemas.microsoft.com/office/drawing/2014/main" id="{B0443D34-C07F-6599-2719-1B2CA925AFA8}"/>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2575261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EF6C3-EAB9-06A9-E6DD-4EF5D90774F1}"/>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1CF0CE14-DFC3-C6E1-CC68-602BF5DC4EF7}"/>
              </a:ext>
            </a:extLst>
          </p:cNvPr>
          <p:cNvSpPr>
            <a:spLocks noGrp="1"/>
          </p:cNvSpPr>
          <p:nvPr>
            <p:ph type="body" sz="quarter" idx="13"/>
          </p:nvPr>
        </p:nvSpPr>
        <p:spPr/>
        <p:txBody>
          <a:bodyPr/>
          <a:lstStyle/>
          <a:p>
            <a:endParaRPr lang="en-GB"/>
          </a:p>
        </p:txBody>
      </p:sp>
      <p:pic>
        <p:nvPicPr>
          <p:cNvPr id="22" name="Graphic 21">
            <a:extLst>
              <a:ext uri="{FF2B5EF4-FFF2-40B4-BE49-F238E27FC236}">
                <a16:creationId xmlns:a16="http://schemas.microsoft.com/office/drawing/2014/main" id="{128A1D65-D331-5C59-6DAA-9E9CD27C3BD2}"/>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pic>
        <p:nvPicPr>
          <p:cNvPr id="20" name="Picture 19">
            <a:extLst>
              <a:ext uri="{FF2B5EF4-FFF2-40B4-BE49-F238E27FC236}">
                <a16:creationId xmlns:a16="http://schemas.microsoft.com/office/drawing/2014/main" id="{C1C9C237-35D1-E10C-CB03-C6AB91A8BC73}"/>
              </a:ext>
            </a:extLst>
          </p:cNvPr>
          <p:cNvPicPr>
            <a:picLocks noChangeAspect="1"/>
          </p:cNvPicPr>
          <p:nvPr/>
        </p:nvPicPr>
        <p:blipFill>
          <a:blip r:embed="rId5"/>
          <a:stretch>
            <a:fillRect/>
          </a:stretch>
        </p:blipFill>
        <p:spPr>
          <a:xfrm>
            <a:off x="38077" y="0"/>
            <a:ext cx="12192000" cy="7078133"/>
          </a:xfrm>
          <a:prstGeom prst="rect">
            <a:avLst/>
          </a:prstGeom>
        </p:spPr>
      </p:pic>
    </p:spTree>
    <p:extLst>
      <p:ext uri="{BB962C8B-B14F-4D97-AF65-F5344CB8AC3E}">
        <p14:creationId xmlns:p14="http://schemas.microsoft.com/office/powerpoint/2010/main" val="28491758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10C8-127C-8915-1AF1-55E609919DB3}"/>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F2C4180-4CE4-679A-1A4F-386DF65FA1FB}"/>
              </a:ext>
            </a:extLst>
          </p:cNvPr>
          <p:cNvSpPr>
            <a:spLocks noGrp="1"/>
          </p:cNvSpPr>
          <p:nvPr>
            <p:ph type="body" sz="quarter" idx="13"/>
          </p:nvPr>
        </p:nvSpPr>
        <p:spPr/>
        <p:txBody>
          <a:bodyPr/>
          <a:lstStyle/>
          <a:p>
            <a:endParaRPr lang="en-GB"/>
          </a:p>
        </p:txBody>
      </p:sp>
      <p:pic>
        <p:nvPicPr>
          <p:cNvPr id="5" name="Picture 4">
            <a:extLst>
              <a:ext uri="{FF2B5EF4-FFF2-40B4-BE49-F238E27FC236}">
                <a16:creationId xmlns:a16="http://schemas.microsoft.com/office/drawing/2014/main" id="{37776C7D-9719-AC37-74B2-9B159EB61EAE}"/>
              </a:ext>
            </a:extLst>
          </p:cNvPr>
          <p:cNvPicPr>
            <a:picLocks noChangeAspect="1"/>
          </p:cNvPicPr>
          <p:nvPr/>
        </p:nvPicPr>
        <p:blipFill>
          <a:blip r:embed="rId3"/>
          <a:stretch>
            <a:fillRect/>
          </a:stretch>
        </p:blipFill>
        <p:spPr>
          <a:xfrm>
            <a:off x="355846" y="-43405"/>
            <a:ext cx="11717621" cy="6773333"/>
          </a:xfrm>
          <a:prstGeom prst="rect">
            <a:avLst/>
          </a:prstGeom>
        </p:spPr>
      </p:pic>
    </p:spTree>
    <p:extLst>
      <p:ext uri="{BB962C8B-B14F-4D97-AF65-F5344CB8AC3E}">
        <p14:creationId xmlns:p14="http://schemas.microsoft.com/office/powerpoint/2010/main" val="16988381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2F578-2DA4-9C2C-805A-AE4E7604C353}"/>
              </a:ext>
            </a:extLst>
          </p:cNvPr>
          <p:cNvSpPr>
            <a:spLocks noGrp="1"/>
          </p:cNvSpPr>
          <p:nvPr>
            <p:ph type="title"/>
          </p:nvPr>
        </p:nvSpPr>
        <p:spPr/>
        <p:txBody>
          <a:bodyPr/>
          <a:lstStyle/>
          <a:p>
            <a:r>
              <a:rPr lang="en-GB" b="1" dirty="0">
                <a:solidFill>
                  <a:schemeClr val="accent1">
                    <a:lumMod val="75000"/>
                  </a:schemeClr>
                </a:solidFill>
              </a:rPr>
              <a:t>Broad Issues Arising</a:t>
            </a:r>
          </a:p>
        </p:txBody>
      </p:sp>
      <p:sp>
        <p:nvSpPr>
          <p:cNvPr id="3" name="Content Placeholder 2">
            <a:extLst>
              <a:ext uri="{FF2B5EF4-FFF2-40B4-BE49-F238E27FC236}">
                <a16:creationId xmlns:a16="http://schemas.microsoft.com/office/drawing/2014/main" id="{A2FD75BD-E241-9251-BE68-B13B455F6CCE}"/>
              </a:ext>
            </a:extLst>
          </p:cNvPr>
          <p:cNvSpPr>
            <a:spLocks noGrp="1"/>
          </p:cNvSpPr>
          <p:nvPr>
            <p:ph idx="1"/>
          </p:nvPr>
        </p:nvSpPr>
        <p:spPr/>
        <p:txBody>
          <a:bodyPr/>
          <a:lstStyle/>
          <a:p>
            <a:r>
              <a:rPr lang="en-GB" dirty="0"/>
              <a:t>Study Requirements (overwhelming)</a:t>
            </a:r>
          </a:p>
          <a:p>
            <a:r>
              <a:rPr lang="en-GB" dirty="0"/>
              <a:t>Operational Time Pressures</a:t>
            </a:r>
          </a:p>
          <a:p>
            <a:r>
              <a:rPr lang="en-GB" dirty="0"/>
              <a:t>Surgery Referrals  (problematic)</a:t>
            </a:r>
          </a:p>
          <a:p>
            <a:r>
              <a:rPr lang="en-GB" dirty="0"/>
              <a:t>Commercial Reports (Service Volumes, Claims, &amp; Thresholds)</a:t>
            </a:r>
          </a:p>
          <a:p>
            <a:r>
              <a:rPr lang="en-GB" dirty="0"/>
              <a:t>MultiFactorAuthentication</a:t>
            </a:r>
          </a:p>
        </p:txBody>
      </p:sp>
    </p:spTree>
    <p:extLst>
      <p:ext uri="{BB962C8B-B14F-4D97-AF65-F5344CB8AC3E}">
        <p14:creationId xmlns:p14="http://schemas.microsoft.com/office/powerpoint/2010/main" val="278418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E8C45-B337-3C59-BAD7-63239969BF2E}"/>
              </a:ext>
            </a:extLst>
          </p:cNvPr>
          <p:cNvSpPr>
            <a:spLocks noGrp="1"/>
          </p:cNvSpPr>
          <p:nvPr>
            <p:ph type="title"/>
          </p:nvPr>
        </p:nvSpPr>
        <p:spPr/>
        <p:txBody>
          <a:bodyPr/>
          <a:lstStyle/>
          <a:p>
            <a:r>
              <a:rPr lang="en-GB" b="1" dirty="0">
                <a:solidFill>
                  <a:srgbClr val="FF0000"/>
                </a:solidFill>
              </a:rPr>
              <a:t>Red Flags ?</a:t>
            </a:r>
          </a:p>
        </p:txBody>
      </p:sp>
      <p:sp>
        <p:nvSpPr>
          <p:cNvPr id="3" name="Content Placeholder 2">
            <a:extLst>
              <a:ext uri="{FF2B5EF4-FFF2-40B4-BE49-F238E27FC236}">
                <a16:creationId xmlns:a16="http://schemas.microsoft.com/office/drawing/2014/main" id="{ECCC22FD-E747-8793-6E06-6607582341EB}"/>
              </a:ext>
            </a:extLst>
          </p:cNvPr>
          <p:cNvSpPr>
            <a:spLocks noGrp="1"/>
          </p:cNvSpPr>
          <p:nvPr>
            <p:ph sz="quarter" idx="10"/>
          </p:nvPr>
        </p:nvSpPr>
        <p:spPr>
          <a:xfrm>
            <a:off x="781876" y="1833142"/>
            <a:ext cx="10956734" cy="4099028"/>
          </a:xfrm>
        </p:spPr>
        <p:txBody>
          <a:bodyPr>
            <a:normAutofit/>
          </a:bodyPr>
          <a:lstStyle/>
          <a:p>
            <a:r>
              <a:rPr lang="en-GB" sz="2800" dirty="0"/>
              <a:t>Pharmacy First consult protocol designed to identify ‘Red Flags’</a:t>
            </a:r>
          </a:p>
          <a:p>
            <a:r>
              <a:rPr lang="en-GB" sz="2800" dirty="0"/>
              <a:t>“Red Flag” issues usually </a:t>
            </a:r>
            <a:r>
              <a:rPr lang="en-GB" sz="2800" i="1" dirty="0"/>
              <a:t>referred back (RB) </a:t>
            </a:r>
            <a:r>
              <a:rPr lang="en-GB" sz="2800" dirty="0"/>
              <a:t>to surgery</a:t>
            </a:r>
          </a:p>
          <a:p>
            <a:r>
              <a:rPr lang="en-GB" sz="2800" dirty="0"/>
              <a:t>Occasional “referral backs” should reassure. (clinical vigilance)</a:t>
            </a:r>
          </a:p>
          <a:p>
            <a:r>
              <a:rPr lang="en-GB" sz="2800" dirty="0"/>
              <a:t>Assure patients: RBs are </a:t>
            </a:r>
            <a:r>
              <a:rPr lang="en-GB" sz="2800" i="1" dirty="0"/>
              <a:t>good indicators </a:t>
            </a:r>
            <a:r>
              <a:rPr lang="en-GB" sz="2800" dirty="0"/>
              <a:t>of clinical team-working</a:t>
            </a:r>
          </a:p>
          <a:p>
            <a:r>
              <a:rPr lang="en-GB" sz="2800" dirty="0"/>
              <a:t>RBs </a:t>
            </a:r>
            <a:r>
              <a:rPr lang="en-GB" sz="2800" i="1" dirty="0"/>
              <a:t>fast-tracked</a:t>
            </a:r>
            <a:r>
              <a:rPr lang="en-GB" sz="2800" dirty="0"/>
              <a:t> for a clinical app at surgery (good for patients)</a:t>
            </a:r>
          </a:p>
        </p:txBody>
      </p:sp>
      <p:pic>
        <p:nvPicPr>
          <p:cNvPr id="14" name="Graphic 13">
            <a:extLst>
              <a:ext uri="{FF2B5EF4-FFF2-40B4-BE49-F238E27FC236}">
                <a16:creationId xmlns:a16="http://schemas.microsoft.com/office/drawing/2014/main" id="{0EB526E0-6F94-C946-BDE7-BD2679065E3E}"/>
              </a:ext>
            </a:extLst>
          </p:cNvPr>
          <p:cNvPicPr>
            <a:picLocks noChangeAspect="1"/>
            <a:extLst>
              <a:ext uri="{51228E76-BA90-4043-B771-695A4F85340A}">
                <alf:liveFeedProps xmlns:alf="http://schemas.microsoft.com/office/drawing/2021/livefeed"/>
              </a:ext>
            </a:extLst>
          </p:cNvPicPr>
          <p:nvPr/>
        </p:nvPicPr>
        <p:blipFill>
          <a:blip r:embed="rId3">
            <a:extLst>
              <a:ext uri="{96DAC541-7B7A-43D3-8B79-37D633B846F1}">
                <asvg:svgBlip xmlns:asvg="http://schemas.microsoft.com/office/drawing/2016/SVG/main" r:embed="rId4"/>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2656282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779F769-A45A-EB0C-6019-F7BFAC3B9FF0}"/>
              </a:ext>
            </a:extLst>
          </p:cNvPr>
          <p:cNvPicPr>
            <a:picLocks noChangeAspect="1"/>
          </p:cNvPicPr>
          <p:nvPr/>
        </p:nvPicPr>
        <p:blipFill>
          <a:blip r:embed="rId3"/>
          <a:stretch>
            <a:fillRect/>
          </a:stretch>
        </p:blipFill>
        <p:spPr>
          <a:xfrm>
            <a:off x="1" y="0"/>
            <a:ext cx="12192000" cy="6755130"/>
          </a:xfrm>
          <a:prstGeom prst="rect">
            <a:avLst/>
          </a:prstGeom>
        </p:spPr>
      </p:pic>
      <p:pic>
        <p:nvPicPr>
          <p:cNvPr id="20" name="Graphic 19">
            <a:extLst>
              <a:ext uri="{FF2B5EF4-FFF2-40B4-BE49-F238E27FC236}">
                <a16:creationId xmlns:a16="http://schemas.microsoft.com/office/drawing/2014/main" id="{D7D82C08-41D9-1F14-2512-B485186A7009}"/>
              </a:ext>
            </a:extLst>
          </p:cNvPr>
          <p:cNvPicPr>
            <a:picLocks noChangeAspect="1"/>
            <a:extLst>
              <a:ext uri="{51228E76-BA90-4043-B771-695A4F85340A}">
                <alf:liveFeedProps xmlns:alf="http://schemas.microsoft.com/office/drawing/2021/livefeed"/>
              </a:ext>
            </a:extLst>
          </p:cNvPicPr>
          <p:nvPr/>
        </p:nvPicPr>
        <p:blipFill>
          <a:blip r:embed="rId4">
            <a:extLst>
              <a:ext uri="{96DAC541-7B7A-43D3-8B79-37D633B846F1}">
                <asvg:svgBlip xmlns:asvg="http://schemas.microsoft.com/office/drawing/2016/SVG/main" r:embed="rId5"/>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3337531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84C0-ADDC-502C-7A2E-4136943BB176}"/>
              </a:ext>
            </a:extLst>
          </p:cNvPr>
          <p:cNvSpPr>
            <a:spLocks noGrp="1"/>
          </p:cNvSpPr>
          <p:nvPr>
            <p:ph type="title"/>
          </p:nvPr>
        </p:nvSpPr>
        <p:spPr>
          <a:xfrm>
            <a:off x="393923" y="749250"/>
            <a:ext cx="11404154" cy="426721"/>
          </a:xfrm>
        </p:spPr>
        <p:txBody>
          <a:bodyPr>
            <a:noAutofit/>
          </a:bodyPr>
          <a:lstStyle/>
          <a:p>
            <a:r>
              <a:rPr lang="en-GB" sz="3000" i="1" dirty="0"/>
              <a:t>Can’t I just ask patients to ‘go to the pharmacy?’</a:t>
            </a:r>
          </a:p>
        </p:txBody>
      </p:sp>
      <p:sp>
        <p:nvSpPr>
          <p:cNvPr id="5" name="object 2">
            <a:extLst>
              <a:ext uri="{FF2B5EF4-FFF2-40B4-BE49-F238E27FC236}">
                <a16:creationId xmlns:a16="http://schemas.microsoft.com/office/drawing/2014/main" id="{E0CEC6ED-6F39-827E-BFA8-8C8D75F2A8FF}"/>
              </a:ext>
            </a:extLst>
          </p:cNvPr>
          <p:cNvSpPr txBox="1"/>
          <p:nvPr/>
        </p:nvSpPr>
        <p:spPr>
          <a:xfrm>
            <a:off x="418485" y="1645436"/>
            <a:ext cx="11014075" cy="846386"/>
          </a:xfrm>
          <a:prstGeom prst="rect">
            <a:avLst/>
          </a:prstGeom>
          <a:solidFill>
            <a:srgbClr val="D5F0F7"/>
          </a:solidFill>
        </p:spPr>
        <p:txBody>
          <a:bodyPr vert="horz" wrap="square" lIns="0" tIns="0" rIns="0" bIns="0" rtlCol="0">
            <a:spAutoFit/>
          </a:bodyPr>
          <a:lstStyle/>
          <a:p>
            <a:pPr marL="635" marR="294005">
              <a:lnSpc>
                <a:spcPts val="2210"/>
              </a:lnSpc>
            </a:pPr>
            <a:endParaRPr lang="en-GB" sz="2000" spc="-50" dirty="0">
              <a:latin typeface="Arial"/>
              <a:cs typeface="Arial"/>
            </a:endParaRPr>
          </a:p>
          <a:p>
            <a:pPr marL="635" marR="294005">
              <a:lnSpc>
                <a:spcPts val="2210"/>
              </a:lnSpc>
            </a:pPr>
            <a:r>
              <a:rPr lang="en-GB" sz="2400" b="1" dirty="0">
                <a:solidFill>
                  <a:srgbClr val="425462"/>
                </a:solidFill>
                <a:latin typeface="Arial"/>
                <a:cs typeface="Arial"/>
              </a:rPr>
              <a:t>GP</a:t>
            </a:r>
            <a:r>
              <a:rPr lang="en-GB" sz="2400" b="1" spc="-90" dirty="0">
                <a:solidFill>
                  <a:srgbClr val="425462"/>
                </a:solidFill>
                <a:latin typeface="Arial"/>
                <a:cs typeface="Arial"/>
              </a:rPr>
              <a:t> </a:t>
            </a:r>
            <a:r>
              <a:rPr lang="en-GB" sz="2400" b="1" dirty="0">
                <a:solidFill>
                  <a:srgbClr val="425462"/>
                </a:solidFill>
                <a:latin typeface="Arial"/>
                <a:cs typeface="Arial"/>
              </a:rPr>
              <a:t>practices</a:t>
            </a:r>
            <a:r>
              <a:rPr lang="en-GB" sz="2400" b="1" spc="-30" dirty="0">
                <a:solidFill>
                  <a:srgbClr val="425462"/>
                </a:solidFill>
                <a:latin typeface="Arial"/>
                <a:cs typeface="Arial"/>
              </a:rPr>
              <a:t> </a:t>
            </a:r>
            <a:r>
              <a:rPr lang="en-GB" sz="2400" b="1" dirty="0">
                <a:solidFill>
                  <a:srgbClr val="425462"/>
                </a:solidFill>
                <a:latin typeface="Arial"/>
                <a:cs typeface="Arial"/>
              </a:rPr>
              <a:t>should</a:t>
            </a:r>
            <a:r>
              <a:rPr lang="en-GB" sz="2400" b="1" spc="-15" dirty="0">
                <a:solidFill>
                  <a:srgbClr val="425462"/>
                </a:solidFill>
                <a:latin typeface="Arial"/>
                <a:cs typeface="Arial"/>
              </a:rPr>
              <a:t> </a:t>
            </a:r>
            <a:r>
              <a:rPr lang="en-GB" sz="2400" b="1" dirty="0">
                <a:solidFill>
                  <a:srgbClr val="425462"/>
                </a:solidFill>
                <a:latin typeface="Arial"/>
                <a:cs typeface="Arial"/>
              </a:rPr>
              <a:t>continue</a:t>
            </a:r>
            <a:r>
              <a:rPr lang="en-GB" sz="2400" b="1" spc="-30" dirty="0">
                <a:solidFill>
                  <a:srgbClr val="425462"/>
                </a:solidFill>
                <a:latin typeface="Arial"/>
                <a:cs typeface="Arial"/>
              </a:rPr>
              <a:t> </a:t>
            </a:r>
            <a:r>
              <a:rPr lang="en-GB" sz="2400" b="1" dirty="0">
                <a:solidFill>
                  <a:srgbClr val="425462"/>
                </a:solidFill>
                <a:latin typeface="Arial"/>
                <a:cs typeface="Arial"/>
              </a:rPr>
              <a:t>to</a:t>
            </a:r>
            <a:r>
              <a:rPr lang="en-GB" sz="2400" b="1" spc="-40" dirty="0">
                <a:solidFill>
                  <a:srgbClr val="425462"/>
                </a:solidFill>
                <a:latin typeface="Arial"/>
                <a:cs typeface="Arial"/>
              </a:rPr>
              <a:t> </a:t>
            </a:r>
            <a:r>
              <a:rPr lang="en-GB" sz="2400" b="1" dirty="0">
                <a:solidFill>
                  <a:srgbClr val="425462"/>
                </a:solidFill>
                <a:latin typeface="Arial"/>
                <a:cs typeface="Arial"/>
              </a:rPr>
              <a:t>digitally</a:t>
            </a:r>
            <a:r>
              <a:rPr lang="en-GB" sz="2400" b="1" spc="-25" dirty="0">
                <a:solidFill>
                  <a:srgbClr val="425462"/>
                </a:solidFill>
                <a:latin typeface="Arial"/>
                <a:cs typeface="Arial"/>
              </a:rPr>
              <a:t> </a:t>
            </a:r>
            <a:r>
              <a:rPr lang="en-GB" sz="2400" b="1" dirty="0">
                <a:solidFill>
                  <a:srgbClr val="425462"/>
                </a:solidFill>
                <a:latin typeface="Arial"/>
                <a:cs typeface="Arial"/>
              </a:rPr>
              <a:t>refer</a:t>
            </a:r>
            <a:r>
              <a:rPr lang="en-GB" sz="2400" b="1" spc="-35" dirty="0">
                <a:solidFill>
                  <a:srgbClr val="425462"/>
                </a:solidFill>
                <a:latin typeface="Arial"/>
                <a:cs typeface="Arial"/>
              </a:rPr>
              <a:t> </a:t>
            </a:r>
            <a:r>
              <a:rPr lang="en-GB" sz="2400" b="1" dirty="0">
                <a:solidFill>
                  <a:srgbClr val="425462"/>
                </a:solidFill>
                <a:latin typeface="Arial"/>
                <a:cs typeface="Arial"/>
              </a:rPr>
              <a:t>patients</a:t>
            </a:r>
            <a:r>
              <a:rPr lang="en-GB" sz="2400" b="1" spc="-30" dirty="0">
                <a:solidFill>
                  <a:srgbClr val="425462"/>
                </a:solidFill>
                <a:latin typeface="Arial"/>
                <a:cs typeface="Arial"/>
              </a:rPr>
              <a:t> </a:t>
            </a:r>
            <a:r>
              <a:rPr lang="en-GB" sz="2400" b="1" dirty="0">
                <a:solidFill>
                  <a:srgbClr val="425462"/>
                </a:solidFill>
                <a:latin typeface="Arial"/>
                <a:cs typeface="Arial"/>
              </a:rPr>
              <a:t>to</a:t>
            </a:r>
            <a:r>
              <a:rPr lang="en-GB" sz="2400" b="1" spc="-55" dirty="0">
                <a:solidFill>
                  <a:srgbClr val="425462"/>
                </a:solidFill>
                <a:latin typeface="Arial"/>
                <a:cs typeface="Arial"/>
              </a:rPr>
              <a:t> </a:t>
            </a:r>
            <a:r>
              <a:rPr lang="en-GB" sz="2400" b="1" dirty="0">
                <a:solidFill>
                  <a:srgbClr val="425462"/>
                </a:solidFill>
                <a:latin typeface="Arial"/>
                <a:cs typeface="Arial"/>
              </a:rPr>
              <a:t>Pharmacy</a:t>
            </a:r>
            <a:r>
              <a:rPr lang="en-GB" sz="2400" b="1" spc="-20" dirty="0">
                <a:solidFill>
                  <a:srgbClr val="425462"/>
                </a:solidFill>
                <a:latin typeface="Arial"/>
                <a:cs typeface="Arial"/>
              </a:rPr>
              <a:t> </a:t>
            </a:r>
            <a:r>
              <a:rPr lang="en-GB" sz="2400" b="1" dirty="0">
                <a:solidFill>
                  <a:srgbClr val="425462"/>
                </a:solidFill>
                <a:latin typeface="Arial"/>
                <a:cs typeface="Arial"/>
              </a:rPr>
              <a:t>First</a:t>
            </a:r>
            <a:r>
              <a:rPr lang="en-GB" sz="2400" b="1" spc="-55" dirty="0">
                <a:solidFill>
                  <a:srgbClr val="425462"/>
                </a:solidFill>
                <a:latin typeface="Arial"/>
                <a:cs typeface="Arial"/>
              </a:rPr>
              <a:t> </a:t>
            </a:r>
          </a:p>
          <a:p>
            <a:pPr marL="635" marR="294005">
              <a:lnSpc>
                <a:spcPts val="2210"/>
              </a:lnSpc>
            </a:pPr>
            <a:r>
              <a:rPr lang="en-GB" sz="1900" spc="-55" dirty="0">
                <a:solidFill>
                  <a:srgbClr val="425462"/>
                </a:solidFill>
                <a:latin typeface="Arial"/>
                <a:cs typeface="Arial"/>
              </a:rPr>
              <a:t>(like</a:t>
            </a:r>
            <a:r>
              <a:rPr lang="en-GB" sz="1900" spc="-40" dirty="0">
                <a:solidFill>
                  <a:srgbClr val="425462"/>
                </a:solidFill>
                <a:latin typeface="Arial"/>
                <a:cs typeface="Arial"/>
              </a:rPr>
              <a:t> previous </a:t>
            </a:r>
            <a:r>
              <a:rPr lang="en-GB" sz="1900" spc="-10" dirty="0">
                <a:solidFill>
                  <a:srgbClr val="425462"/>
                </a:solidFill>
                <a:latin typeface="Arial"/>
                <a:cs typeface="Arial"/>
              </a:rPr>
              <a:t>GPCPCS </a:t>
            </a:r>
            <a:r>
              <a:rPr lang="en-GB" sz="1900" dirty="0">
                <a:solidFill>
                  <a:srgbClr val="425462"/>
                </a:solidFill>
                <a:latin typeface="Arial"/>
                <a:cs typeface="Arial"/>
              </a:rPr>
              <a:t>as</a:t>
            </a:r>
            <a:r>
              <a:rPr lang="en-GB" sz="1900" spc="-50" dirty="0">
                <a:solidFill>
                  <a:srgbClr val="425462"/>
                </a:solidFill>
                <a:latin typeface="Arial"/>
                <a:cs typeface="Arial"/>
              </a:rPr>
              <a:t> </a:t>
            </a:r>
            <a:r>
              <a:rPr lang="en-GB" sz="1900" dirty="0">
                <a:solidFill>
                  <a:srgbClr val="425462"/>
                </a:solidFill>
                <a:latin typeface="Arial"/>
                <a:cs typeface="Arial"/>
              </a:rPr>
              <a:t>opposed to</a:t>
            </a:r>
            <a:r>
              <a:rPr lang="en-GB" sz="1900" spc="-50" dirty="0">
                <a:solidFill>
                  <a:srgbClr val="425462"/>
                </a:solidFill>
                <a:latin typeface="Arial"/>
                <a:cs typeface="Arial"/>
              </a:rPr>
              <a:t> </a:t>
            </a:r>
            <a:r>
              <a:rPr lang="en-GB" sz="1900" spc="-10" dirty="0">
                <a:solidFill>
                  <a:srgbClr val="425462"/>
                </a:solidFill>
                <a:latin typeface="Arial"/>
                <a:cs typeface="Arial"/>
              </a:rPr>
              <a:t>signposting.</a:t>
            </a:r>
            <a:r>
              <a:rPr lang="en-GB" sz="1900" spc="-50" dirty="0">
                <a:solidFill>
                  <a:srgbClr val="425462"/>
                </a:solidFill>
                <a:latin typeface="Arial"/>
                <a:cs typeface="Arial"/>
              </a:rPr>
              <a:t> </a:t>
            </a:r>
          </a:p>
        </p:txBody>
      </p:sp>
      <p:sp>
        <p:nvSpPr>
          <p:cNvPr id="7" name="object 7">
            <a:extLst>
              <a:ext uri="{FF2B5EF4-FFF2-40B4-BE49-F238E27FC236}">
                <a16:creationId xmlns:a16="http://schemas.microsoft.com/office/drawing/2014/main" id="{106CCC4F-D1CF-5E59-7CD8-8319525C77EF}"/>
              </a:ext>
            </a:extLst>
          </p:cNvPr>
          <p:cNvSpPr txBox="1"/>
          <p:nvPr/>
        </p:nvSpPr>
        <p:spPr>
          <a:xfrm>
            <a:off x="1447240" y="3226282"/>
            <a:ext cx="2581938" cy="1172757"/>
          </a:xfrm>
          <a:prstGeom prst="rect">
            <a:avLst/>
          </a:prstGeom>
          <a:noFill/>
        </p:spPr>
        <p:txBody>
          <a:bodyPr vert="horz" wrap="square" lIns="0" tIns="64135" rIns="0" bIns="0" rtlCol="0">
            <a:spAutoFit/>
          </a:bodyPr>
          <a:lstStyle/>
          <a:p>
            <a:pPr marL="93663"/>
            <a:r>
              <a:rPr lang="en-GB" sz="1200" b="1" i="0" dirty="0">
                <a:solidFill>
                  <a:srgbClr val="000000"/>
                </a:solidFill>
                <a:effectLst/>
              </a:rPr>
              <a:t>Pharmacy First </a:t>
            </a:r>
            <a:r>
              <a:rPr lang="en-GB" sz="1200" b="0" i="0" dirty="0">
                <a:solidFill>
                  <a:srgbClr val="000000"/>
                </a:solidFill>
                <a:effectLst/>
              </a:rPr>
              <a:t>patients receive </a:t>
            </a:r>
            <a:r>
              <a:rPr lang="en-GB" sz="1200" dirty="0">
                <a:solidFill>
                  <a:srgbClr val="000000"/>
                </a:solidFill>
              </a:rPr>
              <a:t>confidential</a:t>
            </a:r>
            <a:r>
              <a:rPr lang="en-GB" sz="1200" b="0" i="0" dirty="0">
                <a:solidFill>
                  <a:srgbClr val="000000"/>
                </a:solidFill>
                <a:effectLst/>
              </a:rPr>
              <a:t> consultation.  </a:t>
            </a:r>
          </a:p>
          <a:p>
            <a:pPr marL="93663"/>
            <a:r>
              <a:rPr lang="en-GB" sz="1200" i="0" dirty="0">
                <a:solidFill>
                  <a:srgbClr val="000000"/>
                </a:solidFill>
                <a:effectLst/>
              </a:rPr>
              <a:t>(Signposted </a:t>
            </a:r>
            <a:r>
              <a:rPr lang="en-GB" sz="1200" b="0" i="0" dirty="0">
                <a:solidFill>
                  <a:srgbClr val="000000"/>
                </a:solidFill>
                <a:effectLst/>
              </a:rPr>
              <a:t>will be seen by a pharmacy counter assistant</a:t>
            </a:r>
            <a:r>
              <a:rPr lang="en-GB" sz="1200" dirty="0">
                <a:solidFill>
                  <a:srgbClr val="000000"/>
                </a:solidFill>
              </a:rPr>
              <a:t>)</a:t>
            </a:r>
            <a:endParaRPr lang="en-GB" sz="1200" b="0" i="0" dirty="0">
              <a:solidFill>
                <a:srgbClr val="000000"/>
              </a:solidFill>
              <a:effectLst/>
            </a:endParaRPr>
          </a:p>
          <a:p>
            <a:pPr marL="93663"/>
            <a:endParaRPr lang="en-GB" sz="1200" dirty="0">
              <a:solidFill>
                <a:srgbClr val="000000"/>
              </a:solidFill>
            </a:endParaRPr>
          </a:p>
          <a:p>
            <a:pPr marL="93663"/>
            <a:r>
              <a:rPr lang="en-GB" sz="1200" b="1" i="0" dirty="0">
                <a:solidFill>
                  <a:srgbClr val="000000"/>
                </a:solidFill>
                <a:effectLst/>
              </a:rPr>
              <a:t>Courteous</a:t>
            </a:r>
            <a:r>
              <a:rPr lang="en-GB" sz="1200" b="0" i="0" dirty="0">
                <a:solidFill>
                  <a:srgbClr val="000000"/>
                </a:solidFill>
                <a:effectLst/>
              </a:rPr>
              <a:t>: Patient will be expected</a:t>
            </a:r>
            <a:endParaRPr lang="en-GB" sz="1200" dirty="0"/>
          </a:p>
        </p:txBody>
      </p:sp>
      <p:sp>
        <p:nvSpPr>
          <p:cNvPr id="11" name="object 7">
            <a:extLst>
              <a:ext uri="{FF2B5EF4-FFF2-40B4-BE49-F238E27FC236}">
                <a16:creationId xmlns:a16="http://schemas.microsoft.com/office/drawing/2014/main" id="{9A18DD1E-292E-EB2D-7D80-B38443B5DDB9}"/>
              </a:ext>
            </a:extLst>
          </p:cNvPr>
          <p:cNvSpPr txBox="1"/>
          <p:nvPr/>
        </p:nvSpPr>
        <p:spPr>
          <a:xfrm>
            <a:off x="5140874" y="3484580"/>
            <a:ext cx="2852433" cy="423834"/>
          </a:xfrm>
          <a:prstGeom prst="rect">
            <a:avLst/>
          </a:prstGeom>
          <a:noFill/>
        </p:spPr>
        <p:txBody>
          <a:bodyPr vert="horz" wrap="square" lIns="0" tIns="64135" rIns="0" bIns="0" rtlCol="0">
            <a:spAutoFit/>
          </a:bodyPr>
          <a:lstStyle/>
          <a:p>
            <a:pPr marL="93663" marR="5080">
              <a:lnSpc>
                <a:spcPts val="1380"/>
              </a:lnSpc>
              <a:spcBef>
                <a:spcPts val="195"/>
              </a:spcBef>
            </a:pPr>
            <a:r>
              <a:rPr lang="en-GB" sz="1200" b="1" dirty="0">
                <a:latin typeface="Arial"/>
                <a:cs typeface="Arial"/>
              </a:rPr>
              <a:t>Did Not Attend? </a:t>
            </a:r>
            <a:r>
              <a:rPr lang="en-GB" sz="1200" dirty="0">
                <a:latin typeface="Arial"/>
                <a:cs typeface="Arial"/>
              </a:rPr>
              <a:t>Patient will receive a contact from the pharmacy</a:t>
            </a:r>
          </a:p>
        </p:txBody>
      </p:sp>
      <p:sp>
        <p:nvSpPr>
          <p:cNvPr id="13" name="object 7">
            <a:extLst>
              <a:ext uri="{FF2B5EF4-FFF2-40B4-BE49-F238E27FC236}">
                <a16:creationId xmlns:a16="http://schemas.microsoft.com/office/drawing/2014/main" id="{5ABDF6ED-E6CD-D1B1-C4B9-384623B00443}"/>
              </a:ext>
            </a:extLst>
          </p:cNvPr>
          <p:cNvSpPr txBox="1"/>
          <p:nvPr/>
        </p:nvSpPr>
        <p:spPr>
          <a:xfrm>
            <a:off x="8941509" y="3368054"/>
            <a:ext cx="2755191" cy="423834"/>
          </a:xfrm>
          <a:prstGeom prst="rect">
            <a:avLst/>
          </a:prstGeom>
          <a:noFill/>
        </p:spPr>
        <p:txBody>
          <a:bodyPr vert="horz" wrap="square" lIns="0" tIns="64135" rIns="0" bIns="0" rtlCol="0">
            <a:spAutoFit/>
          </a:bodyPr>
          <a:lstStyle/>
          <a:p>
            <a:pPr marL="93663" marR="5080">
              <a:lnSpc>
                <a:spcPts val="1380"/>
              </a:lnSpc>
              <a:spcBef>
                <a:spcPts val="195"/>
              </a:spcBef>
            </a:pPr>
            <a:r>
              <a:rPr lang="en-GB" sz="1200" b="1" dirty="0">
                <a:latin typeface="Arial"/>
                <a:cs typeface="Arial"/>
              </a:rPr>
              <a:t>Planning</a:t>
            </a:r>
            <a:r>
              <a:rPr lang="en-GB" sz="1200" dirty="0">
                <a:latin typeface="Arial"/>
                <a:cs typeface="Arial"/>
              </a:rPr>
              <a:t>: Referrals enable pharmacy to plan &amp; manage workload, </a:t>
            </a:r>
          </a:p>
        </p:txBody>
      </p:sp>
      <p:grpSp>
        <p:nvGrpSpPr>
          <p:cNvPr id="35" name="object 18">
            <a:extLst>
              <a:ext uri="{FF2B5EF4-FFF2-40B4-BE49-F238E27FC236}">
                <a16:creationId xmlns:a16="http://schemas.microsoft.com/office/drawing/2014/main" id="{25CBC962-1AAB-E6BC-E0DC-D850AD8CDD53}"/>
              </a:ext>
            </a:extLst>
          </p:cNvPr>
          <p:cNvGrpSpPr/>
          <p:nvPr/>
        </p:nvGrpSpPr>
        <p:grpSpPr>
          <a:xfrm>
            <a:off x="432000" y="5025321"/>
            <a:ext cx="928369" cy="928369"/>
            <a:chOff x="583691" y="4565903"/>
            <a:chExt cx="928369" cy="928369"/>
          </a:xfrm>
        </p:grpSpPr>
        <p:sp>
          <p:nvSpPr>
            <p:cNvPr id="36" name="object 19">
              <a:extLst>
                <a:ext uri="{FF2B5EF4-FFF2-40B4-BE49-F238E27FC236}">
                  <a16:creationId xmlns:a16="http://schemas.microsoft.com/office/drawing/2014/main" id="{EDB8EDBF-BE8F-EC93-94E7-71FEF9400D2B}"/>
                </a:ext>
              </a:extLst>
            </p:cNvPr>
            <p:cNvSpPr/>
            <p:nvPr/>
          </p:nvSpPr>
          <p:spPr>
            <a:xfrm>
              <a:off x="583691" y="456590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37" name="object 20">
              <a:extLst>
                <a:ext uri="{FF2B5EF4-FFF2-40B4-BE49-F238E27FC236}">
                  <a16:creationId xmlns:a16="http://schemas.microsoft.com/office/drawing/2014/main" id="{A3F35194-C623-1D31-9264-2D4854E567AA}"/>
                </a:ext>
              </a:extLst>
            </p:cNvPr>
            <p:cNvPicPr/>
            <p:nvPr/>
          </p:nvPicPr>
          <p:blipFill>
            <a:blip r:embed="rId3" cstate="print"/>
            <a:stretch>
              <a:fillRect/>
            </a:stretch>
          </p:blipFill>
          <p:spPr>
            <a:xfrm>
              <a:off x="904448" y="5046143"/>
              <a:ext cx="159556" cy="119681"/>
            </a:xfrm>
            <a:prstGeom prst="rect">
              <a:avLst/>
            </a:prstGeom>
          </p:spPr>
        </p:pic>
        <p:pic>
          <p:nvPicPr>
            <p:cNvPr id="38" name="object 21">
              <a:extLst>
                <a:ext uri="{FF2B5EF4-FFF2-40B4-BE49-F238E27FC236}">
                  <a16:creationId xmlns:a16="http://schemas.microsoft.com/office/drawing/2014/main" id="{3DA9C3B3-3710-F3D0-352A-791D1B24057B}"/>
                </a:ext>
              </a:extLst>
            </p:cNvPr>
            <p:cNvPicPr/>
            <p:nvPr/>
          </p:nvPicPr>
          <p:blipFill>
            <a:blip r:embed="rId4" cstate="print"/>
            <a:stretch>
              <a:fillRect/>
            </a:stretch>
          </p:blipFill>
          <p:spPr>
            <a:xfrm>
              <a:off x="808162" y="4886176"/>
              <a:ext cx="112414" cy="133455"/>
            </a:xfrm>
            <a:prstGeom prst="rect">
              <a:avLst/>
            </a:prstGeom>
          </p:spPr>
        </p:pic>
        <p:sp>
          <p:nvSpPr>
            <p:cNvPr id="39" name="object 22">
              <a:extLst>
                <a:ext uri="{FF2B5EF4-FFF2-40B4-BE49-F238E27FC236}">
                  <a16:creationId xmlns:a16="http://schemas.microsoft.com/office/drawing/2014/main" id="{533F8079-A41D-29CE-09AA-BE68824274E8}"/>
                </a:ext>
              </a:extLst>
            </p:cNvPr>
            <p:cNvSpPr/>
            <p:nvPr/>
          </p:nvSpPr>
          <p:spPr>
            <a:xfrm>
              <a:off x="876274" y="4936014"/>
              <a:ext cx="297815" cy="238760"/>
            </a:xfrm>
            <a:custGeom>
              <a:avLst/>
              <a:gdLst/>
              <a:ahLst/>
              <a:cxnLst/>
              <a:rect l="l" t="t" r="r" b="b"/>
              <a:pathLst>
                <a:path w="297815" h="238760">
                  <a:moveTo>
                    <a:pt x="265396" y="170557"/>
                  </a:moveTo>
                  <a:lnTo>
                    <a:pt x="181638" y="170557"/>
                  </a:lnTo>
                  <a:lnTo>
                    <a:pt x="186622" y="172218"/>
                  </a:lnTo>
                  <a:lnTo>
                    <a:pt x="190499" y="176095"/>
                  </a:lnTo>
                  <a:lnTo>
                    <a:pt x="194929" y="179971"/>
                  </a:lnTo>
                  <a:lnTo>
                    <a:pt x="197698" y="185509"/>
                  </a:lnTo>
                  <a:lnTo>
                    <a:pt x="198251" y="191046"/>
                  </a:lnTo>
                  <a:lnTo>
                    <a:pt x="198805" y="197138"/>
                  </a:lnTo>
                  <a:lnTo>
                    <a:pt x="196590" y="202675"/>
                  </a:lnTo>
                  <a:lnTo>
                    <a:pt x="173885" y="228702"/>
                  </a:lnTo>
                  <a:lnTo>
                    <a:pt x="181638" y="234793"/>
                  </a:lnTo>
                  <a:lnTo>
                    <a:pt x="185515" y="237008"/>
                  </a:lnTo>
                  <a:lnTo>
                    <a:pt x="189945" y="238669"/>
                  </a:lnTo>
                  <a:lnTo>
                    <a:pt x="194929" y="238116"/>
                  </a:lnTo>
                  <a:lnTo>
                    <a:pt x="203339" y="235641"/>
                  </a:lnTo>
                  <a:lnTo>
                    <a:pt x="209881" y="230363"/>
                  </a:lnTo>
                  <a:lnTo>
                    <a:pt x="213930" y="223008"/>
                  </a:lnTo>
                  <a:lnTo>
                    <a:pt x="214865" y="214304"/>
                  </a:lnTo>
                  <a:lnTo>
                    <a:pt x="214865" y="213750"/>
                  </a:lnTo>
                  <a:lnTo>
                    <a:pt x="222285" y="213750"/>
                  </a:lnTo>
                  <a:lnTo>
                    <a:pt x="240338" y="189939"/>
                  </a:lnTo>
                  <a:lnTo>
                    <a:pt x="247758" y="189939"/>
                  </a:lnTo>
                  <a:lnTo>
                    <a:pt x="254287" y="188018"/>
                  </a:lnTo>
                  <a:lnTo>
                    <a:pt x="260828" y="182740"/>
                  </a:lnTo>
                  <a:lnTo>
                    <a:pt x="264878" y="175385"/>
                  </a:lnTo>
                  <a:lnTo>
                    <a:pt x="265396" y="170557"/>
                  </a:lnTo>
                  <a:close/>
                </a:path>
                <a:path w="297815" h="238760">
                  <a:moveTo>
                    <a:pt x="222285" y="213750"/>
                  </a:moveTo>
                  <a:lnTo>
                    <a:pt x="214865" y="213750"/>
                  </a:lnTo>
                  <a:lnTo>
                    <a:pt x="216526" y="214304"/>
                  </a:lnTo>
                  <a:lnTo>
                    <a:pt x="220402" y="214304"/>
                  </a:lnTo>
                  <a:lnTo>
                    <a:pt x="222285" y="213750"/>
                  </a:lnTo>
                  <a:close/>
                </a:path>
                <a:path w="297815" h="238760">
                  <a:moveTo>
                    <a:pt x="247758" y="189939"/>
                  </a:moveTo>
                  <a:lnTo>
                    <a:pt x="240338" y="189939"/>
                  </a:lnTo>
                  <a:lnTo>
                    <a:pt x="242000" y="190492"/>
                  </a:lnTo>
                  <a:lnTo>
                    <a:pt x="245876" y="190492"/>
                  </a:lnTo>
                  <a:lnTo>
                    <a:pt x="247758" y="189939"/>
                  </a:lnTo>
                  <a:close/>
                </a:path>
                <a:path w="297815" h="238760">
                  <a:moveTo>
                    <a:pt x="296110" y="148407"/>
                  </a:moveTo>
                  <a:lnTo>
                    <a:pt x="151180" y="148407"/>
                  </a:lnTo>
                  <a:lnTo>
                    <a:pt x="156718" y="150622"/>
                  </a:lnTo>
                  <a:lnTo>
                    <a:pt x="161702" y="154498"/>
                  </a:lnTo>
                  <a:lnTo>
                    <a:pt x="166686" y="158928"/>
                  </a:lnTo>
                  <a:lnTo>
                    <a:pt x="169455" y="165020"/>
                  </a:lnTo>
                  <a:lnTo>
                    <a:pt x="170009" y="171665"/>
                  </a:lnTo>
                  <a:lnTo>
                    <a:pt x="171670" y="171111"/>
                  </a:lnTo>
                  <a:lnTo>
                    <a:pt x="173885" y="170557"/>
                  </a:lnTo>
                  <a:lnTo>
                    <a:pt x="265396" y="170557"/>
                  </a:lnTo>
                  <a:lnTo>
                    <a:pt x="265812" y="166681"/>
                  </a:lnTo>
                  <a:lnTo>
                    <a:pt x="265812" y="165573"/>
                  </a:lnTo>
                  <a:lnTo>
                    <a:pt x="265258" y="164466"/>
                  </a:lnTo>
                  <a:lnTo>
                    <a:pt x="265258" y="163358"/>
                  </a:lnTo>
                  <a:lnTo>
                    <a:pt x="284416" y="163358"/>
                  </a:lnTo>
                  <a:lnTo>
                    <a:pt x="285298" y="163099"/>
                  </a:lnTo>
                  <a:lnTo>
                    <a:pt x="291840" y="157821"/>
                  </a:lnTo>
                  <a:lnTo>
                    <a:pt x="295889" y="150466"/>
                  </a:lnTo>
                  <a:lnTo>
                    <a:pt x="296110" y="148407"/>
                  </a:lnTo>
                  <a:close/>
                </a:path>
                <a:path w="297815" h="238760">
                  <a:moveTo>
                    <a:pt x="284416" y="163358"/>
                  </a:moveTo>
                  <a:lnTo>
                    <a:pt x="265258" y="163358"/>
                  </a:lnTo>
                  <a:lnTo>
                    <a:pt x="268581" y="165020"/>
                  </a:lnTo>
                  <a:lnTo>
                    <a:pt x="272457" y="166127"/>
                  </a:lnTo>
                  <a:lnTo>
                    <a:pt x="276888" y="165573"/>
                  </a:lnTo>
                  <a:lnTo>
                    <a:pt x="284416" y="163358"/>
                  </a:lnTo>
                  <a:close/>
                </a:path>
                <a:path w="297815" h="238760">
                  <a:moveTo>
                    <a:pt x="285563" y="122380"/>
                  </a:moveTo>
                  <a:lnTo>
                    <a:pt x="116846" y="122380"/>
                  </a:lnTo>
                  <a:lnTo>
                    <a:pt x="123492" y="124595"/>
                  </a:lnTo>
                  <a:lnTo>
                    <a:pt x="128476" y="129025"/>
                  </a:lnTo>
                  <a:lnTo>
                    <a:pt x="134567" y="134563"/>
                  </a:lnTo>
                  <a:lnTo>
                    <a:pt x="137890" y="141762"/>
                  </a:lnTo>
                  <a:lnTo>
                    <a:pt x="137890" y="149514"/>
                  </a:lnTo>
                  <a:lnTo>
                    <a:pt x="140105" y="148961"/>
                  </a:lnTo>
                  <a:lnTo>
                    <a:pt x="142874" y="148407"/>
                  </a:lnTo>
                  <a:lnTo>
                    <a:pt x="296110" y="148407"/>
                  </a:lnTo>
                  <a:lnTo>
                    <a:pt x="296824" y="141762"/>
                  </a:lnTo>
                  <a:lnTo>
                    <a:pt x="297377" y="135670"/>
                  </a:lnTo>
                  <a:lnTo>
                    <a:pt x="294608" y="130687"/>
                  </a:lnTo>
                  <a:lnTo>
                    <a:pt x="290732" y="126810"/>
                  </a:lnTo>
                  <a:lnTo>
                    <a:pt x="285563" y="122380"/>
                  </a:lnTo>
                  <a:close/>
                </a:path>
                <a:path w="297815" h="238760">
                  <a:moveTo>
                    <a:pt x="117843" y="97461"/>
                  </a:moveTo>
                  <a:lnTo>
                    <a:pt x="79743" y="97461"/>
                  </a:lnTo>
                  <a:lnTo>
                    <a:pt x="86389" y="99676"/>
                  </a:lnTo>
                  <a:lnTo>
                    <a:pt x="91373" y="104106"/>
                  </a:lnTo>
                  <a:lnTo>
                    <a:pt x="97464" y="109090"/>
                  </a:lnTo>
                  <a:lnTo>
                    <a:pt x="100233" y="116289"/>
                  </a:lnTo>
                  <a:lnTo>
                    <a:pt x="100787" y="124041"/>
                  </a:lnTo>
                  <a:lnTo>
                    <a:pt x="103556" y="122934"/>
                  </a:lnTo>
                  <a:lnTo>
                    <a:pt x="106878" y="122380"/>
                  </a:lnTo>
                  <a:lnTo>
                    <a:pt x="285563" y="122380"/>
                  </a:lnTo>
                  <a:lnTo>
                    <a:pt x="259074" y="99676"/>
                  </a:lnTo>
                  <a:lnTo>
                    <a:pt x="124045" y="99676"/>
                  </a:lnTo>
                  <a:lnTo>
                    <a:pt x="117843" y="97461"/>
                  </a:lnTo>
                  <a:close/>
                </a:path>
                <a:path w="297815" h="238760">
                  <a:moveTo>
                    <a:pt x="48178" y="0"/>
                  </a:moveTo>
                  <a:lnTo>
                    <a:pt x="0" y="79741"/>
                  </a:lnTo>
                  <a:lnTo>
                    <a:pt x="37656" y="123488"/>
                  </a:lnTo>
                  <a:lnTo>
                    <a:pt x="52054" y="106875"/>
                  </a:lnTo>
                  <a:lnTo>
                    <a:pt x="57038" y="100784"/>
                  </a:lnTo>
                  <a:lnTo>
                    <a:pt x="64791" y="97461"/>
                  </a:lnTo>
                  <a:lnTo>
                    <a:pt x="117843" y="97461"/>
                  </a:lnTo>
                  <a:lnTo>
                    <a:pt x="116293" y="96907"/>
                  </a:lnTo>
                  <a:lnTo>
                    <a:pt x="110755" y="91370"/>
                  </a:lnTo>
                  <a:lnTo>
                    <a:pt x="102760" y="80822"/>
                  </a:lnTo>
                  <a:lnTo>
                    <a:pt x="99541" y="68458"/>
                  </a:lnTo>
                  <a:lnTo>
                    <a:pt x="101098" y="55782"/>
                  </a:lnTo>
                  <a:lnTo>
                    <a:pt x="107432" y="44300"/>
                  </a:lnTo>
                  <a:lnTo>
                    <a:pt x="138663" y="8306"/>
                  </a:lnTo>
                  <a:lnTo>
                    <a:pt x="97256" y="8306"/>
                  </a:lnTo>
                  <a:lnTo>
                    <a:pt x="73210" y="7579"/>
                  </a:lnTo>
                  <a:lnTo>
                    <a:pt x="48178" y="0"/>
                  </a:lnTo>
                  <a:close/>
                </a:path>
                <a:path w="297815" h="238760">
                  <a:moveTo>
                    <a:pt x="195483" y="44854"/>
                  </a:moveTo>
                  <a:lnTo>
                    <a:pt x="157272" y="88601"/>
                  </a:lnTo>
                  <a:lnTo>
                    <a:pt x="151734" y="95246"/>
                  </a:lnTo>
                  <a:lnTo>
                    <a:pt x="143981" y="99122"/>
                  </a:lnTo>
                  <a:lnTo>
                    <a:pt x="135121" y="99676"/>
                  </a:lnTo>
                  <a:lnTo>
                    <a:pt x="259074" y="99676"/>
                  </a:lnTo>
                  <a:lnTo>
                    <a:pt x="201574" y="50392"/>
                  </a:lnTo>
                  <a:lnTo>
                    <a:pt x="195483" y="44854"/>
                  </a:lnTo>
                  <a:close/>
                </a:path>
                <a:path w="297815" h="238760">
                  <a:moveTo>
                    <a:pt x="119745" y="6541"/>
                  </a:moveTo>
                  <a:lnTo>
                    <a:pt x="97256" y="8306"/>
                  </a:lnTo>
                  <a:lnTo>
                    <a:pt x="138663" y="8306"/>
                  </a:lnTo>
                  <a:lnTo>
                    <a:pt x="140105" y="6645"/>
                  </a:lnTo>
                  <a:lnTo>
                    <a:pt x="119745" y="6541"/>
                  </a:lnTo>
                  <a:close/>
                </a:path>
              </a:pathLst>
            </a:custGeom>
            <a:solidFill>
              <a:srgbClr val="5299A8"/>
            </a:solidFill>
          </p:spPr>
          <p:txBody>
            <a:bodyPr wrap="square" lIns="0" tIns="0" rIns="0" bIns="0" rtlCol="0"/>
            <a:lstStyle/>
            <a:p>
              <a:endParaRPr/>
            </a:p>
          </p:txBody>
        </p:sp>
        <p:pic>
          <p:nvPicPr>
            <p:cNvPr id="40" name="object 23">
              <a:extLst>
                <a:ext uri="{FF2B5EF4-FFF2-40B4-BE49-F238E27FC236}">
                  <a16:creationId xmlns:a16="http://schemas.microsoft.com/office/drawing/2014/main" id="{E9050A20-1542-D02A-F0DB-E91FD5A9B3EA}"/>
                </a:ext>
              </a:extLst>
            </p:cNvPr>
            <p:cNvPicPr/>
            <p:nvPr/>
          </p:nvPicPr>
          <p:blipFill>
            <a:blip r:embed="rId5" cstate="print"/>
            <a:stretch>
              <a:fillRect/>
            </a:stretch>
          </p:blipFill>
          <p:spPr>
            <a:xfrm>
              <a:off x="985922" y="4886176"/>
              <a:ext cx="302915" cy="174987"/>
            </a:xfrm>
            <a:prstGeom prst="rect">
              <a:avLst/>
            </a:prstGeom>
          </p:spPr>
        </p:pic>
      </p:grpSp>
      <p:sp>
        <p:nvSpPr>
          <p:cNvPr id="41" name="object 24">
            <a:extLst>
              <a:ext uri="{FF2B5EF4-FFF2-40B4-BE49-F238E27FC236}">
                <a16:creationId xmlns:a16="http://schemas.microsoft.com/office/drawing/2014/main" id="{85936365-1BD8-76F6-4C72-B76EAE19C7E1}"/>
              </a:ext>
            </a:extLst>
          </p:cNvPr>
          <p:cNvSpPr txBox="1"/>
          <p:nvPr/>
        </p:nvSpPr>
        <p:spPr>
          <a:xfrm>
            <a:off x="1546807" y="5118413"/>
            <a:ext cx="2092960" cy="563616"/>
          </a:xfrm>
          <a:prstGeom prst="rect">
            <a:avLst/>
          </a:prstGeom>
        </p:spPr>
        <p:txBody>
          <a:bodyPr vert="horz" wrap="square" lIns="0" tIns="24765" rIns="0" bIns="0" rtlCol="0">
            <a:spAutoFit/>
          </a:bodyPr>
          <a:lstStyle/>
          <a:p>
            <a:pPr marL="12700" marR="5080">
              <a:lnSpc>
                <a:spcPts val="1380"/>
              </a:lnSpc>
              <a:spcBef>
                <a:spcPts val="195"/>
              </a:spcBef>
            </a:pPr>
            <a:r>
              <a:rPr lang="en-GB" sz="1200" b="1" dirty="0">
                <a:latin typeface="Arial"/>
                <a:cs typeface="Arial"/>
              </a:rPr>
              <a:t>Profession Transfer of Care </a:t>
            </a:r>
            <a:r>
              <a:rPr sz="1200" dirty="0">
                <a:latin typeface="Arial"/>
                <a:cs typeface="Arial"/>
              </a:rPr>
              <a:t>Clinical</a:t>
            </a:r>
            <a:r>
              <a:rPr sz="1200" spc="-30" dirty="0">
                <a:latin typeface="Arial"/>
                <a:cs typeface="Arial"/>
              </a:rPr>
              <a:t> </a:t>
            </a:r>
            <a:r>
              <a:rPr sz="1200" dirty="0">
                <a:latin typeface="Arial"/>
                <a:cs typeface="Arial"/>
              </a:rPr>
              <a:t>responsibility</a:t>
            </a:r>
            <a:r>
              <a:rPr sz="1200" spc="-35" dirty="0">
                <a:latin typeface="Arial"/>
                <a:cs typeface="Arial"/>
              </a:rPr>
              <a:t> </a:t>
            </a:r>
            <a:r>
              <a:rPr sz="1200" spc="-10" dirty="0">
                <a:latin typeface="Arial"/>
                <a:cs typeface="Arial"/>
              </a:rPr>
              <a:t>passes </a:t>
            </a:r>
            <a:r>
              <a:rPr sz="1200" dirty="0">
                <a:latin typeface="Arial"/>
                <a:cs typeface="Arial"/>
              </a:rPr>
              <a:t>to</a:t>
            </a:r>
            <a:r>
              <a:rPr sz="1200" spc="-15" dirty="0">
                <a:latin typeface="Arial"/>
                <a:cs typeface="Arial"/>
              </a:rPr>
              <a:t> </a:t>
            </a:r>
            <a:r>
              <a:rPr sz="1200" dirty="0" err="1">
                <a:latin typeface="Arial"/>
                <a:cs typeface="Arial"/>
              </a:rPr>
              <a:t>pharmac</a:t>
            </a:r>
            <a:r>
              <a:rPr lang="en-GB" sz="1200" dirty="0" err="1">
                <a:latin typeface="Arial"/>
                <a:cs typeface="Arial"/>
              </a:rPr>
              <a:t>ist</a:t>
            </a:r>
            <a:r>
              <a:rPr lang="en-GB" sz="1200" dirty="0">
                <a:latin typeface="Arial"/>
                <a:cs typeface="Arial"/>
              </a:rPr>
              <a:t>.</a:t>
            </a:r>
            <a:r>
              <a:rPr sz="1200" spc="-25" dirty="0">
                <a:latin typeface="Arial"/>
                <a:cs typeface="Arial"/>
              </a:rPr>
              <a:t>.</a:t>
            </a:r>
            <a:endParaRPr sz="1200" dirty="0">
              <a:latin typeface="Arial"/>
              <a:cs typeface="Arial"/>
            </a:endParaRPr>
          </a:p>
        </p:txBody>
      </p:sp>
      <p:grpSp>
        <p:nvGrpSpPr>
          <p:cNvPr id="42" name="object 25">
            <a:extLst>
              <a:ext uri="{FF2B5EF4-FFF2-40B4-BE49-F238E27FC236}">
                <a16:creationId xmlns:a16="http://schemas.microsoft.com/office/drawing/2014/main" id="{A29DC559-A385-0687-0B75-DF9A8AD663C0}"/>
              </a:ext>
            </a:extLst>
          </p:cNvPr>
          <p:cNvGrpSpPr/>
          <p:nvPr/>
        </p:nvGrpSpPr>
        <p:grpSpPr>
          <a:xfrm>
            <a:off x="4115426" y="5025321"/>
            <a:ext cx="928369" cy="928369"/>
            <a:chOff x="4280915" y="4565903"/>
            <a:chExt cx="928369" cy="928369"/>
          </a:xfrm>
        </p:grpSpPr>
        <p:sp>
          <p:nvSpPr>
            <p:cNvPr id="43" name="object 26">
              <a:extLst>
                <a:ext uri="{FF2B5EF4-FFF2-40B4-BE49-F238E27FC236}">
                  <a16:creationId xmlns:a16="http://schemas.microsoft.com/office/drawing/2014/main" id="{2715C9B6-6742-F3F3-AABC-C58DF51A38B0}"/>
                </a:ext>
              </a:extLst>
            </p:cNvPr>
            <p:cNvSpPr/>
            <p:nvPr/>
          </p:nvSpPr>
          <p:spPr>
            <a:xfrm>
              <a:off x="4280915" y="456590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sp>
          <p:nvSpPr>
            <p:cNvPr id="44" name="object 27">
              <a:extLst>
                <a:ext uri="{FF2B5EF4-FFF2-40B4-BE49-F238E27FC236}">
                  <a16:creationId xmlns:a16="http://schemas.microsoft.com/office/drawing/2014/main" id="{6052EB9F-E03A-49EC-A3D1-ADA7247F7C80}"/>
                </a:ext>
              </a:extLst>
            </p:cNvPr>
            <p:cNvSpPr/>
            <p:nvPr/>
          </p:nvSpPr>
          <p:spPr>
            <a:xfrm>
              <a:off x="4557433" y="4842433"/>
              <a:ext cx="377190" cy="376555"/>
            </a:xfrm>
            <a:custGeom>
              <a:avLst/>
              <a:gdLst/>
              <a:ahLst/>
              <a:cxnLst/>
              <a:rect l="l" t="t" r="r" b="b"/>
              <a:pathLst>
                <a:path w="377189" h="376554">
                  <a:moveTo>
                    <a:pt x="127368" y="116293"/>
                  </a:moveTo>
                  <a:lnTo>
                    <a:pt x="66446" y="116293"/>
                  </a:lnTo>
                  <a:lnTo>
                    <a:pt x="66459" y="310108"/>
                  </a:lnTo>
                  <a:lnTo>
                    <a:pt x="127368" y="310108"/>
                  </a:lnTo>
                  <a:lnTo>
                    <a:pt x="127368" y="116293"/>
                  </a:lnTo>
                  <a:close/>
                </a:path>
                <a:path w="377189" h="376554">
                  <a:moveTo>
                    <a:pt x="210439" y="0"/>
                  </a:moveTo>
                  <a:lnTo>
                    <a:pt x="149517" y="0"/>
                  </a:lnTo>
                  <a:lnTo>
                    <a:pt x="149517" y="310108"/>
                  </a:lnTo>
                  <a:lnTo>
                    <a:pt x="210439" y="310108"/>
                  </a:lnTo>
                  <a:lnTo>
                    <a:pt x="210439" y="0"/>
                  </a:lnTo>
                  <a:close/>
                </a:path>
                <a:path w="377189" h="376554">
                  <a:moveTo>
                    <a:pt x="293497" y="116293"/>
                  </a:moveTo>
                  <a:lnTo>
                    <a:pt x="232587" y="116293"/>
                  </a:lnTo>
                  <a:lnTo>
                    <a:pt x="232587" y="310108"/>
                  </a:lnTo>
                  <a:lnTo>
                    <a:pt x="293497" y="310108"/>
                  </a:lnTo>
                  <a:lnTo>
                    <a:pt x="293497" y="116293"/>
                  </a:lnTo>
                  <a:close/>
                </a:path>
                <a:path w="377189" h="376554">
                  <a:moveTo>
                    <a:pt x="376567" y="343496"/>
                  </a:moveTo>
                  <a:lnTo>
                    <a:pt x="33223" y="343496"/>
                  </a:lnTo>
                  <a:lnTo>
                    <a:pt x="33223" y="596"/>
                  </a:lnTo>
                  <a:lnTo>
                    <a:pt x="0" y="596"/>
                  </a:lnTo>
                  <a:lnTo>
                    <a:pt x="0" y="343496"/>
                  </a:lnTo>
                  <a:lnTo>
                    <a:pt x="0" y="376516"/>
                  </a:lnTo>
                  <a:lnTo>
                    <a:pt x="376567" y="376516"/>
                  </a:lnTo>
                  <a:lnTo>
                    <a:pt x="376567" y="343496"/>
                  </a:lnTo>
                  <a:close/>
                </a:path>
                <a:path w="377189" h="376554">
                  <a:moveTo>
                    <a:pt x="376567" y="210426"/>
                  </a:moveTo>
                  <a:lnTo>
                    <a:pt x="315645" y="210426"/>
                  </a:lnTo>
                  <a:lnTo>
                    <a:pt x="315658" y="310108"/>
                  </a:lnTo>
                  <a:lnTo>
                    <a:pt x="376567" y="310108"/>
                  </a:lnTo>
                  <a:lnTo>
                    <a:pt x="376567" y="210426"/>
                  </a:lnTo>
                  <a:close/>
                </a:path>
              </a:pathLst>
            </a:custGeom>
            <a:solidFill>
              <a:srgbClr val="496C7C"/>
            </a:solidFill>
          </p:spPr>
          <p:txBody>
            <a:bodyPr wrap="square" lIns="0" tIns="0" rIns="0" bIns="0" rtlCol="0"/>
            <a:lstStyle/>
            <a:p>
              <a:endParaRPr/>
            </a:p>
          </p:txBody>
        </p:sp>
      </p:grpSp>
      <p:sp>
        <p:nvSpPr>
          <p:cNvPr id="45" name="object 28">
            <a:extLst>
              <a:ext uri="{FF2B5EF4-FFF2-40B4-BE49-F238E27FC236}">
                <a16:creationId xmlns:a16="http://schemas.microsoft.com/office/drawing/2014/main" id="{96141FC6-9883-79F4-9BC7-C87506C0003F}"/>
              </a:ext>
            </a:extLst>
          </p:cNvPr>
          <p:cNvSpPr txBox="1"/>
          <p:nvPr/>
        </p:nvSpPr>
        <p:spPr>
          <a:xfrm>
            <a:off x="5244285" y="5206170"/>
            <a:ext cx="2152015" cy="384080"/>
          </a:xfrm>
          <a:prstGeom prst="rect">
            <a:avLst/>
          </a:prstGeom>
        </p:spPr>
        <p:txBody>
          <a:bodyPr vert="horz" wrap="square" lIns="0" tIns="24765" rIns="0" bIns="0" rtlCol="0">
            <a:spAutoFit/>
          </a:bodyPr>
          <a:lstStyle/>
          <a:p>
            <a:pPr marL="12700" marR="5080">
              <a:lnSpc>
                <a:spcPts val="1380"/>
              </a:lnSpc>
              <a:spcBef>
                <a:spcPts val="195"/>
              </a:spcBef>
            </a:pPr>
            <a:r>
              <a:rPr lang="en-GB" sz="1200" b="1" dirty="0">
                <a:latin typeface="Arial"/>
                <a:cs typeface="Arial"/>
              </a:rPr>
              <a:t>Evidence: </a:t>
            </a:r>
            <a:r>
              <a:rPr sz="1200" dirty="0">
                <a:latin typeface="Arial"/>
                <a:cs typeface="Arial"/>
              </a:rPr>
              <a:t>an</a:t>
            </a:r>
            <a:r>
              <a:rPr sz="1200" spc="-10" dirty="0">
                <a:latin typeface="Arial"/>
                <a:cs typeface="Arial"/>
              </a:rPr>
              <a:t> </a:t>
            </a:r>
            <a:r>
              <a:rPr sz="1200" dirty="0">
                <a:latin typeface="Arial"/>
                <a:cs typeface="Arial"/>
              </a:rPr>
              <a:t>audit</a:t>
            </a:r>
            <a:r>
              <a:rPr lang="en-GB" sz="1200" dirty="0">
                <a:latin typeface="Arial"/>
                <a:cs typeface="Arial"/>
              </a:rPr>
              <a:t> trail</a:t>
            </a:r>
            <a:r>
              <a:rPr sz="1200" spc="-15" dirty="0">
                <a:latin typeface="Arial"/>
                <a:cs typeface="Arial"/>
              </a:rPr>
              <a:t> </a:t>
            </a:r>
            <a:r>
              <a:rPr sz="1200" dirty="0">
                <a:latin typeface="Arial"/>
                <a:cs typeface="Arial"/>
              </a:rPr>
              <a:t>of</a:t>
            </a:r>
            <a:r>
              <a:rPr lang="en-GB" sz="1200" dirty="0">
                <a:latin typeface="Arial"/>
                <a:cs typeface="Arial"/>
              </a:rPr>
              <a:t> the </a:t>
            </a:r>
            <a:r>
              <a:rPr sz="1200" spc="-15" dirty="0">
                <a:latin typeface="Arial"/>
                <a:cs typeface="Arial"/>
              </a:rPr>
              <a:t> </a:t>
            </a:r>
            <a:r>
              <a:rPr sz="1200" dirty="0">
                <a:latin typeface="Arial"/>
                <a:cs typeface="Arial"/>
              </a:rPr>
              <a:t>referral</a:t>
            </a:r>
            <a:r>
              <a:rPr sz="1200" spc="-15" dirty="0">
                <a:latin typeface="Arial"/>
                <a:cs typeface="Arial"/>
              </a:rPr>
              <a:t> </a:t>
            </a:r>
            <a:r>
              <a:rPr lang="en-GB" sz="1200" spc="-15" dirty="0">
                <a:latin typeface="Arial"/>
                <a:cs typeface="Arial"/>
              </a:rPr>
              <a:t>from receptionist.</a:t>
            </a:r>
          </a:p>
        </p:txBody>
      </p:sp>
      <p:grpSp>
        <p:nvGrpSpPr>
          <p:cNvPr id="46" name="object 29">
            <a:extLst>
              <a:ext uri="{FF2B5EF4-FFF2-40B4-BE49-F238E27FC236}">
                <a16:creationId xmlns:a16="http://schemas.microsoft.com/office/drawing/2014/main" id="{B44201CD-CA34-B492-6B7E-C81C339895EB}"/>
              </a:ext>
            </a:extLst>
          </p:cNvPr>
          <p:cNvGrpSpPr/>
          <p:nvPr/>
        </p:nvGrpSpPr>
        <p:grpSpPr>
          <a:xfrm>
            <a:off x="8031607" y="5014862"/>
            <a:ext cx="929640" cy="928369"/>
            <a:chOff x="7976616" y="4565903"/>
            <a:chExt cx="929640" cy="928369"/>
          </a:xfrm>
        </p:grpSpPr>
        <p:sp>
          <p:nvSpPr>
            <p:cNvPr id="47" name="object 30">
              <a:extLst>
                <a:ext uri="{FF2B5EF4-FFF2-40B4-BE49-F238E27FC236}">
                  <a16:creationId xmlns:a16="http://schemas.microsoft.com/office/drawing/2014/main" id="{3623C9CD-45B9-8305-C20D-3CF0A99C4C7E}"/>
                </a:ext>
              </a:extLst>
            </p:cNvPr>
            <p:cNvSpPr/>
            <p:nvPr/>
          </p:nvSpPr>
          <p:spPr>
            <a:xfrm>
              <a:off x="7976616" y="456590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6"/>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pic>
          <p:nvPicPr>
            <p:cNvPr id="48" name="object 31">
              <a:extLst>
                <a:ext uri="{FF2B5EF4-FFF2-40B4-BE49-F238E27FC236}">
                  <a16:creationId xmlns:a16="http://schemas.microsoft.com/office/drawing/2014/main" id="{9830E1A8-D145-60BE-CFB1-8CE931F82036}"/>
                </a:ext>
              </a:extLst>
            </p:cNvPr>
            <p:cNvPicPr/>
            <p:nvPr/>
          </p:nvPicPr>
          <p:blipFill>
            <a:blip r:embed="rId6" cstate="print"/>
            <a:stretch>
              <a:fillRect/>
            </a:stretch>
          </p:blipFill>
          <p:spPr>
            <a:xfrm>
              <a:off x="8364402" y="4909157"/>
              <a:ext cx="155534" cy="154687"/>
            </a:xfrm>
            <a:prstGeom prst="rect">
              <a:avLst/>
            </a:prstGeom>
          </p:spPr>
        </p:pic>
        <p:sp>
          <p:nvSpPr>
            <p:cNvPr id="49" name="object 32">
              <a:extLst>
                <a:ext uri="{FF2B5EF4-FFF2-40B4-BE49-F238E27FC236}">
                  <a16:creationId xmlns:a16="http://schemas.microsoft.com/office/drawing/2014/main" id="{F1F407A3-8921-DF88-11CC-BB7FFC0082D3}"/>
                </a:ext>
              </a:extLst>
            </p:cNvPr>
            <p:cNvSpPr/>
            <p:nvPr/>
          </p:nvSpPr>
          <p:spPr>
            <a:xfrm>
              <a:off x="8231156" y="4825807"/>
              <a:ext cx="422275" cy="415925"/>
            </a:xfrm>
            <a:custGeom>
              <a:avLst/>
              <a:gdLst/>
              <a:ahLst/>
              <a:cxnLst/>
              <a:rect l="l" t="t" r="r" b="b"/>
              <a:pathLst>
                <a:path w="422275" h="415925">
                  <a:moveTo>
                    <a:pt x="222139" y="305849"/>
                  </a:moveTo>
                  <a:lnTo>
                    <a:pt x="199925" y="305849"/>
                  </a:lnTo>
                  <a:lnTo>
                    <a:pt x="199925" y="410367"/>
                  </a:lnTo>
                  <a:lnTo>
                    <a:pt x="204900" y="415327"/>
                  </a:lnTo>
                  <a:lnTo>
                    <a:pt x="217169" y="415327"/>
                  </a:lnTo>
                  <a:lnTo>
                    <a:pt x="222139" y="410367"/>
                  </a:lnTo>
                  <a:lnTo>
                    <a:pt x="222139" y="305849"/>
                  </a:lnTo>
                  <a:close/>
                </a:path>
                <a:path w="422275" h="415925">
                  <a:moveTo>
                    <a:pt x="241354" y="293501"/>
                  </a:moveTo>
                  <a:lnTo>
                    <a:pt x="180710" y="293501"/>
                  </a:lnTo>
                  <a:lnTo>
                    <a:pt x="95187" y="378779"/>
                  </a:lnTo>
                  <a:lnTo>
                    <a:pt x="90850" y="383154"/>
                  </a:lnTo>
                  <a:lnTo>
                    <a:pt x="90887" y="390205"/>
                  </a:lnTo>
                  <a:lnTo>
                    <a:pt x="99657" y="398862"/>
                  </a:lnTo>
                  <a:lnTo>
                    <a:pt x="106733" y="398825"/>
                  </a:lnTo>
                  <a:lnTo>
                    <a:pt x="111070" y="394451"/>
                  </a:lnTo>
                  <a:lnTo>
                    <a:pt x="199925" y="305849"/>
                  </a:lnTo>
                  <a:lnTo>
                    <a:pt x="222139" y="305849"/>
                  </a:lnTo>
                  <a:lnTo>
                    <a:pt x="222139" y="305683"/>
                  </a:lnTo>
                  <a:lnTo>
                    <a:pt x="253572" y="305683"/>
                  </a:lnTo>
                  <a:lnTo>
                    <a:pt x="241354" y="293501"/>
                  </a:lnTo>
                  <a:close/>
                </a:path>
                <a:path w="422275" h="415925">
                  <a:moveTo>
                    <a:pt x="253572" y="305683"/>
                  </a:moveTo>
                  <a:lnTo>
                    <a:pt x="222139" y="305683"/>
                  </a:lnTo>
                  <a:lnTo>
                    <a:pt x="315336" y="398613"/>
                  </a:lnTo>
                  <a:lnTo>
                    <a:pt x="322375" y="398613"/>
                  </a:lnTo>
                  <a:lnTo>
                    <a:pt x="331052" y="389956"/>
                  </a:lnTo>
                  <a:lnTo>
                    <a:pt x="331052" y="382942"/>
                  </a:lnTo>
                  <a:lnTo>
                    <a:pt x="253572" y="305683"/>
                  </a:lnTo>
                  <a:close/>
                </a:path>
                <a:path w="422275" h="415925">
                  <a:moveTo>
                    <a:pt x="417113" y="271350"/>
                  </a:moveTo>
                  <a:lnTo>
                    <a:pt x="4975" y="271350"/>
                  </a:lnTo>
                  <a:lnTo>
                    <a:pt x="0" y="276306"/>
                  </a:lnTo>
                  <a:lnTo>
                    <a:pt x="0" y="288540"/>
                  </a:lnTo>
                  <a:lnTo>
                    <a:pt x="4975" y="293501"/>
                  </a:lnTo>
                  <a:lnTo>
                    <a:pt x="417113" y="293501"/>
                  </a:lnTo>
                  <a:lnTo>
                    <a:pt x="422064" y="288540"/>
                  </a:lnTo>
                  <a:lnTo>
                    <a:pt x="422064" y="276307"/>
                  </a:lnTo>
                  <a:lnTo>
                    <a:pt x="417113" y="271350"/>
                  </a:lnTo>
                  <a:close/>
                </a:path>
                <a:path w="422275" h="415925">
                  <a:moveTo>
                    <a:pt x="399850" y="44309"/>
                  </a:moveTo>
                  <a:lnTo>
                    <a:pt x="22213" y="44309"/>
                  </a:lnTo>
                  <a:lnTo>
                    <a:pt x="22214" y="271350"/>
                  </a:lnTo>
                  <a:lnTo>
                    <a:pt x="399851" y="271350"/>
                  </a:lnTo>
                  <a:lnTo>
                    <a:pt x="399851" y="260275"/>
                  </a:lnTo>
                  <a:lnTo>
                    <a:pt x="55535" y="260275"/>
                  </a:lnTo>
                  <a:lnTo>
                    <a:pt x="55534" y="60922"/>
                  </a:lnTo>
                  <a:lnTo>
                    <a:pt x="399850" y="60922"/>
                  </a:lnTo>
                  <a:lnTo>
                    <a:pt x="399850" y="44309"/>
                  </a:lnTo>
                  <a:close/>
                </a:path>
                <a:path w="422275" h="415925">
                  <a:moveTo>
                    <a:pt x="399850" y="60922"/>
                  </a:moveTo>
                  <a:lnTo>
                    <a:pt x="366529" y="60922"/>
                  </a:lnTo>
                  <a:lnTo>
                    <a:pt x="366530" y="260275"/>
                  </a:lnTo>
                  <a:lnTo>
                    <a:pt x="399851" y="260275"/>
                  </a:lnTo>
                  <a:lnTo>
                    <a:pt x="399850" y="60922"/>
                  </a:lnTo>
                  <a:close/>
                </a:path>
                <a:path w="422275" h="415925">
                  <a:moveTo>
                    <a:pt x="417112" y="22159"/>
                  </a:moveTo>
                  <a:lnTo>
                    <a:pt x="4974" y="22159"/>
                  </a:lnTo>
                  <a:lnTo>
                    <a:pt x="0" y="27115"/>
                  </a:lnTo>
                  <a:lnTo>
                    <a:pt x="0" y="39349"/>
                  </a:lnTo>
                  <a:lnTo>
                    <a:pt x="4975" y="44309"/>
                  </a:lnTo>
                  <a:lnTo>
                    <a:pt x="417112" y="44309"/>
                  </a:lnTo>
                  <a:lnTo>
                    <a:pt x="422064" y="39349"/>
                  </a:lnTo>
                  <a:lnTo>
                    <a:pt x="422064" y="27115"/>
                  </a:lnTo>
                  <a:lnTo>
                    <a:pt x="417112" y="22159"/>
                  </a:lnTo>
                  <a:close/>
                </a:path>
                <a:path w="422275" h="415925">
                  <a:moveTo>
                    <a:pt x="217168" y="0"/>
                  </a:moveTo>
                  <a:lnTo>
                    <a:pt x="204900" y="0"/>
                  </a:lnTo>
                  <a:lnTo>
                    <a:pt x="199925" y="4983"/>
                  </a:lnTo>
                  <a:lnTo>
                    <a:pt x="199925" y="22159"/>
                  </a:lnTo>
                  <a:lnTo>
                    <a:pt x="222139" y="22159"/>
                  </a:lnTo>
                  <a:lnTo>
                    <a:pt x="222139" y="4983"/>
                  </a:lnTo>
                  <a:lnTo>
                    <a:pt x="217168" y="0"/>
                  </a:lnTo>
                  <a:close/>
                </a:path>
              </a:pathLst>
            </a:custGeom>
            <a:solidFill>
              <a:srgbClr val="4B7384"/>
            </a:solidFill>
          </p:spPr>
          <p:txBody>
            <a:bodyPr wrap="square" lIns="0" tIns="0" rIns="0" bIns="0" rtlCol="0"/>
            <a:lstStyle/>
            <a:p>
              <a:endParaRPr/>
            </a:p>
          </p:txBody>
        </p:sp>
      </p:grpSp>
      <p:sp>
        <p:nvSpPr>
          <p:cNvPr id="50" name="object 33">
            <a:extLst>
              <a:ext uri="{FF2B5EF4-FFF2-40B4-BE49-F238E27FC236}">
                <a16:creationId xmlns:a16="http://schemas.microsoft.com/office/drawing/2014/main" id="{32A563A4-628B-7E7A-0DFC-5C87EB223DD0}"/>
              </a:ext>
            </a:extLst>
          </p:cNvPr>
          <p:cNvSpPr txBox="1"/>
          <p:nvPr/>
        </p:nvSpPr>
        <p:spPr>
          <a:xfrm>
            <a:off x="9130752" y="4936440"/>
            <a:ext cx="2203450" cy="922688"/>
          </a:xfrm>
          <a:prstGeom prst="rect">
            <a:avLst/>
          </a:prstGeom>
        </p:spPr>
        <p:txBody>
          <a:bodyPr vert="horz" wrap="square" lIns="0" tIns="24765" rIns="0" bIns="0" rtlCol="0">
            <a:spAutoFit/>
          </a:bodyPr>
          <a:lstStyle/>
          <a:p>
            <a:pPr marL="12700" marR="5080">
              <a:lnSpc>
                <a:spcPts val="1380"/>
              </a:lnSpc>
              <a:spcBef>
                <a:spcPts val="195"/>
              </a:spcBef>
            </a:pPr>
            <a:r>
              <a:rPr lang="en-GB" sz="1200" b="1" dirty="0">
                <a:latin typeface="Arial"/>
                <a:cs typeface="Arial"/>
              </a:rPr>
              <a:t>Data</a:t>
            </a:r>
            <a:r>
              <a:rPr lang="en-GB" sz="1200" dirty="0">
                <a:latin typeface="Arial"/>
                <a:cs typeface="Arial"/>
              </a:rPr>
              <a:t>: </a:t>
            </a:r>
            <a:r>
              <a:rPr sz="1200" dirty="0">
                <a:latin typeface="Arial"/>
                <a:cs typeface="Arial"/>
              </a:rPr>
              <a:t>Referral</a:t>
            </a:r>
            <a:r>
              <a:rPr sz="1200" spc="-35" dirty="0">
                <a:latin typeface="Arial"/>
                <a:cs typeface="Arial"/>
              </a:rPr>
              <a:t> </a:t>
            </a:r>
            <a:r>
              <a:rPr sz="1200" dirty="0">
                <a:latin typeface="Arial"/>
                <a:cs typeface="Arial"/>
              </a:rPr>
              <a:t>data</a:t>
            </a:r>
            <a:r>
              <a:rPr sz="1200" spc="-15" dirty="0">
                <a:latin typeface="Arial"/>
                <a:cs typeface="Arial"/>
              </a:rPr>
              <a:t> </a:t>
            </a:r>
            <a:r>
              <a:rPr lang="en-GB" sz="1200" spc="-15" dirty="0">
                <a:latin typeface="Arial"/>
                <a:cs typeface="Arial"/>
              </a:rPr>
              <a:t>provides </a:t>
            </a:r>
            <a:r>
              <a:rPr sz="1200" dirty="0">
                <a:latin typeface="Arial"/>
                <a:cs typeface="Arial"/>
              </a:rPr>
              <a:t>evidence</a:t>
            </a:r>
            <a:r>
              <a:rPr sz="1200" spc="-20" dirty="0">
                <a:latin typeface="Arial"/>
                <a:cs typeface="Arial"/>
              </a:rPr>
              <a:t> </a:t>
            </a:r>
            <a:r>
              <a:rPr sz="1200" dirty="0">
                <a:latin typeface="Arial"/>
                <a:cs typeface="Arial"/>
              </a:rPr>
              <a:t>patients</a:t>
            </a:r>
            <a:r>
              <a:rPr sz="1200" spc="-35" dirty="0">
                <a:latin typeface="Arial"/>
                <a:cs typeface="Arial"/>
              </a:rPr>
              <a:t> </a:t>
            </a:r>
            <a:r>
              <a:rPr sz="1200" dirty="0">
                <a:latin typeface="Arial"/>
                <a:cs typeface="Arial"/>
              </a:rPr>
              <a:t>are</a:t>
            </a:r>
            <a:r>
              <a:rPr sz="1200" spc="-25" dirty="0">
                <a:latin typeface="Arial"/>
                <a:cs typeface="Arial"/>
              </a:rPr>
              <a:t> </a:t>
            </a:r>
            <a:r>
              <a:rPr lang="en-GB" sz="1200" spc="-25" dirty="0">
                <a:latin typeface="Arial"/>
                <a:cs typeface="Arial"/>
              </a:rPr>
              <a:t>accessing clinical care within 24/48 hours</a:t>
            </a:r>
            <a:r>
              <a:rPr sz="1200" spc="-60" dirty="0">
                <a:latin typeface="Arial"/>
                <a:cs typeface="Arial"/>
              </a:rPr>
              <a:t> </a:t>
            </a:r>
            <a:r>
              <a:rPr lang="en-GB" sz="1200" dirty="0">
                <a:latin typeface="Arial"/>
                <a:cs typeface="Arial"/>
              </a:rPr>
              <a:t>showing</a:t>
            </a:r>
            <a:r>
              <a:rPr sz="1200" spc="-30" dirty="0">
                <a:latin typeface="Arial"/>
                <a:cs typeface="Arial"/>
              </a:rPr>
              <a:t> </a:t>
            </a:r>
            <a:r>
              <a:rPr sz="1200" spc="-25" dirty="0">
                <a:latin typeface="Arial"/>
                <a:cs typeface="Arial"/>
              </a:rPr>
              <a:t>GP </a:t>
            </a:r>
            <a:r>
              <a:rPr sz="1200" dirty="0">
                <a:latin typeface="Arial"/>
                <a:cs typeface="Arial"/>
              </a:rPr>
              <a:t>practices</a:t>
            </a:r>
            <a:r>
              <a:rPr sz="1200" spc="-25" dirty="0">
                <a:latin typeface="Arial"/>
                <a:cs typeface="Arial"/>
              </a:rPr>
              <a:t> </a:t>
            </a:r>
            <a:r>
              <a:rPr sz="1200" dirty="0">
                <a:latin typeface="Arial"/>
                <a:cs typeface="Arial"/>
              </a:rPr>
              <a:t>are</a:t>
            </a:r>
            <a:r>
              <a:rPr sz="1200" spc="-20" dirty="0">
                <a:latin typeface="Arial"/>
                <a:cs typeface="Arial"/>
              </a:rPr>
              <a:t> </a:t>
            </a:r>
            <a:r>
              <a:rPr sz="1200" dirty="0">
                <a:latin typeface="Arial"/>
                <a:cs typeface="Arial"/>
              </a:rPr>
              <a:t>supporting</a:t>
            </a:r>
            <a:r>
              <a:rPr sz="1200" spc="-30" dirty="0">
                <a:latin typeface="Arial"/>
                <a:cs typeface="Arial"/>
              </a:rPr>
              <a:t> </a:t>
            </a:r>
            <a:r>
              <a:rPr sz="1200" spc="-25" dirty="0">
                <a:latin typeface="Arial"/>
                <a:cs typeface="Arial"/>
              </a:rPr>
              <a:t>the </a:t>
            </a:r>
            <a:r>
              <a:rPr sz="1200" spc="-10" dirty="0">
                <a:latin typeface="Arial"/>
                <a:cs typeface="Arial"/>
              </a:rPr>
              <a:t>PCARP.</a:t>
            </a:r>
            <a:endParaRPr sz="1200" dirty="0">
              <a:latin typeface="Arial"/>
              <a:cs typeface="Arial"/>
            </a:endParaRPr>
          </a:p>
        </p:txBody>
      </p:sp>
      <p:grpSp>
        <p:nvGrpSpPr>
          <p:cNvPr id="51" name="object 4">
            <a:extLst>
              <a:ext uri="{FF2B5EF4-FFF2-40B4-BE49-F238E27FC236}">
                <a16:creationId xmlns:a16="http://schemas.microsoft.com/office/drawing/2014/main" id="{3ADCF73A-6391-AE4D-FA39-F297065DFDB6}"/>
              </a:ext>
            </a:extLst>
          </p:cNvPr>
          <p:cNvGrpSpPr/>
          <p:nvPr/>
        </p:nvGrpSpPr>
        <p:grpSpPr>
          <a:xfrm>
            <a:off x="335063" y="3395041"/>
            <a:ext cx="928369" cy="928369"/>
            <a:chOff x="583691" y="2668523"/>
            <a:chExt cx="928369" cy="928369"/>
          </a:xfrm>
        </p:grpSpPr>
        <p:sp>
          <p:nvSpPr>
            <p:cNvPr id="52" name="object 5">
              <a:extLst>
                <a:ext uri="{FF2B5EF4-FFF2-40B4-BE49-F238E27FC236}">
                  <a16:creationId xmlns:a16="http://schemas.microsoft.com/office/drawing/2014/main" id="{DAB38D33-858B-3632-3B6E-0348B5BD152E}"/>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3" name="object 6">
              <a:extLst>
                <a:ext uri="{FF2B5EF4-FFF2-40B4-BE49-F238E27FC236}">
                  <a16:creationId xmlns:a16="http://schemas.microsoft.com/office/drawing/2014/main" id="{9568914A-67E9-A2F0-33EE-64ADB8CFE23E}"/>
                </a:ext>
              </a:extLst>
            </p:cNvPr>
            <p:cNvPicPr/>
            <p:nvPr/>
          </p:nvPicPr>
          <p:blipFill>
            <a:blip r:embed="rId7" cstate="print"/>
            <a:stretch>
              <a:fillRect/>
            </a:stretch>
          </p:blipFill>
          <p:spPr>
            <a:xfrm>
              <a:off x="838064" y="2990402"/>
              <a:ext cx="420869" cy="286902"/>
            </a:xfrm>
            <a:prstGeom prst="rect">
              <a:avLst/>
            </a:prstGeom>
          </p:spPr>
        </p:pic>
      </p:grpSp>
      <p:grpSp>
        <p:nvGrpSpPr>
          <p:cNvPr id="54" name="object 8">
            <a:extLst>
              <a:ext uri="{FF2B5EF4-FFF2-40B4-BE49-F238E27FC236}">
                <a16:creationId xmlns:a16="http://schemas.microsoft.com/office/drawing/2014/main" id="{4E93BB99-47A9-BDEF-FA60-5DFBE10DC616}"/>
              </a:ext>
            </a:extLst>
          </p:cNvPr>
          <p:cNvGrpSpPr/>
          <p:nvPr/>
        </p:nvGrpSpPr>
        <p:grpSpPr>
          <a:xfrm>
            <a:off x="4214480" y="3226282"/>
            <a:ext cx="928369" cy="928369"/>
            <a:chOff x="4280915" y="2668523"/>
            <a:chExt cx="928369" cy="928369"/>
          </a:xfrm>
        </p:grpSpPr>
        <p:sp>
          <p:nvSpPr>
            <p:cNvPr id="55" name="object 9">
              <a:extLst>
                <a:ext uri="{FF2B5EF4-FFF2-40B4-BE49-F238E27FC236}">
                  <a16:creationId xmlns:a16="http://schemas.microsoft.com/office/drawing/2014/main" id="{61A4759D-2B37-E2CE-3CCA-F9E3070653A9}"/>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6" name="object 10">
              <a:extLst>
                <a:ext uri="{FF2B5EF4-FFF2-40B4-BE49-F238E27FC236}">
                  <a16:creationId xmlns:a16="http://schemas.microsoft.com/office/drawing/2014/main" id="{40E3BD5F-1275-6423-0908-69E89F160346}"/>
                </a:ext>
              </a:extLst>
            </p:cNvPr>
            <p:cNvPicPr/>
            <p:nvPr/>
          </p:nvPicPr>
          <p:blipFill>
            <a:blip r:embed="rId8" cstate="print"/>
            <a:stretch>
              <a:fillRect/>
            </a:stretch>
          </p:blipFill>
          <p:spPr>
            <a:xfrm>
              <a:off x="4578482" y="2911814"/>
              <a:ext cx="125707" cy="125712"/>
            </a:xfrm>
            <a:prstGeom prst="rect">
              <a:avLst/>
            </a:prstGeom>
          </p:spPr>
        </p:pic>
        <p:sp>
          <p:nvSpPr>
            <p:cNvPr id="57" name="object 11">
              <a:extLst>
                <a:ext uri="{FF2B5EF4-FFF2-40B4-BE49-F238E27FC236}">
                  <a16:creationId xmlns:a16="http://schemas.microsoft.com/office/drawing/2014/main" id="{11A293BE-3358-13EF-5289-3F0E2235BAE3}"/>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58" name="object 12">
              <a:extLst>
                <a:ext uri="{FF2B5EF4-FFF2-40B4-BE49-F238E27FC236}">
                  <a16:creationId xmlns:a16="http://schemas.microsoft.com/office/drawing/2014/main" id="{4A140F00-FC52-2348-82B6-2B8ECAA2C4B8}"/>
                </a:ext>
              </a:extLst>
            </p:cNvPr>
            <p:cNvPicPr/>
            <p:nvPr/>
          </p:nvPicPr>
          <p:blipFill>
            <a:blip r:embed="rId9" cstate="print"/>
            <a:stretch>
              <a:fillRect/>
            </a:stretch>
          </p:blipFill>
          <p:spPr>
            <a:xfrm>
              <a:off x="4840972" y="3174859"/>
              <a:ext cx="125707" cy="126256"/>
            </a:xfrm>
            <a:prstGeom prst="rect">
              <a:avLst/>
            </a:prstGeom>
          </p:spPr>
        </p:pic>
      </p:grpSp>
      <p:grpSp>
        <p:nvGrpSpPr>
          <p:cNvPr id="59" name="object 14">
            <a:extLst>
              <a:ext uri="{FF2B5EF4-FFF2-40B4-BE49-F238E27FC236}">
                <a16:creationId xmlns:a16="http://schemas.microsoft.com/office/drawing/2014/main" id="{159F52F8-696C-1A17-EEB9-A9F462A4A8A3}"/>
              </a:ext>
            </a:extLst>
          </p:cNvPr>
          <p:cNvGrpSpPr/>
          <p:nvPr/>
        </p:nvGrpSpPr>
        <p:grpSpPr>
          <a:xfrm>
            <a:off x="8031607" y="3329774"/>
            <a:ext cx="929640" cy="928369"/>
            <a:chOff x="7976616" y="2668523"/>
            <a:chExt cx="929640" cy="928369"/>
          </a:xfrm>
        </p:grpSpPr>
        <p:sp>
          <p:nvSpPr>
            <p:cNvPr id="60" name="object 15">
              <a:extLst>
                <a:ext uri="{FF2B5EF4-FFF2-40B4-BE49-F238E27FC236}">
                  <a16:creationId xmlns:a16="http://schemas.microsoft.com/office/drawing/2014/main" id="{A6FD8D5A-0C88-C9F7-FC09-69CF85E23F2B}"/>
                </a:ext>
              </a:extLst>
            </p:cNvPr>
            <p:cNvSpPr/>
            <p:nvPr/>
          </p:nvSpPr>
          <p:spPr>
            <a:xfrm>
              <a:off x="7976616" y="266852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5"/>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sp>
          <p:nvSpPr>
            <p:cNvPr id="61" name="object 16">
              <a:extLst>
                <a:ext uri="{FF2B5EF4-FFF2-40B4-BE49-F238E27FC236}">
                  <a16:creationId xmlns:a16="http://schemas.microsoft.com/office/drawing/2014/main" id="{9187EF98-5F39-E50E-5E3A-8ED548733930}"/>
                </a:ext>
              </a:extLst>
            </p:cNvPr>
            <p:cNvSpPr/>
            <p:nvPr/>
          </p:nvSpPr>
          <p:spPr>
            <a:xfrm>
              <a:off x="8252803" y="2917354"/>
              <a:ext cx="377190" cy="432434"/>
            </a:xfrm>
            <a:custGeom>
              <a:avLst/>
              <a:gdLst/>
              <a:ahLst/>
              <a:cxnLst/>
              <a:rect l="l" t="t" r="r" b="b"/>
              <a:pathLst>
                <a:path w="377190" h="432435">
                  <a:moveTo>
                    <a:pt x="321551" y="233146"/>
                  </a:moveTo>
                  <a:lnTo>
                    <a:pt x="309892" y="188010"/>
                  </a:lnTo>
                  <a:lnTo>
                    <a:pt x="283235" y="149529"/>
                  </a:lnTo>
                  <a:lnTo>
                    <a:pt x="245122" y="122948"/>
                  </a:lnTo>
                  <a:lnTo>
                    <a:pt x="199936" y="111315"/>
                  </a:lnTo>
                  <a:lnTo>
                    <a:pt x="199936" y="243662"/>
                  </a:lnTo>
                  <a:lnTo>
                    <a:pt x="177711" y="243662"/>
                  </a:lnTo>
                  <a:lnTo>
                    <a:pt x="177711" y="111315"/>
                  </a:lnTo>
                  <a:lnTo>
                    <a:pt x="136334" y="121551"/>
                  </a:lnTo>
                  <a:lnTo>
                    <a:pt x="101473" y="143383"/>
                  </a:lnTo>
                  <a:lnTo>
                    <a:pt x="75158" y="174434"/>
                  </a:lnTo>
                  <a:lnTo>
                    <a:pt x="59359" y="212344"/>
                  </a:lnTo>
                  <a:lnTo>
                    <a:pt x="56095" y="254736"/>
                  </a:lnTo>
                  <a:lnTo>
                    <a:pt x="66357" y="296011"/>
                  </a:lnTo>
                  <a:lnTo>
                    <a:pt x="88252" y="330796"/>
                  </a:lnTo>
                  <a:lnTo>
                    <a:pt x="119392" y="357124"/>
                  </a:lnTo>
                  <a:lnTo>
                    <a:pt x="157403" y="373037"/>
                  </a:lnTo>
                  <a:lnTo>
                    <a:pt x="199936" y="376567"/>
                  </a:lnTo>
                  <a:lnTo>
                    <a:pt x="241312" y="366547"/>
                  </a:lnTo>
                  <a:lnTo>
                    <a:pt x="276174" y="344741"/>
                  </a:lnTo>
                  <a:lnTo>
                    <a:pt x="302488" y="313613"/>
                  </a:lnTo>
                  <a:lnTo>
                    <a:pt x="318287" y="275602"/>
                  </a:lnTo>
                  <a:lnTo>
                    <a:pt x="321551" y="233146"/>
                  </a:lnTo>
                  <a:close/>
                </a:path>
                <a:path w="377190" h="432435">
                  <a:moveTo>
                    <a:pt x="377088" y="227609"/>
                  </a:moveTo>
                  <a:lnTo>
                    <a:pt x="371208" y="194284"/>
                  </a:lnTo>
                  <a:lnTo>
                    <a:pt x="359587" y="162890"/>
                  </a:lnTo>
                  <a:lnTo>
                    <a:pt x="344322" y="137058"/>
                  </a:lnTo>
                  <a:lnTo>
                    <a:pt x="344322" y="243662"/>
                  </a:lnTo>
                  <a:lnTo>
                    <a:pt x="336410" y="292747"/>
                  </a:lnTo>
                  <a:lnTo>
                    <a:pt x="314375" y="335330"/>
                  </a:lnTo>
                  <a:lnTo>
                    <a:pt x="280746" y="368858"/>
                  </a:lnTo>
                  <a:lnTo>
                    <a:pt x="238048" y="390829"/>
                  </a:lnTo>
                  <a:lnTo>
                    <a:pt x="188823" y="398716"/>
                  </a:lnTo>
                  <a:lnTo>
                    <a:pt x="139598" y="390829"/>
                  </a:lnTo>
                  <a:lnTo>
                    <a:pt x="96901" y="368858"/>
                  </a:lnTo>
                  <a:lnTo>
                    <a:pt x="63271" y="335330"/>
                  </a:lnTo>
                  <a:lnTo>
                    <a:pt x="41236" y="292747"/>
                  </a:lnTo>
                  <a:lnTo>
                    <a:pt x="33324" y="243662"/>
                  </a:lnTo>
                  <a:lnTo>
                    <a:pt x="41236" y="194576"/>
                  </a:lnTo>
                  <a:lnTo>
                    <a:pt x="63271" y="152006"/>
                  </a:lnTo>
                  <a:lnTo>
                    <a:pt x="96901" y="118478"/>
                  </a:lnTo>
                  <a:lnTo>
                    <a:pt x="139598" y="96494"/>
                  </a:lnTo>
                  <a:lnTo>
                    <a:pt x="188823" y="88620"/>
                  </a:lnTo>
                  <a:lnTo>
                    <a:pt x="238048" y="96494"/>
                  </a:lnTo>
                  <a:lnTo>
                    <a:pt x="280746" y="118478"/>
                  </a:lnTo>
                  <a:lnTo>
                    <a:pt x="314375" y="152006"/>
                  </a:lnTo>
                  <a:lnTo>
                    <a:pt x="336410" y="194576"/>
                  </a:lnTo>
                  <a:lnTo>
                    <a:pt x="344322" y="243662"/>
                  </a:lnTo>
                  <a:lnTo>
                    <a:pt x="344322" y="137058"/>
                  </a:lnTo>
                  <a:lnTo>
                    <a:pt x="342569" y="134086"/>
                  </a:lnTo>
                  <a:lnTo>
                    <a:pt x="320446" y="108546"/>
                  </a:lnTo>
                  <a:lnTo>
                    <a:pt x="337096" y="91935"/>
                  </a:lnTo>
                  <a:lnTo>
                    <a:pt x="339140" y="88620"/>
                  </a:lnTo>
                  <a:lnTo>
                    <a:pt x="339826" y="87503"/>
                  </a:lnTo>
                  <a:lnTo>
                    <a:pt x="340525" y="86360"/>
                  </a:lnTo>
                  <a:lnTo>
                    <a:pt x="341617" y="80098"/>
                  </a:lnTo>
                  <a:lnTo>
                    <a:pt x="340309" y="73952"/>
                  </a:lnTo>
                  <a:lnTo>
                    <a:pt x="336550" y="68681"/>
                  </a:lnTo>
                  <a:lnTo>
                    <a:pt x="331025" y="65163"/>
                  </a:lnTo>
                  <a:lnTo>
                    <a:pt x="324878" y="63830"/>
                  </a:lnTo>
                  <a:lnTo>
                    <a:pt x="318744" y="64782"/>
                  </a:lnTo>
                  <a:lnTo>
                    <a:pt x="313220" y="68122"/>
                  </a:lnTo>
                  <a:lnTo>
                    <a:pt x="294335" y="87503"/>
                  </a:lnTo>
                  <a:lnTo>
                    <a:pt x="273659" y="75501"/>
                  </a:lnTo>
                  <a:lnTo>
                    <a:pt x="251790" y="66192"/>
                  </a:lnTo>
                  <a:lnTo>
                    <a:pt x="228968" y="59778"/>
                  </a:lnTo>
                  <a:lnTo>
                    <a:pt x="205486" y="56502"/>
                  </a:lnTo>
                  <a:lnTo>
                    <a:pt x="205486" y="33235"/>
                  </a:lnTo>
                  <a:lnTo>
                    <a:pt x="255460" y="33235"/>
                  </a:lnTo>
                  <a:lnTo>
                    <a:pt x="255460" y="0"/>
                  </a:lnTo>
                  <a:lnTo>
                    <a:pt x="122186" y="0"/>
                  </a:lnTo>
                  <a:lnTo>
                    <a:pt x="122186" y="33235"/>
                  </a:lnTo>
                  <a:lnTo>
                    <a:pt x="172161" y="33235"/>
                  </a:lnTo>
                  <a:lnTo>
                    <a:pt x="172161" y="55943"/>
                  </a:lnTo>
                  <a:lnTo>
                    <a:pt x="122542" y="66967"/>
                  </a:lnTo>
                  <a:lnTo>
                    <a:pt x="79159" y="89839"/>
                  </a:lnTo>
                  <a:lnTo>
                    <a:pt x="43599" y="122605"/>
                  </a:lnTo>
                  <a:lnTo>
                    <a:pt x="17487" y="163245"/>
                  </a:lnTo>
                  <a:lnTo>
                    <a:pt x="2425" y="209804"/>
                  </a:lnTo>
                  <a:lnTo>
                    <a:pt x="0" y="260273"/>
                  </a:lnTo>
                  <a:lnTo>
                    <a:pt x="11061" y="309562"/>
                  </a:lnTo>
                  <a:lnTo>
                    <a:pt x="34010" y="352780"/>
                  </a:lnTo>
                  <a:lnTo>
                    <a:pt x="66852" y="388264"/>
                  </a:lnTo>
                  <a:lnTo>
                    <a:pt x="107619" y="414388"/>
                  </a:lnTo>
                  <a:lnTo>
                    <a:pt x="154305" y="429501"/>
                  </a:lnTo>
                  <a:lnTo>
                    <a:pt x="204927" y="431939"/>
                  </a:lnTo>
                  <a:lnTo>
                    <a:pt x="254355" y="420928"/>
                  </a:lnTo>
                  <a:lnTo>
                    <a:pt x="296405" y="398716"/>
                  </a:lnTo>
                  <a:lnTo>
                    <a:pt x="297688" y="398043"/>
                  </a:lnTo>
                  <a:lnTo>
                    <a:pt x="333286" y="365290"/>
                  </a:lnTo>
                  <a:lnTo>
                    <a:pt x="359486" y="324637"/>
                  </a:lnTo>
                  <a:lnTo>
                    <a:pt x="374637" y="278079"/>
                  </a:lnTo>
                  <a:lnTo>
                    <a:pt x="377088" y="227609"/>
                  </a:lnTo>
                  <a:close/>
                </a:path>
              </a:pathLst>
            </a:custGeom>
            <a:solidFill>
              <a:srgbClr val="5299A8"/>
            </a:solidFill>
          </p:spPr>
          <p:txBody>
            <a:bodyPr wrap="square" lIns="0" tIns="0" rIns="0" bIns="0" rtlCol="0"/>
            <a:lstStyle/>
            <a:p>
              <a:endParaRPr/>
            </a:p>
          </p:txBody>
        </p:sp>
      </p:grpSp>
      <p:pic>
        <p:nvPicPr>
          <p:cNvPr id="71" name="Graphic 70">
            <a:extLst>
              <a:ext uri="{FF2B5EF4-FFF2-40B4-BE49-F238E27FC236}">
                <a16:creationId xmlns:a16="http://schemas.microsoft.com/office/drawing/2014/main" id="{739EC27B-1814-82B5-EEA6-0F7A7A09515E}"/>
              </a:ext>
            </a:extLst>
          </p:cNvPr>
          <p:cNvPicPr>
            <a:picLocks noChangeAspect="1"/>
            <a:extLst>
              <a:ext uri="{51228E76-BA90-4043-B771-695A4F85340A}">
                <alf:liveFeedProps xmlns:alf="http://schemas.microsoft.com/office/drawing/2021/livefeed"/>
              </a:ext>
            </a:extLst>
          </p:cNvPicPr>
          <p:nvPr/>
        </p:nvPicPr>
        <p:blipFill>
          <a:blip r:embed="rId10">
            <a:extLst>
              <a:ext uri="{96DAC541-7B7A-43D3-8B79-37D633B846F1}">
                <asvg:svgBlip xmlns:asvg="http://schemas.microsoft.com/office/drawing/2016/SVG/main" r:embed="rId11"/>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8788987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of a medical team&#10;&#10;Description automatically generated">
            <a:extLst>
              <a:ext uri="{FF2B5EF4-FFF2-40B4-BE49-F238E27FC236}">
                <a16:creationId xmlns:a16="http://schemas.microsoft.com/office/drawing/2014/main" id="{E862622B-D4A6-6A4F-A218-2D3FB98B9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801" y="234274"/>
            <a:ext cx="4739797" cy="6701817"/>
          </a:xfrm>
          <a:prstGeom prst="rect">
            <a:avLst/>
          </a:prstGeom>
        </p:spPr>
      </p:pic>
      <p:pic>
        <p:nvPicPr>
          <p:cNvPr id="10" name="Picture 9" descr="A poster of two people&#10;&#10;Description automatically generated">
            <a:extLst>
              <a:ext uri="{FF2B5EF4-FFF2-40B4-BE49-F238E27FC236}">
                <a16:creationId xmlns:a16="http://schemas.microsoft.com/office/drawing/2014/main" id="{156D91AD-CD65-03F9-E9B7-8A7E8A887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56183"/>
            <a:ext cx="4850256" cy="6858000"/>
          </a:xfrm>
          <a:prstGeom prst="rect">
            <a:avLst/>
          </a:prstGeom>
        </p:spPr>
      </p:pic>
      <p:pic>
        <p:nvPicPr>
          <p:cNvPr id="14" name="Graphic 13">
            <a:extLst>
              <a:ext uri="{FF2B5EF4-FFF2-40B4-BE49-F238E27FC236}">
                <a16:creationId xmlns:a16="http://schemas.microsoft.com/office/drawing/2014/main" id="{39499B56-164D-E617-FD6A-50D8781F4840}"/>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842970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195F66-35BA-F660-E6A0-7AEC621DD1F1}"/>
              </a:ext>
            </a:extLst>
          </p:cNvPr>
          <p:cNvSpPr txBox="1">
            <a:spLocks/>
          </p:cNvSpPr>
          <p:nvPr/>
        </p:nvSpPr>
        <p:spPr>
          <a:xfrm>
            <a:off x="838199" y="771526"/>
            <a:ext cx="11133667" cy="126047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rgbClr val="003399"/>
                </a:solidFill>
              </a:rPr>
              <a:t>Commercial Reports</a:t>
            </a:r>
          </a:p>
          <a:p>
            <a:r>
              <a:rPr lang="en-GB" sz="3200" b="1" dirty="0">
                <a:solidFill>
                  <a:srgbClr val="003399"/>
                </a:solidFill>
              </a:rPr>
              <a:t>(Service Volumes, Claims, &amp; Thresholds)</a:t>
            </a:r>
          </a:p>
        </p:txBody>
      </p:sp>
      <p:sp>
        <p:nvSpPr>
          <p:cNvPr id="4" name="Content Placeholder 2">
            <a:extLst>
              <a:ext uri="{FF2B5EF4-FFF2-40B4-BE49-F238E27FC236}">
                <a16:creationId xmlns:a16="http://schemas.microsoft.com/office/drawing/2014/main" id="{40508CFA-DE1C-1136-F3D3-1B7B5ACCA9AB}"/>
              </a:ext>
            </a:extLst>
          </p:cNvPr>
          <p:cNvSpPr txBox="1">
            <a:spLocks/>
          </p:cNvSpPr>
          <p:nvPr/>
        </p:nvSpPr>
        <p:spPr>
          <a:xfrm>
            <a:off x="838199" y="2299758"/>
            <a:ext cx="10913533" cy="359304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Reporting Pharmacy First Service</a:t>
            </a:r>
          </a:p>
          <a:p>
            <a:pPr marL="0" indent="0">
              <a:buNone/>
            </a:pPr>
            <a:r>
              <a:rPr lang="en-GB" b="1" dirty="0"/>
              <a:t>[an Open House meeting on its own?]</a:t>
            </a:r>
          </a:p>
          <a:p>
            <a:r>
              <a:rPr lang="en-GB" dirty="0"/>
              <a:t>Contractors not being paid what they anticipated.</a:t>
            </a:r>
          </a:p>
          <a:p>
            <a:r>
              <a:rPr lang="en-GB" dirty="0"/>
              <a:t>Misunderstanding Pharmacy First Claims </a:t>
            </a:r>
          </a:p>
          <a:p>
            <a:r>
              <a:rPr lang="en-GB" dirty="0"/>
              <a:t> </a:t>
            </a:r>
          </a:p>
          <a:p>
            <a:r>
              <a:rPr lang="en-GB" dirty="0"/>
              <a:t>MYS Service Reports</a:t>
            </a:r>
          </a:p>
          <a:p>
            <a:r>
              <a:rPr lang="en-GB" dirty="0"/>
              <a:t>PharmOutcomes Service Reports</a:t>
            </a:r>
          </a:p>
        </p:txBody>
      </p:sp>
    </p:spTree>
    <p:extLst>
      <p:ext uri="{BB962C8B-B14F-4D97-AF65-F5344CB8AC3E}">
        <p14:creationId xmlns:p14="http://schemas.microsoft.com/office/powerpoint/2010/main" val="4095724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FFCD3EA-ED88-49C2-98D4-00B58917AB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6350"/>
            <a:ext cx="12185650" cy="692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1F58A252-2E08-47C7-51BE-6CBF60E41694}"/>
              </a:ext>
            </a:extLst>
          </p:cNvPr>
          <p:cNvSpPr txBox="1"/>
          <p:nvPr/>
        </p:nvSpPr>
        <p:spPr>
          <a:xfrm>
            <a:off x="2624667" y="0"/>
            <a:ext cx="4233333" cy="461665"/>
          </a:xfrm>
          <a:prstGeom prst="rect">
            <a:avLst/>
          </a:prstGeom>
          <a:noFill/>
        </p:spPr>
        <p:txBody>
          <a:bodyPr wrap="square" rtlCol="0">
            <a:spAutoFit/>
          </a:bodyPr>
          <a:lstStyle/>
          <a:p>
            <a:r>
              <a:rPr lang="en-GB" sz="2400" b="1" dirty="0">
                <a:solidFill>
                  <a:srgbClr val="FF3300"/>
                </a:solidFill>
              </a:rPr>
              <a:t>MYS – Pharmacy First Report</a:t>
            </a:r>
          </a:p>
        </p:txBody>
      </p:sp>
    </p:spTree>
    <p:extLst>
      <p:ext uri="{BB962C8B-B14F-4D97-AF65-F5344CB8AC3E}">
        <p14:creationId xmlns:p14="http://schemas.microsoft.com/office/powerpoint/2010/main" val="573690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EB65E-FA7D-C0BE-17CA-0CC5683BFAE2}"/>
              </a:ext>
            </a:extLst>
          </p:cNvPr>
          <p:cNvPicPr>
            <a:picLocks noChangeAspect="1"/>
          </p:cNvPicPr>
          <p:nvPr/>
        </p:nvPicPr>
        <p:blipFill>
          <a:blip r:embed="rId2"/>
          <a:stretch>
            <a:fillRect/>
          </a:stretch>
        </p:blipFill>
        <p:spPr>
          <a:xfrm>
            <a:off x="812800" y="13006"/>
            <a:ext cx="10244667" cy="6844994"/>
          </a:xfrm>
          <a:prstGeom prst="rect">
            <a:avLst/>
          </a:prstGeom>
        </p:spPr>
      </p:pic>
    </p:spTree>
    <p:extLst>
      <p:ext uri="{BB962C8B-B14F-4D97-AF65-F5344CB8AC3E}">
        <p14:creationId xmlns:p14="http://schemas.microsoft.com/office/powerpoint/2010/main" val="3076412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48BB1D2-2A7F-125F-CD9E-C4AD82229850}"/>
              </a:ext>
            </a:extLst>
          </p:cNvPr>
          <p:cNvPicPr>
            <a:picLocks noChangeAspect="1"/>
          </p:cNvPicPr>
          <p:nvPr/>
        </p:nvPicPr>
        <p:blipFill>
          <a:blip r:embed="rId2"/>
          <a:stretch>
            <a:fillRect/>
          </a:stretch>
        </p:blipFill>
        <p:spPr>
          <a:xfrm>
            <a:off x="300037" y="1603639"/>
            <a:ext cx="6467475" cy="447675"/>
          </a:xfrm>
          <a:prstGeom prst="rect">
            <a:avLst/>
          </a:prstGeom>
        </p:spPr>
      </p:pic>
      <p:pic>
        <p:nvPicPr>
          <p:cNvPr id="10" name="Picture 9">
            <a:extLst>
              <a:ext uri="{FF2B5EF4-FFF2-40B4-BE49-F238E27FC236}">
                <a16:creationId xmlns:a16="http://schemas.microsoft.com/office/drawing/2014/main" id="{17C51C12-3270-D5B8-9F05-7A89884A4CBF}"/>
              </a:ext>
            </a:extLst>
          </p:cNvPr>
          <p:cNvPicPr>
            <a:picLocks noChangeAspect="1"/>
          </p:cNvPicPr>
          <p:nvPr/>
        </p:nvPicPr>
        <p:blipFill>
          <a:blip r:embed="rId3"/>
          <a:stretch>
            <a:fillRect/>
          </a:stretch>
        </p:blipFill>
        <p:spPr>
          <a:xfrm>
            <a:off x="300037" y="2424112"/>
            <a:ext cx="11591925" cy="2009775"/>
          </a:xfrm>
          <a:prstGeom prst="rect">
            <a:avLst/>
          </a:prstGeom>
        </p:spPr>
      </p:pic>
      <p:sp>
        <p:nvSpPr>
          <p:cNvPr id="11" name="TextBox 10">
            <a:extLst>
              <a:ext uri="{FF2B5EF4-FFF2-40B4-BE49-F238E27FC236}">
                <a16:creationId xmlns:a16="http://schemas.microsoft.com/office/drawing/2014/main" id="{822321E5-14CF-9961-0148-111A89D5B207}"/>
              </a:ext>
            </a:extLst>
          </p:cNvPr>
          <p:cNvSpPr txBox="1"/>
          <p:nvPr/>
        </p:nvSpPr>
        <p:spPr>
          <a:xfrm>
            <a:off x="3086628" y="540078"/>
            <a:ext cx="8805334" cy="584775"/>
          </a:xfrm>
          <a:prstGeom prst="rect">
            <a:avLst/>
          </a:prstGeom>
          <a:noFill/>
        </p:spPr>
        <p:txBody>
          <a:bodyPr wrap="square" rtlCol="0">
            <a:spAutoFit/>
          </a:bodyPr>
          <a:lstStyle/>
          <a:p>
            <a:r>
              <a:rPr lang="en-GB" sz="3200" dirty="0">
                <a:solidFill>
                  <a:srgbClr val="FF3300"/>
                </a:solidFill>
              </a:rPr>
              <a:t>Pinnacle Message: 10</a:t>
            </a:r>
            <a:r>
              <a:rPr lang="en-GB" sz="3200" baseline="30000" dirty="0">
                <a:solidFill>
                  <a:srgbClr val="FF3300"/>
                </a:solidFill>
              </a:rPr>
              <a:t>th</a:t>
            </a:r>
            <a:r>
              <a:rPr lang="en-GB" sz="3200" dirty="0">
                <a:solidFill>
                  <a:srgbClr val="FF3300"/>
                </a:solidFill>
              </a:rPr>
              <a:t> April 2024</a:t>
            </a:r>
          </a:p>
        </p:txBody>
      </p:sp>
    </p:spTree>
    <p:extLst>
      <p:ext uri="{BB962C8B-B14F-4D97-AF65-F5344CB8AC3E}">
        <p14:creationId xmlns:p14="http://schemas.microsoft.com/office/powerpoint/2010/main" val="2356231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195F66-35BA-F660-E6A0-7AEC621DD1F1}"/>
              </a:ext>
            </a:extLst>
          </p:cNvPr>
          <p:cNvSpPr txBox="1">
            <a:spLocks/>
          </p:cNvSpPr>
          <p:nvPr/>
        </p:nvSpPr>
        <p:spPr>
          <a:xfrm>
            <a:off x="838200" y="771526"/>
            <a:ext cx="10515600" cy="7355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lumMod val="75000"/>
                  </a:schemeClr>
                </a:solidFill>
              </a:rPr>
              <a:t>Multi Factor Authentication (in Surgeries)</a:t>
            </a:r>
          </a:p>
        </p:txBody>
      </p:sp>
      <p:sp>
        <p:nvSpPr>
          <p:cNvPr id="4" name="Content Placeholder 2">
            <a:extLst>
              <a:ext uri="{FF2B5EF4-FFF2-40B4-BE49-F238E27FC236}">
                <a16:creationId xmlns:a16="http://schemas.microsoft.com/office/drawing/2014/main" id="{40508CFA-DE1C-1136-F3D3-1B7B5ACCA9AB}"/>
              </a:ext>
            </a:extLst>
          </p:cNvPr>
          <p:cNvSpPr txBox="1">
            <a:spLocks/>
          </p:cNvSpPr>
          <p:nvPr/>
        </p:nvSpPr>
        <p:spPr>
          <a:xfrm>
            <a:off x="838199" y="1825625"/>
            <a:ext cx="10913533" cy="474450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i="1" dirty="0"/>
              <a:t>Practices using PharmRefer need MFA</a:t>
            </a:r>
          </a:p>
          <a:p>
            <a:r>
              <a:rPr lang="en-GB" dirty="0"/>
              <a:t>Some Practices do not permit staff mobile phones at work</a:t>
            </a:r>
          </a:p>
          <a:p>
            <a:r>
              <a:rPr lang="en-GB" dirty="0"/>
              <a:t>So MFA caused an immediate end of Pharmacy First referrals</a:t>
            </a:r>
          </a:p>
          <a:p>
            <a:r>
              <a:rPr lang="en-GB" dirty="0"/>
              <a:t>PharmRefer is inoperable without MFA</a:t>
            </a:r>
          </a:p>
          <a:p>
            <a:r>
              <a:rPr lang="en-GB" dirty="0"/>
              <a:t>NHS Leics ICB is advising using a </a:t>
            </a:r>
            <a:r>
              <a:rPr lang="en-GB" b="1" dirty="0" err="1"/>
              <a:t>DeskTop</a:t>
            </a:r>
            <a:r>
              <a:rPr lang="en-GB" dirty="0"/>
              <a:t> authenticator [2Fast]</a:t>
            </a:r>
          </a:p>
          <a:p>
            <a:endParaRPr lang="en-GB" dirty="0"/>
          </a:p>
          <a:p>
            <a:pPr marL="0" indent="0">
              <a:buNone/>
            </a:pPr>
            <a:r>
              <a:rPr lang="en-GB" dirty="0"/>
              <a:t>If your local surgery has stopped </a:t>
            </a:r>
            <a:r>
              <a:rPr lang="en-GB" dirty="0" err="1"/>
              <a:t>PharmaRefer</a:t>
            </a:r>
            <a:r>
              <a:rPr lang="en-GB" dirty="0"/>
              <a:t>?</a:t>
            </a:r>
          </a:p>
          <a:p>
            <a:pPr marL="0" indent="0">
              <a:buNone/>
            </a:pPr>
            <a:r>
              <a:rPr lang="en-GB" dirty="0"/>
              <a:t>If they have reverted back to emails and PRISM forms?</a:t>
            </a:r>
          </a:p>
          <a:p>
            <a:pPr marL="0" indent="0">
              <a:buNone/>
            </a:pPr>
            <a:endParaRPr lang="en-GB" dirty="0"/>
          </a:p>
          <a:p>
            <a:pPr marL="0" indent="0">
              <a:buNone/>
            </a:pPr>
            <a:r>
              <a:rPr lang="en-GB" dirty="0"/>
              <a:t>Surgeries should Contact:    </a:t>
            </a:r>
            <a:r>
              <a:rPr lang="en-GB" b="1" dirty="0">
                <a:solidFill>
                  <a:schemeClr val="accent1">
                    <a:lumMod val="75000"/>
                  </a:schemeClr>
                </a:solidFill>
              </a:rPr>
              <a:t>Melanie.Burdett@nhs.net      </a:t>
            </a:r>
          </a:p>
        </p:txBody>
      </p:sp>
    </p:spTree>
    <p:extLst>
      <p:ext uri="{BB962C8B-B14F-4D97-AF65-F5344CB8AC3E}">
        <p14:creationId xmlns:p14="http://schemas.microsoft.com/office/powerpoint/2010/main" val="700587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2195F66-35BA-F660-E6A0-7AEC621DD1F1}"/>
              </a:ext>
            </a:extLst>
          </p:cNvPr>
          <p:cNvSpPr txBox="1">
            <a:spLocks/>
          </p:cNvSpPr>
          <p:nvPr/>
        </p:nvSpPr>
        <p:spPr>
          <a:xfrm>
            <a:off x="838200" y="771526"/>
            <a:ext cx="10515600" cy="7355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accent1">
                    <a:lumMod val="75000"/>
                  </a:schemeClr>
                </a:solidFill>
              </a:rPr>
              <a:t>Multi Factor Authentication (Locums)</a:t>
            </a:r>
          </a:p>
        </p:txBody>
      </p:sp>
      <p:sp>
        <p:nvSpPr>
          <p:cNvPr id="4" name="Content Placeholder 2">
            <a:extLst>
              <a:ext uri="{FF2B5EF4-FFF2-40B4-BE49-F238E27FC236}">
                <a16:creationId xmlns:a16="http://schemas.microsoft.com/office/drawing/2014/main" id="{40508CFA-DE1C-1136-F3D3-1B7B5ACCA9AB}"/>
              </a:ext>
            </a:extLst>
          </p:cNvPr>
          <p:cNvSpPr txBox="1">
            <a:spLocks/>
          </p:cNvSpPr>
          <p:nvPr/>
        </p:nvSpPr>
        <p:spPr>
          <a:xfrm>
            <a:off x="838199" y="1825625"/>
            <a:ext cx="10913533" cy="474450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Arial" panose="020B0604020202020204" pitchFamily="34" charset="0"/>
              <a:buAutoNum type="arabicParenR"/>
            </a:pPr>
            <a:r>
              <a:rPr lang="en-GB" b="1" dirty="0"/>
              <a:t>Locums who work in one pharmacy (only)</a:t>
            </a:r>
          </a:p>
          <a:p>
            <a:pPr marL="0" indent="0">
              <a:buNone/>
            </a:pPr>
            <a:r>
              <a:rPr lang="en-GB" dirty="0"/>
              <a:t>       No problems</a:t>
            </a:r>
          </a:p>
          <a:p>
            <a:pPr marL="0" indent="0">
              <a:buNone/>
            </a:pPr>
            <a:endParaRPr lang="en-GB" dirty="0"/>
          </a:p>
          <a:p>
            <a:pPr marL="0" indent="0">
              <a:buNone/>
            </a:pPr>
            <a:r>
              <a:rPr lang="en-GB" b="1" dirty="0"/>
              <a:t>2) Locums who work around various pharmacies?</a:t>
            </a:r>
          </a:p>
          <a:p>
            <a:pPr marL="0" indent="0">
              <a:buFont typeface="Arial" panose="020B0604020202020204" pitchFamily="34" charset="0"/>
              <a:buNone/>
            </a:pPr>
            <a:r>
              <a:rPr lang="en-GB" dirty="0"/>
              <a:t>     Need a recommended solution.</a:t>
            </a:r>
          </a:p>
          <a:p>
            <a:pPr marL="0" indent="0">
              <a:buFont typeface="Arial" panose="020B0604020202020204" pitchFamily="34" charset="0"/>
              <a:buNone/>
            </a:pPr>
            <a:r>
              <a:rPr lang="en-GB" dirty="0"/>
              <a:t>     </a:t>
            </a:r>
          </a:p>
          <a:p>
            <a:pPr marL="0" indent="0">
              <a:buFont typeface="Arial" panose="020B0604020202020204" pitchFamily="34" charset="0"/>
              <a:buNone/>
            </a:pPr>
            <a:r>
              <a:rPr lang="en-GB" dirty="0"/>
              <a:t>     Please share if you have a recommendation</a:t>
            </a:r>
          </a:p>
        </p:txBody>
      </p:sp>
    </p:spTree>
    <p:extLst>
      <p:ext uri="{BB962C8B-B14F-4D97-AF65-F5344CB8AC3E}">
        <p14:creationId xmlns:p14="http://schemas.microsoft.com/office/powerpoint/2010/main" val="314217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6BA3-D235-CF83-DDCE-29A933586E21}"/>
              </a:ext>
            </a:extLst>
          </p:cNvPr>
          <p:cNvSpPr>
            <a:spLocks noGrp="1"/>
          </p:cNvSpPr>
          <p:nvPr>
            <p:ph type="title"/>
          </p:nvPr>
        </p:nvSpPr>
        <p:spPr/>
        <p:txBody>
          <a:bodyPr/>
          <a:lstStyle/>
          <a:p>
            <a:r>
              <a:rPr lang="en-GB" b="1" dirty="0">
                <a:solidFill>
                  <a:schemeClr val="accent1">
                    <a:lumMod val="75000"/>
                  </a:schemeClr>
                </a:solidFill>
              </a:rPr>
              <a:t>Study Requirements (overwhelming?)</a:t>
            </a:r>
          </a:p>
        </p:txBody>
      </p:sp>
      <p:sp>
        <p:nvSpPr>
          <p:cNvPr id="3" name="Content Placeholder 2">
            <a:extLst>
              <a:ext uri="{FF2B5EF4-FFF2-40B4-BE49-F238E27FC236}">
                <a16:creationId xmlns:a16="http://schemas.microsoft.com/office/drawing/2014/main" id="{109732B7-5E7E-9EFB-88FC-1D4DC251D835}"/>
              </a:ext>
            </a:extLst>
          </p:cNvPr>
          <p:cNvSpPr>
            <a:spLocks noGrp="1"/>
          </p:cNvSpPr>
          <p:nvPr>
            <p:ph idx="1"/>
          </p:nvPr>
        </p:nvSpPr>
        <p:spPr>
          <a:xfrm>
            <a:off x="838200" y="1524000"/>
            <a:ext cx="10896600" cy="5198533"/>
          </a:xfrm>
        </p:spPr>
        <p:txBody>
          <a:bodyPr>
            <a:normAutofit/>
          </a:bodyPr>
          <a:lstStyle/>
          <a:p>
            <a:pPr marL="0" indent="0">
              <a:buNone/>
            </a:pPr>
            <a:r>
              <a:rPr lang="en-GB" b="1" dirty="0"/>
              <a:t>Traditional Approach to Study</a:t>
            </a:r>
          </a:p>
          <a:p>
            <a:pPr marL="514350" indent="-514350">
              <a:buAutoNum type="arabicParenR"/>
            </a:pPr>
            <a:r>
              <a:rPr lang="en-GB" dirty="0"/>
              <a:t>Study the CPPE material (&amp; URLs)</a:t>
            </a:r>
          </a:p>
          <a:p>
            <a:pPr marL="514350" indent="-514350">
              <a:buAutoNum type="arabicParenR"/>
            </a:pPr>
            <a:r>
              <a:rPr lang="en-GB" dirty="0"/>
              <a:t>Study the PGDs (&amp; URLs)</a:t>
            </a:r>
          </a:p>
          <a:p>
            <a:pPr marL="514350" indent="-514350">
              <a:buAutoNum type="arabicParenR"/>
            </a:pPr>
            <a:r>
              <a:rPr lang="en-GB" dirty="0"/>
              <a:t>Study the SLA (Service Level Agreement)</a:t>
            </a:r>
          </a:p>
          <a:p>
            <a:pPr marL="0" indent="0">
              <a:buNone/>
            </a:pPr>
            <a:r>
              <a:rPr lang="en-GB" dirty="0"/>
              <a:t>lastly…    …we look at the Service Delivery forms (paper or electronic)  </a:t>
            </a:r>
          </a:p>
        </p:txBody>
      </p:sp>
      <p:pic>
        <p:nvPicPr>
          <p:cNvPr id="6" name="Picture 5">
            <a:extLst>
              <a:ext uri="{FF2B5EF4-FFF2-40B4-BE49-F238E27FC236}">
                <a16:creationId xmlns:a16="http://schemas.microsoft.com/office/drawing/2014/main" id="{10B3AA8A-C955-2E1A-DA96-066E7FAA825A}"/>
              </a:ext>
            </a:extLst>
          </p:cNvPr>
          <p:cNvPicPr>
            <a:picLocks noChangeAspect="1"/>
          </p:cNvPicPr>
          <p:nvPr/>
        </p:nvPicPr>
        <p:blipFill>
          <a:blip r:embed="rId3"/>
          <a:stretch>
            <a:fillRect/>
          </a:stretch>
        </p:blipFill>
        <p:spPr>
          <a:xfrm>
            <a:off x="10701338" y="490007"/>
            <a:ext cx="889216" cy="813859"/>
          </a:xfrm>
          <a:prstGeom prst="rect">
            <a:avLst/>
          </a:prstGeom>
        </p:spPr>
      </p:pic>
    </p:spTree>
    <p:extLst>
      <p:ext uri="{BB962C8B-B14F-4D97-AF65-F5344CB8AC3E}">
        <p14:creationId xmlns:p14="http://schemas.microsoft.com/office/powerpoint/2010/main" val="9618470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92B463-DC32-88FC-093F-EB8193CC2713}"/>
              </a:ext>
            </a:extLst>
          </p:cNvPr>
          <p:cNvSpPr>
            <a:spLocks noGrp="1"/>
          </p:cNvSpPr>
          <p:nvPr>
            <p:ph idx="1"/>
          </p:nvPr>
        </p:nvSpPr>
        <p:spPr/>
        <p:txBody>
          <a:bodyPr/>
          <a:lstStyle/>
          <a:p>
            <a:r>
              <a:rPr lang="en-GB" dirty="0"/>
              <a:t>For further support with Pharmacy Support</a:t>
            </a:r>
          </a:p>
          <a:p>
            <a:r>
              <a:rPr lang="en-GB" dirty="0"/>
              <a:t>contact: 	</a:t>
            </a:r>
            <a:r>
              <a:rPr lang="en-GB" sz="2400" b="1" dirty="0">
                <a:hlinkClick r:id="rId3"/>
              </a:rPr>
              <a:t>service.support@leics-lpc.co.uk</a:t>
            </a:r>
            <a:endParaRPr lang="en-GB" sz="2400" b="1" dirty="0"/>
          </a:p>
          <a:p>
            <a:endParaRPr lang="en-GB" sz="2400" b="1" dirty="0"/>
          </a:p>
          <a:p>
            <a:r>
              <a:rPr lang="en-GB" sz="2400" dirty="0"/>
              <a:t>Or visit our website:</a:t>
            </a:r>
          </a:p>
          <a:p>
            <a:r>
              <a:rPr lang="en-GB" sz="2400" dirty="0"/>
              <a:t>		</a:t>
            </a:r>
            <a:r>
              <a:rPr lang="en-GB" sz="2400" b="1" dirty="0">
                <a:solidFill>
                  <a:schemeClr val="bg2"/>
                </a:solidFill>
                <a:hlinkClick r:id="rId4"/>
              </a:rPr>
              <a:t>https://leicestershire-rutland.communitypharmacy.org.uk</a:t>
            </a:r>
            <a:endParaRPr lang="en-GB" sz="2400" b="1" dirty="0">
              <a:solidFill>
                <a:schemeClr val="bg2"/>
              </a:solidFill>
            </a:endParaRPr>
          </a:p>
          <a:p>
            <a:endParaRPr lang="en-GB" sz="2400" b="1" dirty="0">
              <a:solidFill>
                <a:schemeClr val="bg2"/>
              </a:solidFill>
            </a:endParaRPr>
          </a:p>
          <a:p>
            <a:r>
              <a:rPr lang="en-GB" sz="2400" dirty="0">
                <a:solidFill>
                  <a:schemeClr val="tx1"/>
                </a:solidFill>
              </a:rPr>
              <a:t>MFA: 		</a:t>
            </a:r>
            <a:r>
              <a:rPr lang="en-GB" sz="2400" b="1" dirty="0">
                <a:solidFill>
                  <a:schemeClr val="bg2"/>
                </a:solidFill>
              </a:rPr>
              <a:t>Melanie.Burdett@nhs.net</a:t>
            </a:r>
          </a:p>
          <a:p>
            <a:endParaRPr lang="en-GB" sz="2400" b="1" dirty="0">
              <a:solidFill>
                <a:schemeClr val="bg2"/>
              </a:solidFill>
            </a:endParaRPr>
          </a:p>
        </p:txBody>
      </p:sp>
      <p:sp>
        <p:nvSpPr>
          <p:cNvPr id="3" name="Text Placeholder 2">
            <a:extLst>
              <a:ext uri="{FF2B5EF4-FFF2-40B4-BE49-F238E27FC236}">
                <a16:creationId xmlns:a16="http://schemas.microsoft.com/office/drawing/2014/main" id="{C279B42D-092A-E70F-9307-4B809BF35F8A}"/>
              </a:ext>
            </a:extLst>
          </p:cNvPr>
          <p:cNvSpPr>
            <a:spLocks noGrp="1"/>
          </p:cNvSpPr>
          <p:nvPr>
            <p:ph type="body" sz="quarter" idx="13"/>
          </p:nvPr>
        </p:nvSpPr>
        <p:spPr/>
        <p:txBody>
          <a:bodyPr/>
          <a:lstStyle/>
          <a:p>
            <a:endParaRPr lang="en-GB"/>
          </a:p>
        </p:txBody>
      </p:sp>
      <p:sp>
        <p:nvSpPr>
          <p:cNvPr id="4" name="Title 3">
            <a:extLst>
              <a:ext uri="{FF2B5EF4-FFF2-40B4-BE49-F238E27FC236}">
                <a16:creationId xmlns:a16="http://schemas.microsoft.com/office/drawing/2014/main" id="{DB62A563-9684-80C4-F5DF-7F287355602E}"/>
              </a:ext>
            </a:extLst>
          </p:cNvPr>
          <p:cNvSpPr>
            <a:spLocks noGrp="1"/>
          </p:cNvSpPr>
          <p:nvPr>
            <p:ph type="title"/>
          </p:nvPr>
        </p:nvSpPr>
        <p:spPr/>
        <p:txBody>
          <a:bodyPr/>
          <a:lstStyle/>
          <a:p>
            <a:endParaRPr lang="en-GB"/>
          </a:p>
        </p:txBody>
      </p:sp>
      <p:pic>
        <p:nvPicPr>
          <p:cNvPr id="21" name="Graphic 20">
            <a:extLst>
              <a:ext uri="{FF2B5EF4-FFF2-40B4-BE49-F238E27FC236}">
                <a16:creationId xmlns:a16="http://schemas.microsoft.com/office/drawing/2014/main" id="{42BB9888-697E-A354-A4FF-D3D940249DFB}"/>
              </a:ext>
            </a:extLst>
          </p:cNvPr>
          <p:cNvPicPr>
            <a:picLocks noChangeAspect="1"/>
            <a:extLst>
              <a:ext uri="{51228E76-BA90-4043-B771-695A4F85340A}">
                <alf:liveFeedProps xmlns:alf="http://schemas.microsoft.com/office/drawing/2021/livefeed"/>
              </a:ext>
            </a:extLst>
          </p:cNvPicPr>
          <p:nvPr/>
        </p:nvPicPr>
        <p:blipFill>
          <a:blip r:embed="rId5">
            <a:extLst>
              <a:ext uri="{96DAC541-7B7A-43D3-8B79-37D633B846F1}">
                <asvg:svgBlip xmlns:asvg="http://schemas.microsoft.com/office/drawing/2016/SVG/main" r:embed="rId6"/>
              </a:ext>
            </a:extLst>
          </a:blip>
          <a:stretch>
            <a:fillRect/>
          </a:stretch>
        </p:blipFill>
        <p:spPr>
          <a:xfrm>
            <a:off x="10052304" y="4718304"/>
            <a:ext cx="2057400" cy="2057400"/>
          </a:xfrm>
          <a:prstGeom prst="ellipse">
            <a:avLst/>
          </a:prstGeom>
        </p:spPr>
      </p:pic>
    </p:spTree>
    <p:extLst>
      <p:ext uri="{BB962C8B-B14F-4D97-AF65-F5344CB8AC3E}">
        <p14:creationId xmlns:p14="http://schemas.microsoft.com/office/powerpoint/2010/main" val="1281807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6BA3-D235-CF83-DDCE-29A933586E21}"/>
              </a:ext>
            </a:extLst>
          </p:cNvPr>
          <p:cNvSpPr>
            <a:spLocks noGrp="1"/>
          </p:cNvSpPr>
          <p:nvPr>
            <p:ph type="title"/>
          </p:nvPr>
        </p:nvSpPr>
        <p:spPr/>
        <p:txBody>
          <a:bodyPr/>
          <a:lstStyle/>
          <a:p>
            <a:r>
              <a:rPr lang="en-GB" b="1" dirty="0">
                <a:solidFill>
                  <a:schemeClr val="accent1">
                    <a:lumMod val="75000"/>
                  </a:schemeClr>
                </a:solidFill>
              </a:rPr>
              <a:t>Study Requirements (overwhelming?)</a:t>
            </a:r>
          </a:p>
        </p:txBody>
      </p:sp>
      <p:sp>
        <p:nvSpPr>
          <p:cNvPr id="3" name="Content Placeholder 2">
            <a:extLst>
              <a:ext uri="{FF2B5EF4-FFF2-40B4-BE49-F238E27FC236}">
                <a16:creationId xmlns:a16="http://schemas.microsoft.com/office/drawing/2014/main" id="{109732B7-5E7E-9EFB-88FC-1D4DC251D835}"/>
              </a:ext>
            </a:extLst>
          </p:cNvPr>
          <p:cNvSpPr>
            <a:spLocks noGrp="1"/>
          </p:cNvSpPr>
          <p:nvPr>
            <p:ph idx="1"/>
          </p:nvPr>
        </p:nvSpPr>
        <p:spPr>
          <a:xfrm>
            <a:off x="838200" y="1524000"/>
            <a:ext cx="10896600" cy="5198533"/>
          </a:xfrm>
        </p:spPr>
        <p:txBody>
          <a:bodyPr>
            <a:normAutofit/>
          </a:bodyPr>
          <a:lstStyle/>
          <a:p>
            <a:pPr marL="0" indent="0">
              <a:buNone/>
            </a:pPr>
            <a:r>
              <a:rPr lang="en-GB" b="1" dirty="0"/>
              <a:t>Traditional Approach to Study</a:t>
            </a:r>
          </a:p>
          <a:p>
            <a:pPr marL="514350" indent="-514350">
              <a:buAutoNum type="arabicParenR"/>
            </a:pPr>
            <a:r>
              <a:rPr lang="en-GB" dirty="0"/>
              <a:t>Study the CPPE material (&amp; URLs)</a:t>
            </a:r>
          </a:p>
          <a:p>
            <a:pPr marL="514350" indent="-514350">
              <a:buAutoNum type="arabicParenR"/>
            </a:pPr>
            <a:r>
              <a:rPr lang="en-GB" dirty="0"/>
              <a:t>Study the PGDs (&amp; URLs)</a:t>
            </a:r>
          </a:p>
          <a:p>
            <a:pPr marL="514350" indent="-514350">
              <a:buAutoNum type="arabicParenR"/>
            </a:pPr>
            <a:r>
              <a:rPr lang="en-GB" dirty="0"/>
              <a:t>Study the SLA (Service Level Agreement)</a:t>
            </a:r>
          </a:p>
          <a:p>
            <a:pPr marL="0" indent="0">
              <a:buNone/>
            </a:pPr>
            <a:r>
              <a:rPr lang="en-GB" dirty="0"/>
              <a:t>lastly…    …we look at the Service Delivery forms (paper or electronic)  </a:t>
            </a:r>
          </a:p>
        </p:txBody>
      </p:sp>
      <p:sp>
        <p:nvSpPr>
          <p:cNvPr id="4" name="TextBox 3">
            <a:extLst>
              <a:ext uri="{FF2B5EF4-FFF2-40B4-BE49-F238E27FC236}">
                <a16:creationId xmlns:a16="http://schemas.microsoft.com/office/drawing/2014/main" id="{C8AB9DE6-7815-CD2B-C93C-18533223FFA9}"/>
              </a:ext>
            </a:extLst>
          </p:cNvPr>
          <p:cNvSpPr txBox="1"/>
          <p:nvPr/>
        </p:nvSpPr>
        <p:spPr>
          <a:xfrm>
            <a:off x="7162800" y="2048934"/>
            <a:ext cx="4775200" cy="1631216"/>
          </a:xfrm>
          <a:prstGeom prst="rect">
            <a:avLst/>
          </a:prstGeom>
          <a:noFill/>
        </p:spPr>
        <p:txBody>
          <a:bodyPr wrap="square" rtlCol="0">
            <a:spAutoFit/>
          </a:bodyPr>
          <a:lstStyle/>
          <a:p>
            <a:r>
              <a:rPr lang="en-GB" sz="2000" b="1" dirty="0">
                <a:solidFill>
                  <a:srgbClr val="FF3300"/>
                </a:solidFill>
              </a:rPr>
              <a:t>- Volume of reading is overwhelming…</a:t>
            </a:r>
          </a:p>
          <a:p>
            <a:r>
              <a:rPr lang="en-GB" sz="2000" b="1" dirty="0">
                <a:solidFill>
                  <a:srgbClr val="FF3300"/>
                </a:solidFill>
              </a:rPr>
              <a:t>- dozens of URL references to click on…</a:t>
            </a:r>
          </a:p>
          <a:p>
            <a:r>
              <a:rPr lang="en-GB" sz="2000" b="1" dirty="0">
                <a:solidFill>
                  <a:srgbClr val="FF3300"/>
                </a:solidFill>
              </a:rPr>
              <a:t>- “a clinical rabbit hole” …</a:t>
            </a:r>
          </a:p>
          <a:p>
            <a:r>
              <a:rPr lang="en-GB" sz="2000" b="1" dirty="0">
                <a:solidFill>
                  <a:srgbClr val="FF3300"/>
                </a:solidFill>
              </a:rPr>
              <a:t>- professional anxiety …</a:t>
            </a:r>
          </a:p>
          <a:p>
            <a:r>
              <a:rPr lang="en-GB" sz="2000" b="1" dirty="0">
                <a:solidFill>
                  <a:srgbClr val="FF3300"/>
                </a:solidFill>
              </a:rPr>
              <a:t>- “I’ll never remember all of the…?</a:t>
            </a:r>
          </a:p>
        </p:txBody>
      </p:sp>
      <p:pic>
        <p:nvPicPr>
          <p:cNvPr id="6" name="Picture 5">
            <a:extLst>
              <a:ext uri="{FF2B5EF4-FFF2-40B4-BE49-F238E27FC236}">
                <a16:creationId xmlns:a16="http://schemas.microsoft.com/office/drawing/2014/main" id="{10B3AA8A-C955-2E1A-DA96-066E7FAA825A}"/>
              </a:ext>
            </a:extLst>
          </p:cNvPr>
          <p:cNvPicPr>
            <a:picLocks noChangeAspect="1"/>
          </p:cNvPicPr>
          <p:nvPr/>
        </p:nvPicPr>
        <p:blipFill>
          <a:blip r:embed="rId3"/>
          <a:stretch>
            <a:fillRect/>
          </a:stretch>
        </p:blipFill>
        <p:spPr>
          <a:xfrm>
            <a:off x="10701338" y="490007"/>
            <a:ext cx="889216" cy="813859"/>
          </a:xfrm>
          <a:prstGeom prst="rect">
            <a:avLst/>
          </a:prstGeom>
        </p:spPr>
      </p:pic>
    </p:spTree>
    <p:extLst>
      <p:ext uri="{BB962C8B-B14F-4D97-AF65-F5344CB8AC3E}">
        <p14:creationId xmlns:p14="http://schemas.microsoft.com/office/powerpoint/2010/main" val="25443042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6BA3-D235-CF83-DDCE-29A933586E21}"/>
              </a:ext>
            </a:extLst>
          </p:cNvPr>
          <p:cNvSpPr>
            <a:spLocks noGrp="1"/>
          </p:cNvSpPr>
          <p:nvPr>
            <p:ph type="title"/>
          </p:nvPr>
        </p:nvSpPr>
        <p:spPr/>
        <p:txBody>
          <a:bodyPr/>
          <a:lstStyle/>
          <a:p>
            <a:r>
              <a:rPr lang="en-GB" b="1" dirty="0">
                <a:solidFill>
                  <a:schemeClr val="accent1">
                    <a:lumMod val="75000"/>
                  </a:schemeClr>
                </a:solidFill>
              </a:rPr>
              <a:t>Study Requirements (overwhelming?)</a:t>
            </a:r>
          </a:p>
        </p:txBody>
      </p:sp>
      <p:sp>
        <p:nvSpPr>
          <p:cNvPr id="3" name="Content Placeholder 2">
            <a:extLst>
              <a:ext uri="{FF2B5EF4-FFF2-40B4-BE49-F238E27FC236}">
                <a16:creationId xmlns:a16="http://schemas.microsoft.com/office/drawing/2014/main" id="{109732B7-5E7E-9EFB-88FC-1D4DC251D835}"/>
              </a:ext>
            </a:extLst>
          </p:cNvPr>
          <p:cNvSpPr>
            <a:spLocks noGrp="1"/>
          </p:cNvSpPr>
          <p:nvPr>
            <p:ph idx="1"/>
          </p:nvPr>
        </p:nvSpPr>
        <p:spPr>
          <a:xfrm>
            <a:off x="838200" y="1524000"/>
            <a:ext cx="10896600" cy="5198533"/>
          </a:xfrm>
        </p:spPr>
        <p:txBody>
          <a:bodyPr>
            <a:normAutofit/>
          </a:bodyPr>
          <a:lstStyle/>
          <a:p>
            <a:pPr marL="0" indent="0">
              <a:buNone/>
            </a:pPr>
            <a:r>
              <a:rPr lang="en-GB" b="1" dirty="0">
                <a:solidFill>
                  <a:schemeClr val="bg1">
                    <a:lumMod val="50000"/>
                  </a:schemeClr>
                </a:solidFill>
              </a:rPr>
              <a:t>Traditional Approach to Study</a:t>
            </a:r>
          </a:p>
          <a:p>
            <a:pPr marL="514350" indent="-514350">
              <a:buAutoNum type="arabicParenR"/>
            </a:pPr>
            <a:r>
              <a:rPr lang="en-GB" dirty="0">
                <a:solidFill>
                  <a:schemeClr val="bg1">
                    <a:lumMod val="50000"/>
                  </a:schemeClr>
                </a:solidFill>
              </a:rPr>
              <a:t>Study the CPPE material (&amp; URLs)</a:t>
            </a:r>
          </a:p>
          <a:p>
            <a:pPr marL="514350" indent="-514350">
              <a:buAutoNum type="arabicParenR"/>
            </a:pPr>
            <a:r>
              <a:rPr lang="en-GB" dirty="0">
                <a:solidFill>
                  <a:schemeClr val="bg1">
                    <a:lumMod val="50000"/>
                  </a:schemeClr>
                </a:solidFill>
              </a:rPr>
              <a:t>Study the PGDs (&amp; URLs)</a:t>
            </a:r>
          </a:p>
          <a:p>
            <a:pPr marL="514350" indent="-514350">
              <a:buAutoNum type="arabicParenR"/>
            </a:pPr>
            <a:r>
              <a:rPr lang="en-GB" dirty="0">
                <a:solidFill>
                  <a:schemeClr val="bg1">
                    <a:lumMod val="50000"/>
                  </a:schemeClr>
                </a:solidFill>
              </a:rPr>
              <a:t>Study the SLA (Service Level Agreement)</a:t>
            </a:r>
          </a:p>
          <a:p>
            <a:pPr marL="0" indent="0">
              <a:buNone/>
            </a:pPr>
            <a:r>
              <a:rPr lang="en-GB" dirty="0">
                <a:solidFill>
                  <a:schemeClr val="bg1">
                    <a:lumMod val="50000"/>
                  </a:schemeClr>
                </a:solidFill>
              </a:rPr>
              <a:t>lastly…    …we look at the Service Delivery forms (paper or electronic)  </a:t>
            </a:r>
          </a:p>
          <a:p>
            <a:pPr marL="0" indent="0">
              <a:buNone/>
            </a:pPr>
            <a:r>
              <a:rPr lang="en-GB" b="1" dirty="0"/>
              <a:t>Learning &amp; Advice</a:t>
            </a:r>
          </a:p>
          <a:p>
            <a:r>
              <a:rPr lang="en-GB" dirty="0"/>
              <a:t> </a:t>
            </a:r>
            <a:r>
              <a:rPr lang="en-GB" i="1" dirty="0"/>
              <a:t>flip it </a:t>
            </a:r>
            <a:r>
              <a:rPr lang="en-GB" dirty="0"/>
              <a:t>&amp; explore the Service Delivery forms FIRST!</a:t>
            </a:r>
          </a:p>
          <a:p>
            <a:r>
              <a:rPr lang="en-GB" dirty="0"/>
              <a:t>look at the actual boxes to be ticked &amp; the issues to be considered</a:t>
            </a:r>
          </a:p>
          <a:p>
            <a:r>
              <a:rPr lang="en-GB" dirty="0"/>
              <a:t>see extent of clinical support in the Delivery Form (PharmOutcomes)</a:t>
            </a:r>
          </a:p>
          <a:p>
            <a:pPr marL="0" indent="0">
              <a:buNone/>
            </a:pPr>
            <a:r>
              <a:rPr lang="en-GB" i="1" dirty="0"/>
              <a:t>…and enjoy a sense of decompression!</a:t>
            </a:r>
          </a:p>
        </p:txBody>
      </p:sp>
      <p:sp>
        <p:nvSpPr>
          <p:cNvPr id="4" name="TextBox 3">
            <a:extLst>
              <a:ext uri="{FF2B5EF4-FFF2-40B4-BE49-F238E27FC236}">
                <a16:creationId xmlns:a16="http://schemas.microsoft.com/office/drawing/2014/main" id="{C8AB9DE6-7815-CD2B-C93C-18533223FFA9}"/>
              </a:ext>
            </a:extLst>
          </p:cNvPr>
          <p:cNvSpPr txBox="1"/>
          <p:nvPr/>
        </p:nvSpPr>
        <p:spPr>
          <a:xfrm>
            <a:off x="7162800" y="2048934"/>
            <a:ext cx="4775200" cy="1631216"/>
          </a:xfrm>
          <a:prstGeom prst="rect">
            <a:avLst/>
          </a:prstGeom>
          <a:noFill/>
        </p:spPr>
        <p:txBody>
          <a:bodyPr wrap="square" rtlCol="0">
            <a:spAutoFit/>
          </a:bodyPr>
          <a:lstStyle/>
          <a:p>
            <a:r>
              <a:rPr lang="en-GB" sz="2000" b="1" dirty="0">
                <a:solidFill>
                  <a:srgbClr val="FF3300"/>
                </a:solidFill>
              </a:rPr>
              <a:t>- reading volume is overwhelming…</a:t>
            </a:r>
          </a:p>
          <a:p>
            <a:r>
              <a:rPr lang="en-GB" sz="2000" b="1" dirty="0">
                <a:solidFill>
                  <a:srgbClr val="FF3300"/>
                </a:solidFill>
              </a:rPr>
              <a:t>- dozens of URL references to click on…</a:t>
            </a:r>
          </a:p>
          <a:p>
            <a:r>
              <a:rPr lang="en-GB" sz="2000" b="1" dirty="0">
                <a:solidFill>
                  <a:srgbClr val="FF3300"/>
                </a:solidFill>
              </a:rPr>
              <a:t>- “a clinical rabbit hole” …</a:t>
            </a:r>
          </a:p>
          <a:p>
            <a:r>
              <a:rPr lang="en-GB" sz="2000" b="1" dirty="0">
                <a:solidFill>
                  <a:srgbClr val="FF3300"/>
                </a:solidFill>
              </a:rPr>
              <a:t>- professional anxiety …</a:t>
            </a:r>
          </a:p>
          <a:p>
            <a:r>
              <a:rPr lang="en-GB" sz="2000" b="1" dirty="0">
                <a:solidFill>
                  <a:srgbClr val="FF3300"/>
                </a:solidFill>
              </a:rPr>
              <a:t>- “I’ll never remember all of the…?</a:t>
            </a:r>
          </a:p>
        </p:txBody>
      </p:sp>
      <p:pic>
        <p:nvPicPr>
          <p:cNvPr id="6" name="Picture 5">
            <a:extLst>
              <a:ext uri="{FF2B5EF4-FFF2-40B4-BE49-F238E27FC236}">
                <a16:creationId xmlns:a16="http://schemas.microsoft.com/office/drawing/2014/main" id="{10B3AA8A-C955-2E1A-DA96-066E7FAA825A}"/>
              </a:ext>
            </a:extLst>
          </p:cNvPr>
          <p:cNvPicPr>
            <a:picLocks noChangeAspect="1"/>
          </p:cNvPicPr>
          <p:nvPr/>
        </p:nvPicPr>
        <p:blipFill>
          <a:blip r:embed="rId3"/>
          <a:stretch>
            <a:fillRect/>
          </a:stretch>
        </p:blipFill>
        <p:spPr>
          <a:xfrm>
            <a:off x="10701338" y="490007"/>
            <a:ext cx="889216" cy="813859"/>
          </a:xfrm>
          <a:prstGeom prst="rect">
            <a:avLst/>
          </a:prstGeom>
        </p:spPr>
      </p:pic>
    </p:spTree>
    <p:extLst>
      <p:ext uri="{BB962C8B-B14F-4D97-AF65-F5344CB8AC3E}">
        <p14:creationId xmlns:p14="http://schemas.microsoft.com/office/powerpoint/2010/main" val="1750916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F7C2-9D08-4984-8EB5-1EF2E58B1B14}"/>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E0F5D95-3B5A-D929-349C-133ECB7DAF7B}"/>
              </a:ext>
            </a:extLst>
          </p:cNvPr>
          <p:cNvPicPr>
            <a:picLocks noGrp="1" noChangeAspect="1"/>
          </p:cNvPicPr>
          <p:nvPr>
            <p:ph idx="1"/>
          </p:nvPr>
        </p:nvPicPr>
        <p:blipFill>
          <a:blip r:embed="rId3"/>
          <a:stretch>
            <a:fillRect/>
          </a:stretch>
        </p:blipFill>
        <p:spPr>
          <a:xfrm>
            <a:off x="98441" y="47518"/>
            <a:ext cx="12093559" cy="6810482"/>
          </a:xfrm>
        </p:spPr>
      </p:pic>
    </p:spTree>
    <p:extLst>
      <p:ext uri="{BB962C8B-B14F-4D97-AF65-F5344CB8AC3E}">
        <p14:creationId xmlns:p14="http://schemas.microsoft.com/office/powerpoint/2010/main" val="2440928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BB06B-27AB-5A5B-16E3-67AE7677286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000E1552-1260-7263-D18F-B2DD0CA45763}"/>
              </a:ext>
            </a:extLst>
          </p:cNvPr>
          <p:cNvPicPr>
            <a:picLocks noGrp="1" noChangeAspect="1"/>
          </p:cNvPicPr>
          <p:nvPr>
            <p:ph idx="1"/>
          </p:nvPr>
        </p:nvPicPr>
        <p:blipFill>
          <a:blip r:embed="rId3"/>
          <a:stretch>
            <a:fillRect/>
          </a:stretch>
        </p:blipFill>
        <p:spPr>
          <a:xfrm>
            <a:off x="0" y="9913"/>
            <a:ext cx="12191999" cy="6848087"/>
          </a:xfrm>
        </p:spPr>
      </p:pic>
    </p:spTree>
    <p:extLst>
      <p:ext uri="{BB962C8B-B14F-4D97-AF65-F5344CB8AC3E}">
        <p14:creationId xmlns:p14="http://schemas.microsoft.com/office/powerpoint/2010/main" val="363616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F8D81-C51A-B1DF-664E-A935E86719A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75BA143-7D04-7F78-298B-B84873A9F35D}"/>
              </a:ext>
            </a:extLst>
          </p:cNvPr>
          <p:cNvPicPr>
            <a:picLocks noGrp="1" noChangeAspect="1"/>
          </p:cNvPicPr>
          <p:nvPr>
            <p:ph idx="1"/>
          </p:nvPr>
        </p:nvPicPr>
        <p:blipFill>
          <a:blip r:embed="rId3"/>
          <a:stretch>
            <a:fillRect/>
          </a:stretch>
        </p:blipFill>
        <p:spPr>
          <a:xfrm>
            <a:off x="568539" y="365125"/>
            <a:ext cx="11054922" cy="6390915"/>
          </a:xfrm>
        </p:spPr>
      </p:pic>
    </p:spTree>
    <p:extLst>
      <p:ext uri="{BB962C8B-B14F-4D97-AF65-F5344CB8AC3E}">
        <p14:creationId xmlns:p14="http://schemas.microsoft.com/office/powerpoint/2010/main" val="54737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7461-FEB2-DA65-3B22-D90FE1B262C0}"/>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21542EC4-BF43-8DAF-913E-5FC51ED9EE11}"/>
              </a:ext>
            </a:extLst>
          </p:cNvPr>
          <p:cNvPicPr>
            <a:picLocks noGrp="1" noChangeAspect="1"/>
          </p:cNvPicPr>
          <p:nvPr>
            <p:ph idx="1"/>
          </p:nvPr>
        </p:nvPicPr>
        <p:blipFill>
          <a:blip r:embed="rId3"/>
          <a:stretch>
            <a:fillRect/>
          </a:stretch>
        </p:blipFill>
        <p:spPr>
          <a:xfrm>
            <a:off x="-1" y="132093"/>
            <a:ext cx="11565468" cy="6725907"/>
          </a:xfrm>
        </p:spPr>
      </p:pic>
    </p:spTree>
    <p:extLst>
      <p:ext uri="{BB962C8B-B14F-4D97-AF65-F5344CB8AC3E}">
        <p14:creationId xmlns:p14="http://schemas.microsoft.com/office/powerpoint/2010/main" val="275003567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328CCCE7BEA4585B029F41A0E1AC9" ma:contentTypeVersion="15" ma:contentTypeDescription="Create a new document." ma:contentTypeScope="" ma:versionID="fcad9c70ce6a762366e68e0012735e66">
  <xsd:schema xmlns:xsd="http://www.w3.org/2001/XMLSchema" xmlns:xs="http://www.w3.org/2001/XMLSchema" xmlns:p="http://schemas.microsoft.com/office/2006/metadata/properties" xmlns:ns2="f17fc8a1-5490-45e7-81e7-6700eb699e55" xmlns:ns3="dbade1a9-730d-4822-837f-bf8eae94ace9" targetNamespace="http://schemas.microsoft.com/office/2006/metadata/properties" ma:root="true" ma:fieldsID="829bb83dd367809d012ec35f7c24d26c" ns2:_="" ns3:_="">
    <xsd:import namespace="f17fc8a1-5490-45e7-81e7-6700eb699e55"/>
    <xsd:import namespace="dbade1a9-730d-4822-837f-bf8eae94ace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7fc8a1-5490-45e7-81e7-6700eb699e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e1eefcb-1ca8-4dab-9857-826876a6e6e7"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descriptio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ade1a9-730d-4822-837f-bf8eae94ace9"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da928e8-cd46-4692-860c-df6c89c65594}" ma:internalName="TaxCatchAll" ma:showField="CatchAllData" ma:web="dbade1a9-730d-4822-837f-bf8eae94ace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17fc8a1-5490-45e7-81e7-6700eb699e55">
      <Terms xmlns="http://schemas.microsoft.com/office/infopath/2007/PartnerControls"/>
    </lcf76f155ced4ddcb4097134ff3c332f>
    <TaxCatchAll xmlns="dbade1a9-730d-4822-837f-bf8eae94ace9" xsi:nil="true"/>
  </documentManagement>
</p:properties>
</file>

<file path=customXml/itemProps1.xml><?xml version="1.0" encoding="utf-8"?>
<ds:datastoreItem xmlns:ds="http://schemas.openxmlformats.org/officeDocument/2006/customXml" ds:itemID="{DFDDD86A-229E-4748-A8DB-99F25B32E043}"/>
</file>

<file path=customXml/itemProps2.xml><?xml version="1.0" encoding="utf-8"?>
<ds:datastoreItem xmlns:ds="http://schemas.openxmlformats.org/officeDocument/2006/customXml" ds:itemID="{07B7C763-B448-46EA-9AA2-05FA49C89B3F}">
  <ds:schemaRefs>
    <ds:schemaRef ds:uri="http://schemas.microsoft.com/sharepoint/v3/contenttype/forms"/>
  </ds:schemaRefs>
</ds:datastoreItem>
</file>

<file path=customXml/itemProps3.xml><?xml version="1.0" encoding="utf-8"?>
<ds:datastoreItem xmlns:ds="http://schemas.openxmlformats.org/officeDocument/2006/customXml" ds:itemID="{6F3DA309-95F8-4E20-B13E-5D1858CEEDD5}">
  <ds:schemaRefs>
    <ds:schemaRef ds:uri="http://purl.org/dc/dcmitype/"/>
    <ds:schemaRef ds:uri="2b2ce701-a1dc-4c79-9ae1-c4e171a00ff4"/>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schemas.microsoft.com/sharepoint/v3"/>
    <ds:schemaRef ds:uri="http://purl.org/dc/terms/"/>
    <ds:schemaRef ds:uri="http://purl.org/dc/elements/1.1/"/>
    <ds:schemaRef ds:uri="8edd6c64-d714-4dbf-9c9e-c2c23325ce0e"/>
    <ds:schemaRef ds:uri="http://www.w3.org/XML/1998/namespace"/>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17892</TotalTime>
  <Words>2919</Words>
  <Application>Microsoft Office PowerPoint</Application>
  <PresentationFormat>Widescreen</PresentationFormat>
  <Paragraphs>235</Paragraphs>
  <Slides>30</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30</vt:i4>
      </vt:variant>
    </vt:vector>
  </HeadingPairs>
  <TitlesOfParts>
    <vt:vector size="36" baseType="lpstr">
      <vt:lpstr>Aptos</vt:lpstr>
      <vt:lpstr>Arial</vt:lpstr>
      <vt:lpstr>Calibri</vt:lpstr>
      <vt:lpstr>Calibri Light</vt:lpstr>
      <vt:lpstr>1_Custom Design</vt:lpstr>
      <vt:lpstr>NHSD-Refresh-Theme-NOV1120B</vt:lpstr>
      <vt:lpstr>PowerPoint Presentation</vt:lpstr>
      <vt:lpstr>Broad Issues Arising</vt:lpstr>
      <vt:lpstr>Study Requirements (overwhelming?)</vt:lpstr>
      <vt:lpstr>Study Requirements (overwhelming?)</vt:lpstr>
      <vt:lpstr>Study Requirements (overwhelming?)</vt:lpstr>
      <vt:lpstr>PowerPoint Presentation</vt:lpstr>
      <vt:lpstr>PowerPoint Presentation</vt:lpstr>
      <vt:lpstr>PowerPoint Presentation</vt:lpstr>
      <vt:lpstr>PowerPoint Presentation</vt:lpstr>
      <vt:lpstr>Flipping allows pharmacists to focus their Study</vt:lpstr>
      <vt:lpstr>Operational Time Pressures</vt:lpstr>
      <vt:lpstr>Operational Time Pressures</vt:lpstr>
      <vt:lpstr>Operational Time Pressures</vt:lpstr>
      <vt:lpstr>Operational Time Pressures</vt:lpstr>
      <vt:lpstr>Surgery Referrals  (problematic)</vt:lpstr>
      <vt:lpstr>PowerPoint Presentation</vt:lpstr>
      <vt:lpstr>PowerPoint Presentation</vt:lpstr>
      <vt:lpstr>PowerPoint Presentation</vt:lpstr>
      <vt:lpstr>PowerPoint Presentation</vt:lpstr>
      <vt:lpstr>Red Flags ?</vt:lpstr>
      <vt:lpstr>PowerPoint Presentation</vt:lpstr>
      <vt:lpstr>Can’t I just ask patients to ‘go to the pharmacy?’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 a summary for General Practice Teams</dc:title>
  <dc:creator>Jacqueline Buxton</dc:creator>
  <cp:lastModifiedBy>Gareth McCague</cp:lastModifiedBy>
  <cp:revision>13</cp:revision>
  <cp:lastPrinted>2024-04-17T06:22:26Z</cp:lastPrinted>
  <dcterms:created xsi:type="dcterms:W3CDTF">2024-01-04T16:55:35Z</dcterms:created>
  <dcterms:modified xsi:type="dcterms:W3CDTF">2024-04-17T18:38:53Z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0x01010005E4BE5FB1AA4A419860DD7359D2E42F</vt:lpwstr>
  </property>
  <property fmtid="{D5CDD505-2E9C-101B-9397-08002B2CF9AE}" pid="3" name="MediaServiceImageTags">
    <vt:lpwstr/>
  </property>
</Properties>
</file>