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6" r:id="rId5"/>
    <p:sldId id="279" r:id="rId6"/>
    <p:sldId id="280" r:id="rId7"/>
    <p:sldId id="2147474054" r:id="rId8"/>
    <p:sldId id="2147474055" r:id="rId9"/>
    <p:sldId id="2147474056" r:id="rId10"/>
    <p:sldId id="345" r:id="rId11"/>
    <p:sldId id="2147474057" r:id="rId12"/>
    <p:sldId id="351" r:id="rId13"/>
    <p:sldId id="2147474058" r:id="rId14"/>
    <p:sldId id="2147474059" r:id="rId15"/>
    <p:sldId id="2147474060" r:id="rId16"/>
    <p:sldId id="2147474061" r:id="rId17"/>
    <p:sldId id="323" r:id="rId18"/>
  </p:sldIdLst>
  <p:sldSz cx="12192000" cy="6858000"/>
  <p:notesSz cx="6889750"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33CC33"/>
    <a:srgbClr val="89C7D4"/>
    <a:srgbClr val="FCD9D5"/>
    <a:srgbClr val="FF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EF33F2-9B62-4109-9F61-DC18F2839735}" v="6" dt="2024-04-17T10:52:01.4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8800" autoAdjust="0"/>
  </p:normalViewPr>
  <p:slideViewPr>
    <p:cSldViewPr snapToGrid="0">
      <p:cViewPr varScale="1">
        <p:scale>
          <a:sx n="43" d="100"/>
          <a:sy n="43" d="100"/>
        </p:scale>
        <p:origin x="15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755"/>
          </a:xfrm>
          <a:prstGeom prst="rect">
            <a:avLst/>
          </a:prstGeom>
        </p:spPr>
        <p:txBody>
          <a:bodyPr vert="horz" lIns="96625" tIns="48312" rIns="96625" bIns="48312" rtlCol="0"/>
          <a:lstStyle>
            <a:lvl1pPr algn="l">
              <a:defRPr sz="1300"/>
            </a:lvl1pPr>
          </a:lstStyle>
          <a:p>
            <a:endParaRPr lang="en-GB"/>
          </a:p>
        </p:txBody>
      </p:sp>
      <p:sp>
        <p:nvSpPr>
          <p:cNvPr id="3" name="Date Placeholder 2"/>
          <p:cNvSpPr>
            <a:spLocks noGrp="1"/>
          </p:cNvSpPr>
          <p:nvPr>
            <p:ph type="dt" idx="1"/>
          </p:nvPr>
        </p:nvSpPr>
        <p:spPr>
          <a:xfrm>
            <a:off x="3902597" y="0"/>
            <a:ext cx="2985558" cy="502755"/>
          </a:xfrm>
          <a:prstGeom prst="rect">
            <a:avLst/>
          </a:prstGeom>
        </p:spPr>
        <p:txBody>
          <a:bodyPr vert="horz" lIns="96625" tIns="48312" rIns="96625" bIns="48312" rtlCol="0"/>
          <a:lstStyle>
            <a:lvl1pPr algn="r">
              <a:defRPr sz="1300"/>
            </a:lvl1pPr>
          </a:lstStyle>
          <a:p>
            <a:fld id="{655CEB69-B5A0-42B0-886D-5D2620C2185F}" type="datetimeFigureOut">
              <a:rPr lang="en-GB" smtClean="0"/>
              <a:t>17/04/2024</a:t>
            </a:fld>
            <a:endParaRPr lang="en-GB"/>
          </a:p>
        </p:txBody>
      </p:sp>
      <p:sp>
        <p:nvSpPr>
          <p:cNvPr id="4" name="Slide Image Placeholder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25" tIns="48312" rIns="96625" bIns="48312" rtlCol="0" anchor="ctr"/>
          <a:lstStyle/>
          <a:p>
            <a:endParaRPr lang="en-GB"/>
          </a:p>
        </p:txBody>
      </p:sp>
      <p:sp>
        <p:nvSpPr>
          <p:cNvPr id="5" name="Notes Placeholder 4"/>
          <p:cNvSpPr>
            <a:spLocks noGrp="1"/>
          </p:cNvSpPr>
          <p:nvPr>
            <p:ph type="body" sz="quarter" idx="3"/>
          </p:nvPr>
        </p:nvSpPr>
        <p:spPr>
          <a:xfrm>
            <a:off x="688975" y="4822269"/>
            <a:ext cx="5511800" cy="3945493"/>
          </a:xfrm>
          <a:prstGeom prst="rect">
            <a:avLst/>
          </a:prstGeom>
        </p:spPr>
        <p:txBody>
          <a:bodyPr vert="horz" lIns="96625" tIns="48312" rIns="96625" bIns="48312"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517547"/>
            <a:ext cx="2985558" cy="502754"/>
          </a:xfrm>
          <a:prstGeom prst="rect">
            <a:avLst/>
          </a:prstGeom>
        </p:spPr>
        <p:txBody>
          <a:bodyPr vert="horz" lIns="96625" tIns="48312" rIns="96625" bIns="48312"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7547"/>
            <a:ext cx="2985558" cy="502754"/>
          </a:xfrm>
          <a:prstGeom prst="rect">
            <a:avLst/>
          </a:prstGeom>
        </p:spPr>
        <p:txBody>
          <a:bodyPr vert="horz" lIns="96625" tIns="48312" rIns="96625" bIns="48312" rtlCol="0" anchor="b"/>
          <a:lstStyle>
            <a:lvl1pPr algn="r">
              <a:defRPr sz="1300"/>
            </a:lvl1pPr>
          </a:lstStyle>
          <a:p>
            <a:fld id="{526C105D-62D9-4230-B56D-D6FCC197128A}" type="slidenum">
              <a:rPr lang="en-GB" smtClean="0"/>
              <a:t>‹#›</a:t>
            </a:fld>
            <a:endParaRPr lang="en-GB"/>
          </a:p>
        </p:txBody>
      </p:sp>
    </p:spTree>
    <p:extLst>
      <p:ext uri="{BB962C8B-B14F-4D97-AF65-F5344CB8AC3E}">
        <p14:creationId xmlns:p14="http://schemas.microsoft.com/office/powerpoint/2010/main" val="2307585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6C105D-62D9-4230-B56D-D6FCC197128A}" type="slidenum">
              <a:rPr lang="en-GB" smtClean="0"/>
              <a:t>1</a:t>
            </a:fld>
            <a:endParaRPr lang="en-GB"/>
          </a:p>
        </p:txBody>
      </p:sp>
    </p:spTree>
    <p:extLst>
      <p:ext uri="{BB962C8B-B14F-4D97-AF65-F5344CB8AC3E}">
        <p14:creationId xmlns:p14="http://schemas.microsoft.com/office/powerpoint/2010/main" val="3484927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6C105D-62D9-4230-B56D-D6FCC197128A}" type="slidenum">
              <a:rPr lang="en-GB" smtClean="0"/>
              <a:t>8</a:t>
            </a:fld>
            <a:endParaRPr lang="en-GB"/>
          </a:p>
        </p:txBody>
      </p:sp>
    </p:spTree>
    <p:extLst>
      <p:ext uri="{BB962C8B-B14F-4D97-AF65-F5344CB8AC3E}">
        <p14:creationId xmlns:p14="http://schemas.microsoft.com/office/powerpoint/2010/main" val="342951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6C105D-62D9-4230-B56D-D6FCC197128A}" type="slidenum">
              <a:rPr lang="en-GB" smtClean="0"/>
              <a:t>10</a:t>
            </a:fld>
            <a:endParaRPr lang="en-GB"/>
          </a:p>
        </p:txBody>
      </p:sp>
    </p:spTree>
    <p:extLst>
      <p:ext uri="{BB962C8B-B14F-4D97-AF65-F5344CB8AC3E}">
        <p14:creationId xmlns:p14="http://schemas.microsoft.com/office/powerpoint/2010/main" val="3618473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6C105D-62D9-4230-B56D-D6FCC197128A}" type="slidenum">
              <a:rPr lang="en-GB" smtClean="0"/>
              <a:t>14</a:t>
            </a:fld>
            <a:endParaRPr lang="en-GB"/>
          </a:p>
        </p:txBody>
      </p:sp>
    </p:spTree>
    <p:extLst>
      <p:ext uri="{BB962C8B-B14F-4D97-AF65-F5344CB8AC3E}">
        <p14:creationId xmlns:p14="http://schemas.microsoft.com/office/powerpoint/2010/main" val="28323932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1647115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ection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accent6"/>
                </a:solidFill>
              </a:defRPr>
            </a:lvl1pPr>
          </a:lstStyle>
          <a:p>
            <a:r>
              <a:rPr lang="en-US"/>
              <a:t>Click to edit Master title style</a:t>
            </a:r>
            <a:endParaRPr lang="en-US" dirty="0"/>
          </a:p>
        </p:txBody>
      </p:sp>
    </p:spTree>
    <p:extLst>
      <p:ext uri="{BB962C8B-B14F-4D97-AF65-F5344CB8AC3E}">
        <p14:creationId xmlns:p14="http://schemas.microsoft.com/office/powerpoint/2010/main" val="3259589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DED8-4D4F-EFED-613A-F59C47920805}"/>
              </a:ext>
            </a:extLst>
          </p:cNvPr>
          <p:cNvSpPr>
            <a:spLocks noGrp="1"/>
          </p:cNvSpPr>
          <p:nvPr>
            <p:ph type="title"/>
          </p:nvPr>
        </p:nvSpPr>
        <p:spPr>
          <a:xfrm>
            <a:off x="936978" y="365125"/>
            <a:ext cx="1041682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76782A5-1A86-937D-22E5-C3571C8BCCC2}"/>
              </a:ext>
            </a:extLst>
          </p:cNvPr>
          <p:cNvSpPr>
            <a:spLocks noGrp="1"/>
          </p:cNvSpPr>
          <p:nvPr>
            <p:ph sz="half" idx="1"/>
          </p:nvPr>
        </p:nvSpPr>
        <p:spPr>
          <a:xfrm>
            <a:off x="936978" y="1825625"/>
            <a:ext cx="50828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37EF7FE-06D2-883E-5876-1F8132E7A648}"/>
              </a:ext>
            </a:extLst>
          </p:cNvPr>
          <p:cNvSpPr>
            <a:spLocks noGrp="1"/>
          </p:cNvSpPr>
          <p:nvPr>
            <p:ph sz="half" idx="2"/>
          </p:nvPr>
        </p:nvSpPr>
        <p:spPr>
          <a:xfrm>
            <a:off x="6270978" y="1825625"/>
            <a:ext cx="50828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B405CF-2D37-8B88-F360-0D7B4691B34E}"/>
              </a:ext>
            </a:extLst>
          </p:cNvPr>
          <p:cNvSpPr>
            <a:spLocks noGrp="1"/>
          </p:cNvSpPr>
          <p:nvPr>
            <p:ph type="dt" sz="half" idx="10"/>
          </p:nvPr>
        </p:nvSpPr>
        <p:spPr/>
        <p:txBody>
          <a:bodyPr/>
          <a:lstStyle/>
          <a:p>
            <a:fld id="{8F3B928F-9529-4741-8D68-C934E21C6887}" type="datetimeFigureOut">
              <a:rPr lang="en-US" smtClean="0"/>
              <a:t>4/17/2024</a:t>
            </a:fld>
            <a:endParaRPr lang="en-US"/>
          </a:p>
        </p:txBody>
      </p:sp>
      <p:sp>
        <p:nvSpPr>
          <p:cNvPr id="6" name="Footer Placeholder 5">
            <a:extLst>
              <a:ext uri="{FF2B5EF4-FFF2-40B4-BE49-F238E27FC236}">
                <a16:creationId xmlns:a16="http://schemas.microsoft.com/office/drawing/2014/main" id="{6C85B0C1-1746-696D-8E4C-C0354C0417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CA69A7-0EC1-8AC4-AD38-1F7C596DA839}"/>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2330309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3674181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154370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180050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sz="800">
                <a:solidFill>
                  <a:schemeClr val="tx1"/>
                </a:solidFill>
              </a:defRPr>
            </a:lvl1pPr>
          </a:lstStyle>
          <a:p>
            <a:fld id="{67DE7D0A-5CC0-CD4F-AD63-02ED5F8284D6}" type="slidenum">
              <a:rPr lang="en-US" smtClean="0"/>
              <a:pPr/>
              <a:t>‹#›</a:t>
            </a:fld>
            <a:endParaRPr lang="en-US"/>
          </a:p>
        </p:txBody>
      </p:sp>
      <p:sp>
        <p:nvSpPr>
          <p:cNvPr id="4" name="Content Placeholder 2"/>
          <p:cNvSpPr>
            <a:spLocks noGrp="1"/>
          </p:cNvSpPr>
          <p:nvPr>
            <p:ph idx="1"/>
          </p:nvPr>
        </p:nvSpPr>
        <p:spPr>
          <a:xfrm>
            <a:off x="609605" y="1680296"/>
            <a:ext cx="10455611" cy="39507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0431722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EC521-28BF-4087-8597-AEDD0F542C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9B6A90-7A35-4622-8F90-9A45EE914D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E56468-9DB2-48E2-B701-7E5B548B2CC6}"/>
              </a:ext>
            </a:extLst>
          </p:cNvPr>
          <p:cNvSpPr>
            <a:spLocks noGrp="1"/>
          </p:cNvSpPr>
          <p:nvPr>
            <p:ph type="dt" sz="half" idx="10"/>
          </p:nvPr>
        </p:nvSpPr>
        <p:spPr/>
        <p:txBody>
          <a:bodyPr/>
          <a:lstStyle/>
          <a:p>
            <a:fld id="{4FCD3CFA-4DDC-43FC-968A-540737FDA836}" type="datetimeFigureOut">
              <a:rPr lang="en-GB" smtClean="0"/>
              <a:t>17/04/2024</a:t>
            </a:fld>
            <a:endParaRPr lang="en-GB" dirty="0"/>
          </a:p>
        </p:txBody>
      </p:sp>
      <p:sp>
        <p:nvSpPr>
          <p:cNvPr id="5" name="Footer Placeholder 4">
            <a:extLst>
              <a:ext uri="{FF2B5EF4-FFF2-40B4-BE49-F238E27FC236}">
                <a16:creationId xmlns:a16="http://schemas.microsoft.com/office/drawing/2014/main" id="{3567C4DB-8F62-4D8E-8FD9-79E42644D8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C95ED-8F25-4B60-A21C-D648C98E0BF7}"/>
              </a:ext>
            </a:extLst>
          </p:cNvPr>
          <p:cNvSpPr>
            <a:spLocks noGrp="1"/>
          </p:cNvSpPr>
          <p:nvPr>
            <p:ph type="sldNum" sz="quarter" idx="12"/>
          </p:nvPr>
        </p:nvSpPr>
        <p:spPr/>
        <p:txBody>
          <a:bodyPr/>
          <a:lstStyle/>
          <a:p>
            <a:fld id="{950FC886-343C-4B72-AFE6-F0497CBE7873}" type="slidenum">
              <a:rPr lang="en-GB" smtClean="0"/>
              <a:t>‹#›</a:t>
            </a:fld>
            <a:endParaRPr lang="en-GB"/>
          </a:p>
        </p:txBody>
      </p:sp>
    </p:spTree>
    <p:extLst>
      <p:ext uri="{BB962C8B-B14F-4D97-AF65-F5344CB8AC3E}">
        <p14:creationId xmlns:p14="http://schemas.microsoft.com/office/powerpoint/2010/main" val="1521748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5" name="Picture 4" descr="A picture containing clothing, human face, person, smile&#10;&#10;Description automatically generated">
            <a:extLst>
              <a:ext uri="{FF2B5EF4-FFF2-40B4-BE49-F238E27FC236}">
                <a16:creationId xmlns:a16="http://schemas.microsoft.com/office/drawing/2014/main" id="{15FC90AE-88BB-6562-8F51-203C1521AE9E}"/>
              </a:ext>
            </a:extLst>
          </p:cNvPr>
          <p:cNvPicPr>
            <a:picLocks noChangeAspect="1"/>
          </p:cNvPicPr>
          <p:nvPr userDrawn="1"/>
        </p:nvPicPr>
        <p:blipFill>
          <a:blip r:embed="rId2"/>
          <a:stretch>
            <a:fillRect/>
          </a:stretch>
        </p:blipFill>
        <p:spPr>
          <a:xfrm>
            <a:off x="762" y="428"/>
            <a:ext cx="12190476" cy="6857143"/>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1067823" y="1264204"/>
            <a:ext cx="5740073" cy="4510632"/>
          </a:xfrm>
        </p:spPr>
        <p:txBody>
          <a:bodyPr>
            <a:normAutofit/>
          </a:bodyPr>
          <a:lstStyle>
            <a:lvl1pPr>
              <a:lnSpc>
                <a:spcPct val="110000"/>
              </a:lnSpc>
              <a:defRPr sz="5400"/>
            </a:lvl1pPr>
          </a:lstStyle>
          <a:p>
            <a:r>
              <a:rPr lang="en-US"/>
              <a:t>Click to edit Master title style</a:t>
            </a:r>
            <a:endParaRPr lang="en-US" dirty="0"/>
          </a:p>
        </p:txBody>
      </p:sp>
      <p:pic>
        <p:nvPicPr>
          <p:cNvPr id="6" name="Picture 5" descr="A blue and orange text on a black background&#10;&#10;Description automatically generated with medium confidence">
            <a:extLst>
              <a:ext uri="{FF2B5EF4-FFF2-40B4-BE49-F238E27FC236}">
                <a16:creationId xmlns:a16="http://schemas.microsoft.com/office/drawing/2014/main" id="{DA4871C9-A189-3165-5AB8-C7ABB586348C}"/>
              </a:ext>
            </a:extLst>
          </p:cNvPr>
          <p:cNvPicPr>
            <a:picLocks noChangeAspect="1"/>
          </p:cNvPicPr>
          <p:nvPr userDrawn="1"/>
        </p:nvPicPr>
        <p:blipFill>
          <a:blip r:embed="rId3"/>
          <a:stretch>
            <a:fillRect/>
          </a:stretch>
        </p:blipFill>
        <p:spPr>
          <a:xfrm>
            <a:off x="771730" y="399519"/>
            <a:ext cx="3727324" cy="800777"/>
          </a:xfrm>
          <a:prstGeom prst="rect">
            <a:avLst/>
          </a:prstGeom>
        </p:spPr>
      </p:pic>
    </p:spTree>
    <p:extLst>
      <p:ext uri="{BB962C8B-B14F-4D97-AF65-F5344CB8AC3E}">
        <p14:creationId xmlns:p14="http://schemas.microsoft.com/office/powerpoint/2010/main" val="79518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ection 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lvl1pPr>
          </a:lstStyle>
          <a:p>
            <a:r>
              <a:rPr lang="en-US"/>
              <a:t>Click to edit Master title style</a:t>
            </a:r>
            <a:endParaRPr lang="en-US" dirty="0"/>
          </a:p>
        </p:txBody>
      </p:sp>
    </p:spTree>
    <p:extLst>
      <p:ext uri="{BB962C8B-B14F-4D97-AF65-F5344CB8AC3E}">
        <p14:creationId xmlns:p14="http://schemas.microsoft.com/office/powerpoint/2010/main" val="3043027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4004526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17/04/2024</a:t>
            </a:fld>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4076960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hyperlink" Target="https://psncorg-my.sharepoint.com/personal/sharlyn_beltran_cpe_org_uk/_layouts/15/onedrive.aspx?id=%2Fpersonal%2Fsharlyn%5Fbeltran%5Fcpe%5Forg%5Fuk%2FDocuments%2FPharmacy%20First%20GP%20resources&amp;ga=1"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cpe.org.uk/our-news/new-pharmacy-first-materials-aimed-at-gps/"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hyperlink" Target="mailto:service.support@leics-lpc.co.uk" TargetMode="External"/><Relationship Id="rId3" Type="http://schemas.openxmlformats.org/officeDocument/2006/relationships/image" Target="../media/image15.png"/><Relationship Id="rId7" Type="http://schemas.openxmlformats.org/officeDocument/2006/relationships/hyperlink" Target="mailto:admin@leics-lpc.co.uk"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hyperlink" Target="mailto:chiefofficer@leics-lpc.co.uk" TargetMode="External"/><Relationship Id="rId5" Type="http://schemas.openxmlformats.org/officeDocument/2006/relationships/image" Target="../media/image8.jpg"/><Relationship Id="rId4" Type="http://schemas.openxmlformats.org/officeDocument/2006/relationships/image" Target="../media/image16.svg"/><Relationship Id="rId9" Type="http://schemas.openxmlformats.org/officeDocument/2006/relationships/hyperlink" Target="mailto:servicedevelopmentlead@leicslpc.co.uk"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instagram.com/communitypharmaciyllr/" TargetMode="External"/><Relationship Id="rId2" Type="http://schemas.openxmlformats.org/officeDocument/2006/relationships/hyperlink" Target="https://www.facebook.com/profile.php?id=100083179608018" TargetMode="External"/><Relationship Id="rId1" Type="http://schemas.openxmlformats.org/officeDocument/2006/relationships/slideLayout" Target="../slideLayouts/slideLayout8.xml"/><Relationship Id="rId6" Type="http://schemas.openxmlformats.org/officeDocument/2006/relationships/image" Target="../media/image8.jpg"/><Relationship Id="rId5" Type="http://schemas.openxmlformats.org/officeDocument/2006/relationships/hyperlink" Target="mailto:chiefofficer@leics-lpc.co.uk" TargetMode="External"/><Relationship Id="rId4" Type="http://schemas.openxmlformats.org/officeDocument/2006/relationships/hyperlink" Target="https://www.linkedin.com/in/community-pharmacy-leicestershire-and-rutland-577723276"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mailto:mys@nhsbsa.nhs.uk" TargetMode="External"/><Relationship Id="rId2" Type="http://schemas.openxmlformats.org/officeDocument/2006/relationships/hyperlink" Target="https://leicestershire-rutland.communitypharmacy.org.uk/latest-news/issues-with-mys-and-pharmoutcomes-syncing/" TargetMode="External"/><Relationship Id="rId1" Type="http://schemas.openxmlformats.org/officeDocument/2006/relationships/slideLayout" Target="../slideLayouts/slideLayout1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leicestershire-rutland.communitypharmacy.org.uk/contact-us/service-support-visits/" TargetMode="External"/><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cpe.org.uk/our-news/new-pharmacy-first-materials-aimed-at-gps/" TargetMode="External"/><Relationship Id="rId5" Type="http://schemas.openxmlformats.org/officeDocument/2006/relationships/hyperlink" Target="https://cpe.org.uk/national-pharmacy-services/advanced-services/pharmacy-first-service/pharmacy-first-information-for-gps/" TargetMode="External"/><Relationship Id="rId4" Type="http://schemas.openxmlformats.org/officeDocument/2006/relationships/hyperlink" Target="https://leicestershire-rutland.communitypharmacy.org.uk/national-services/advanced-services/cpe-pharmacy-first-announcement-2023/gp-practice-informat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16BF77-5A3C-2190-2656-82184F3DCE4F}"/>
              </a:ext>
            </a:extLst>
          </p:cNvPr>
          <p:cNvSpPr>
            <a:spLocks noGrp="1"/>
          </p:cNvSpPr>
          <p:nvPr>
            <p:ph type="title"/>
          </p:nvPr>
        </p:nvSpPr>
        <p:spPr>
          <a:xfrm>
            <a:off x="928927" y="1736687"/>
            <a:ext cx="6656096" cy="4510632"/>
          </a:xfrm>
        </p:spPr>
        <p:txBody>
          <a:bodyPr>
            <a:normAutofit fontScale="90000"/>
          </a:bodyPr>
          <a:lstStyle/>
          <a:p>
            <a:r>
              <a:rPr lang="en-US" dirty="0">
                <a:latin typeface="DM Sans" pitchFamily="2" charset="0"/>
              </a:rPr>
              <a:t>Community Pharmacy </a:t>
            </a:r>
            <a:br>
              <a:rPr lang="en-US" dirty="0">
                <a:latin typeface="DM Sans" pitchFamily="2" charset="0"/>
              </a:rPr>
            </a:br>
            <a:r>
              <a:rPr lang="en-US" dirty="0">
                <a:latin typeface="DM Sans" pitchFamily="2" charset="0"/>
              </a:rPr>
              <a:t>Open House Surgery </a:t>
            </a:r>
            <a:br>
              <a:rPr lang="en-US" dirty="0">
                <a:latin typeface="DM Sans" pitchFamily="2" charset="0"/>
              </a:rPr>
            </a:br>
            <a:r>
              <a:rPr lang="en-US" dirty="0">
                <a:latin typeface="DM Sans" pitchFamily="2" charset="0"/>
              </a:rPr>
              <a:t>Apr 2024 </a:t>
            </a:r>
            <a:br>
              <a:rPr lang="en-US" dirty="0">
                <a:latin typeface="DM Sans" pitchFamily="2" charset="0"/>
              </a:rPr>
            </a:br>
            <a:r>
              <a:rPr lang="en-US" sz="2700" b="1" dirty="0">
                <a:latin typeface="DM Sans" pitchFamily="2" charset="0"/>
              </a:rPr>
              <a:t>Rajshri Owen </a:t>
            </a:r>
            <a:br>
              <a:rPr lang="en-US" sz="2700" b="1" dirty="0">
                <a:latin typeface="DM Sans" pitchFamily="2" charset="0"/>
              </a:rPr>
            </a:br>
            <a:r>
              <a:rPr lang="en-US" sz="2700" b="1" dirty="0">
                <a:latin typeface="DM Sans" pitchFamily="2" charset="0"/>
              </a:rPr>
              <a:t>Chief Officer</a:t>
            </a:r>
          </a:p>
        </p:txBody>
      </p:sp>
      <p:pic>
        <p:nvPicPr>
          <p:cNvPr id="3" name="Picture 2" descr="A logo with text on it&#10;&#10;Description automatically generated">
            <a:extLst>
              <a:ext uri="{FF2B5EF4-FFF2-40B4-BE49-F238E27FC236}">
                <a16:creationId xmlns:a16="http://schemas.microsoft.com/office/drawing/2014/main" id="{52B2EF49-A901-1085-6DFC-FD52791A68DC}"/>
              </a:ext>
            </a:extLst>
          </p:cNvPr>
          <p:cNvPicPr>
            <a:picLocks noChangeAspect="1"/>
          </p:cNvPicPr>
          <p:nvPr/>
        </p:nvPicPr>
        <p:blipFill>
          <a:blip r:embed="rId3"/>
          <a:stretch>
            <a:fillRect/>
          </a:stretch>
        </p:blipFill>
        <p:spPr>
          <a:xfrm>
            <a:off x="464187" y="116809"/>
            <a:ext cx="4325528" cy="1619878"/>
          </a:xfrm>
          <a:prstGeom prst="rect">
            <a:avLst/>
          </a:prstGeom>
        </p:spPr>
      </p:pic>
      <p:pic>
        <p:nvPicPr>
          <p:cNvPr id="9" name="Picture 8">
            <a:extLst>
              <a:ext uri="{FF2B5EF4-FFF2-40B4-BE49-F238E27FC236}">
                <a16:creationId xmlns:a16="http://schemas.microsoft.com/office/drawing/2014/main" id="{6B7045BF-EEF6-6F58-AEA0-41356A97FE94}"/>
              </a:ext>
            </a:extLst>
          </p:cNvPr>
          <p:cNvPicPr>
            <a:picLocks noChangeAspect="1"/>
          </p:cNvPicPr>
          <p:nvPr/>
        </p:nvPicPr>
        <p:blipFill>
          <a:blip r:embed="rId4"/>
          <a:stretch>
            <a:fillRect/>
          </a:stretch>
        </p:blipFill>
        <p:spPr>
          <a:xfrm>
            <a:off x="4579912" y="182880"/>
            <a:ext cx="4338027" cy="1630680"/>
          </a:xfrm>
          <a:prstGeom prst="rect">
            <a:avLst/>
          </a:prstGeom>
        </p:spPr>
      </p:pic>
    </p:spTree>
    <p:extLst>
      <p:ext uri="{BB962C8B-B14F-4D97-AF65-F5344CB8AC3E}">
        <p14:creationId xmlns:p14="http://schemas.microsoft.com/office/powerpoint/2010/main" val="2488306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4611104-BFE7-8D6C-0D2B-2536FAFCE145}"/>
              </a:ext>
            </a:extLst>
          </p:cNvPr>
          <p:cNvPicPr>
            <a:picLocks noChangeAspect="1"/>
          </p:cNvPicPr>
          <p:nvPr/>
        </p:nvPicPr>
        <p:blipFill rotWithShape="1">
          <a:blip r:embed="rId3"/>
          <a:srcRect r="950" b="1"/>
          <a:stretch/>
        </p:blipFill>
        <p:spPr>
          <a:xfrm>
            <a:off x="1"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B68CD7-7D9D-4B95-9104-C9FA911FA06E}"/>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b="1" dirty="0"/>
              <a:t>Pharmacy First </a:t>
            </a:r>
          </a:p>
        </p:txBody>
      </p:sp>
      <p:sp>
        <p:nvSpPr>
          <p:cNvPr id="7" name="Content Placeholder 6">
            <a:extLst>
              <a:ext uri="{FF2B5EF4-FFF2-40B4-BE49-F238E27FC236}">
                <a16:creationId xmlns:a16="http://schemas.microsoft.com/office/drawing/2014/main" id="{20A29684-1DE8-D885-DFA3-D7DFC26844E7}"/>
              </a:ext>
            </a:extLst>
          </p:cNvPr>
          <p:cNvSpPr>
            <a:spLocks noGrp="1"/>
          </p:cNvSpPr>
          <p:nvPr>
            <p:ph idx="1"/>
          </p:nvPr>
        </p:nvSpPr>
        <p:spPr>
          <a:xfrm>
            <a:off x="7914807" y="1890713"/>
            <a:ext cx="3438992" cy="4286250"/>
          </a:xfrm>
        </p:spPr>
        <p:txBody>
          <a:bodyPr vert="horz" lIns="91440" tIns="45720" rIns="91440" bIns="45720" rtlCol="0">
            <a:normAutofit/>
          </a:bodyPr>
          <a:lstStyle/>
          <a:p>
            <a:r>
              <a:rPr lang="en-US" sz="2000" dirty="0">
                <a:hlinkClick r:id="rId4"/>
              </a:rPr>
              <a:t>Pharmacy First GP resources - OneDrive (sharepoint.com)</a:t>
            </a:r>
            <a:endParaRPr lang="en-US" sz="2000" dirty="0"/>
          </a:p>
          <a:p>
            <a:endParaRPr lang="en-US" sz="2000" dirty="0"/>
          </a:p>
          <a:p>
            <a:endParaRPr lang="en-US" sz="2000" dirty="0"/>
          </a:p>
          <a:p>
            <a:endParaRPr lang="en-US" sz="2000" dirty="0"/>
          </a:p>
        </p:txBody>
      </p:sp>
      <p:pic>
        <p:nvPicPr>
          <p:cNvPr id="13" name="Picture 12">
            <a:extLst>
              <a:ext uri="{FF2B5EF4-FFF2-40B4-BE49-F238E27FC236}">
                <a16:creationId xmlns:a16="http://schemas.microsoft.com/office/drawing/2014/main" id="{2DCC4457-2088-F03C-A574-0A01C9C88CE8}"/>
              </a:ext>
            </a:extLst>
          </p:cNvPr>
          <p:cNvPicPr>
            <a:picLocks noChangeAspect="1"/>
          </p:cNvPicPr>
          <p:nvPr/>
        </p:nvPicPr>
        <p:blipFill>
          <a:blip r:embed="rId5"/>
          <a:stretch>
            <a:fillRect/>
          </a:stretch>
        </p:blipFill>
        <p:spPr>
          <a:xfrm>
            <a:off x="8690899" y="2630152"/>
            <a:ext cx="3275973" cy="3275973"/>
          </a:xfrm>
          <a:prstGeom prst="rect">
            <a:avLst/>
          </a:prstGeom>
        </p:spPr>
      </p:pic>
    </p:spTree>
    <p:extLst>
      <p:ext uri="{BB962C8B-B14F-4D97-AF65-F5344CB8AC3E}">
        <p14:creationId xmlns:p14="http://schemas.microsoft.com/office/powerpoint/2010/main" val="2239212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81F46-2D91-AA1A-6015-4A0575FBF521}"/>
              </a:ext>
            </a:extLst>
          </p:cNvPr>
          <p:cNvSpPr>
            <a:spLocks noGrp="1"/>
          </p:cNvSpPr>
          <p:nvPr>
            <p:ph type="title"/>
          </p:nvPr>
        </p:nvSpPr>
        <p:spPr/>
        <p:txBody>
          <a:bodyPr/>
          <a:lstStyle/>
          <a:p>
            <a:r>
              <a:rPr lang="en-GB" dirty="0"/>
              <a:t>Animation – GPs </a:t>
            </a:r>
          </a:p>
        </p:txBody>
      </p:sp>
      <p:sp>
        <p:nvSpPr>
          <p:cNvPr id="3" name="Content Placeholder 2">
            <a:extLst>
              <a:ext uri="{FF2B5EF4-FFF2-40B4-BE49-F238E27FC236}">
                <a16:creationId xmlns:a16="http://schemas.microsoft.com/office/drawing/2014/main" id="{F8259CC4-6180-0CE7-5857-CADC2F3F12EA}"/>
              </a:ext>
            </a:extLst>
          </p:cNvPr>
          <p:cNvSpPr>
            <a:spLocks noGrp="1"/>
          </p:cNvSpPr>
          <p:nvPr>
            <p:ph idx="1"/>
          </p:nvPr>
        </p:nvSpPr>
        <p:spPr/>
        <p:txBody>
          <a:bodyPr/>
          <a:lstStyle/>
          <a:p>
            <a:r>
              <a:rPr lang="en-GB" dirty="0">
                <a:hlinkClick r:id="rId2"/>
              </a:rPr>
              <a:t>New Pharmacy First materials aimed at GPs - Community Pharmacy England (cpe.org.uk)</a:t>
            </a:r>
            <a:endParaRPr lang="en-GB" dirty="0"/>
          </a:p>
        </p:txBody>
      </p:sp>
    </p:spTree>
    <p:extLst>
      <p:ext uri="{BB962C8B-B14F-4D97-AF65-F5344CB8AC3E}">
        <p14:creationId xmlns:p14="http://schemas.microsoft.com/office/powerpoint/2010/main" val="2027777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679E4-44D4-B026-F20D-23EEE182487B}"/>
              </a:ext>
            </a:extLst>
          </p:cNvPr>
          <p:cNvSpPr>
            <a:spLocks noGrp="1"/>
          </p:cNvSpPr>
          <p:nvPr>
            <p:ph type="title"/>
          </p:nvPr>
        </p:nvSpPr>
        <p:spPr/>
        <p:txBody>
          <a:bodyPr/>
          <a:lstStyle/>
          <a:p>
            <a:r>
              <a:rPr lang="en-GB" b="1" dirty="0" err="1">
                <a:solidFill>
                  <a:schemeClr val="tx1"/>
                </a:solidFill>
              </a:rPr>
              <a:t>Accurx</a:t>
            </a:r>
            <a:r>
              <a:rPr lang="en-GB" b="1" dirty="0">
                <a:solidFill>
                  <a:schemeClr val="tx1"/>
                </a:solidFill>
              </a:rPr>
              <a:t> </a:t>
            </a:r>
          </a:p>
        </p:txBody>
      </p:sp>
    </p:spTree>
    <p:extLst>
      <p:ext uri="{BB962C8B-B14F-4D97-AF65-F5344CB8AC3E}">
        <p14:creationId xmlns:p14="http://schemas.microsoft.com/office/powerpoint/2010/main" val="3327429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BC33A-AE59-671A-AF32-0FD784F362D5}"/>
              </a:ext>
            </a:extLst>
          </p:cNvPr>
          <p:cNvSpPr>
            <a:spLocks noGrp="1"/>
          </p:cNvSpPr>
          <p:nvPr>
            <p:ph type="title"/>
          </p:nvPr>
        </p:nvSpPr>
        <p:spPr/>
        <p:txBody>
          <a:bodyPr/>
          <a:lstStyle/>
          <a:p>
            <a:r>
              <a:rPr lang="en-GB" b="1" dirty="0">
                <a:solidFill>
                  <a:schemeClr val="tx1"/>
                </a:solidFill>
              </a:rPr>
              <a:t>Service Delivery Facilitator  </a:t>
            </a:r>
          </a:p>
        </p:txBody>
      </p:sp>
    </p:spTree>
    <p:extLst>
      <p:ext uri="{BB962C8B-B14F-4D97-AF65-F5344CB8AC3E}">
        <p14:creationId xmlns:p14="http://schemas.microsoft.com/office/powerpoint/2010/main" val="2915035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A7D8C-579A-47D7-2254-D31F0983CE45}"/>
              </a:ext>
            </a:extLst>
          </p:cNvPr>
          <p:cNvSpPr>
            <a:spLocks noGrp="1"/>
          </p:cNvSpPr>
          <p:nvPr>
            <p:ph type="title"/>
          </p:nvPr>
        </p:nvSpPr>
        <p:spPr/>
        <p:txBody>
          <a:bodyPr>
            <a:normAutofit/>
          </a:bodyPr>
          <a:lstStyle/>
          <a:p>
            <a:r>
              <a:rPr lang="en-GB" dirty="0"/>
              <a:t>Questions  </a:t>
            </a:r>
          </a:p>
        </p:txBody>
      </p:sp>
      <p:pic>
        <p:nvPicPr>
          <p:cNvPr id="3" name="Camera 2">
            <a:extLst>
              <a:ext uri="{FF2B5EF4-FFF2-40B4-BE49-F238E27FC236}">
                <a16:creationId xmlns:a16="http://schemas.microsoft.com/office/drawing/2014/main" id="{0CD2F2A0-6179-06F4-3D39-97EDBAFFF4DF}"/>
              </a:ext>
            </a:extLst>
          </p:cNvPr>
          <p:cNvPicPr>
            <a:picLocks noChangeAspect="1"/>
            <a:extLst>
              <a:ext uri="{51228E76-BA90-4043-B771-695A4F85340A}">
                <alf:liveFeedProps xmlns:alf="http://schemas.microsoft.com/office/drawing/2021/livefeed"/>
              </a:ext>
            </a:extLst>
          </p:cNvPicPr>
          <p:nvPr/>
        </p:nvPicPr>
        <p:blipFill>
          <a:blip r:embed="rId3">
            <a:extLst>
              <a:ext uri="{96DAC541-7B7A-43D3-8B79-37D633B846F1}">
                <asvg:svgBlip xmlns:asvg="http://schemas.microsoft.com/office/drawing/2016/SVG/main" r:embed="rId4"/>
              </a:ext>
            </a:extLst>
          </a:blip>
          <a:stretch>
            <a:fillRect/>
          </a:stretch>
        </p:blipFill>
        <p:spPr>
          <a:xfrm>
            <a:off x="10052304" y="4718304"/>
            <a:ext cx="2057400" cy="2057400"/>
          </a:xfrm>
          <a:prstGeom prst="ellipse">
            <a:avLst/>
          </a:prstGeom>
        </p:spPr>
      </p:pic>
      <p:pic>
        <p:nvPicPr>
          <p:cNvPr id="4" name="Camera 3">
            <a:extLst>
              <a:ext uri="{FF2B5EF4-FFF2-40B4-BE49-F238E27FC236}">
                <a16:creationId xmlns:a16="http://schemas.microsoft.com/office/drawing/2014/main" id="{05AB2750-88DC-6682-FD21-78600F55B3C4}"/>
              </a:ext>
            </a:extLst>
          </p:cNvPr>
          <p:cNvPicPr>
            <a:picLocks noChangeAspect="1"/>
            <a:extLst>
              <a:ext uri="{51228E76-BA90-4043-B771-695A4F85340A}">
                <alf:liveFeedProps xmlns:alf="http://schemas.microsoft.com/office/drawing/2021/livefeed"/>
              </a:ext>
            </a:extLst>
          </p:cNvPicPr>
          <p:nvPr/>
        </p:nvPicPr>
        <p:blipFill>
          <a:blip r:embed="rId3">
            <a:extLst>
              <a:ext uri="{96DAC541-7B7A-43D3-8B79-37D633B846F1}">
                <asvg:svgBlip xmlns:asvg="http://schemas.microsoft.com/office/drawing/2016/SVG/main" r:embed="rId4"/>
              </a:ext>
            </a:extLst>
          </a:blip>
          <a:stretch>
            <a:fillRect/>
          </a:stretch>
        </p:blipFill>
        <p:spPr>
          <a:xfrm>
            <a:off x="10052304" y="4718304"/>
            <a:ext cx="2057400" cy="2057400"/>
          </a:xfrm>
          <a:prstGeom prst="ellipse">
            <a:avLst/>
          </a:prstGeom>
        </p:spPr>
      </p:pic>
      <p:pic>
        <p:nvPicPr>
          <p:cNvPr id="5" name="Camera 4">
            <a:extLst>
              <a:ext uri="{FF2B5EF4-FFF2-40B4-BE49-F238E27FC236}">
                <a16:creationId xmlns:a16="http://schemas.microsoft.com/office/drawing/2014/main" id="{5861BED0-0EF2-3991-08C3-5F5B30D89678}"/>
              </a:ext>
            </a:extLst>
          </p:cNvPr>
          <p:cNvPicPr>
            <a:picLocks noChangeAspect="1"/>
            <a:extLst>
              <a:ext uri="{51228E76-BA90-4043-B771-695A4F85340A}">
                <alf:liveFeedProps xmlns:alf="http://schemas.microsoft.com/office/drawing/2021/livefeed"/>
              </a:ext>
            </a:extLst>
          </p:cNvPicPr>
          <p:nvPr/>
        </p:nvPicPr>
        <p:blipFill>
          <a:blip r:embed="rId3">
            <a:extLst>
              <a:ext uri="{96DAC541-7B7A-43D3-8B79-37D633B846F1}">
                <asvg:svgBlip xmlns:asvg="http://schemas.microsoft.com/office/drawing/2016/SVG/main" r:embed="rId4"/>
              </a:ext>
            </a:extLst>
          </a:blip>
          <a:stretch>
            <a:fillRect/>
          </a:stretch>
        </p:blipFill>
        <p:spPr>
          <a:xfrm>
            <a:off x="10052304" y="4718304"/>
            <a:ext cx="2057400" cy="2057400"/>
          </a:xfrm>
          <a:prstGeom prst="ellipse">
            <a:avLst/>
          </a:prstGeom>
        </p:spPr>
      </p:pic>
      <p:pic>
        <p:nvPicPr>
          <p:cNvPr id="8" name="Content Placeholder 7" descr="A logo with text on it&#10;&#10;Description automatically generated">
            <a:extLst>
              <a:ext uri="{FF2B5EF4-FFF2-40B4-BE49-F238E27FC236}">
                <a16:creationId xmlns:a16="http://schemas.microsoft.com/office/drawing/2014/main" id="{D7CC6620-BA62-5659-475E-0F045A5603CE}"/>
              </a:ext>
            </a:extLst>
          </p:cNvPr>
          <p:cNvPicPr>
            <a:picLocks noChangeAspect="1"/>
          </p:cNvPicPr>
          <p:nvPr/>
        </p:nvPicPr>
        <p:blipFill>
          <a:blip r:embed="rId5"/>
          <a:stretch>
            <a:fillRect/>
          </a:stretch>
        </p:blipFill>
        <p:spPr>
          <a:xfrm>
            <a:off x="0" y="5881581"/>
            <a:ext cx="2881627" cy="1079148"/>
          </a:xfrm>
          <a:prstGeom prst="rect">
            <a:avLst/>
          </a:prstGeom>
        </p:spPr>
      </p:pic>
      <p:graphicFrame>
        <p:nvGraphicFramePr>
          <p:cNvPr id="7" name="Table 6">
            <a:extLst>
              <a:ext uri="{FF2B5EF4-FFF2-40B4-BE49-F238E27FC236}">
                <a16:creationId xmlns:a16="http://schemas.microsoft.com/office/drawing/2014/main" id="{DF471398-AE53-79B9-0C20-FCCB494642B1}"/>
              </a:ext>
            </a:extLst>
          </p:cNvPr>
          <p:cNvGraphicFramePr>
            <a:graphicFrameLocks noGrp="1"/>
          </p:cNvGraphicFramePr>
          <p:nvPr>
            <p:extLst>
              <p:ext uri="{D42A27DB-BD31-4B8C-83A1-F6EECF244321}">
                <p14:modId xmlns:p14="http://schemas.microsoft.com/office/powerpoint/2010/main" val="1244896193"/>
              </p:ext>
            </p:extLst>
          </p:nvPr>
        </p:nvGraphicFramePr>
        <p:xfrm>
          <a:off x="685800" y="620485"/>
          <a:ext cx="11423904" cy="6340244"/>
        </p:xfrm>
        <a:graphic>
          <a:graphicData uri="http://schemas.openxmlformats.org/drawingml/2006/table">
            <a:tbl>
              <a:tblPr firstRow="1" firstCol="1" bandRow="1">
                <a:tableStyleId>{5C22544A-7EE6-4342-B048-85BDC9FD1C3A}</a:tableStyleId>
              </a:tblPr>
              <a:tblGrid>
                <a:gridCol w="5711952">
                  <a:extLst>
                    <a:ext uri="{9D8B030D-6E8A-4147-A177-3AD203B41FA5}">
                      <a16:colId xmlns:a16="http://schemas.microsoft.com/office/drawing/2014/main" val="3231282016"/>
                    </a:ext>
                  </a:extLst>
                </a:gridCol>
                <a:gridCol w="5711952">
                  <a:extLst>
                    <a:ext uri="{9D8B030D-6E8A-4147-A177-3AD203B41FA5}">
                      <a16:colId xmlns:a16="http://schemas.microsoft.com/office/drawing/2014/main" val="2094610556"/>
                    </a:ext>
                  </a:extLst>
                </a:gridCol>
              </a:tblGrid>
              <a:tr h="1723087">
                <a:tc gridSpan="2">
                  <a:txBody>
                    <a:bodyPr/>
                    <a:lstStyle/>
                    <a:p>
                      <a:pPr>
                        <a:spcBef>
                          <a:spcPts val="360"/>
                        </a:spcBef>
                      </a:pPr>
                      <a:r>
                        <a:rPr lang="en-US" sz="2000" dirty="0">
                          <a:solidFill>
                            <a:schemeClr val="tx1"/>
                          </a:solidFill>
                          <a:effectLst/>
                          <a:latin typeface="DM Sans" pitchFamily="2" charset="0"/>
                        </a:rPr>
                        <a:t>If</a:t>
                      </a:r>
                      <a:r>
                        <a:rPr lang="en-US" sz="2000" spc="-25" dirty="0">
                          <a:solidFill>
                            <a:schemeClr val="tx1"/>
                          </a:solidFill>
                          <a:effectLst/>
                          <a:latin typeface="DM Sans" pitchFamily="2" charset="0"/>
                        </a:rPr>
                        <a:t> </a:t>
                      </a:r>
                      <a:r>
                        <a:rPr lang="en-US" sz="2000" dirty="0">
                          <a:solidFill>
                            <a:schemeClr val="tx1"/>
                          </a:solidFill>
                          <a:effectLst/>
                          <a:latin typeface="DM Sans" pitchFamily="2" charset="0"/>
                        </a:rPr>
                        <a:t>you</a:t>
                      </a:r>
                      <a:r>
                        <a:rPr lang="en-US" sz="2000" spc="-25" dirty="0">
                          <a:solidFill>
                            <a:schemeClr val="tx1"/>
                          </a:solidFill>
                          <a:effectLst/>
                          <a:latin typeface="DM Sans" pitchFamily="2" charset="0"/>
                        </a:rPr>
                        <a:t> </a:t>
                      </a:r>
                      <a:r>
                        <a:rPr lang="en-US" sz="2000" dirty="0">
                          <a:solidFill>
                            <a:schemeClr val="tx1"/>
                          </a:solidFill>
                          <a:effectLst/>
                          <a:latin typeface="DM Sans" pitchFamily="2" charset="0"/>
                        </a:rPr>
                        <a:t>require</a:t>
                      </a:r>
                      <a:r>
                        <a:rPr lang="en-US" sz="2000" spc="-10" dirty="0">
                          <a:solidFill>
                            <a:schemeClr val="tx1"/>
                          </a:solidFill>
                          <a:effectLst/>
                          <a:latin typeface="DM Sans" pitchFamily="2" charset="0"/>
                        </a:rPr>
                        <a:t> </a:t>
                      </a:r>
                      <a:r>
                        <a:rPr lang="en-US" sz="2000" dirty="0">
                          <a:solidFill>
                            <a:schemeClr val="tx1"/>
                          </a:solidFill>
                          <a:effectLst/>
                          <a:latin typeface="DM Sans" pitchFamily="2" charset="0"/>
                        </a:rPr>
                        <a:t>additional</a:t>
                      </a:r>
                      <a:r>
                        <a:rPr lang="en-US" sz="2000" spc="-15" dirty="0">
                          <a:solidFill>
                            <a:schemeClr val="tx1"/>
                          </a:solidFill>
                          <a:effectLst/>
                          <a:latin typeface="DM Sans" pitchFamily="2" charset="0"/>
                        </a:rPr>
                        <a:t> </a:t>
                      </a:r>
                      <a:r>
                        <a:rPr lang="en-US" sz="2000" dirty="0">
                          <a:solidFill>
                            <a:schemeClr val="tx1"/>
                          </a:solidFill>
                          <a:effectLst/>
                          <a:latin typeface="DM Sans" pitchFamily="2" charset="0"/>
                        </a:rPr>
                        <a:t>support</a:t>
                      </a:r>
                      <a:r>
                        <a:rPr lang="en-US" sz="2000" spc="-10" dirty="0">
                          <a:solidFill>
                            <a:schemeClr val="tx1"/>
                          </a:solidFill>
                          <a:effectLst/>
                          <a:latin typeface="DM Sans" pitchFamily="2" charset="0"/>
                        </a:rPr>
                        <a:t> </a:t>
                      </a:r>
                      <a:r>
                        <a:rPr lang="en-US" sz="2000" dirty="0">
                          <a:solidFill>
                            <a:schemeClr val="tx1"/>
                          </a:solidFill>
                          <a:effectLst/>
                          <a:latin typeface="DM Sans" pitchFamily="2" charset="0"/>
                        </a:rPr>
                        <a:t>from</a:t>
                      </a:r>
                      <a:r>
                        <a:rPr lang="en-US" sz="2000" spc="-20" dirty="0">
                          <a:solidFill>
                            <a:schemeClr val="tx1"/>
                          </a:solidFill>
                          <a:effectLst/>
                          <a:latin typeface="DM Sans" pitchFamily="2" charset="0"/>
                        </a:rPr>
                        <a:t> </a:t>
                      </a:r>
                      <a:r>
                        <a:rPr lang="en-US" sz="2000" dirty="0">
                          <a:solidFill>
                            <a:schemeClr val="tx1"/>
                          </a:solidFill>
                          <a:effectLst/>
                          <a:latin typeface="DM Sans" pitchFamily="2" charset="0"/>
                        </a:rPr>
                        <a:t>the</a:t>
                      </a:r>
                      <a:r>
                        <a:rPr lang="en-US" sz="2000" spc="-20" dirty="0">
                          <a:solidFill>
                            <a:schemeClr val="tx1"/>
                          </a:solidFill>
                          <a:effectLst/>
                          <a:latin typeface="DM Sans" pitchFamily="2" charset="0"/>
                        </a:rPr>
                        <a:t> administrative team</a:t>
                      </a:r>
                      <a:r>
                        <a:rPr lang="en-US" sz="2000" dirty="0">
                          <a:solidFill>
                            <a:schemeClr val="tx1"/>
                          </a:solidFill>
                          <a:effectLst/>
                          <a:latin typeface="DM Sans" pitchFamily="2" charset="0"/>
                        </a:rPr>
                        <a:t>,</a:t>
                      </a:r>
                      <a:r>
                        <a:rPr lang="en-US" sz="2000" spc="-15" dirty="0">
                          <a:solidFill>
                            <a:schemeClr val="tx1"/>
                          </a:solidFill>
                          <a:effectLst/>
                          <a:latin typeface="DM Sans" pitchFamily="2" charset="0"/>
                        </a:rPr>
                        <a:t> </a:t>
                      </a:r>
                      <a:r>
                        <a:rPr lang="en-US" sz="2000" dirty="0">
                          <a:solidFill>
                            <a:schemeClr val="tx1"/>
                          </a:solidFill>
                          <a:effectLst/>
                          <a:latin typeface="DM Sans" pitchFamily="2" charset="0"/>
                        </a:rPr>
                        <a:t>please</a:t>
                      </a:r>
                      <a:r>
                        <a:rPr lang="en-US" sz="2000" spc="-20" dirty="0">
                          <a:solidFill>
                            <a:schemeClr val="tx1"/>
                          </a:solidFill>
                          <a:effectLst/>
                          <a:latin typeface="DM Sans" pitchFamily="2" charset="0"/>
                        </a:rPr>
                        <a:t> </a:t>
                      </a:r>
                      <a:r>
                        <a:rPr lang="en-US" sz="2000" dirty="0">
                          <a:solidFill>
                            <a:schemeClr val="tx1"/>
                          </a:solidFill>
                          <a:effectLst/>
                          <a:latin typeface="DM Sans" pitchFamily="2" charset="0"/>
                        </a:rPr>
                        <a:t>contact</a:t>
                      </a:r>
                      <a:r>
                        <a:rPr lang="en-US" sz="2000" spc="-10" dirty="0">
                          <a:solidFill>
                            <a:schemeClr val="tx1"/>
                          </a:solidFill>
                          <a:effectLst/>
                          <a:latin typeface="DM Sans" pitchFamily="2" charset="0"/>
                        </a:rPr>
                        <a:t> </a:t>
                      </a:r>
                      <a:r>
                        <a:rPr lang="en-US" sz="2000" dirty="0">
                          <a:solidFill>
                            <a:schemeClr val="tx1"/>
                          </a:solidFill>
                          <a:effectLst/>
                          <a:latin typeface="DM Sans" pitchFamily="2" charset="0"/>
                        </a:rPr>
                        <a:t>any</a:t>
                      </a:r>
                      <a:r>
                        <a:rPr lang="en-US" sz="2000" spc="-20" dirty="0">
                          <a:solidFill>
                            <a:schemeClr val="tx1"/>
                          </a:solidFill>
                          <a:effectLst/>
                          <a:latin typeface="DM Sans" pitchFamily="2" charset="0"/>
                        </a:rPr>
                        <a:t> </a:t>
                      </a:r>
                      <a:r>
                        <a:rPr lang="en-US" sz="2000" dirty="0">
                          <a:solidFill>
                            <a:schemeClr val="tx1"/>
                          </a:solidFill>
                          <a:effectLst/>
                          <a:latin typeface="DM Sans" pitchFamily="2" charset="0"/>
                        </a:rPr>
                        <a:t>member</a:t>
                      </a:r>
                      <a:r>
                        <a:rPr lang="en-US" sz="2000" spc="-25" dirty="0">
                          <a:solidFill>
                            <a:schemeClr val="tx1"/>
                          </a:solidFill>
                          <a:effectLst/>
                          <a:latin typeface="DM Sans" pitchFamily="2" charset="0"/>
                        </a:rPr>
                        <a:t> </a:t>
                      </a:r>
                      <a:r>
                        <a:rPr lang="en-US" sz="2000" dirty="0">
                          <a:solidFill>
                            <a:schemeClr val="tx1"/>
                          </a:solidFill>
                          <a:effectLst/>
                          <a:latin typeface="DM Sans" pitchFamily="2" charset="0"/>
                        </a:rPr>
                        <a:t>of</a:t>
                      </a:r>
                      <a:r>
                        <a:rPr lang="en-US" sz="2000" spc="-10" dirty="0">
                          <a:solidFill>
                            <a:schemeClr val="tx1"/>
                          </a:solidFill>
                          <a:effectLst/>
                          <a:latin typeface="DM Sans" pitchFamily="2" charset="0"/>
                        </a:rPr>
                        <a:t> </a:t>
                      </a:r>
                      <a:r>
                        <a:rPr lang="en-US" sz="2000" dirty="0">
                          <a:solidFill>
                            <a:schemeClr val="tx1"/>
                          </a:solidFill>
                          <a:effectLst/>
                          <a:latin typeface="DM Sans" pitchFamily="2" charset="0"/>
                        </a:rPr>
                        <a:t>the</a:t>
                      </a:r>
                      <a:r>
                        <a:rPr lang="en-US" sz="2000" spc="-20" dirty="0">
                          <a:solidFill>
                            <a:schemeClr val="tx1"/>
                          </a:solidFill>
                          <a:effectLst/>
                          <a:latin typeface="DM Sans" pitchFamily="2" charset="0"/>
                        </a:rPr>
                        <a:t> </a:t>
                      </a:r>
                      <a:r>
                        <a:rPr lang="en-US" sz="2000" spc="-10" dirty="0">
                          <a:solidFill>
                            <a:schemeClr val="tx1"/>
                          </a:solidFill>
                          <a:effectLst/>
                          <a:latin typeface="DM Sans" pitchFamily="2" charset="0"/>
                        </a:rPr>
                        <a:t>team</a:t>
                      </a:r>
                      <a:endParaRPr lang="en-GB" sz="2000" dirty="0">
                        <a:solidFill>
                          <a:schemeClr val="tx1"/>
                        </a:solidFill>
                        <a:effectLst/>
                        <a:latin typeface="DM Sans" pitchFamily="2" charset="0"/>
                      </a:endParaRPr>
                    </a:p>
                  </a:txBody>
                  <a:tcPr marL="68580" marR="68580" marT="0" marB="0">
                    <a:solidFill>
                      <a:srgbClr val="CC94FF"/>
                    </a:solidFill>
                  </a:tcPr>
                </a:tc>
                <a:tc hMerge="1">
                  <a:txBody>
                    <a:bodyPr/>
                    <a:lstStyle/>
                    <a:p>
                      <a:endParaRPr lang="en-GB"/>
                    </a:p>
                  </a:txBody>
                  <a:tcPr/>
                </a:tc>
                <a:extLst>
                  <a:ext uri="{0D108BD9-81ED-4DB2-BD59-A6C34878D82A}">
                    <a16:rowId xmlns:a16="http://schemas.microsoft.com/office/drawing/2014/main" val="3186235492"/>
                  </a:ext>
                </a:extLst>
              </a:tr>
              <a:tr h="1158678">
                <a:tc>
                  <a:txBody>
                    <a:bodyPr/>
                    <a:lstStyle/>
                    <a:p>
                      <a:r>
                        <a:rPr lang="en-US" sz="2000">
                          <a:solidFill>
                            <a:schemeClr val="tx1"/>
                          </a:solidFill>
                          <a:effectLst/>
                          <a:latin typeface="DM Sans" pitchFamily="2" charset="0"/>
                        </a:rPr>
                        <a:t>Rajshri Owen- Chief Officer </a:t>
                      </a:r>
                      <a:endParaRPr lang="en-GB" sz="2000">
                        <a:solidFill>
                          <a:schemeClr val="tx1"/>
                        </a:solidFill>
                        <a:effectLst/>
                        <a:latin typeface="DM Sans" pitchFamily="2" charset="0"/>
                        <a:ea typeface="Carlito"/>
                        <a:cs typeface="Carlito"/>
                      </a:endParaRPr>
                    </a:p>
                  </a:txBody>
                  <a:tcPr marL="68580" marR="68580" marT="0" marB="0">
                    <a:solidFill>
                      <a:srgbClr val="CC94FF"/>
                    </a:solidFill>
                  </a:tcPr>
                </a:tc>
                <a:tc>
                  <a:txBody>
                    <a:bodyPr/>
                    <a:lstStyle/>
                    <a:p>
                      <a:r>
                        <a:rPr lang="en-US" sz="2000" u="sng" dirty="0">
                          <a:solidFill>
                            <a:schemeClr val="tx1"/>
                          </a:solidFill>
                          <a:effectLst/>
                          <a:latin typeface="DM Sans" pitchFamily="2" charset="0"/>
                          <a:hlinkClick r:id="rId6">
                            <a:extLst>
                              <a:ext uri="{A12FA001-AC4F-418D-AE19-62706E023703}">
                                <ahyp:hlinkClr xmlns:ahyp="http://schemas.microsoft.com/office/drawing/2018/hyperlinkcolor" val="tx"/>
                              </a:ext>
                            </a:extLst>
                          </a:hlinkClick>
                        </a:rPr>
                        <a:t>chiefofficer@leics-lpc.co.uk</a:t>
                      </a:r>
                      <a:endParaRPr lang="en-GB" sz="2000" dirty="0">
                        <a:solidFill>
                          <a:schemeClr val="tx1"/>
                        </a:solidFill>
                        <a:effectLst/>
                        <a:latin typeface="DM Sans" pitchFamily="2" charset="0"/>
                        <a:ea typeface="Carlito"/>
                        <a:cs typeface="Carlito"/>
                      </a:endParaRPr>
                    </a:p>
                  </a:txBody>
                  <a:tcPr marL="68580" marR="68580" marT="0" marB="0">
                    <a:solidFill>
                      <a:srgbClr val="CC94FF"/>
                    </a:solidFill>
                  </a:tcPr>
                </a:tc>
                <a:extLst>
                  <a:ext uri="{0D108BD9-81ED-4DB2-BD59-A6C34878D82A}">
                    <a16:rowId xmlns:a16="http://schemas.microsoft.com/office/drawing/2014/main" val="1220629932"/>
                  </a:ext>
                </a:extLst>
              </a:tr>
              <a:tr h="1158678">
                <a:tc>
                  <a:txBody>
                    <a:bodyPr/>
                    <a:lstStyle/>
                    <a:p>
                      <a:r>
                        <a:rPr lang="en-US" sz="2000">
                          <a:solidFill>
                            <a:schemeClr val="tx1"/>
                          </a:solidFill>
                          <a:effectLst/>
                          <a:latin typeface="DM Sans" pitchFamily="2" charset="0"/>
                        </a:rPr>
                        <a:t>Kate – Administrator</a:t>
                      </a:r>
                      <a:endParaRPr lang="en-GB" sz="2000">
                        <a:solidFill>
                          <a:schemeClr val="tx1"/>
                        </a:solidFill>
                        <a:effectLst/>
                        <a:latin typeface="DM Sans" pitchFamily="2" charset="0"/>
                        <a:ea typeface="Carlito"/>
                        <a:cs typeface="Carlito"/>
                      </a:endParaRPr>
                    </a:p>
                  </a:txBody>
                  <a:tcPr marL="68580" marR="68580" marT="0" marB="0">
                    <a:solidFill>
                      <a:srgbClr val="CC94FF"/>
                    </a:solidFill>
                  </a:tcPr>
                </a:tc>
                <a:tc>
                  <a:txBody>
                    <a:bodyPr/>
                    <a:lstStyle/>
                    <a:p>
                      <a:r>
                        <a:rPr lang="en-US" sz="2000" u="sng" spc="-10" dirty="0">
                          <a:solidFill>
                            <a:schemeClr val="tx1"/>
                          </a:solidFill>
                          <a:effectLst/>
                          <a:latin typeface="DM Sans" pitchFamily="2" charset="0"/>
                          <a:hlinkClick r:id="rId7">
                            <a:extLst>
                              <a:ext uri="{A12FA001-AC4F-418D-AE19-62706E023703}">
                                <ahyp:hlinkClr xmlns:ahyp="http://schemas.microsoft.com/office/drawing/2018/hyperlinkcolor" val="tx"/>
                              </a:ext>
                            </a:extLst>
                          </a:hlinkClick>
                        </a:rPr>
                        <a:t>admin@leics-lpc.co.uk</a:t>
                      </a:r>
                      <a:endParaRPr lang="en-GB" sz="2000" dirty="0">
                        <a:solidFill>
                          <a:schemeClr val="tx1"/>
                        </a:solidFill>
                        <a:effectLst/>
                        <a:latin typeface="DM Sans" pitchFamily="2" charset="0"/>
                        <a:ea typeface="Carlito"/>
                        <a:cs typeface="Carlito"/>
                      </a:endParaRPr>
                    </a:p>
                  </a:txBody>
                  <a:tcPr marL="68580" marR="68580" marT="0" marB="0">
                    <a:solidFill>
                      <a:srgbClr val="CC94FF"/>
                    </a:solidFill>
                  </a:tcPr>
                </a:tc>
                <a:extLst>
                  <a:ext uri="{0D108BD9-81ED-4DB2-BD59-A6C34878D82A}">
                    <a16:rowId xmlns:a16="http://schemas.microsoft.com/office/drawing/2014/main" val="1684308557"/>
                  </a:ext>
                </a:extLst>
              </a:tr>
              <a:tr h="1158678">
                <a:tc>
                  <a:txBody>
                    <a:bodyPr/>
                    <a:lstStyle/>
                    <a:p>
                      <a:r>
                        <a:rPr lang="en-US" sz="2000" dirty="0">
                          <a:solidFill>
                            <a:schemeClr val="tx1"/>
                          </a:solidFill>
                          <a:effectLst/>
                          <a:latin typeface="DM Sans" pitchFamily="2" charset="0"/>
                        </a:rPr>
                        <a:t>Gareth</a:t>
                      </a:r>
                      <a:r>
                        <a:rPr lang="en-US" sz="2000" spc="-25" dirty="0">
                          <a:solidFill>
                            <a:schemeClr val="tx1"/>
                          </a:solidFill>
                          <a:effectLst/>
                          <a:latin typeface="DM Sans" pitchFamily="2" charset="0"/>
                        </a:rPr>
                        <a:t> </a:t>
                      </a:r>
                      <a:r>
                        <a:rPr lang="en-US" sz="2000" dirty="0">
                          <a:solidFill>
                            <a:schemeClr val="tx1"/>
                          </a:solidFill>
                          <a:effectLst/>
                          <a:latin typeface="DM Sans" pitchFamily="2" charset="0"/>
                        </a:rPr>
                        <a:t>McCague</a:t>
                      </a:r>
                      <a:r>
                        <a:rPr lang="en-US" sz="2000" spc="-25" dirty="0">
                          <a:solidFill>
                            <a:schemeClr val="tx1"/>
                          </a:solidFill>
                          <a:effectLst/>
                          <a:latin typeface="DM Sans" pitchFamily="2" charset="0"/>
                        </a:rPr>
                        <a:t> </a:t>
                      </a:r>
                      <a:r>
                        <a:rPr lang="en-US" sz="2000" dirty="0">
                          <a:solidFill>
                            <a:schemeClr val="tx1"/>
                          </a:solidFill>
                          <a:effectLst/>
                          <a:latin typeface="DM Sans" pitchFamily="2" charset="0"/>
                        </a:rPr>
                        <a:t>–</a:t>
                      </a:r>
                      <a:r>
                        <a:rPr lang="en-US" sz="2000" spc="-10" dirty="0">
                          <a:solidFill>
                            <a:schemeClr val="tx1"/>
                          </a:solidFill>
                          <a:effectLst/>
                          <a:latin typeface="DM Sans" pitchFamily="2" charset="0"/>
                        </a:rPr>
                        <a:t> </a:t>
                      </a:r>
                      <a:r>
                        <a:rPr lang="en-US" sz="2000" dirty="0">
                          <a:solidFill>
                            <a:schemeClr val="tx1"/>
                          </a:solidFill>
                          <a:effectLst/>
                          <a:latin typeface="DM Sans" pitchFamily="2" charset="0"/>
                        </a:rPr>
                        <a:t>Service</a:t>
                      </a:r>
                      <a:r>
                        <a:rPr lang="en-US" sz="2000" spc="-65" dirty="0">
                          <a:solidFill>
                            <a:schemeClr val="tx1"/>
                          </a:solidFill>
                          <a:effectLst/>
                          <a:latin typeface="DM Sans" pitchFamily="2" charset="0"/>
                        </a:rPr>
                        <a:t> </a:t>
                      </a:r>
                      <a:r>
                        <a:rPr lang="en-US" sz="2000" dirty="0">
                          <a:solidFill>
                            <a:schemeClr val="tx1"/>
                          </a:solidFill>
                          <a:effectLst/>
                          <a:latin typeface="DM Sans" pitchFamily="2" charset="0"/>
                        </a:rPr>
                        <a:t>Delivery</a:t>
                      </a:r>
                      <a:r>
                        <a:rPr lang="en-US" sz="2000" spc="-20" dirty="0">
                          <a:solidFill>
                            <a:schemeClr val="tx1"/>
                          </a:solidFill>
                          <a:effectLst/>
                          <a:latin typeface="DM Sans" pitchFamily="2" charset="0"/>
                        </a:rPr>
                        <a:t> </a:t>
                      </a:r>
                      <a:r>
                        <a:rPr lang="en-US" sz="2000" dirty="0">
                          <a:solidFill>
                            <a:schemeClr val="tx1"/>
                          </a:solidFill>
                          <a:effectLst/>
                          <a:latin typeface="DM Sans" pitchFamily="2" charset="0"/>
                        </a:rPr>
                        <a:t>Facilitator</a:t>
                      </a:r>
                      <a:endParaRPr lang="en-GB" sz="2000" dirty="0">
                        <a:solidFill>
                          <a:schemeClr val="tx1"/>
                        </a:solidFill>
                        <a:effectLst/>
                        <a:latin typeface="DM Sans" pitchFamily="2" charset="0"/>
                        <a:ea typeface="Carlito"/>
                        <a:cs typeface="Carlito"/>
                      </a:endParaRPr>
                    </a:p>
                  </a:txBody>
                  <a:tcPr marL="68580" marR="68580" marT="0" marB="0">
                    <a:solidFill>
                      <a:srgbClr val="CC94FF"/>
                    </a:solidFill>
                  </a:tcPr>
                </a:tc>
                <a:tc>
                  <a:txBody>
                    <a:bodyPr/>
                    <a:lstStyle/>
                    <a:p>
                      <a:r>
                        <a:rPr lang="en-US" sz="2000" u="sng" dirty="0" err="1">
                          <a:solidFill>
                            <a:schemeClr val="tx1"/>
                          </a:solidFill>
                          <a:effectLst/>
                          <a:latin typeface="DM Sans" pitchFamily="2" charset="0"/>
                          <a:hlinkClick r:id="rId8">
                            <a:extLst>
                              <a:ext uri="{A12FA001-AC4F-418D-AE19-62706E023703}">
                                <ahyp:hlinkClr xmlns:ahyp="http://schemas.microsoft.com/office/drawing/2018/hyperlinkcolor" val="tx"/>
                              </a:ext>
                            </a:extLst>
                          </a:hlinkClick>
                        </a:rPr>
                        <a:t>service.support@leics</a:t>
                      </a:r>
                      <a:r>
                        <a:rPr lang="en-US" sz="2000" u="sng" dirty="0">
                          <a:solidFill>
                            <a:schemeClr val="tx1"/>
                          </a:solidFill>
                          <a:effectLst/>
                          <a:latin typeface="DM Sans" pitchFamily="2" charset="0"/>
                          <a:hlinkClick r:id="rId8">
                            <a:extLst>
                              <a:ext uri="{A12FA001-AC4F-418D-AE19-62706E023703}">
                                <ahyp:hlinkClr xmlns:ahyp="http://schemas.microsoft.com/office/drawing/2018/hyperlinkcolor" val="tx"/>
                              </a:ext>
                            </a:extLst>
                          </a:hlinkClick>
                        </a:rPr>
                        <a:t>-</a:t>
                      </a:r>
                      <a:r>
                        <a:rPr lang="en-US" sz="2000" dirty="0">
                          <a:solidFill>
                            <a:schemeClr val="tx1"/>
                          </a:solidFill>
                          <a:effectLst/>
                          <a:latin typeface="DM Sans" pitchFamily="2" charset="0"/>
                        </a:rPr>
                        <a:t> </a:t>
                      </a:r>
                      <a:r>
                        <a:rPr lang="en-US" sz="2000" u="sng" spc="-10" dirty="0">
                          <a:solidFill>
                            <a:schemeClr val="tx1"/>
                          </a:solidFill>
                          <a:effectLst/>
                          <a:latin typeface="DM Sans" pitchFamily="2" charset="0"/>
                          <a:hlinkClick r:id="rId8">
                            <a:extLst>
                              <a:ext uri="{A12FA001-AC4F-418D-AE19-62706E023703}">
                                <ahyp:hlinkClr xmlns:ahyp="http://schemas.microsoft.com/office/drawing/2018/hyperlinkcolor" val="tx"/>
                              </a:ext>
                            </a:extLst>
                          </a:hlinkClick>
                        </a:rPr>
                        <a:t>lpc.co.uk</a:t>
                      </a:r>
                      <a:endParaRPr lang="en-GB" sz="2000" dirty="0">
                        <a:solidFill>
                          <a:schemeClr val="tx1"/>
                        </a:solidFill>
                        <a:effectLst/>
                        <a:latin typeface="DM Sans" pitchFamily="2" charset="0"/>
                        <a:ea typeface="Carlito"/>
                        <a:cs typeface="Carlito"/>
                      </a:endParaRPr>
                    </a:p>
                  </a:txBody>
                  <a:tcPr marL="68580" marR="68580" marT="0" marB="0">
                    <a:solidFill>
                      <a:srgbClr val="CC94FF"/>
                    </a:solidFill>
                  </a:tcPr>
                </a:tc>
                <a:extLst>
                  <a:ext uri="{0D108BD9-81ED-4DB2-BD59-A6C34878D82A}">
                    <a16:rowId xmlns:a16="http://schemas.microsoft.com/office/drawing/2014/main" val="1525739912"/>
                  </a:ext>
                </a:extLst>
              </a:tr>
              <a:tr h="1141123">
                <a:tc>
                  <a:txBody>
                    <a:bodyPr/>
                    <a:lstStyle/>
                    <a:p>
                      <a:pPr algn="just">
                        <a:lnSpc>
                          <a:spcPts val="1335"/>
                        </a:lnSpc>
                        <a:spcBef>
                          <a:spcPts val="5"/>
                        </a:spcBef>
                      </a:pPr>
                      <a:r>
                        <a:rPr lang="en-US" sz="2000" dirty="0">
                          <a:solidFill>
                            <a:schemeClr val="tx1"/>
                          </a:solidFill>
                          <a:effectLst/>
                          <a:latin typeface="DM Sans" pitchFamily="2" charset="0"/>
                        </a:rPr>
                        <a:t>Vinay</a:t>
                      </a:r>
                      <a:r>
                        <a:rPr lang="en-US" sz="2000" spc="-45" dirty="0">
                          <a:solidFill>
                            <a:schemeClr val="tx1"/>
                          </a:solidFill>
                          <a:effectLst/>
                          <a:latin typeface="DM Sans" pitchFamily="2" charset="0"/>
                        </a:rPr>
                        <a:t> </a:t>
                      </a:r>
                      <a:r>
                        <a:rPr lang="en-US" sz="2000" dirty="0">
                          <a:solidFill>
                            <a:schemeClr val="tx1"/>
                          </a:solidFill>
                          <a:effectLst/>
                          <a:latin typeface="DM Sans" pitchFamily="2" charset="0"/>
                        </a:rPr>
                        <a:t>Mistry-Service</a:t>
                      </a:r>
                      <a:r>
                        <a:rPr lang="en-US" sz="2000" spc="-60" dirty="0">
                          <a:solidFill>
                            <a:schemeClr val="tx1"/>
                          </a:solidFill>
                          <a:effectLst/>
                          <a:latin typeface="DM Sans" pitchFamily="2" charset="0"/>
                        </a:rPr>
                        <a:t> </a:t>
                      </a:r>
                      <a:r>
                        <a:rPr lang="en-US" sz="2000" dirty="0">
                          <a:solidFill>
                            <a:schemeClr val="tx1"/>
                          </a:solidFill>
                          <a:effectLst/>
                          <a:latin typeface="DM Sans" pitchFamily="2" charset="0"/>
                        </a:rPr>
                        <a:t>Development</a:t>
                      </a:r>
                      <a:r>
                        <a:rPr lang="en-US" sz="2000" spc="-40" dirty="0">
                          <a:solidFill>
                            <a:schemeClr val="tx1"/>
                          </a:solidFill>
                          <a:effectLst/>
                          <a:latin typeface="DM Sans" pitchFamily="2" charset="0"/>
                        </a:rPr>
                        <a:t> </a:t>
                      </a:r>
                      <a:r>
                        <a:rPr lang="en-US" sz="2000" spc="-20" dirty="0">
                          <a:solidFill>
                            <a:schemeClr val="tx1"/>
                          </a:solidFill>
                          <a:effectLst/>
                          <a:latin typeface="DM Sans" pitchFamily="2" charset="0"/>
                        </a:rPr>
                        <a:t>Lead</a:t>
                      </a:r>
                      <a:endParaRPr lang="en-GB" sz="2000" dirty="0">
                        <a:solidFill>
                          <a:schemeClr val="tx1"/>
                        </a:solidFill>
                        <a:effectLst/>
                        <a:latin typeface="DM Sans" pitchFamily="2" charset="0"/>
                        <a:ea typeface="Carlito"/>
                        <a:cs typeface="Carlito"/>
                      </a:endParaRPr>
                    </a:p>
                  </a:txBody>
                  <a:tcPr marL="68580" marR="68580" marT="0" marB="0">
                    <a:solidFill>
                      <a:srgbClr val="CC94FF"/>
                    </a:solidFill>
                  </a:tcPr>
                </a:tc>
                <a:tc>
                  <a:txBody>
                    <a:bodyPr/>
                    <a:lstStyle/>
                    <a:p>
                      <a:pPr>
                        <a:lnSpc>
                          <a:spcPts val="1335"/>
                        </a:lnSpc>
                      </a:pPr>
                      <a:r>
                        <a:rPr lang="en-US" sz="2000" u="sng" spc="-10" dirty="0">
                          <a:solidFill>
                            <a:schemeClr val="tx1"/>
                          </a:solidFill>
                          <a:effectLst/>
                          <a:latin typeface="DM Sans" pitchFamily="2" charset="0"/>
                          <a:hlinkClick r:id="rId9">
                            <a:extLst>
                              <a:ext uri="{A12FA001-AC4F-418D-AE19-62706E023703}">
                                <ahyp:hlinkClr xmlns:ahyp="http://schemas.microsoft.com/office/drawing/2018/hyperlinkcolor" val="tx"/>
                              </a:ext>
                            </a:extLst>
                          </a:hlinkClick>
                        </a:rPr>
                        <a:t>servicedevelopmentlead@leics</a:t>
                      </a:r>
                      <a:r>
                        <a:rPr lang="en-US" sz="2000" u="sng" spc="-10" dirty="0">
                          <a:solidFill>
                            <a:schemeClr val="tx1"/>
                          </a:solidFill>
                          <a:effectLst/>
                          <a:uFill>
                            <a:solidFill>
                              <a:srgbClr val="0000FF"/>
                            </a:solidFill>
                          </a:uFill>
                          <a:latin typeface="DM Sans" pitchFamily="2" charset="0"/>
                        </a:rPr>
                        <a:t>-lpc.co.uk</a:t>
                      </a:r>
                      <a:endParaRPr lang="en-GB" sz="2000" dirty="0">
                        <a:solidFill>
                          <a:schemeClr val="tx1"/>
                        </a:solidFill>
                        <a:effectLst/>
                        <a:latin typeface="DM Sans" pitchFamily="2" charset="0"/>
                        <a:ea typeface="Carlito"/>
                        <a:cs typeface="Carlito"/>
                      </a:endParaRPr>
                    </a:p>
                  </a:txBody>
                  <a:tcPr marL="68580" marR="68580" marT="0" marB="0">
                    <a:solidFill>
                      <a:srgbClr val="CC94FF"/>
                    </a:solidFill>
                  </a:tcPr>
                </a:tc>
                <a:extLst>
                  <a:ext uri="{0D108BD9-81ED-4DB2-BD59-A6C34878D82A}">
                    <a16:rowId xmlns:a16="http://schemas.microsoft.com/office/drawing/2014/main" val="223296540"/>
                  </a:ext>
                </a:extLst>
              </a:tr>
            </a:tbl>
          </a:graphicData>
        </a:graphic>
      </p:graphicFrame>
    </p:spTree>
    <p:extLst>
      <p:ext uri="{BB962C8B-B14F-4D97-AF65-F5344CB8AC3E}">
        <p14:creationId xmlns:p14="http://schemas.microsoft.com/office/powerpoint/2010/main" val="3714842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3EF4-A3ED-A08F-1BDB-882EAF0D75B1}"/>
              </a:ext>
            </a:extLst>
          </p:cNvPr>
          <p:cNvSpPr>
            <a:spLocks noGrp="1"/>
          </p:cNvSpPr>
          <p:nvPr>
            <p:ph type="title"/>
          </p:nvPr>
        </p:nvSpPr>
        <p:spPr>
          <a:xfrm>
            <a:off x="464187" y="402772"/>
            <a:ext cx="11045642" cy="5490028"/>
          </a:xfrm>
        </p:spPr>
        <p:txBody>
          <a:bodyPr>
            <a:noAutofit/>
          </a:bodyPr>
          <a:lstStyle/>
          <a:p>
            <a:br>
              <a:rPr lang="en-GB" sz="2400" dirty="0">
                <a:latin typeface="DM Sans" pitchFamily="2" charset="0"/>
              </a:rPr>
            </a:br>
            <a:r>
              <a:rPr lang="en-GB" sz="2400" b="1" i="1" dirty="0">
                <a:solidFill>
                  <a:schemeClr val="accent6"/>
                </a:solidFill>
                <a:latin typeface="DM Sans" pitchFamily="2" charset="0"/>
              </a:rPr>
              <a:t>Follow us on social media </a:t>
            </a:r>
            <a:br>
              <a:rPr lang="en-GB" sz="2400" b="1" i="1" dirty="0">
                <a:solidFill>
                  <a:schemeClr val="accent6"/>
                </a:solidFill>
                <a:latin typeface="DM Sans" pitchFamily="2" charset="0"/>
              </a:rPr>
            </a:br>
            <a:br>
              <a:rPr lang="en-GB" sz="2400" dirty="0">
                <a:latin typeface="DM Sans" pitchFamily="2" charset="0"/>
              </a:rPr>
            </a:br>
            <a:r>
              <a:rPr lang="en-GB" sz="2400" dirty="0">
                <a:effectLst/>
                <a:latin typeface="DM Sans" pitchFamily="2" charset="0"/>
                <a:ea typeface="Calibri" panose="020F0502020204030204" pitchFamily="34" charset="0"/>
              </a:rPr>
              <a:t>Facebook</a:t>
            </a:r>
            <a:br>
              <a:rPr lang="en-GB" sz="2400" dirty="0">
                <a:effectLst/>
                <a:latin typeface="DM Sans" pitchFamily="2" charset="0"/>
                <a:ea typeface="Calibri" panose="020F0502020204030204" pitchFamily="34" charset="0"/>
              </a:rPr>
            </a:br>
            <a:r>
              <a:rPr lang="en-GB" sz="2400" u="sng" dirty="0">
                <a:solidFill>
                  <a:srgbClr val="0563C1"/>
                </a:solidFill>
                <a:effectLst/>
                <a:latin typeface="DM Sans" pitchFamily="2" charset="0"/>
                <a:ea typeface="Calibri" panose="020F0502020204030204" pitchFamily="34" charset="0"/>
                <a:hlinkClick r:id="rId2"/>
              </a:rPr>
              <a:t>Leicestershire &amp; Rutland Community Pharmacy | Leicester | Facebook</a:t>
            </a:r>
            <a:br>
              <a:rPr lang="en-GB" sz="2400" dirty="0">
                <a:effectLst/>
                <a:latin typeface="DM Sans" pitchFamily="2" charset="0"/>
                <a:ea typeface="Calibri" panose="020F0502020204030204" pitchFamily="34" charset="0"/>
              </a:rPr>
            </a:br>
            <a:r>
              <a:rPr lang="en-GB" sz="2400" dirty="0">
                <a:effectLst/>
                <a:latin typeface="DM Sans" pitchFamily="2" charset="0"/>
                <a:ea typeface="Calibri" panose="020F0502020204030204" pitchFamily="34" charset="0"/>
              </a:rPr>
              <a:t> </a:t>
            </a:r>
            <a:br>
              <a:rPr lang="en-GB" sz="2400" dirty="0">
                <a:effectLst/>
                <a:latin typeface="DM Sans" pitchFamily="2" charset="0"/>
                <a:ea typeface="Calibri" panose="020F0502020204030204" pitchFamily="34" charset="0"/>
              </a:rPr>
            </a:br>
            <a:r>
              <a:rPr lang="en-GB" sz="2400" dirty="0">
                <a:effectLst/>
                <a:latin typeface="DM Sans" pitchFamily="2" charset="0"/>
                <a:ea typeface="Calibri" panose="020F0502020204030204" pitchFamily="34" charset="0"/>
              </a:rPr>
              <a:t>Instagram </a:t>
            </a:r>
            <a:br>
              <a:rPr lang="en-GB" sz="2400" dirty="0">
                <a:effectLst/>
                <a:latin typeface="DM Sans" pitchFamily="2" charset="0"/>
                <a:ea typeface="Calibri" panose="020F0502020204030204" pitchFamily="34" charset="0"/>
              </a:rPr>
            </a:br>
            <a:r>
              <a:rPr lang="en-GB" sz="2400" u="sng" dirty="0">
                <a:solidFill>
                  <a:srgbClr val="0563C1"/>
                </a:solidFill>
                <a:effectLst/>
                <a:latin typeface="DM Sans" pitchFamily="2" charset="0"/>
                <a:ea typeface="Calibri" panose="020F0502020204030204" pitchFamily="34" charset="0"/>
                <a:hlinkClick r:id="rId3"/>
              </a:rPr>
              <a:t>Community Pharmacy Leicestershire &amp; Rutland (@communitypharmaciyllr) | Instagram</a:t>
            </a:r>
            <a:br>
              <a:rPr lang="en-GB" sz="2400" dirty="0">
                <a:effectLst/>
                <a:latin typeface="DM Sans" pitchFamily="2" charset="0"/>
                <a:ea typeface="Calibri" panose="020F0502020204030204" pitchFamily="34" charset="0"/>
              </a:rPr>
            </a:br>
            <a:r>
              <a:rPr lang="en-GB" sz="2400" dirty="0">
                <a:effectLst/>
                <a:latin typeface="DM Sans" pitchFamily="2" charset="0"/>
                <a:ea typeface="Calibri" panose="020F0502020204030204" pitchFamily="34" charset="0"/>
              </a:rPr>
              <a:t> </a:t>
            </a:r>
            <a:br>
              <a:rPr lang="en-GB" sz="2400" dirty="0">
                <a:effectLst/>
                <a:latin typeface="DM Sans" pitchFamily="2" charset="0"/>
                <a:ea typeface="Calibri" panose="020F0502020204030204" pitchFamily="34" charset="0"/>
              </a:rPr>
            </a:br>
            <a:r>
              <a:rPr lang="en-GB" sz="2400" dirty="0">
                <a:effectLst/>
                <a:latin typeface="DM Sans" pitchFamily="2" charset="0"/>
                <a:ea typeface="Calibri" panose="020F0502020204030204" pitchFamily="34" charset="0"/>
              </a:rPr>
              <a:t>LinkedIn </a:t>
            </a:r>
            <a:br>
              <a:rPr lang="en-GB" sz="2400" dirty="0">
                <a:effectLst/>
                <a:latin typeface="DM Sans" pitchFamily="2" charset="0"/>
                <a:ea typeface="Calibri" panose="020F0502020204030204" pitchFamily="34" charset="0"/>
              </a:rPr>
            </a:br>
            <a:r>
              <a:rPr lang="en-GB" sz="2400" u="sng" dirty="0">
                <a:solidFill>
                  <a:srgbClr val="0563C1"/>
                </a:solidFill>
                <a:effectLst/>
                <a:latin typeface="DM Sans" pitchFamily="2" charset="0"/>
                <a:ea typeface="Calibri" panose="020F0502020204030204" pitchFamily="34" charset="0"/>
                <a:hlinkClick r:id="rId4"/>
              </a:rPr>
              <a:t>https://www.linkedin.com/in/community-pharmacy-leicestershire-and-rutland-577723276</a:t>
            </a:r>
            <a:br>
              <a:rPr lang="en-GB" sz="2400" dirty="0">
                <a:effectLst/>
                <a:latin typeface="DM Sans" pitchFamily="2" charset="0"/>
                <a:ea typeface="Calibri" panose="020F0502020204030204" pitchFamily="34" charset="0"/>
              </a:rPr>
            </a:br>
            <a:r>
              <a:rPr lang="en-GB" sz="2400" dirty="0">
                <a:effectLst/>
                <a:latin typeface="DM Sans" pitchFamily="2" charset="0"/>
                <a:ea typeface="Calibri" panose="020F0502020204030204" pitchFamily="34" charset="0"/>
              </a:rPr>
              <a:t> </a:t>
            </a:r>
            <a:br>
              <a:rPr lang="en-GB" sz="2400" dirty="0">
                <a:effectLst/>
                <a:latin typeface="DM Sans" pitchFamily="2" charset="0"/>
                <a:ea typeface="Calibri" panose="020F0502020204030204" pitchFamily="34" charset="0"/>
              </a:rPr>
            </a:br>
            <a:br>
              <a:rPr lang="en-GB" sz="2400" dirty="0">
                <a:latin typeface="DM Sans" pitchFamily="2" charset="0"/>
              </a:rPr>
            </a:br>
            <a:r>
              <a:rPr lang="en-GB" sz="2400" i="1" dirty="0">
                <a:solidFill>
                  <a:schemeClr val="tx2"/>
                </a:solidFill>
                <a:latin typeface="DM Sans" pitchFamily="2" charset="0"/>
              </a:rPr>
              <a:t>(*If you are not on the WhatsApp group, get in touch </a:t>
            </a:r>
            <a:br>
              <a:rPr lang="en-GB" sz="2400" i="1" dirty="0">
                <a:solidFill>
                  <a:schemeClr val="tx2"/>
                </a:solidFill>
                <a:latin typeface="DM Sans" pitchFamily="2" charset="0"/>
              </a:rPr>
            </a:br>
            <a:r>
              <a:rPr lang="en-GB" sz="2400" i="1" dirty="0">
                <a:solidFill>
                  <a:srgbClr val="FF0000"/>
                </a:solidFill>
                <a:latin typeface="DM Sans" pitchFamily="2" charset="0"/>
                <a:hlinkClick r:id="rId5"/>
              </a:rPr>
              <a:t>chiefofficer@leics-lpc.co.uk</a:t>
            </a:r>
            <a:r>
              <a:rPr lang="en-GB" sz="2400" i="1" dirty="0">
                <a:solidFill>
                  <a:srgbClr val="FF0000"/>
                </a:solidFill>
                <a:latin typeface="DM Sans" pitchFamily="2" charset="0"/>
              </a:rPr>
              <a:t> |07984 465 387</a:t>
            </a:r>
            <a:r>
              <a:rPr lang="en-GB" sz="2400" i="1" dirty="0">
                <a:solidFill>
                  <a:schemeClr val="tx2"/>
                </a:solidFill>
                <a:latin typeface="DM Sans" pitchFamily="2" charset="0"/>
              </a:rPr>
              <a:t>) </a:t>
            </a:r>
          </a:p>
        </p:txBody>
      </p:sp>
      <p:pic>
        <p:nvPicPr>
          <p:cNvPr id="3" name="Picture 2" descr="A logo with text on it&#10;&#10;Description automatically generated">
            <a:extLst>
              <a:ext uri="{FF2B5EF4-FFF2-40B4-BE49-F238E27FC236}">
                <a16:creationId xmlns:a16="http://schemas.microsoft.com/office/drawing/2014/main" id="{5C12DB8F-6DC1-4D03-48E8-8EBEA2007CB6}"/>
              </a:ext>
            </a:extLst>
          </p:cNvPr>
          <p:cNvPicPr>
            <a:picLocks noChangeAspect="1"/>
          </p:cNvPicPr>
          <p:nvPr/>
        </p:nvPicPr>
        <p:blipFill>
          <a:blip r:embed="rId6"/>
          <a:stretch>
            <a:fillRect/>
          </a:stretch>
        </p:blipFill>
        <p:spPr>
          <a:xfrm>
            <a:off x="464187" y="-13819"/>
            <a:ext cx="3628842" cy="1358974"/>
          </a:xfrm>
          <a:prstGeom prst="rect">
            <a:avLst/>
          </a:prstGeom>
        </p:spPr>
      </p:pic>
    </p:spTree>
    <p:extLst>
      <p:ext uri="{BB962C8B-B14F-4D97-AF65-F5344CB8AC3E}">
        <p14:creationId xmlns:p14="http://schemas.microsoft.com/office/powerpoint/2010/main" val="4034734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7B2D9-09DE-8D8B-AF17-4130585490A5}"/>
              </a:ext>
            </a:extLst>
          </p:cNvPr>
          <p:cNvSpPr>
            <a:spLocks noGrp="1"/>
          </p:cNvSpPr>
          <p:nvPr>
            <p:ph type="title"/>
          </p:nvPr>
        </p:nvSpPr>
        <p:spPr>
          <a:xfrm>
            <a:off x="2489745" y="1609727"/>
            <a:ext cx="7456349" cy="3455666"/>
          </a:xfrm>
        </p:spPr>
        <p:txBody>
          <a:bodyPr>
            <a:normAutofit fontScale="90000"/>
          </a:bodyPr>
          <a:lstStyle/>
          <a:p>
            <a:br>
              <a:rPr lang="en-GB" sz="2200" b="1" u="sng" dirty="0">
                <a:effectLst/>
                <a:latin typeface="DM Sans" pitchFamily="2" charset="0"/>
                <a:ea typeface="Calibri" panose="020F0502020204030204" pitchFamily="34" charset="0"/>
              </a:rPr>
            </a:br>
            <a:r>
              <a:rPr lang="en-GB" sz="2200" b="1" u="sng" dirty="0">
                <a:effectLst/>
                <a:latin typeface="DM Sans" pitchFamily="2" charset="0"/>
                <a:ea typeface="Calibri" panose="020F0502020204030204" pitchFamily="34" charset="0"/>
              </a:rPr>
              <a:t>Agenda</a:t>
            </a:r>
            <a:r>
              <a:rPr lang="en-GB" sz="2200" dirty="0">
                <a:effectLst/>
                <a:latin typeface="DM Sans" pitchFamily="2" charset="0"/>
                <a:ea typeface="Calibri" panose="020F0502020204030204" pitchFamily="34" charset="0"/>
              </a:rPr>
              <a:t> </a:t>
            </a:r>
            <a:br>
              <a:rPr lang="en-GB" sz="2200" dirty="0">
                <a:latin typeface="DM Sans" pitchFamily="2" charset="0"/>
                <a:ea typeface="Calibri" panose="020F0502020204030204" pitchFamily="34" charset="0"/>
              </a:rPr>
            </a:br>
            <a:br>
              <a:rPr lang="en-GB" sz="2200" dirty="0">
                <a:latin typeface="DM Sans" pitchFamily="2" charset="0"/>
                <a:ea typeface="Calibri" panose="020F0502020204030204" pitchFamily="34" charset="0"/>
              </a:rPr>
            </a:br>
            <a:r>
              <a:rPr lang="en-GB" sz="2200" dirty="0">
                <a:latin typeface="+mn-lt"/>
                <a:ea typeface="Calibri" panose="020F0502020204030204" pitchFamily="34" charset="0"/>
              </a:rPr>
              <a:t>1. </a:t>
            </a:r>
            <a:r>
              <a:rPr lang="en-GB" sz="2200" dirty="0">
                <a:effectLst/>
                <a:latin typeface="+mn-lt"/>
                <a:ea typeface="Calibri" panose="020F0502020204030204" pitchFamily="34" charset="0"/>
              </a:rPr>
              <a:t>Updates from Community Pharmacy Leicestershire and Rutland  including ICB update </a:t>
            </a:r>
            <a:br>
              <a:rPr lang="en-GB" sz="2200" dirty="0">
                <a:latin typeface="+mn-lt"/>
                <a:ea typeface="Calibri" panose="020F0502020204030204" pitchFamily="34" charset="0"/>
              </a:rPr>
            </a:br>
            <a:br>
              <a:rPr lang="en-GB" sz="2200" dirty="0">
                <a:latin typeface="+mn-lt"/>
                <a:ea typeface="Calibri" panose="020F0502020204030204" pitchFamily="34" charset="0"/>
              </a:rPr>
            </a:br>
            <a:r>
              <a:rPr lang="en-GB" sz="2200" dirty="0">
                <a:latin typeface="+mn-lt"/>
                <a:ea typeface="Calibri" panose="020F0502020204030204" pitchFamily="34" charset="0"/>
              </a:rPr>
              <a:t>2</a:t>
            </a:r>
            <a:r>
              <a:rPr lang="en-GB" sz="2200" dirty="0">
                <a:effectLst/>
                <a:latin typeface="+mn-lt"/>
                <a:ea typeface="Calibri" panose="020F0502020204030204" pitchFamily="34" charset="0"/>
              </a:rPr>
              <a:t>. </a:t>
            </a:r>
            <a:r>
              <a:rPr lang="en-GB" sz="2200" dirty="0" err="1">
                <a:effectLst/>
                <a:latin typeface="+mn-lt"/>
                <a:ea typeface="Calibri" panose="020F0502020204030204" pitchFamily="34" charset="0"/>
                <a:cs typeface="Arial" panose="020B0604020202020204"/>
              </a:rPr>
              <a:t>Accurrx</a:t>
            </a:r>
            <a:r>
              <a:rPr lang="en-GB" sz="2200" dirty="0">
                <a:effectLst/>
                <a:latin typeface="+mn-lt"/>
                <a:ea typeface="Calibri" panose="020F0502020204030204" pitchFamily="34" charset="0"/>
                <a:cs typeface="Arial" panose="020B0604020202020204"/>
              </a:rPr>
              <a:t> – Catherin</a:t>
            </a:r>
            <a:r>
              <a:rPr lang="en-GB" sz="2200" dirty="0">
                <a:latin typeface="+mn-lt"/>
                <a:ea typeface="Calibri" panose="020F0502020204030204" pitchFamily="34" charset="0"/>
                <a:cs typeface="Arial" panose="020B0604020202020204"/>
              </a:rPr>
              <a:t>e Webb Operations Manager </a:t>
            </a:r>
            <a:br>
              <a:rPr lang="en-GB" sz="2200" dirty="0">
                <a:effectLst/>
                <a:latin typeface="+mn-lt"/>
                <a:ea typeface="Calibri" panose="020F0502020204030204" pitchFamily="34" charset="0"/>
              </a:rPr>
            </a:br>
            <a:br>
              <a:rPr lang="en-GB" sz="2200" dirty="0">
                <a:effectLst/>
                <a:latin typeface="+mn-lt"/>
                <a:ea typeface="Calibri" panose="020F0502020204030204" pitchFamily="34" charset="0"/>
              </a:rPr>
            </a:br>
            <a:r>
              <a:rPr lang="en-GB" sz="2200" dirty="0">
                <a:effectLst/>
                <a:latin typeface="+mn-lt"/>
                <a:ea typeface="Calibri" panose="020F0502020204030204" pitchFamily="34" charset="0"/>
              </a:rPr>
              <a:t>3. Pharmacy First –Gareth, Service Delivery Facilitator </a:t>
            </a:r>
            <a:br>
              <a:rPr lang="en-GB" sz="2000" dirty="0">
                <a:effectLst/>
                <a:latin typeface="+mn-lt"/>
                <a:ea typeface="Calibri" panose="020F0502020204030204" pitchFamily="34" charset="0"/>
              </a:rPr>
            </a:br>
            <a:br>
              <a:rPr lang="en-GB" sz="2000" dirty="0">
                <a:effectLst/>
                <a:latin typeface="+mn-lt"/>
                <a:ea typeface="Calibri" panose="020F0502020204030204" pitchFamily="34" charset="0"/>
              </a:rPr>
            </a:br>
            <a:endParaRPr lang="en-GB" dirty="0"/>
          </a:p>
        </p:txBody>
      </p:sp>
      <p:pic>
        <p:nvPicPr>
          <p:cNvPr id="5" name="Picture 4" descr="A logo with text on it&#10;&#10;Description automatically generated">
            <a:extLst>
              <a:ext uri="{FF2B5EF4-FFF2-40B4-BE49-F238E27FC236}">
                <a16:creationId xmlns:a16="http://schemas.microsoft.com/office/drawing/2014/main" id="{77FD1EE4-3B89-82E1-25B9-F5ED194B6B20}"/>
              </a:ext>
            </a:extLst>
          </p:cNvPr>
          <p:cNvPicPr>
            <a:picLocks noChangeAspect="1"/>
          </p:cNvPicPr>
          <p:nvPr/>
        </p:nvPicPr>
        <p:blipFill>
          <a:blip r:embed="rId2"/>
          <a:stretch>
            <a:fillRect/>
          </a:stretch>
        </p:blipFill>
        <p:spPr>
          <a:xfrm>
            <a:off x="0" y="103167"/>
            <a:ext cx="2315103" cy="866989"/>
          </a:xfrm>
          <a:prstGeom prst="rect">
            <a:avLst/>
          </a:prstGeom>
        </p:spPr>
      </p:pic>
    </p:spTree>
    <p:extLst>
      <p:ext uri="{BB962C8B-B14F-4D97-AF65-F5344CB8AC3E}">
        <p14:creationId xmlns:p14="http://schemas.microsoft.com/office/powerpoint/2010/main" val="1280815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7B61E-9EFF-3380-9E24-6309D8969420}"/>
              </a:ext>
            </a:extLst>
          </p:cNvPr>
          <p:cNvSpPr>
            <a:spLocks noGrp="1"/>
          </p:cNvSpPr>
          <p:nvPr>
            <p:ph type="title"/>
          </p:nvPr>
        </p:nvSpPr>
        <p:spPr/>
        <p:txBody>
          <a:bodyPr>
            <a:normAutofit/>
          </a:bodyPr>
          <a:lstStyle/>
          <a:p>
            <a:r>
              <a:rPr lang="en-GB" sz="5400" dirty="0">
                <a:solidFill>
                  <a:schemeClr val="tx1"/>
                </a:solidFill>
                <a:effectLst/>
                <a:latin typeface="DM Sans" pitchFamily="2" charset="0"/>
                <a:ea typeface="Calibri" panose="020F0502020204030204" pitchFamily="34" charset="0"/>
              </a:rPr>
              <a:t>Updates</a:t>
            </a:r>
            <a:endParaRPr lang="en-GB" dirty="0">
              <a:solidFill>
                <a:schemeClr val="tx1"/>
              </a:solidFill>
            </a:endParaRPr>
          </a:p>
        </p:txBody>
      </p:sp>
    </p:spTree>
    <p:extLst>
      <p:ext uri="{BB962C8B-B14F-4D97-AF65-F5344CB8AC3E}">
        <p14:creationId xmlns:p14="http://schemas.microsoft.com/office/powerpoint/2010/main" val="3966973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72DEA-DC62-EAC2-AB61-CD4DC0C559D8}"/>
              </a:ext>
            </a:extLst>
          </p:cNvPr>
          <p:cNvSpPr>
            <a:spLocks noGrp="1"/>
          </p:cNvSpPr>
          <p:nvPr>
            <p:ph type="title"/>
          </p:nvPr>
        </p:nvSpPr>
        <p:spPr>
          <a:xfrm>
            <a:off x="1004524" y="245203"/>
            <a:ext cx="11187475" cy="1988331"/>
          </a:xfrm>
        </p:spPr>
        <p:txBody>
          <a:bodyPr>
            <a:normAutofit/>
          </a:bodyPr>
          <a:lstStyle/>
          <a:p>
            <a:r>
              <a:rPr lang="en-GB" b="1" i="0" dirty="0">
                <a:solidFill>
                  <a:srgbClr val="0073CF"/>
                </a:solidFill>
                <a:effectLst/>
                <a:latin typeface="DM Sans" pitchFamily="2" charset="0"/>
              </a:rPr>
              <a:t>MFA: Issues with MYS and </a:t>
            </a:r>
            <a:r>
              <a:rPr lang="en-GB" b="1" i="0" dirty="0" err="1">
                <a:solidFill>
                  <a:srgbClr val="0073CF"/>
                </a:solidFill>
                <a:effectLst/>
                <a:latin typeface="DM Sans" pitchFamily="2" charset="0"/>
              </a:rPr>
              <a:t>PharmOutcomes</a:t>
            </a:r>
            <a:r>
              <a:rPr lang="en-GB" b="1" i="0" dirty="0">
                <a:solidFill>
                  <a:srgbClr val="0073CF"/>
                </a:solidFill>
                <a:effectLst/>
                <a:latin typeface="DM Sans" pitchFamily="2" charset="0"/>
              </a:rPr>
              <a:t> syncing</a:t>
            </a:r>
            <a:br>
              <a:rPr lang="en-GB" b="1" i="0" dirty="0">
                <a:solidFill>
                  <a:srgbClr val="0073CF"/>
                </a:solidFill>
                <a:effectLst/>
                <a:latin typeface="mokoko"/>
              </a:rPr>
            </a:br>
            <a:endParaRPr lang="en-GB" dirty="0"/>
          </a:p>
        </p:txBody>
      </p:sp>
      <p:sp>
        <p:nvSpPr>
          <p:cNvPr id="3" name="Content Placeholder 2">
            <a:extLst>
              <a:ext uri="{FF2B5EF4-FFF2-40B4-BE49-F238E27FC236}">
                <a16:creationId xmlns:a16="http://schemas.microsoft.com/office/drawing/2014/main" id="{A09F4A5D-505F-34F2-825E-491A56610A45}"/>
              </a:ext>
            </a:extLst>
          </p:cNvPr>
          <p:cNvSpPr>
            <a:spLocks noGrp="1"/>
          </p:cNvSpPr>
          <p:nvPr>
            <p:ph sz="half" idx="1"/>
          </p:nvPr>
        </p:nvSpPr>
        <p:spPr/>
        <p:txBody>
          <a:bodyPr/>
          <a:lstStyle/>
          <a:p>
            <a:r>
              <a:rPr lang="en-GB" dirty="0">
                <a:latin typeface="DM Sans" pitchFamily="2" charset="0"/>
              </a:rPr>
              <a:t>Spoken to a lot of you when this first arose back in March </a:t>
            </a:r>
          </a:p>
          <a:p>
            <a:r>
              <a:rPr lang="en-GB" dirty="0">
                <a:latin typeface="DM Sans" pitchFamily="2" charset="0"/>
              </a:rPr>
              <a:t>Clearly still some issues </a:t>
            </a:r>
          </a:p>
          <a:p>
            <a:r>
              <a:rPr lang="en-GB" dirty="0">
                <a:latin typeface="DM Sans" pitchFamily="2" charset="0"/>
              </a:rPr>
              <a:t>Added a help page on the website </a:t>
            </a:r>
          </a:p>
          <a:p>
            <a:r>
              <a:rPr lang="en-GB" dirty="0">
                <a:latin typeface="DM Sans" pitchFamily="2" charset="0"/>
                <a:hlinkClick r:id="rId2"/>
              </a:rPr>
              <a:t>Issues with MYS and </a:t>
            </a:r>
            <a:r>
              <a:rPr lang="en-GB" dirty="0" err="1">
                <a:latin typeface="DM Sans" pitchFamily="2" charset="0"/>
                <a:hlinkClick r:id="rId2"/>
              </a:rPr>
              <a:t>PharmOutcomes</a:t>
            </a:r>
            <a:r>
              <a:rPr lang="en-GB" dirty="0">
                <a:latin typeface="DM Sans" pitchFamily="2" charset="0"/>
                <a:hlinkClick r:id="rId2"/>
              </a:rPr>
              <a:t> syncing – Community Pharmacy Leicestershire and Rutland</a:t>
            </a:r>
            <a:endParaRPr lang="en-GB" dirty="0">
              <a:latin typeface="DM Sans" pitchFamily="2" charset="0"/>
            </a:endParaRPr>
          </a:p>
        </p:txBody>
      </p:sp>
      <p:sp>
        <p:nvSpPr>
          <p:cNvPr id="4" name="Content Placeholder 3">
            <a:extLst>
              <a:ext uri="{FF2B5EF4-FFF2-40B4-BE49-F238E27FC236}">
                <a16:creationId xmlns:a16="http://schemas.microsoft.com/office/drawing/2014/main" id="{DEED9959-C110-554F-F3D2-A63BDB7B7472}"/>
              </a:ext>
            </a:extLst>
          </p:cNvPr>
          <p:cNvSpPr>
            <a:spLocks noGrp="1"/>
          </p:cNvSpPr>
          <p:nvPr>
            <p:ph sz="half" idx="2"/>
          </p:nvPr>
        </p:nvSpPr>
        <p:spPr/>
        <p:txBody>
          <a:bodyPr/>
          <a:lstStyle/>
          <a:p>
            <a:r>
              <a:rPr lang="en-GB" b="0" i="0" dirty="0">
                <a:solidFill>
                  <a:srgbClr val="0A4740"/>
                </a:solidFill>
                <a:effectLst/>
                <a:latin typeface="DM Sans" pitchFamily="2" charset="0"/>
              </a:rPr>
              <a:t>What should I do if I have submitted my claim with incorrect information?</a:t>
            </a:r>
            <a:br>
              <a:rPr lang="en-GB" dirty="0">
                <a:latin typeface="DM Sans" pitchFamily="2" charset="0"/>
              </a:rPr>
            </a:br>
            <a:r>
              <a:rPr lang="en-GB" b="0" i="0" dirty="0">
                <a:solidFill>
                  <a:srgbClr val="0A4740"/>
                </a:solidFill>
                <a:effectLst/>
                <a:latin typeface="DM Sans" pitchFamily="2" charset="0"/>
              </a:rPr>
              <a:t>Pharmacy owners should email the MYS team (</a:t>
            </a:r>
            <a:r>
              <a:rPr lang="en-GB" b="1" i="0" u="sng" dirty="0">
                <a:solidFill>
                  <a:srgbClr val="C600B5"/>
                </a:solidFill>
                <a:effectLst/>
                <a:latin typeface="DM Sans" pitchFamily="2" charset="0"/>
                <a:hlinkClick r:id="rId3"/>
              </a:rPr>
              <a:t>mys@nhsbsa.nhs.uk</a:t>
            </a:r>
            <a:r>
              <a:rPr lang="en-GB" b="0" i="0" dirty="0">
                <a:solidFill>
                  <a:srgbClr val="0A4740"/>
                </a:solidFill>
                <a:effectLst/>
                <a:latin typeface="DM Sans" pitchFamily="2" charset="0"/>
              </a:rPr>
              <a:t>) for further guidance on how their claim will be reviewed. </a:t>
            </a:r>
          </a:p>
          <a:p>
            <a:endParaRPr lang="en-GB" dirty="0"/>
          </a:p>
        </p:txBody>
      </p:sp>
      <p:pic>
        <p:nvPicPr>
          <p:cNvPr id="5" name="Picture 4" descr="A logo with text on it&#10;&#10;Description automatically generated">
            <a:extLst>
              <a:ext uri="{FF2B5EF4-FFF2-40B4-BE49-F238E27FC236}">
                <a16:creationId xmlns:a16="http://schemas.microsoft.com/office/drawing/2014/main" id="{335E6A0D-901C-9F11-C091-5CDE65115197}"/>
              </a:ext>
            </a:extLst>
          </p:cNvPr>
          <p:cNvPicPr>
            <a:picLocks noChangeAspect="1"/>
          </p:cNvPicPr>
          <p:nvPr/>
        </p:nvPicPr>
        <p:blipFill>
          <a:blip r:embed="rId4"/>
          <a:stretch>
            <a:fillRect/>
          </a:stretch>
        </p:blipFill>
        <p:spPr>
          <a:xfrm>
            <a:off x="8657273" y="5610017"/>
            <a:ext cx="2947705" cy="1133892"/>
          </a:xfrm>
          <a:prstGeom prst="rect">
            <a:avLst/>
          </a:prstGeom>
        </p:spPr>
      </p:pic>
    </p:spTree>
    <p:extLst>
      <p:ext uri="{BB962C8B-B14F-4D97-AF65-F5344CB8AC3E}">
        <p14:creationId xmlns:p14="http://schemas.microsoft.com/office/powerpoint/2010/main" val="2618822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84042E-B517-C932-D27F-93F73C87DD77}"/>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b="1" i="0">
                <a:effectLst/>
              </a:rPr>
              <a:t>MFA: Issues with MYS and PharmOutcomes syncing</a:t>
            </a:r>
            <a:endParaRPr lang="en-US" sz="3600"/>
          </a:p>
        </p:txBody>
      </p:sp>
      <p:pic>
        <p:nvPicPr>
          <p:cNvPr id="7" name="Picture 6" descr="A logo with text on it&#10;&#10;Description automatically generated">
            <a:extLst>
              <a:ext uri="{FF2B5EF4-FFF2-40B4-BE49-F238E27FC236}">
                <a16:creationId xmlns:a16="http://schemas.microsoft.com/office/drawing/2014/main" id="{C3F77A88-8CC6-61B2-D2A3-E502EB99BDE4}"/>
              </a:ext>
            </a:extLst>
          </p:cNvPr>
          <p:cNvPicPr>
            <a:picLocks noChangeAspect="1"/>
          </p:cNvPicPr>
          <p:nvPr/>
        </p:nvPicPr>
        <p:blipFill rotWithShape="1">
          <a:blip r:embed="rId2"/>
          <a:srcRect t="7610" b="1123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Content Placeholder 5">
            <a:extLst>
              <a:ext uri="{FF2B5EF4-FFF2-40B4-BE49-F238E27FC236}">
                <a16:creationId xmlns:a16="http://schemas.microsoft.com/office/drawing/2014/main" id="{F0DA084B-C7A1-A4DB-79CB-0B7E8FDD114F}"/>
              </a:ext>
            </a:extLst>
          </p:cNvPr>
          <p:cNvSpPr>
            <a:spLocks noGrp="1"/>
          </p:cNvSpPr>
          <p:nvPr>
            <p:ph idx="1"/>
          </p:nvPr>
        </p:nvSpPr>
        <p:spPr>
          <a:xfrm>
            <a:off x="4223982" y="3752850"/>
            <a:ext cx="7485413" cy="2452687"/>
          </a:xfrm>
        </p:spPr>
        <p:txBody>
          <a:bodyPr vert="horz" lIns="91440" tIns="45720" rIns="91440" bIns="45720" rtlCol="0" anchor="ctr">
            <a:normAutofit/>
          </a:bodyPr>
          <a:lstStyle/>
          <a:p>
            <a:r>
              <a:rPr lang="en-US" sz="1800" b="0" i="0">
                <a:effectLst/>
              </a:rPr>
              <a:t>We have made clear to CPE the unacceptable effect this has had on pharmacies’ workload and stress and we are extremely concerned about the impact on both providers and patients. </a:t>
            </a:r>
          </a:p>
          <a:p>
            <a:r>
              <a:rPr lang="en-US" sz="1800"/>
              <a:t>CPE in response “</a:t>
            </a:r>
            <a:r>
              <a:rPr lang="en-US" sz="1800" b="0" i="0">
                <a:effectLst/>
              </a:rPr>
              <a:t>We are pressing Government and the NHS for urgent action to resolve the problems and restore faith in the data and payment mechanism so that pharmacies are fairly recompensed for their hard work in delivering a vital new service.”</a:t>
            </a:r>
          </a:p>
          <a:p>
            <a:pPr marL="0"/>
            <a:endParaRPr lang="en-US" sz="1800"/>
          </a:p>
        </p:txBody>
      </p:sp>
    </p:spTree>
    <p:extLst>
      <p:ext uri="{BB962C8B-B14F-4D97-AF65-F5344CB8AC3E}">
        <p14:creationId xmlns:p14="http://schemas.microsoft.com/office/powerpoint/2010/main" val="1199787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703EA-5A92-6C49-E398-8F11D58B9AA9}"/>
              </a:ext>
            </a:extLst>
          </p:cNvPr>
          <p:cNvSpPr>
            <a:spLocks noGrp="1"/>
          </p:cNvSpPr>
          <p:nvPr>
            <p:ph type="title"/>
          </p:nvPr>
        </p:nvSpPr>
        <p:spPr/>
        <p:txBody>
          <a:bodyPr/>
          <a:lstStyle/>
          <a:p>
            <a:r>
              <a:rPr lang="en-GB" dirty="0"/>
              <a:t>Pharmacy First</a:t>
            </a:r>
          </a:p>
        </p:txBody>
      </p:sp>
    </p:spTree>
    <p:extLst>
      <p:ext uri="{BB962C8B-B14F-4D97-AF65-F5344CB8AC3E}">
        <p14:creationId xmlns:p14="http://schemas.microsoft.com/office/powerpoint/2010/main" val="4014726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39520-551D-262F-500A-1E99FE34D6E5}"/>
              </a:ext>
            </a:extLst>
          </p:cNvPr>
          <p:cNvSpPr>
            <a:spLocks noGrp="1"/>
          </p:cNvSpPr>
          <p:nvPr>
            <p:ph type="title"/>
          </p:nvPr>
        </p:nvSpPr>
        <p:spPr>
          <a:xfrm>
            <a:off x="549616" y="230213"/>
            <a:ext cx="10515600" cy="1325563"/>
          </a:xfrm>
        </p:spPr>
        <p:txBody>
          <a:bodyPr/>
          <a:lstStyle/>
          <a:p>
            <a:r>
              <a:rPr lang="en-GB" b="1" dirty="0"/>
              <a:t>Pharmacy First </a:t>
            </a:r>
          </a:p>
        </p:txBody>
      </p:sp>
      <p:sp>
        <p:nvSpPr>
          <p:cNvPr id="3" name="Content Placeholder 2">
            <a:extLst>
              <a:ext uri="{FF2B5EF4-FFF2-40B4-BE49-F238E27FC236}">
                <a16:creationId xmlns:a16="http://schemas.microsoft.com/office/drawing/2014/main" id="{A0116E8D-011E-6A1B-02EE-2C2536F18FA2}"/>
              </a:ext>
            </a:extLst>
          </p:cNvPr>
          <p:cNvSpPr>
            <a:spLocks noGrp="1"/>
          </p:cNvSpPr>
          <p:nvPr>
            <p:ph idx="1"/>
          </p:nvPr>
        </p:nvSpPr>
        <p:spPr>
          <a:xfrm>
            <a:off x="549616" y="1492614"/>
            <a:ext cx="11127693" cy="5320111"/>
          </a:xfrm>
        </p:spPr>
        <p:txBody>
          <a:bodyPr>
            <a:normAutofit/>
          </a:bodyPr>
          <a:lstStyle/>
          <a:p>
            <a:r>
              <a:rPr lang="en-GB" sz="2400" dirty="0">
                <a:latin typeface="DM Sans" pitchFamily="2" charset="0"/>
              </a:rPr>
              <a:t>Gareth continues to be available to</a:t>
            </a:r>
            <a:r>
              <a:rPr lang="en-GB" sz="2400" b="1" dirty="0">
                <a:solidFill>
                  <a:srgbClr val="0070C0"/>
                </a:solidFill>
                <a:latin typeface="DM Sans" pitchFamily="2" charset="0"/>
              </a:rPr>
              <a:t> </a:t>
            </a:r>
            <a:r>
              <a:rPr lang="en-GB" sz="2400" b="1" dirty="0">
                <a:solidFill>
                  <a:srgbClr val="0070C0"/>
                </a:solidFill>
                <a:latin typeface="DM Sans" pitchFamily="2" charset="0"/>
                <a:hlinkClick r:id="rId3">
                  <a:extLst>
                    <a:ext uri="{A12FA001-AC4F-418D-AE19-62706E023703}">
                      <ahyp:hlinkClr xmlns:ahyp="http://schemas.microsoft.com/office/drawing/2018/hyperlinkcolor" val="tx"/>
                    </a:ext>
                  </a:extLst>
                </a:hlinkClick>
              </a:rPr>
              <a:t>support on Friday to conduct contractor visits,</a:t>
            </a:r>
            <a:r>
              <a:rPr lang="en-GB" sz="2400" b="1" dirty="0">
                <a:solidFill>
                  <a:srgbClr val="0070C0"/>
                </a:solidFill>
                <a:latin typeface="DM Sans" pitchFamily="2" charset="0"/>
              </a:rPr>
              <a:t> </a:t>
            </a:r>
            <a:r>
              <a:rPr lang="en-GB" sz="2400" dirty="0">
                <a:latin typeface="DM Sans" pitchFamily="2" charset="0"/>
              </a:rPr>
              <a:t>including surgery visits &amp; referrals. </a:t>
            </a:r>
          </a:p>
          <a:p>
            <a:r>
              <a:rPr lang="en-GB" sz="2400" dirty="0">
                <a:latin typeface="DM Sans" pitchFamily="2" charset="0"/>
              </a:rPr>
              <a:t>Lots of resources available via our website to support practice and pharmacies </a:t>
            </a:r>
          </a:p>
          <a:p>
            <a:r>
              <a:rPr lang="en-GB" sz="2400" dirty="0">
                <a:latin typeface="DM Sans" pitchFamily="2" charset="0"/>
                <a:ea typeface="Times New Roman" panose="02020603050405020304" pitchFamily="18" charset="0"/>
                <a:cs typeface="Aptos" panose="020B0004020202020204" pitchFamily="34" charset="0"/>
              </a:rPr>
              <a:t>They are a</a:t>
            </a:r>
            <a:r>
              <a:rPr lang="en-GB" sz="2400" dirty="0">
                <a:effectLst/>
                <a:latin typeface="DM Sans" pitchFamily="2" charset="0"/>
                <a:ea typeface="Times New Roman" panose="02020603050405020304" pitchFamily="18" charset="0"/>
                <a:cs typeface="Aptos" panose="020B0004020202020204" pitchFamily="34" charset="0"/>
              </a:rPr>
              <a:t>pproved by Community Pharmacy Clinical Lead for the ICB Paul Gilbert and Mel Burdett (LLR ICB) </a:t>
            </a:r>
            <a:r>
              <a:rPr lang="en-GB" sz="2400" b="1" u="sng" dirty="0">
                <a:solidFill>
                  <a:srgbClr val="0070C0"/>
                </a:solidFill>
                <a:effectLst/>
                <a:latin typeface="DM Sans" pitchFamily="2" charset="0"/>
                <a:ea typeface="Times New Roman" panose="02020603050405020304" pitchFamily="18" charset="0"/>
                <a:cs typeface="Aptos" panose="020B0004020202020204" pitchFamily="34" charset="0"/>
                <a:hlinkClick r:id="rId4">
                  <a:extLst>
                    <a:ext uri="{A12FA001-AC4F-418D-AE19-62706E023703}">
                      <ahyp:hlinkClr xmlns:ahyp="http://schemas.microsoft.com/office/drawing/2018/hyperlinkcolor" val="tx"/>
                    </a:ext>
                  </a:extLst>
                </a:hlinkClick>
              </a:rPr>
              <a:t>Surgery Support Resources – Community Pharmacy Leicestershire and Rutland</a:t>
            </a:r>
            <a:endParaRPr lang="en-GB" sz="2400" b="1" dirty="0">
              <a:solidFill>
                <a:srgbClr val="0070C0"/>
              </a:solidFill>
              <a:effectLst/>
              <a:latin typeface="DM Sans" pitchFamily="2" charset="0"/>
              <a:ea typeface="Aptos" panose="020B0004020202020204" pitchFamily="34" charset="0"/>
              <a:cs typeface="Aptos" panose="020B0004020202020204" pitchFamily="34" charset="0"/>
            </a:endParaRPr>
          </a:p>
          <a:p>
            <a:r>
              <a:rPr lang="en-GB" sz="2400" dirty="0">
                <a:effectLst/>
                <a:latin typeface="DM Sans" pitchFamily="2" charset="0"/>
                <a:ea typeface="Times New Roman" panose="02020603050405020304" pitchFamily="18" charset="0"/>
                <a:cs typeface="Aptos" panose="020B0004020202020204" pitchFamily="34" charset="0"/>
              </a:rPr>
              <a:t>There are also some national resources which were launched last week by Community Pharmacy England. These materials, which sit on a new </a:t>
            </a:r>
            <a:r>
              <a:rPr lang="en-GB" sz="2400" b="1" u="sng" dirty="0">
                <a:solidFill>
                  <a:srgbClr val="0070C0"/>
                </a:solidFill>
                <a:effectLst/>
                <a:latin typeface="DM Sans" pitchFamily="2" charset="0"/>
                <a:ea typeface="Times New Roman" panose="02020603050405020304" pitchFamily="18" charset="0"/>
                <a:cs typeface="Aptos" panose="020B0004020202020204" pitchFamily="34" charset="0"/>
                <a:hlinkClick r:id="rId5">
                  <a:extLst>
                    <a:ext uri="{A12FA001-AC4F-418D-AE19-62706E023703}">
                      <ahyp:hlinkClr xmlns:ahyp="http://schemas.microsoft.com/office/drawing/2018/hyperlinkcolor" val="tx"/>
                    </a:ext>
                  </a:extLst>
                </a:hlinkClick>
              </a:rPr>
              <a:t>Pharmacy First: Information for GPs webpage</a:t>
            </a:r>
            <a:r>
              <a:rPr lang="en-GB" sz="2400" dirty="0">
                <a:effectLst/>
                <a:latin typeface="DM Sans" pitchFamily="2" charset="0"/>
                <a:ea typeface="Times New Roman" panose="02020603050405020304" pitchFamily="18" charset="0"/>
                <a:cs typeface="Aptos" panose="020B0004020202020204" pitchFamily="34" charset="0"/>
              </a:rPr>
              <a:t>, are intended to offer an introduction to the service, explaining the logistics behind it and addressing any potential concerns. Lots of further re. sources can be found here </a:t>
            </a:r>
            <a:r>
              <a:rPr lang="en-GB" sz="2400" b="1" u="sng" dirty="0">
                <a:solidFill>
                  <a:srgbClr val="0070C0"/>
                </a:solidFill>
                <a:effectLst/>
                <a:latin typeface="DM Sans" pitchFamily="2" charset="0"/>
                <a:ea typeface="Times New Roman" panose="02020603050405020304" pitchFamily="18" charset="0"/>
                <a:cs typeface="Aptos" panose="020B0004020202020204" pitchFamily="34" charset="0"/>
                <a:hlinkClick r:id="rId6">
                  <a:extLst>
                    <a:ext uri="{A12FA001-AC4F-418D-AE19-62706E023703}">
                      <ahyp:hlinkClr xmlns:ahyp="http://schemas.microsoft.com/office/drawing/2018/hyperlinkcolor" val="tx"/>
                    </a:ext>
                  </a:extLst>
                </a:hlinkClick>
              </a:rPr>
              <a:t>New Pharmacy First materials aimed at GPs - Community Pharmacy England (cpe.org.uk)</a:t>
            </a:r>
            <a:r>
              <a:rPr lang="en-GB" sz="2400" b="1" dirty="0">
                <a:solidFill>
                  <a:srgbClr val="0070C0"/>
                </a:solidFill>
                <a:effectLst/>
                <a:latin typeface="DM Sans" pitchFamily="2" charset="0"/>
                <a:ea typeface="Times New Roman" panose="02020603050405020304" pitchFamily="18" charset="0"/>
                <a:cs typeface="Aptos" panose="020B0004020202020204" pitchFamily="34" charset="0"/>
              </a:rPr>
              <a:t>.</a:t>
            </a:r>
            <a:endParaRPr lang="en-GB" sz="2400" b="1" dirty="0">
              <a:solidFill>
                <a:srgbClr val="0070C0"/>
              </a:solidFill>
              <a:effectLst/>
              <a:latin typeface="DM Sans" pitchFamily="2" charset="0"/>
              <a:ea typeface="Aptos" panose="020B0004020202020204" pitchFamily="34" charset="0"/>
              <a:cs typeface="Aptos" panose="020B0004020202020204" pitchFamily="34" charset="0"/>
            </a:endParaRPr>
          </a:p>
          <a:p>
            <a:endParaRPr lang="en-GB" dirty="0"/>
          </a:p>
        </p:txBody>
      </p:sp>
      <p:pic>
        <p:nvPicPr>
          <p:cNvPr id="4" name="Picture 3" descr="A logo with text on it&#10;&#10;Description automatically generated">
            <a:extLst>
              <a:ext uri="{FF2B5EF4-FFF2-40B4-BE49-F238E27FC236}">
                <a16:creationId xmlns:a16="http://schemas.microsoft.com/office/drawing/2014/main" id="{33D988A5-B352-A32D-D529-A5500D9A9AF8}"/>
              </a:ext>
            </a:extLst>
          </p:cNvPr>
          <p:cNvPicPr>
            <a:picLocks noChangeAspect="1"/>
          </p:cNvPicPr>
          <p:nvPr/>
        </p:nvPicPr>
        <p:blipFill>
          <a:blip r:embed="rId7"/>
          <a:stretch>
            <a:fillRect/>
          </a:stretch>
        </p:blipFill>
        <p:spPr>
          <a:xfrm>
            <a:off x="9244295" y="45275"/>
            <a:ext cx="2947705" cy="1133892"/>
          </a:xfrm>
          <a:prstGeom prst="rect">
            <a:avLst/>
          </a:prstGeom>
        </p:spPr>
      </p:pic>
    </p:spTree>
    <p:extLst>
      <p:ext uri="{BB962C8B-B14F-4D97-AF65-F5344CB8AC3E}">
        <p14:creationId xmlns:p14="http://schemas.microsoft.com/office/powerpoint/2010/main" val="919555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848F64AA-5BE2-4280-BEFA-DC288118F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hart with red dots and black text&#10;&#10;Description automatically generated with medium confidence">
            <a:extLst>
              <a:ext uri="{FF2B5EF4-FFF2-40B4-BE49-F238E27FC236}">
                <a16:creationId xmlns:a16="http://schemas.microsoft.com/office/drawing/2014/main" id="{968120B0-13BB-01B3-871C-865920FD65D4}"/>
              </a:ext>
            </a:extLst>
          </p:cNvPr>
          <p:cNvPicPr>
            <a:picLocks noChangeAspect="1"/>
          </p:cNvPicPr>
          <p:nvPr/>
        </p:nvPicPr>
        <p:blipFill rotWithShape="1">
          <a:blip r:embed="rId2">
            <a:extLst>
              <a:ext uri="{28A0092B-C50C-407E-A947-70E740481C1C}">
                <a14:useLocalDpi xmlns:a14="http://schemas.microsoft.com/office/drawing/2010/main" val="0"/>
              </a:ext>
            </a:extLst>
          </a:blip>
          <a:srcRect r="2" b="16545"/>
          <a:stretch/>
        </p:blipFill>
        <p:spPr>
          <a:xfrm>
            <a:off x="20" y="2"/>
            <a:ext cx="7534620" cy="4197368"/>
          </a:xfrm>
          <a:custGeom>
            <a:avLst/>
            <a:gdLst/>
            <a:ahLst/>
            <a:cxnLst/>
            <a:rect l="l" t="t" r="r" b="b"/>
            <a:pathLst>
              <a:path w="7534640" h="4197368">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509063" y="4095753"/>
                  <a:pt x="4453918" y="4128339"/>
                  <a:pt x="4430941" y="4172622"/>
                </a:cubicBezTo>
                <a:lnTo>
                  <a:pt x="4423415" y="4197368"/>
                </a:lnTo>
                <a:lnTo>
                  <a:pt x="0" y="4197368"/>
                </a:lnTo>
                <a:close/>
              </a:path>
            </a:pathLst>
          </a:custGeom>
        </p:spPr>
      </p:pic>
      <p:pic>
        <p:nvPicPr>
          <p:cNvPr id="5" name="Picture 4">
            <a:extLst>
              <a:ext uri="{FF2B5EF4-FFF2-40B4-BE49-F238E27FC236}">
                <a16:creationId xmlns:a16="http://schemas.microsoft.com/office/drawing/2014/main" id="{B6D65069-665B-E4BE-E509-1798258AF76A}"/>
              </a:ext>
            </a:extLst>
          </p:cNvPr>
          <p:cNvPicPr>
            <a:picLocks noChangeAspect="1"/>
          </p:cNvPicPr>
          <p:nvPr/>
        </p:nvPicPr>
        <p:blipFill rotWithShape="1">
          <a:blip r:embed="rId3"/>
          <a:srcRect l="192" r="16405" b="-3"/>
          <a:stretch/>
        </p:blipFill>
        <p:spPr>
          <a:xfrm>
            <a:off x="7653536" y="1"/>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pic>
        <p:nvPicPr>
          <p:cNvPr id="1026" name="Content Placeholder 6">
            <a:extLst>
              <a:ext uri="{FF2B5EF4-FFF2-40B4-BE49-F238E27FC236}">
                <a16:creationId xmlns:a16="http://schemas.microsoft.com/office/drawing/2014/main" id="{78AA3171-5DAD-962C-45CF-58DB939C45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9" r="68" b="1"/>
          <a:stretch/>
        </p:blipFill>
        <p:spPr bwMode="auto">
          <a:xfrm>
            <a:off x="1" y="4316255"/>
            <a:ext cx="6836850" cy="2541737"/>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5D21557C-EF1D-E590-FC42-927BC476D47C}"/>
              </a:ext>
            </a:extLst>
          </p:cNvPr>
          <p:cNvSpPr>
            <a:spLocks noGrp="1"/>
          </p:cNvSpPr>
          <p:nvPr>
            <p:ph type="title"/>
          </p:nvPr>
        </p:nvSpPr>
        <p:spPr>
          <a:xfrm>
            <a:off x="7884826" y="3996130"/>
            <a:ext cx="3964638" cy="1576910"/>
          </a:xfrm>
        </p:spPr>
        <p:txBody>
          <a:bodyPr vert="horz" lIns="91440" tIns="45720" rIns="91440" bIns="45720" rtlCol="0" anchor="b">
            <a:normAutofit/>
          </a:bodyPr>
          <a:lstStyle/>
          <a:p>
            <a:r>
              <a:rPr lang="en-US" kern="1200" dirty="0">
                <a:solidFill>
                  <a:schemeClr val="tx1"/>
                </a:solidFill>
                <a:latin typeface="+mj-lt"/>
                <a:ea typeface="+mj-ea"/>
                <a:cs typeface="+mj-cs"/>
              </a:rPr>
              <a:t>Resources </a:t>
            </a:r>
          </a:p>
        </p:txBody>
      </p:sp>
    </p:spTree>
    <p:extLst>
      <p:ext uri="{BB962C8B-B14F-4D97-AF65-F5344CB8AC3E}">
        <p14:creationId xmlns:p14="http://schemas.microsoft.com/office/powerpoint/2010/main" val="3606106399"/>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17fc8a1-5490-45e7-81e7-6700eb699e55">
      <Terms xmlns="http://schemas.microsoft.com/office/infopath/2007/PartnerControls"/>
    </lcf76f155ced4ddcb4097134ff3c332f>
    <TaxCatchAll xmlns="dbade1a9-730d-4822-837f-bf8eae94ace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56328CCCE7BEA4585B029F41A0E1AC9" ma:contentTypeVersion="15" ma:contentTypeDescription="Create a new document." ma:contentTypeScope="" ma:versionID="fcad9c70ce6a762366e68e0012735e66">
  <xsd:schema xmlns:xsd="http://www.w3.org/2001/XMLSchema" xmlns:xs="http://www.w3.org/2001/XMLSchema" xmlns:p="http://schemas.microsoft.com/office/2006/metadata/properties" xmlns:ns2="f17fc8a1-5490-45e7-81e7-6700eb699e55" xmlns:ns3="dbade1a9-730d-4822-837f-bf8eae94ace9" targetNamespace="http://schemas.microsoft.com/office/2006/metadata/properties" ma:root="true" ma:fieldsID="829bb83dd367809d012ec35f7c24d26c" ns2:_="" ns3:_="">
    <xsd:import namespace="f17fc8a1-5490-45e7-81e7-6700eb699e55"/>
    <xsd:import namespace="dbade1a9-730d-4822-837f-bf8eae94ace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7fc8a1-5490-45e7-81e7-6700eb699e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e1eefcb-1ca8-4dab-9857-826876a6e6e7"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ade1a9-730d-4822-837f-bf8eae94ace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ada928e8-cd46-4692-860c-df6c89c65594}" ma:internalName="TaxCatchAll" ma:showField="CatchAllData" ma:web="dbade1a9-730d-4822-837f-bf8eae94ace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B7C763-B448-46EA-9AA2-05FA49C89B3F}">
  <ds:schemaRefs>
    <ds:schemaRef ds:uri="http://schemas.microsoft.com/sharepoint/v3/contenttype/forms"/>
  </ds:schemaRefs>
</ds:datastoreItem>
</file>

<file path=customXml/itemProps2.xml><?xml version="1.0" encoding="utf-8"?>
<ds:datastoreItem xmlns:ds="http://schemas.openxmlformats.org/officeDocument/2006/customXml" ds:itemID="{6F3DA309-95F8-4E20-B13E-5D1858CEEDD5}">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8edd6c64-d714-4dbf-9c9e-c2c23325ce0e"/>
    <ds:schemaRef ds:uri="http://purl.org/dc/terms/"/>
    <ds:schemaRef ds:uri="2b2ce701-a1dc-4c79-9ae1-c4e171a00ff4"/>
    <ds:schemaRef ds:uri="http://www.w3.org/XML/1998/namespace"/>
    <ds:schemaRef ds:uri="http://purl.org/dc/dcmitype/"/>
    <ds:schemaRef ds:uri="f17fc8a1-5490-45e7-81e7-6700eb699e55"/>
    <ds:schemaRef ds:uri="dbade1a9-730d-4822-837f-bf8eae94ace9"/>
  </ds:schemaRefs>
</ds:datastoreItem>
</file>

<file path=customXml/itemProps3.xml><?xml version="1.0" encoding="utf-8"?>
<ds:datastoreItem xmlns:ds="http://schemas.openxmlformats.org/officeDocument/2006/customXml" ds:itemID="{3EFA7FE5-D7C5-468B-BC9B-1E56DE47BB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7fc8a1-5490-45e7-81e7-6700eb699e55"/>
    <ds:schemaRef ds:uri="dbade1a9-730d-4822-837f-bf8eae94ac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13626</TotalTime>
  <Words>562</Words>
  <Application>Microsoft Office PowerPoint</Application>
  <PresentationFormat>Widescreen</PresentationFormat>
  <Paragraphs>41</Paragraphs>
  <Slides>14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DM Sans</vt:lpstr>
      <vt:lpstr>mokoko</vt:lpstr>
      <vt:lpstr>1_Custom Design</vt:lpstr>
      <vt:lpstr>Community Pharmacy  Open House Surgery  Apr 2024  Rajshri Owen  Chief Officer</vt:lpstr>
      <vt:lpstr> Follow us on social media   Facebook Leicestershire &amp; Rutland Community Pharmacy | Leicester | Facebook   Instagram  Community Pharmacy Leicestershire &amp; Rutland (@communitypharmaciyllr) | Instagram   LinkedIn  https://www.linkedin.com/in/community-pharmacy-leicestershire-and-rutland-577723276    (*If you are not on the WhatsApp group, get in touch  chiefofficer@leics-lpc.co.uk |07984 465 387) </vt:lpstr>
      <vt:lpstr> Agenda   1. Updates from Community Pharmacy Leicestershire and Rutland  including ICB update   2. Accurrx – Catherine Webb Operations Manager   3. Pharmacy First –Gareth, Service Delivery Facilitator   </vt:lpstr>
      <vt:lpstr>Updates</vt:lpstr>
      <vt:lpstr>MFA: Issues with MYS and PharmOutcomes syncing </vt:lpstr>
      <vt:lpstr>MFA: Issues with MYS and PharmOutcomes syncing</vt:lpstr>
      <vt:lpstr>Pharmacy First</vt:lpstr>
      <vt:lpstr>Pharmacy First </vt:lpstr>
      <vt:lpstr>Resources </vt:lpstr>
      <vt:lpstr>Pharmacy First </vt:lpstr>
      <vt:lpstr>Animation – GPs </vt:lpstr>
      <vt:lpstr>Accurx </vt:lpstr>
      <vt:lpstr>Service Delivery Facilitator  </vt:lpstr>
      <vt:lpstr>Questions  </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Pharmacy First – a summary for General Practice Teams</dc:title>
  <dc:creator>Jacqueline Buxton</dc:creator>
  <cp:lastModifiedBy>Rajshri Owen </cp:lastModifiedBy>
  <cp:revision>13</cp:revision>
  <cp:lastPrinted>2024-02-13T12:24:33Z</cp:lastPrinted>
  <dcterms:created xsi:type="dcterms:W3CDTF">2024-01-04T16:55:35Z</dcterms:created>
  <dcterms:modified xsi:type="dcterms:W3CDTF">2024-04-17T10:54:34Z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0x010100C56328CCCE7BEA4585B029F41A0E1AC9</vt:lpwstr>
  </property>
  <property fmtid="{D5CDD505-2E9C-101B-9397-08002B2CF9AE}" pid="3" name="MediaServiceImageTags">
    <vt:lpwstr/>
  </property>
</Properties>
</file>