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0"/>
  </p:notesMasterIdLst>
  <p:sldIdLst>
    <p:sldId id="2147474054"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FF66CC"/>
    <a:srgbClr val="D9E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3D27EF-2757-4DD7-94A2-A24767F5B023}" v="9" dt="2024-04-23T13:58:39.4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12" autoAdjust="0"/>
    <p:restoredTop sz="94660"/>
  </p:normalViewPr>
  <p:slideViewPr>
    <p:cSldViewPr snapToGrid="0">
      <p:cViewPr varScale="1">
        <p:scale>
          <a:sx n="114" d="100"/>
          <a:sy n="114" d="100"/>
        </p:scale>
        <p:origin x="84" y="30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eanor Carnegie" userId="bd3fdc11-906c-43ac-800f-b41f6ca3d1a5" providerId="ADAL" clId="{613D27EF-2757-4DD7-94A2-A24767F5B023}"/>
    <pc:docChg chg="undo custSel addSld delSld modSld">
      <pc:chgData name="Eleanor Carnegie" userId="bd3fdc11-906c-43ac-800f-b41f6ca3d1a5" providerId="ADAL" clId="{613D27EF-2757-4DD7-94A2-A24767F5B023}" dt="2024-04-23T14:00:35.603" v="763" actId="1076"/>
      <pc:docMkLst>
        <pc:docMk/>
      </pc:docMkLst>
      <pc:sldChg chg="del">
        <pc:chgData name="Eleanor Carnegie" userId="bd3fdc11-906c-43ac-800f-b41f6ca3d1a5" providerId="ADAL" clId="{613D27EF-2757-4DD7-94A2-A24767F5B023}" dt="2024-04-23T13:41:43.497" v="514" actId="47"/>
        <pc:sldMkLst>
          <pc:docMk/>
          <pc:sldMk cId="935823373" sldId="258"/>
        </pc:sldMkLst>
      </pc:sldChg>
      <pc:sldChg chg="modSp mod">
        <pc:chgData name="Eleanor Carnegie" userId="bd3fdc11-906c-43ac-800f-b41f6ca3d1a5" providerId="ADAL" clId="{613D27EF-2757-4DD7-94A2-A24767F5B023}" dt="2024-04-23T14:00:35.603" v="763" actId="1076"/>
        <pc:sldMkLst>
          <pc:docMk/>
          <pc:sldMk cId="1936750889" sldId="260"/>
        </pc:sldMkLst>
        <pc:spChg chg="mod">
          <ac:chgData name="Eleanor Carnegie" userId="bd3fdc11-906c-43ac-800f-b41f6ca3d1a5" providerId="ADAL" clId="{613D27EF-2757-4DD7-94A2-A24767F5B023}" dt="2024-04-23T14:00:35.603" v="763" actId="1076"/>
          <ac:spMkLst>
            <pc:docMk/>
            <pc:sldMk cId="1936750889" sldId="260"/>
            <ac:spMk id="3" creationId="{5A350864-045B-F10C-804F-BABA5BD33B8C}"/>
          </ac:spMkLst>
        </pc:spChg>
        <pc:graphicFrameChg chg="mod modGraphic">
          <ac:chgData name="Eleanor Carnegie" userId="bd3fdc11-906c-43ac-800f-b41f6ca3d1a5" providerId="ADAL" clId="{613D27EF-2757-4DD7-94A2-A24767F5B023}" dt="2024-04-23T13:49:54.860" v="569" actId="404"/>
          <ac:graphicFrameMkLst>
            <pc:docMk/>
            <pc:sldMk cId="1936750889" sldId="260"/>
            <ac:graphicFrameMk id="4" creationId="{B7EE80CF-7B10-4BD6-4178-6B6CA895DA73}"/>
          </ac:graphicFrameMkLst>
        </pc:graphicFrameChg>
        <pc:graphicFrameChg chg="modGraphic">
          <ac:chgData name="Eleanor Carnegie" userId="bd3fdc11-906c-43ac-800f-b41f6ca3d1a5" providerId="ADAL" clId="{613D27EF-2757-4DD7-94A2-A24767F5B023}" dt="2024-04-23T13:49:40.887" v="568" actId="5793"/>
          <ac:graphicFrameMkLst>
            <pc:docMk/>
            <pc:sldMk cId="1936750889" sldId="260"/>
            <ac:graphicFrameMk id="5" creationId="{4351D9F5-A472-7D7B-3E47-24A4720C1CCD}"/>
          </ac:graphicFrameMkLst>
        </pc:graphicFrameChg>
        <pc:graphicFrameChg chg="mod modGraphic">
          <ac:chgData name="Eleanor Carnegie" userId="bd3fdc11-906c-43ac-800f-b41f6ca3d1a5" providerId="ADAL" clId="{613D27EF-2757-4DD7-94A2-A24767F5B023}" dt="2024-04-23T13:49:03.821" v="558" actId="255"/>
          <ac:graphicFrameMkLst>
            <pc:docMk/>
            <pc:sldMk cId="1936750889" sldId="260"/>
            <ac:graphicFrameMk id="6" creationId="{170CFF9C-E49C-77A6-302F-9F020694C286}"/>
          </ac:graphicFrameMkLst>
        </pc:graphicFrameChg>
        <pc:graphicFrameChg chg="mod modGraphic">
          <ac:chgData name="Eleanor Carnegie" userId="bd3fdc11-906c-43ac-800f-b41f6ca3d1a5" providerId="ADAL" clId="{613D27EF-2757-4DD7-94A2-A24767F5B023}" dt="2024-04-23T13:49:10.903" v="559" actId="404"/>
          <ac:graphicFrameMkLst>
            <pc:docMk/>
            <pc:sldMk cId="1936750889" sldId="260"/>
            <ac:graphicFrameMk id="7" creationId="{15F75D97-3175-1FD6-3324-608FBA6FDE2C}"/>
          </ac:graphicFrameMkLst>
        </pc:graphicFrameChg>
        <pc:graphicFrameChg chg="mod">
          <ac:chgData name="Eleanor Carnegie" userId="bd3fdc11-906c-43ac-800f-b41f6ca3d1a5" providerId="ADAL" clId="{613D27EF-2757-4DD7-94A2-A24767F5B023}" dt="2024-04-23T13:49:23.127" v="563" actId="1035"/>
          <ac:graphicFrameMkLst>
            <pc:docMk/>
            <pc:sldMk cId="1936750889" sldId="260"/>
            <ac:graphicFrameMk id="8" creationId="{C4FA538A-2A14-3125-765A-B8BAB78EC090}"/>
          </ac:graphicFrameMkLst>
        </pc:graphicFrameChg>
      </pc:sldChg>
      <pc:sldChg chg="modSp mod">
        <pc:chgData name="Eleanor Carnegie" userId="bd3fdc11-906c-43ac-800f-b41f6ca3d1a5" providerId="ADAL" clId="{613D27EF-2757-4DD7-94A2-A24767F5B023}" dt="2024-04-23T13:59:46.804" v="760" actId="1076"/>
        <pc:sldMkLst>
          <pc:docMk/>
          <pc:sldMk cId="3734243037" sldId="261"/>
        </pc:sldMkLst>
        <pc:spChg chg="mod">
          <ac:chgData name="Eleanor Carnegie" userId="bd3fdc11-906c-43ac-800f-b41f6ca3d1a5" providerId="ADAL" clId="{613D27EF-2757-4DD7-94A2-A24767F5B023}" dt="2024-04-23T13:59:46.804" v="760" actId="1076"/>
          <ac:spMkLst>
            <pc:docMk/>
            <pc:sldMk cId="3734243037" sldId="261"/>
            <ac:spMk id="2" creationId="{6A43E5D1-9AE3-8903-6F44-43B87E38EA24}"/>
          </ac:spMkLst>
        </pc:spChg>
        <pc:graphicFrameChg chg="modGraphic">
          <ac:chgData name="Eleanor Carnegie" userId="bd3fdc11-906c-43ac-800f-b41f6ca3d1a5" providerId="ADAL" clId="{613D27EF-2757-4DD7-94A2-A24767F5B023}" dt="2024-04-15T14:44:34.980" v="89" actId="255"/>
          <ac:graphicFrameMkLst>
            <pc:docMk/>
            <pc:sldMk cId="3734243037" sldId="261"/>
            <ac:graphicFrameMk id="15" creationId="{53BFC211-7F2B-11D3-B031-50C6D66EB6CE}"/>
          </ac:graphicFrameMkLst>
        </pc:graphicFrameChg>
        <pc:graphicFrameChg chg="mod modGraphic">
          <ac:chgData name="Eleanor Carnegie" userId="bd3fdc11-906c-43ac-800f-b41f6ca3d1a5" providerId="ADAL" clId="{613D27EF-2757-4DD7-94A2-A24767F5B023}" dt="2024-04-15T14:44:59.579" v="127" actId="20577"/>
          <ac:graphicFrameMkLst>
            <pc:docMk/>
            <pc:sldMk cId="3734243037" sldId="261"/>
            <ac:graphicFrameMk id="16" creationId="{B4FAF3F4-A8CE-6F75-56D8-B613646EF610}"/>
          </ac:graphicFrameMkLst>
        </pc:graphicFrameChg>
      </pc:sldChg>
      <pc:sldChg chg="modSp mod">
        <pc:chgData name="Eleanor Carnegie" userId="bd3fdc11-906c-43ac-800f-b41f6ca3d1a5" providerId="ADAL" clId="{613D27EF-2757-4DD7-94A2-A24767F5B023}" dt="2024-04-23T13:59:15.743" v="758" actId="1076"/>
        <pc:sldMkLst>
          <pc:docMk/>
          <pc:sldMk cId="3407347422" sldId="262"/>
        </pc:sldMkLst>
        <pc:spChg chg="mod">
          <ac:chgData name="Eleanor Carnegie" userId="bd3fdc11-906c-43ac-800f-b41f6ca3d1a5" providerId="ADAL" clId="{613D27EF-2757-4DD7-94A2-A24767F5B023}" dt="2024-04-23T13:59:15.743" v="758" actId="1076"/>
          <ac:spMkLst>
            <pc:docMk/>
            <pc:sldMk cId="3407347422" sldId="262"/>
            <ac:spMk id="2" creationId="{FE60B838-4612-1A74-9D5D-2860607EC54B}"/>
          </ac:spMkLst>
        </pc:spChg>
        <pc:graphicFrameChg chg="mod modGraphic">
          <ac:chgData name="Eleanor Carnegie" userId="bd3fdc11-906c-43ac-800f-b41f6ca3d1a5" providerId="ADAL" clId="{613D27EF-2757-4DD7-94A2-A24767F5B023}" dt="2024-04-23T13:47:57.934" v="553" actId="1076"/>
          <ac:graphicFrameMkLst>
            <pc:docMk/>
            <pc:sldMk cId="3407347422" sldId="262"/>
            <ac:graphicFrameMk id="4" creationId="{0DC2203B-D518-46BE-7678-8A24FBBCED5C}"/>
          </ac:graphicFrameMkLst>
        </pc:graphicFrameChg>
        <pc:graphicFrameChg chg="modGraphic">
          <ac:chgData name="Eleanor Carnegie" userId="bd3fdc11-906c-43ac-800f-b41f6ca3d1a5" providerId="ADAL" clId="{613D27EF-2757-4DD7-94A2-A24767F5B023}" dt="2024-04-23T13:46:30.217" v="541" actId="207"/>
          <ac:graphicFrameMkLst>
            <pc:docMk/>
            <pc:sldMk cId="3407347422" sldId="262"/>
            <ac:graphicFrameMk id="5" creationId="{9A650EBD-BE1A-2993-50DF-67685BB03BDC}"/>
          </ac:graphicFrameMkLst>
        </pc:graphicFrameChg>
        <pc:graphicFrameChg chg="mod modGraphic">
          <ac:chgData name="Eleanor Carnegie" userId="bd3fdc11-906c-43ac-800f-b41f6ca3d1a5" providerId="ADAL" clId="{613D27EF-2757-4DD7-94A2-A24767F5B023}" dt="2024-04-23T13:47:24.164" v="551" actId="1076"/>
          <ac:graphicFrameMkLst>
            <pc:docMk/>
            <pc:sldMk cId="3407347422" sldId="262"/>
            <ac:graphicFrameMk id="9" creationId="{2690254C-A6B2-2AE0-FA53-6BEA82314453}"/>
          </ac:graphicFrameMkLst>
        </pc:graphicFrameChg>
      </pc:sldChg>
      <pc:sldChg chg="addSp modSp mod">
        <pc:chgData name="Eleanor Carnegie" userId="bd3fdc11-906c-43ac-800f-b41f6ca3d1a5" providerId="ADAL" clId="{613D27EF-2757-4DD7-94A2-A24767F5B023}" dt="2024-04-23T13:59:57.973" v="761" actId="1076"/>
        <pc:sldMkLst>
          <pc:docMk/>
          <pc:sldMk cId="1946721361" sldId="263"/>
        </pc:sldMkLst>
        <pc:spChg chg="mod">
          <ac:chgData name="Eleanor Carnegie" userId="bd3fdc11-906c-43ac-800f-b41f6ca3d1a5" providerId="ADAL" clId="{613D27EF-2757-4DD7-94A2-A24767F5B023}" dt="2024-04-23T13:59:57.973" v="761" actId="1076"/>
          <ac:spMkLst>
            <pc:docMk/>
            <pc:sldMk cId="1946721361" sldId="263"/>
            <ac:spMk id="10" creationId="{B2046D90-42E0-F786-B9A9-27B1E56F6206}"/>
          </ac:spMkLst>
        </pc:spChg>
        <pc:graphicFrameChg chg="mod modGraphic">
          <ac:chgData name="Eleanor Carnegie" userId="bd3fdc11-906c-43ac-800f-b41f6ca3d1a5" providerId="ADAL" clId="{613D27EF-2757-4DD7-94A2-A24767F5B023}" dt="2024-04-23T13:57:55.147" v="755" actId="1076"/>
          <ac:graphicFrameMkLst>
            <pc:docMk/>
            <pc:sldMk cId="1946721361" sldId="263"/>
            <ac:graphicFrameMk id="2" creationId="{62C1FDCB-510A-F600-9982-3030D7FB5137}"/>
          </ac:graphicFrameMkLst>
        </pc:graphicFrameChg>
        <pc:graphicFrameChg chg="add mod modGraphic">
          <ac:chgData name="Eleanor Carnegie" userId="bd3fdc11-906c-43ac-800f-b41f6ca3d1a5" providerId="ADAL" clId="{613D27EF-2757-4DD7-94A2-A24767F5B023}" dt="2024-04-23T13:57:59.349" v="756" actId="1076"/>
          <ac:graphicFrameMkLst>
            <pc:docMk/>
            <pc:sldMk cId="1946721361" sldId="263"/>
            <ac:graphicFrameMk id="3" creationId="{A7163C30-F7B1-305F-13BD-7AA6737FBBC7}"/>
          </ac:graphicFrameMkLst>
        </pc:graphicFrameChg>
        <pc:graphicFrameChg chg="mod modGraphic">
          <ac:chgData name="Eleanor Carnegie" userId="bd3fdc11-906c-43ac-800f-b41f6ca3d1a5" providerId="ADAL" clId="{613D27EF-2757-4DD7-94A2-A24767F5B023}" dt="2024-04-23T13:57:05.958" v="753" actId="14734"/>
          <ac:graphicFrameMkLst>
            <pc:docMk/>
            <pc:sldMk cId="1946721361" sldId="263"/>
            <ac:graphicFrameMk id="4" creationId="{C8292175-580E-44AE-82F6-CACFA6589B4A}"/>
          </ac:graphicFrameMkLst>
        </pc:graphicFrameChg>
        <pc:graphicFrameChg chg="mod modGraphic">
          <ac:chgData name="Eleanor Carnegie" userId="bd3fdc11-906c-43ac-800f-b41f6ca3d1a5" providerId="ADAL" clId="{613D27EF-2757-4DD7-94A2-A24767F5B023}" dt="2024-04-23T13:55:31.345" v="742" actId="1076"/>
          <ac:graphicFrameMkLst>
            <pc:docMk/>
            <pc:sldMk cId="1946721361" sldId="263"/>
            <ac:graphicFrameMk id="6" creationId="{3B41F577-DC2E-E247-AA90-A4785A15657B}"/>
          </ac:graphicFrameMkLst>
        </pc:graphicFrameChg>
        <pc:graphicFrameChg chg="mod modGraphic">
          <ac:chgData name="Eleanor Carnegie" userId="bd3fdc11-906c-43ac-800f-b41f6ca3d1a5" providerId="ADAL" clId="{613D27EF-2757-4DD7-94A2-A24767F5B023}" dt="2024-04-23T13:56:10.508" v="747" actId="255"/>
          <ac:graphicFrameMkLst>
            <pc:docMk/>
            <pc:sldMk cId="1946721361" sldId="263"/>
            <ac:graphicFrameMk id="7" creationId="{6B503AE1-25C1-5263-3389-046B97D2A3D7}"/>
          </ac:graphicFrameMkLst>
        </pc:graphicFrameChg>
        <pc:graphicFrameChg chg="mod modGraphic">
          <ac:chgData name="Eleanor Carnegie" userId="bd3fdc11-906c-43ac-800f-b41f6ca3d1a5" providerId="ADAL" clId="{613D27EF-2757-4DD7-94A2-A24767F5B023}" dt="2024-04-23T13:55:41.228" v="743" actId="1076"/>
          <ac:graphicFrameMkLst>
            <pc:docMk/>
            <pc:sldMk cId="1946721361" sldId="263"/>
            <ac:graphicFrameMk id="8" creationId="{BF0C8B10-79ED-52BA-17C7-1137EAE77AEC}"/>
          </ac:graphicFrameMkLst>
        </pc:graphicFrameChg>
        <pc:graphicFrameChg chg="mod modGraphic">
          <ac:chgData name="Eleanor Carnegie" userId="bd3fdc11-906c-43ac-800f-b41f6ca3d1a5" providerId="ADAL" clId="{613D27EF-2757-4DD7-94A2-A24767F5B023}" dt="2024-04-23T13:55:41.228" v="743" actId="1076"/>
          <ac:graphicFrameMkLst>
            <pc:docMk/>
            <pc:sldMk cId="1946721361" sldId="263"/>
            <ac:graphicFrameMk id="9" creationId="{8F8DB092-3714-D12B-8D91-F9984A4EBA78}"/>
          </ac:graphicFrameMkLst>
        </pc:graphicFrameChg>
      </pc:sldChg>
      <pc:sldChg chg="modSp add mod">
        <pc:chgData name="Eleanor Carnegie" userId="bd3fdc11-906c-43ac-800f-b41f6ca3d1a5" providerId="ADAL" clId="{613D27EF-2757-4DD7-94A2-A24767F5B023}" dt="2024-04-23T13:42:31.442" v="533" actId="20577"/>
        <pc:sldMkLst>
          <pc:docMk/>
          <pc:sldMk cId="3763847946" sldId="2147474054"/>
        </pc:sldMkLst>
        <pc:spChg chg="mod">
          <ac:chgData name="Eleanor Carnegie" userId="bd3fdc11-906c-43ac-800f-b41f6ca3d1a5" providerId="ADAL" clId="{613D27EF-2757-4DD7-94A2-A24767F5B023}" dt="2024-04-23T13:42:31.442" v="533" actId="20577"/>
          <ac:spMkLst>
            <pc:docMk/>
            <pc:sldMk cId="3763847946" sldId="2147474054"/>
            <ac:spMk id="2" creationId="{4B50BD4E-A337-47DD-4DC7-56861E2C6B23}"/>
          </ac:spMkLst>
        </pc:spChg>
        <pc:spChg chg="mod">
          <ac:chgData name="Eleanor Carnegie" userId="bd3fdc11-906c-43ac-800f-b41f6ca3d1a5" providerId="ADAL" clId="{613D27EF-2757-4DD7-94A2-A24767F5B023}" dt="2024-04-23T13:41:54.006" v="519" actId="113"/>
          <ac:spMkLst>
            <pc:docMk/>
            <pc:sldMk cId="3763847946" sldId="2147474054"/>
            <ac:spMk id="3" creationId="{EFB86A85-4143-672B-7A38-263745A67F6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250404-D32B-46D9-8CBD-6905EF5E93A9}" type="datetimeFigureOut">
              <a:rPr lang="en-GB" smtClean="0"/>
              <a:t>23/04/2024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320071-5566-4856-8942-5EC4AE9B6660}" type="slidenum">
              <a:rPr lang="en-GB" smtClean="0"/>
              <a:t>‹#›</a:t>
            </a:fld>
            <a:endParaRPr lang="en-GB"/>
          </a:p>
        </p:txBody>
      </p:sp>
    </p:spTree>
    <p:extLst>
      <p:ext uri="{BB962C8B-B14F-4D97-AF65-F5344CB8AC3E}">
        <p14:creationId xmlns:p14="http://schemas.microsoft.com/office/powerpoint/2010/main" val="2173767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6396C-0D89-9EB8-7697-462ABC67DF2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BF057D84-7EB7-59A9-4F03-6CC46AE35D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6C1BAD22-6EDF-3AF2-4A3E-4FF3D4DD906B}"/>
              </a:ext>
            </a:extLst>
          </p:cNvPr>
          <p:cNvSpPr>
            <a:spLocks noGrp="1"/>
          </p:cNvSpPr>
          <p:nvPr>
            <p:ph type="dt" sz="half" idx="10"/>
          </p:nvPr>
        </p:nvSpPr>
        <p:spPr/>
        <p:txBody>
          <a:bodyPr/>
          <a:lstStyle/>
          <a:p>
            <a:fld id="{3936F377-8BD4-4F76-8AC6-14974D6562A8}" type="datetime1">
              <a:rPr lang="en-GB" smtClean="0"/>
              <a:t>23/04/2024</a:t>
            </a:fld>
            <a:endParaRPr lang="en-GB"/>
          </a:p>
        </p:txBody>
      </p:sp>
      <p:sp>
        <p:nvSpPr>
          <p:cNvPr id="5" name="Footer Placeholder 4">
            <a:extLst>
              <a:ext uri="{FF2B5EF4-FFF2-40B4-BE49-F238E27FC236}">
                <a16:creationId xmlns:a16="http://schemas.microsoft.com/office/drawing/2014/main" id="{7153806A-5BF8-4B87-E299-08DD13E2E3F5}"/>
              </a:ext>
            </a:extLst>
          </p:cNvPr>
          <p:cNvSpPr>
            <a:spLocks noGrp="1"/>
          </p:cNvSpPr>
          <p:nvPr>
            <p:ph type="ftr" sz="quarter" idx="11"/>
          </p:nvPr>
        </p:nvSpPr>
        <p:spPr/>
        <p:txBody>
          <a:bodyPr/>
          <a:lstStyle/>
          <a:p>
            <a:r>
              <a:rPr lang="en-GB"/>
              <a:t>April 2024</a:t>
            </a:r>
          </a:p>
        </p:txBody>
      </p:sp>
      <p:sp>
        <p:nvSpPr>
          <p:cNvPr id="6" name="Slide Number Placeholder 5">
            <a:extLst>
              <a:ext uri="{FF2B5EF4-FFF2-40B4-BE49-F238E27FC236}">
                <a16:creationId xmlns:a16="http://schemas.microsoft.com/office/drawing/2014/main" id="{5DDC263F-0F04-B12C-4CAC-2690EAD81FA2}"/>
              </a:ext>
            </a:extLst>
          </p:cNvPr>
          <p:cNvSpPr>
            <a:spLocks noGrp="1"/>
          </p:cNvSpPr>
          <p:nvPr>
            <p:ph type="sldNum" sz="quarter" idx="12"/>
          </p:nvPr>
        </p:nvSpPr>
        <p:spPr/>
        <p:txBody>
          <a:bodyPr/>
          <a:lstStyle/>
          <a:p>
            <a:fld id="{5EA79A7D-53BD-431D-BC75-DF5D173A94BE}" type="slidenum">
              <a:rPr lang="en-GB" smtClean="0"/>
              <a:t>‹#›</a:t>
            </a:fld>
            <a:endParaRPr lang="en-GB"/>
          </a:p>
        </p:txBody>
      </p:sp>
    </p:spTree>
    <p:extLst>
      <p:ext uri="{BB962C8B-B14F-4D97-AF65-F5344CB8AC3E}">
        <p14:creationId xmlns:p14="http://schemas.microsoft.com/office/powerpoint/2010/main" val="2322557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4E0E7-D8D0-B1BB-50B9-A463D7A39D55}"/>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AA722476-157D-6236-56D0-18781E682025}"/>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4BD8AF1-4F29-E78B-4909-94922BE14CE8}"/>
              </a:ext>
            </a:extLst>
          </p:cNvPr>
          <p:cNvSpPr>
            <a:spLocks noGrp="1"/>
          </p:cNvSpPr>
          <p:nvPr>
            <p:ph type="dt" sz="half" idx="10"/>
          </p:nvPr>
        </p:nvSpPr>
        <p:spPr/>
        <p:txBody>
          <a:bodyPr/>
          <a:lstStyle/>
          <a:p>
            <a:fld id="{4E0E1D50-3F1E-4E0F-B05D-C7AEF4603495}" type="datetime1">
              <a:rPr lang="en-GB" smtClean="0"/>
              <a:t>23/04/2024</a:t>
            </a:fld>
            <a:endParaRPr lang="en-GB"/>
          </a:p>
        </p:txBody>
      </p:sp>
      <p:sp>
        <p:nvSpPr>
          <p:cNvPr id="5" name="Footer Placeholder 4">
            <a:extLst>
              <a:ext uri="{FF2B5EF4-FFF2-40B4-BE49-F238E27FC236}">
                <a16:creationId xmlns:a16="http://schemas.microsoft.com/office/drawing/2014/main" id="{CC418C00-F14C-EB32-6951-FB6AD1F57BAA}"/>
              </a:ext>
            </a:extLst>
          </p:cNvPr>
          <p:cNvSpPr>
            <a:spLocks noGrp="1"/>
          </p:cNvSpPr>
          <p:nvPr>
            <p:ph type="ftr" sz="quarter" idx="11"/>
          </p:nvPr>
        </p:nvSpPr>
        <p:spPr/>
        <p:txBody>
          <a:bodyPr/>
          <a:lstStyle/>
          <a:p>
            <a:r>
              <a:rPr lang="en-GB"/>
              <a:t>April 2024</a:t>
            </a:r>
          </a:p>
        </p:txBody>
      </p:sp>
      <p:sp>
        <p:nvSpPr>
          <p:cNvPr id="6" name="Slide Number Placeholder 5">
            <a:extLst>
              <a:ext uri="{FF2B5EF4-FFF2-40B4-BE49-F238E27FC236}">
                <a16:creationId xmlns:a16="http://schemas.microsoft.com/office/drawing/2014/main" id="{B8490471-A87A-4EDC-1901-4326D139E9D1}"/>
              </a:ext>
            </a:extLst>
          </p:cNvPr>
          <p:cNvSpPr>
            <a:spLocks noGrp="1"/>
          </p:cNvSpPr>
          <p:nvPr>
            <p:ph type="sldNum" sz="quarter" idx="12"/>
          </p:nvPr>
        </p:nvSpPr>
        <p:spPr/>
        <p:txBody>
          <a:bodyPr/>
          <a:lstStyle/>
          <a:p>
            <a:fld id="{5EA79A7D-53BD-431D-BC75-DF5D173A94BE}" type="slidenum">
              <a:rPr lang="en-GB" smtClean="0"/>
              <a:t>‹#›</a:t>
            </a:fld>
            <a:endParaRPr lang="en-GB"/>
          </a:p>
        </p:txBody>
      </p:sp>
    </p:spTree>
    <p:extLst>
      <p:ext uri="{BB962C8B-B14F-4D97-AF65-F5344CB8AC3E}">
        <p14:creationId xmlns:p14="http://schemas.microsoft.com/office/powerpoint/2010/main" val="2740492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0A8F6B-E994-86C7-A2E1-860416789117}"/>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D215C7D7-8287-8B50-6688-F4C7F2DF29C5}"/>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D9F7B1D-C810-7C7F-C720-93A82AF02784}"/>
              </a:ext>
            </a:extLst>
          </p:cNvPr>
          <p:cNvSpPr>
            <a:spLocks noGrp="1"/>
          </p:cNvSpPr>
          <p:nvPr>
            <p:ph type="dt" sz="half" idx="10"/>
          </p:nvPr>
        </p:nvSpPr>
        <p:spPr/>
        <p:txBody>
          <a:bodyPr/>
          <a:lstStyle/>
          <a:p>
            <a:fld id="{45A2B1BB-D3AD-4EAB-8B3B-F6A81EB4212E}" type="datetime1">
              <a:rPr lang="en-GB" smtClean="0"/>
              <a:t>23/04/2024</a:t>
            </a:fld>
            <a:endParaRPr lang="en-GB"/>
          </a:p>
        </p:txBody>
      </p:sp>
      <p:sp>
        <p:nvSpPr>
          <p:cNvPr id="5" name="Footer Placeholder 4">
            <a:extLst>
              <a:ext uri="{FF2B5EF4-FFF2-40B4-BE49-F238E27FC236}">
                <a16:creationId xmlns:a16="http://schemas.microsoft.com/office/drawing/2014/main" id="{3AB07277-287E-FCD9-0442-B57C4BDA3FC3}"/>
              </a:ext>
            </a:extLst>
          </p:cNvPr>
          <p:cNvSpPr>
            <a:spLocks noGrp="1"/>
          </p:cNvSpPr>
          <p:nvPr>
            <p:ph type="ftr" sz="quarter" idx="11"/>
          </p:nvPr>
        </p:nvSpPr>
        <p:spPr/>
        <p:txBody>
          <a:bodyPr/>
          <a:lstStyle/>
          <a:p>
            <a:r>
              <a:rPr lang="en-GB"/>
              <a:t>April 2024</a:t>
            </a:r>
          </a:p>
        </p:txBody>
      </p:sp>
      <p:sp>
        <p:nvSpPr>
          <p:cNvPr id="6" name="Slide Number Placeholder 5">
            <a:extLst>
              <a:ext uri="{FF2B5EF4-FFF2-40B4-BE49-F238E27FC236}">
                <a16:creationId xmlns:a16="http://schemas.microsoft.com/office/drawing/2014/main" id="{D0364EEF-EAEE-E26E-4D82-FB3DBE6B5F9D}"/>
              </a:ext>
            </a:extLst>
          </p:cNvPr>
          <p:cNvSpPr>
            <a:spLocks noGrp="1"/>
          </p:cNvSpPr>
          <p:nvPr>
            <p:ph type="sldNum" sz="quarter" idx="12"/>
          </p:nvPr>
        </p:nvSpPr>
        <p:spPr/>
        <p:txBody>
          <a:bodyPr/>
          <a:lstStyle/>
          <a:p>
            <a:fld id="{5EA79A7D-53BD-431D-BC75-DF5D173A94BE}" type="slidenum">
              <a:rPr lang="en-GB" smtClean="0"/>
              <a:t>‹#›</a:t>
            </a:fld>
            <a:endParaRPr lang="en-GB"/>
          </a:p>
        </p:txBody>
      </p:sp>
    </p:spTree>
    <p:extLst>
      <p:ext uri="{BB962C8B-B14F-4D97-AF65-F5344CB8AC3E}">
        <p14:creationId xmlns:p14="http://schemas.microsoft.com/office/powerpoint/2010/main" val="5377691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8_Breaker Heading1-Blue-DarkBlueA">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7C9A4BA-CD7C-BF8C-6221-BCB58BC96EC4}"/>
              </a:ext>
            </a:extLst>
          </p:cNvPr>
          <p:cNvSpPr/>
          <p:nvPr userDrawn="1"/>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descr="A picture containing icon&#10;&#10;Description automatically generated">
            <a:extLst>
              <a:ext uri="{FF2B5EF4-FFF2-40B4-BE49-F238E27FC236}">
                <a16:creationId xmlns:a16="http://schemas.microsoft.com/office/drawing/2014/main" id="{2D07C2D6-AB1B-B84B-BC13-7D79E8BCFCF8}"/>
              </a:ext>
            </a:extLst>
          </p:cNvPr>
          <p:cNvPicPr>
            <a:picLocks noChangeAspect="1"/>
          </p:cNvPicPr>
          <p:nvPr userDrawn="1"/>
        </p:nvPicPr>
        <p:blipFill>
          <a:blip r:embed="rId2"/>
          <a:stretch>
            <a:fillRect/>
          </a:stretch>
        </p:blipFill>
        <p:spPr>
          <a:xfrm>
            <a:off x="-52265" y="-122410"/>
            <a:ext cx="12499929" cy="703121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91916"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91916"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1341344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D4E4B-467F-10D3-3FEA-D96435D4EC56}"/>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A5575720-7DB3-3351-580D-612D1F7A50A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3A04EB3-26A2-4E9E-6181-9B8A9536DBF8}"/>
              </a:ext>
            </a:extLst>
          </p:cNvPr>
          <p:cNvSpPr>
            <a:spLocks noGrp="1"/>
          </p:cNvSpPr>
          <p:nvPr>
            <p:ph type="dt" sz="half" idx="10"/>
          </p:nvPr>
        </p:nvSpPr>
        <p:spPr/>
        <p:txBody>
          <a:bodyPr/>
          <a:lstStyle/>
          <a:p>
            <a:fld id="{4A2A9921-4ED1-4AB8-8A22-174CD1D34895}" type="datetime1">
              <a:rPr lang="en-GB" smtClean="0"/>
              <a:t>23/04/2024</a:t>
            </a:fld>
            <a:endParaRPr lang="en-GB"/>
          </a:p>
        </p:txBody>
      </p:sp>
      <p:sp>
        <p:nvSpPr>
          <p:cNvPr id="5" name="Footer Placeholder 4">
            <a:extLst>
              <a:ext uri="{FF2B5EF4-FFF2-40B4-BE49-F238E27FC236}">
                <a16:creationId xmlns:a16="http://schemas.microsoft.com/office/drawing/2014/main" id="{347F1FA3-40BF-E229-21CC-E8586AC50E93}"/>
              </a:ext>
            </a:extLst>
          </p:cNvPr>
          <p:cNvSpPr>
            <a:spLocks noGrp="1"/>
          </p:cNvSpPr>
          <p:nvPr>
            <p:ph type="ftr" sz="quarter" idx="11"/>
          </p:nvPr>
        </p:nvSpPr>
        <p:spPr/>
        <p:txBody>
          <a:bodyPr/>
          <a:lstStyle/>
          <a:p>
            <a:r>
              <a:rPr lang="en-GB"/>
              <a:t>April 2024</a:t>
            </a:r>
          </a:p>
        </p:txBody>
      </p:sp>
      <p:sp>
        <p:nvSpPr>
          <p:cNvPr id="6" name="Slide Number Placeholder 5">
            <a:extLst>
              <a:ext uri="{FF2B5EF4-FFF2-40B4-BE49-F238E27FC236}">
                <a16:creationId xmlns:a16="http://schemas.microsoft.com/office/drawing/2014/main" id="{612E5543-EBD9-11BE-5878-C5651F590655}"/>
              </a:ext>
            </a:extLst>
          </p:cNvPr>
          <p:cNvSpPr>
            <a:spLocks noGrp="1"/>
          </p:cNvSpPr>
          <p:nvPr>
            <p:ph type="sldNum" sz="quarter" idx="12"/>
          </p:nvPr>
        </p:nvSpPr>
        <p:spPr/>
        <p:txBody>
          <a:bodyPr/>
          <a:lstStyle/>
          <a:p>
            <a:fld id="{5EA79A7D-53BD-431D-BC75-DF5D173A94BE}" type="slidenum">
              <a:rPr lang="en-GB" smtClean="0"/>
              <a:t>‹#›</a:t>
            </a:fld>
            <a:endParaRPr lang="en-GB"/>
          </a:p>
        </p:txBody>
      </p:sp>
    </p:spTree>
    <p:extLst>
      <p:ext uri="{BB962C8B-B14F-4D97-AF65-F5344CB8AC3E}">
        <p14:creationId xmlns:p14="http://schemas.microsoft.com/office/powerpoint/2010/main" val="1327002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25C7E-0294-5430-393E-22AF88464A9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872ACDBF-5C4A-F4F5-DACE-FA774C695A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9CB94A1-6694-93B1-9C6C-0FDAA860AA77}"/>
              </a:ext>
            </a:extLst>
          </p:cNvPr>
          <p:cNvSpPr>
            <a:spLocks noGrp="1"/>
          </p:cNvSpPr>
          <p:nvPr>
            <p:ph type="dt" sz="half" idx="10"/>
          </p:nvPr>
        </p:nvSpPr>
        <p:spPr/>
        <p:txBody>
          <a:bodyPr/>
          <a:lstStyle/>
          <a:p>
            <a:fld id="{A155F224-042F-43DD-985C-199E3D306197}" type="datetime1">
              <a:rPr lang="en-GB" smtClean="0"/>
              <a:t>23/04/2024</a:t>
            </a:fld>
            <a:endParaRPr lang="en-GB"/>
          </a:p>
        </p:txBody>
      </p:sp>
      <p:sp>
        <p:nvSpPr>
          <p:cNvPr id="5" name="Footer Placeholder 4">
            <a:extLst>
              <a:ext uri="{FF2B5EF4-FFF2-40B4-BE49-F238E27FC236}">
                <a16:creationId xmlns:a16="http://schemas.microsoft.com/office/drawing/2014/main" id="{873C33A5-51B9-0929-B8CE-464A2ECCEE19}"/>
              </a:ext>
            </a:extLst>
          </p:cNvPr>
          <p:cNvSpPr>
            <a:spLocks noGrp="1"/>
          </p:cNvSpPr>
          <p:nvPr>
            <p:ph type="ftr" sz="quarter" idx="11"/>
          </p:nvPr>
        </p:nvSpPr>
        <p:spPr/>
        <p:txBody>
          <a:bodyPr/>
          <a:lstStyle/>
          <a:p>
            <a:r>
              <a:rPr lang="en-GB"/>
              <a:t>April 2024</a:t>
            </a:r>
          </a:p>
        </p:txBody>
      </p:sp>
      <p:sp>
        <p:nvSpPr>
          <p:cNvPr id="6" name="Slide Number Placeholder 5">
            <a:extLst>
              <a:ext uri="{FF2B5EF4-FFF2-40B4-BE49-F238E27FC236}">
                <a16:creationId xmlns:a16="http://schemas.microsoft.com/office/drawing/2014/main" id="{5537C9B1-4805-2C1F-809E-8C5EB7A85DCC}"/>
              </a:ext>
            </a:extLst>
          </p:cNvPr>
          <p:cNvSpPr>
            <a:spLocks noGrp="1"/>
          </p:cNvSpPr>
          <p:nvPr>
            <p:ph type="sldNum" sz="quarter" idx="12"/>
          </p:nvPr>
        </p:nvSpPr>
        <p:spPr/>
        <p:txBody>
          <a:bodyPr/>
          <a:lstStyle/>
          <a:p>
            <a:fld id="{5EA79A7D-53BD-431D-BC75-DF5D173A94BE}" type="slidenum">
              <a:rPr lang="en-GB" smtClean="0"/>
              <a:t>‹#›</a:t>
            </a:fld>
            <a:endParaRPr lang="en-GB"/>
          </a:p>
        </p:txBody>
      </p:sp>
    </p:spTree>
    <p:extLst>
      <p:ext uri="{BB962C8B-B14F-4D97-AF65-F5344CB8AC3E}">
        <p14:creationId xmlns:p14="http://schemas.microsoft.com/office/powerpoint/2010/main" val="910205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69066-C766-8F0B-1483-C7026C63F8C0}"/>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0758ED5F-D0E5-16CD-3FC5-0B302F8EE37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F546017F-D995-E18E-7C8A-C512EE3F445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23B6FE73-9534-F829-019A-C15A1FA78D1B}"/>
              </a:ext>
            </a:extLst>
          </p:cNvPr>
          <p:cNvSpPr>
            <a:spLocks noGrp="1"/>
          </p:cNvSpPr>
          <p:nvPr>
            <p:ph type="dt" sz="half" idx="10"/>
          </p:nvPr>
        </p:nvSpPr>
        <p:spPr/>
        <p:txBody>
          <a:bodyPr/>
          <a:lstStyle/>
          <a:p>
            <a:fld id="{BE6C7207-9742-4CA4-9763-B83480B55FB5}" type="datetime1">
              <a:rPr lang="en-GB" smtClean="0"/>
              <a:t>23/04/2024</a:t>
            </a:fld>
            <a:endParaRPr lang="en-GB"/>
          </a:p>
        </p:txBody>
      </p:sp>
      <p:sp>
        <p:nvSpPr>
          <p:cNvPr id="6" name="Footer Placeholder 5">
            <a:extLst>
              <a:ext uri="{FF2B5EF4-FFF2-40B4-BE49-F238E27FC236}">
                <a16:creationId xmlns:a16="http://schemas.microsoft.com/office/drawing/2014/main" id="{A547441A-F1F6-C88D-52D9-44285F2205C2}"/>
              </a:ext>
            </a:extLst>
          </p:cNvPr>
          <p:cNvSpPr>
            <a:spLocks noGrp="1"/>
          </p:cNvSpPr>
          <p:nvPr>
            <p:ph type="ftr" sz="quarter" idx="11"/>
          </p:nvPr>
        </p:nvSpPr>
        <p:spPr/>
        <p:txBody>
          <a:bodyPr/>
          <a:lstStyle/>
          <a:p>
            <a:r>
              <a:rPr lang="en-GB"/>
              <a:t>April 2024</a:t>
            </a:r>
          </a:p>
        </p:txBody>
      </p:sp>
      <p:sp>
        <p:nvSpPr>
          <p:cNvPr id="7" name="Slide Number Placeholder 6">
            <a:extLst>
              <a:ext uri="{FF2B5EF4-FFF2-40B4-BE49-F238E27FC236}">
                <a16:creationId xmlns:a16="http://schemas.microsoft.com/office/drawing/2014/main" id="{364C6609-FBC3-CA1C-FEA4-54D62ED8FD3B}"/>
              </a:ext>
            </a:extLst>
          </p:cNvPr>
          <p:cNvSpPr>
            <a:spLocks noGrp="1"/>
          </p:cNvSpPr>
          <p:nvPr>
            <p:ph type="sldNum" sz="quarter" idx="12"/>
          </p:nvPr>
        </p:nvSpPr>
        <p:spPr/>
        <p:txBody>
          <a:bodyPr/>
          <a:lstStyle/>
          <a:p>
            <a:fld id="{5EA79A7D-53BD-431D-BC75-DF5D173A94BE}" type="slidenum">
              <a:rPr lang="en-GB" smtClean="0"/>
              <a:t>‹#›</a:t>
            </a:fld>
            <a:endParaRPr lang="en-GB"/>
          </a:p>
        </p:txBody>
      </p:sp>
    </p:spTree>
    <p:extLst>
      <p:ext uri="{BB962C8B-B14F-4D97-AF65-F5344CB8AC3E}">
        <p14:creationId xmlns:p14="http://schemas.microsoft.com/office/powerpoint/2010/main" val="28770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59C10-FE9F-0C24-401B-8D443B2816A9}"/>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1705DC4F-F742-A5F2-581B-AC42A67154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9E73F86C-C680-2ED3-3C39-D3E7BA767222}"/>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0650F221-6BE6-9AD6-1751-9A24258AD4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4FF5D1C-341C-9FD2-A459-25A858E8C9C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B91E05D3-CFA1-953E-47C6-C0BF6C0BE07A}"/>
              </a:ext>
            </a:extLst>
          </p:cNvPr>
          <p:cNvSpPr>
            <a:spLocks noGrp="1"/>
          </p:cNvSpPr>
          <p:nvPr>
            <p:ph type="dt" sz="half" idx="10"/>
          </p:nvPr>
        </p:nvSpPr>
        <p:spPr/>
        <p:txBody>
          <a:bodyPr/>
          <a:lstStyle/>
          <a:p>
            <a:fld id="{2271ACCB-489C-4C2D-9F0F-81BA069F87F9}" type="datetime1">
              <a:rPr lang="en-GB" smtClean="0"/>
              <a:t>23/04/2024</a:t>
            </a:fld>
            <a:endParaRPr lang="en-GB"/>
          </a:p>
        </p:txBody>
      </p:sp>
      <p:sp>
        <p:nvSpPr>
          <p:cNvPr id="8" name="Footer Placeholder 7">
            <a:extLst>
              <a:ext uri="{FF2B5EF4-FFF2-40B4-BE49-F238E27FC236}">
                <a16:creationId xmlns:a16="http://schemas.microsoft.com/office/drawing/2014/main" id="{1D6F2619-54CB-03B7-0310-A2285A2CF610}"/>
              </a:ext>
            </a:extLst>
          </p:cNvPr>
          <p:cNvSpPr>
            <a:spLocks noGrp="1"/>
          </p:cNvSpPr>
          <p:nvPr>
            <p:ph type="ftr" sz="quarter" idx="11"/>
          </p:nvPr>
        </p:nvSpPr>
        <p:spPr/>
        <p:txBody>
          <a:bodyPr/>
          <a:lstStyle/>
          <a:p>
            <a:r>
              <a:rPr lang="en-GB"/>
              <a:t>April 2024</a:t>
            </a:r>
          </a:p>
        </p:txBody>
      </p:sp>
      <p:sp>
        <p:nvSpPr>
          <p:cNvPr id="9" name="Slide Number Placeholder 8">
            <a:extLst>
              <a:ext uri="{FF2B5EF4-FFF2-40B4-BE49-F238E27FC236}">
                <a16:creationId xmlns:a16="http://schemas.microsoft.com/office/drawing/2014/main" id="{2A6F260C-1219-2127-5C17-F63CD86963B1}"/>
              </a:ext>
            </a:extLst>
          </p:cNvPr>
          <p:cNvSpPr>
            <a:spLocks noGrp="1"/>
          </p:cNvSpPr>
          <p:nvPr>
            <p:ph type="sldNum" sz="quarter" idx="12"/>
          </p:nvPr>
        </p:nvSpPr>
        <p:spPr/>
        <p:txBody>
          <a:bodyPr/>
          <a:lstStyle/>
          <a:p>
            <a:fld id="{5EA79A7D-53BD-431D-BC75-DF5D173A94BE}" type="slidenum">
              <a:rPr lang="en-GB" smtClean="0"/>
              <a:t>‹#›</a:t>
            </a:fld>
            <a:endParaRPr lang="en-GB"/>
          </a:p>
        </p:txBody>
      </p:sp>
    </p:spTree>
    <p:extLst>
      <p:ext uri="{BB962C8B-B14F-4D97-AF65-F5344CB8AC3E}">
        <p14:creationId xmlns:p14="http://schemas.microsoft.com/office/powerpoint/2010/main" val="1809452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3FBD9-A9D6-A08C-8BCA-442725B97C3D}"/>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6A77F78C-BB9B-AE73-E611-FE8A9BB72819}"/>
              </a:ext>
            </a:extLst>
          </p:cNvPr>
          <p:cNvSpPr>
            <a:spLocks noGrp="1"/>
          </p:cNvSpPr>
          <p:nvPr>
            <p:ph type="dt" sz="half" idx="10"/>
          </p:nvPr>
        </p:nvSpPr>
        <p:spPr/>
        <p:txBody>
          <a:bodyPr/>
          <a:lstStyle/>
          <a:p>
            <a:fld id="{F901C994-7AB4-4416-ACB8-226D11F7B22B}" type="datetime1">
              <a:rPr lang="en-GB" smtClean="0"/>
              <a:t>23/04/2024</a:t>
            </a:fld>
            <a:endParaRPr lang="en-GB"/>
          </a:p>
        </p:txBody>
      </p:sp>
      <p:sp>
        <p:nvSpPr>
          <p:cNvPr id="4" name="Footer Placeholder 3">
            <a:extLst>
              <a:ext uri="{FF2B5EF4-FFF2-40B4-BE49-F238E27FC236}">
                <a16:creationId xmlns:a16="http://schemas.microsoft.com/office/drawing/2014/main" id="{07F37510-8BB7-FF43-6C76-1FD539DDB061}"/>
              </a:ext>
            </a:extLst>
          </p:cNvPr>
          <p:cNvSpPr>
            <a:spLocks noGrp="1"/>
          </p:cNvSpPr>
          <p:nvPr>
            <p:ph type="ftr" sz="quarter" idx="11"/>
          </p:nvPr>
        </p:nvSpPr>
        <p:spPr/>
        <p:txBody>
          <a:bodyPr/>
          <a:lstStyle/>
          <a:p>
            <a:r>
              <a:rPr lang="en-GB"/>
              <a:t>April 2024</a:t>
            </a:r>
          </a:p>
        </p:txBody>
      </p:sp>
      <p:sp>
        <p:nvSpPr>
          <p:cNvPr id="5" name="Slide Number Placeholder 4">
            <a:extLst>
              <a:ext uri="{FF2B5EF4-FFF2-40B4-BE49-F238E27FC236}">
                <a16:creationId xmlns:a16="http://schemas.microsoft.com/office/drawing/2014/main" id="{7FEBD2D6-C51F-E4E4-93B8-E03D6F73D4B3}"/>
              </a:ext>
            </a:extLst>
          </p:cNvPr>
          <p:cNvSpPr>
            <a:spLocks noGrp="1"/>
          </p:cNvSpPr>
          <p:nvPr>
            <p:ph type="sldNum" sz="quarter" idx="12"/>
          </p:nvPr>
        </p:nvSpPr>
        <p:spPr/>
        <p:txBody>
          <a:bodyPr/>
          <a:lstStyle/>
          <a:p>
            <a:fld id="{5EA79A7D-53BD-431D-BC75-DF5D173A94BE}" type="slidenum">
              <a:rPr lang="en-GB" smtClean="0"/>
              <a:t>‹#›</a:t>
            </a:fld>
            <a:endParaRPr lang="en-GB"/>
          </a:p>
        </p:txBody>
      </p:sp>
    </p:spTree>
    <p:extLst>
      <p:ext uri="{BB962C8B-B14F-4D97-AF65-F5344CB8AC3E}">
        <p14:creationId xmlns:p14="http://schemas.microsoft.com/office/powerpoint/2010/main" val="149902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65B712-C02F-10C3-A9B1-C8B7AB7BCDB4}"/>
              </a:ext>
            </a:extLst>
          </p:cNvPr>
          <p:cNvSpPr>
            <a:spLocks noGrp="1"/>
          </p:cNvSpPr>
          <p:nvPr>
            <p:ph type="dt" sz="half" idx="10"/>
          </p:nvPr>
        </p:nvSpPr>
        <p:spPr/>
        <p:txBody>
          <a:bodyPr/>
          <a:lstStyle/>
          <a:p>
            <a:fld id="{B6C2E893-D500-43BE-AC5B-C6A05ADEDAF5}" type="datetime1">
              <a:rPr lang="en-GB" smtClean="0"/>
              <a:t>23/04/2024</a:t>
            </a:fld>
            <a:endParaRPr lang="en-GB"/>
          </a:p>
        </p:txBody>
      </p:sp>
      <p:sp>
        <p:nvSpPr>
          <p:cNvPr id="3" name="Footer Placeholder 2">
            <a:extLst>
              <a:ext uri="{FF2B5EF4-FFF2-40B4-BE49-F238E27FC236}">
                <a16:creationId xmlns:a16="http://schemas.microsoft.com/office/drawing/2014/main" id="{66D001B9-A02E-7E0C-E85B-D15E15917321}"/>
              </a:ext>
            </a:extLst>
          </p:cNvPr>
          <p:cNvSpPr>
            <a:spLocks noGrp="1"/>
          </p:cNvSpPr>
          <p:nvPr>
            <p:ph type="ftr" sz="quarter" idx="11"/>
          </p:nvPr>
        </p:nvSpPr>
        <p:spPr/>
        <p:txBody>
          <a:bodyPr/>
          <a:lstStyle/>
          <a:p>
            <a:r>
              <a:rPr lang="en-GB"/>
              <a:t>April 2024</a:t>
            </a:r>
          </a:p>
        </p:txBody>
      </p:sp>
      <p:sp>
        <p:nvSpPr>
          <p:cNvPr id="4" name="Slide Number Placeholder 3">
            <a:extLst>
              <a:ext uri="{FF2B5EF4-FFF2-40B4-BE49-F238E27FC236}">
                <a16:creationId xmlns:a16="http://schemas.microsoft.com/office/drawing/2014/main" id="{088F7894-C96F-BE7F-F6FE-7C88320BA614}"/>
              </a:ext>
            </a:extLst>
          </p:cNvPr>
          <p:cNvSpPr>
            <a:spLocks noGrp="1"/>
          </p:cNvSpPr>
          <p:nvPr>
            <p:ph type="sldNum" sz="quarter" idx="12"/>
          </p:nvPr>
        </p:nvSpPr>
        <p:spPr/>
        <p:txBody>
          <a:bodyPr/>
          <a:lstStyle/>
          <a:p>
            <a:fld id="{5EA79A7D-53BD-431D-BC75-DF5D173A94BE}" type="slidenum">
              <a:rPr lang="en-GB" smtClean="0"/>
              <a:t>‹#›</a:t>
            </a:fld>
            <a:endParaRPr lang="en-GB"/>
          </a:p>
        </p:txBody>
      </p:sp>
    </p:spTree>
    <p:extLst>
      <p:ext uri="{BB962C8B-B14F-4D97-AF65-F5344CB8AC3E}">
        <p14:creationId xmlns:p14="http://schemas.microsoft.com/office/powerpoint/2010/main" val="2643425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DD8C4-FE14-51A9-97FC-AC72C3175D9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91C5EB68-3CC2-D196-E6B1-0844E8108C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8BA5882D-F3E8-45F2-6547-204FC62C4E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E06DC33-2128-9C02-B944-6E1F6277ECF9}"/>
              </a:ext>
            </a:extLst>
          </p:cNvPr>
          <p:cNvSpPr>
            <a:spLocks noGrp="1"/>
          </p:cNvSpPr>
          <p:nvPr>
            <p:ph type="dt" sz="half" idx="10"/>
          </p:nvPr>
        </p:nvSpPr>
        <p:spPr/>
        <p:txBody>
          <a:bodyPr/>
          <a:lstStyle/>
          <a:p>
            <a:fld id="{B388A37F-EC27-4DEB-9719-32B2A73295C1}" type="datetime1">
              <a:rPr lang="en-GB" smtClean="0"/>
              <a:t>23/04/2024</a:t>
            </a:fld>
            <a:endParaRPr lang="en-GB"/>
          </a:p>
        </p:txBody>
      </p:sp>
      <p:sp>
        <p:nvSpPr>
          <p:cNvPr id="6" name="Footer Placeholder 5">
            <a:extLst>
              <a:ext uri="{FF2B5EF4-FFF2-40B4-BE49-F238E27FC236}">
                <a16:creationId xmlns:a16="http://schemas.microsoft.com/office/drawing/2014/main" id="{F4BCC439-F287-1FB0-34FB-C8DD4272930D}"/>
              </a:ext>
            </a:extLst>
          </p:cNvPr>
          <p:cNvSpPr>
            <a:spLocks noGrp="1"/>
          </p:cNvSpPr>
          <p:nvPr>
            <p:ph type="ftr" sz="quarter" idx="11"/>
          </p:nvPr>
        </p:nvSpPr>
        <p:spPr/>
        <p:txBody>
          <a:bodyPr/>
          <a:lstStyle/>
          <a:p>
            <a:r>
              <a:rPr lang="en-GB"/>
              <a:t>April 2024</a:t>
            </a:r>
          </a:p>
        </p:txBody>
      </p:sp>
      <p:sp>
        <p:nvSpPr>
          <p:cNvPr id="7" name="Slide Number Placeholder 6">
            <a:extLst>
              <a:ext uri="{FF2B5EF4-FFF2-40B4-BE49-F238E27FC236}">
                <a16:creationId xmlns:a16="http://schemas.microsoft.com/office/drawing/2014/main" id="{712956A8-355D-450F-3314-6513CEE39286}"/>
              </a:ext>
            </a:extLst>
          </p:cNvPr>
          <p:cNvSpPr>
            <a:spLocks noGrp="1"/>
          </p:cNvSpPr>
          <p:nvPr>
            <p:ph type="sldNum" sz="quarter" idx="12"/>
          </p:nvPr>
        </p:nvSpPr>
        <p:spPr/>
        <p:txBody>
          <a:bodyPr/>
          <a:lstStyle/>
          <a:p>
            <a:fld id="{5EA79A7D-53BD-431D-BC75-DF5D173A94BE}" type="slidenum">
              <a:rPr lang="en-GB" smtClean="0"/>
              <a:t>‹#›</a:t>
            </a:fld>
            <a:endParaRPr lang="en-GB"/>
          </a:p>
        </p:txBody>
      </p:sp>
    </p:spTree>
    <p:extLst>
      <p:ext uri="{BB962C8B-B14F-4D97-AF65-F5344CB8AC3E}">
        <p14:creationId xmlns:p14="http://schemas.microsoft.com/office/powerpoint/2010/main" val="2091974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0D54C-90AE-01FF-13C6-E9902013C84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C0A4A88C-02D9-2ACD-BC41-7F6BE69F2C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CBDC868-31E8-137E-363B-B5559B97EF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A8B051E-8A13-B590-B1A7-AE4C3F92F529}"/>
              </a:ext>
            </a:extLst>
          </p:cNvPr>
          <p:cNvSpPr>
            <a:spLocks noGrp="1"/>
          </p:cNvSpPr>
          <p:nvPr>
            <p:ph type="dt" sz="half" idx="10"/>
          </p:nvPr>
        </p:nvSpPr>
        <p:spPr/>
        <p:txBody>
          <a:bodyPr/>
          <a:lstStyle/>
          <a:p>
            <a:fld id="{480E7A58-229A-4A43-AD64-B54127721579}" type="datetime1">
              <a:rPr lang="en-GB" smtClean="0"/>
              <a:t>23/04/2024</a:t>
            </a:fld>
            <a:endParaRPr lang="en-GB"/>
          </a:p>
        </p:txBody>
      </p:sp>
      <p:sp>
        <p:nvSpPr>
          <p:cNvPr id="6" name="Footer Placeholder 5">
            <a:extLst>
              <a:ext uri="{FF2B5EF4-FFF2-40B4-BE49-F238E27FC236}">
                <a16:creationId xmlns:a16="http://schemas.microsoft.com/office/drawing/2014/main" id="{4799D866-B8AA-9508-51B0-F619524DFDA8}"/>
              </a:ext>
            </a:extLst>
          </p:cNvPr>
          <p:cNvSpPr>
            <a:spLocks noGrp="1"/>
          </p:cNvSpPr>
          <p:nvPr>
            <p:ph type="ftr" sz="quarter" idx="11"/>
          </p:nvPr>
        </p:nvSpPr>
        <p:spPr/>
        <p:txBody>
          <a:bodyPr/>
          <a:lstStyle/>
          <a:p>
            <a:r>
              <a:rPr lang="en-GB"/>
              <a:t>April 2024</a:t>
            </a:r>
          </a:p>
        </p:txBody>
      </p:sp>
      <p:sp>
        <p:nvSpPr>
          <p:cNvPr id="7" name="Slide Number Placeholder 6">
            <a:extLst>
              <a:ext uri="{FF2B5EF4-FFF2-40B4-BE49-F238E27FC236}">
                <a16:creationId xmlns:a16="http://schemas.microsoft.com/office/drawing/2014/main" id="{61A47B2D-3EA0-FFF9-7C3E-E8334B32BE60}"/>
              </a:ext>
            </a:extLst>
          </p:cNvPr>
          <p:cNvSpPr>
            <a:spLocks noGrp="1"/>
          </p:cNvSpPr>
          <p:nvPr>
            <p:ph type="sldNum" sz="quarter" idx="12"/>
          </p:nvPr>
        </p:nvSpPr>
        <p:spPr/>
        <p:txBody>
          <a:bodyPr/>
          <a:lstStyle/>
          <a:p>
            <a:fld id="{5EA79A7D-53BD-431D-BC75-DF5D173A94BE}" type="slidenum">
              <a:rPr lang="en-GB" smtClean="0"/>
              <a:t>‹#›</a:t>
            </a:fld>
            <a:endParaRPr lang="en-GB"/>
          </a:p>
        </p:txBody>
      </p:sp>
    </p:spTree>
    <p:extLst>
      <p:ext uri="{BB962C8B-B14F-4D97-AF65-F5344CB8AC3E}">
        <p14:creationId xmlns:p14="http://schemas.microsoft.com/office/powerpoint/2010/main" val="1266952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290FDCA-7261-C60A-7EFB-D362779599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FE04D235-7456-4DE4-386D-B1C3A223BB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B045F5C-DC04-B56D-1908-FB95BD2492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8600D8-AF40-4B30-A977-D929DE806BA5}" type="datetime1">
              <a:rPr lang="en-GB" smtClean="0"/>
              <a:t>23/04/2024</a:t>
            </a:fld>
            <a:endParaRPr lang="en-GB"/>
          </a:p>
        </p:txBody>
      </p:sp>
      <p:sp>
        <p:nvSpPr>
          <p:cNvPr id="5" name="Footer Placeholder 4">
            <a:extLst>
              <a:ext uri="{FF2B5EF4-FFF2-40B4-BE49-F238E27FC236}">
                <a16:creationId xmlns:a16="http://schemas.microsoft.com/office/drawing/2014/main" id="{E37CA407-52D4-18A2-0487-CD855A524A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April 2024</a:t>
            </a:r>
          </a:p>
        </p:txBody>
      </p:sp>
      <p:sp>
        <p:nvSpPr>
          <p:cNvPr id="6" name="Slide Number Placeholder 5">
            <a:extLst>
              <a:ext uri="{FF2B5EF4-FFF2-40B4-BE49-F238E27FC236}">
                <a16:creationId xmlns:a16="http://schemas.microsoft.com/office/drawing/2014/main" id="{52846118-2271-F580-4913-6B4891F596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A79A7D-53BD-431D-BC75-DF5D173A94BE}" type="slidenum">
              <a:rPr lang="en-GB" smtClean="0"/>
              <a:t>‹#›</a:t>
            </a:fld>
            <a:endParaRPr lang="en-GB"/>
          </a:p>
        </p:txBody>
      </p:sp>
    </p:spTree>
    <p:extLst>
      <p:ext uri="{BB962C8B-B14F-4D97-AF65-F5344CB8AC3E}">
        <p14:creationId xmlns:p14="http://schemas.microsoft.com/office/powerpoint/2010/main" val="3203917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view.officeapps.live.com/op/view.aspx?src=https%3A%2F%2Fwww.england.nhs.uk%2Fwp-content%2Fuploads%2F2019%2F04%2FPR2114-iii-Pharmacy-manual-annexes-140323.docx&amp;wdOrigin=BROWSELINK" TargetMode="External"/><Relationship Id="rId2" Type="http://schemas.openxmlformats.org/officeDocument/2006/relationships/hyperlink" Target="https://www.england.nhs.uk/wp-content/uploads/2019/04/PR2114-pharmacy-manual-v2-23.pdf" TargetMode="External"/><Relationship Id="rId1" Type="http://schemas.openxmlformats.org/officeDocument/2006/relationships/slideLayout" Target="../slideLayouts/slideLayout2.xml"/><Relationship Id="rId5" Type="http://schemas.openxmlformats.org/officeDocument/2006/relationships/hyperlink" Target="mailto:PCSE.marketentry@nhs.net" TargetMode="External"/><Relationship Id="rId4" Type="http://schemas.openxmlformats.org/officeDocument/2006/relationships/hyperlink" Target="https://pcse.england.nhs.uk/services/pharmacy-market-administration-services/market-entry"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www.youtube.com/watch?v=PcsJlz2QHPQ&amp;t=7s" TargetMode="External"/><Relationship Id="rId3" Type="http://schemas.openxmlformats.org/officeDocument/2006/relationships/hyperlink" Target="https://view.officeapps.live.com/op/view.aspx?src=https%3A%2F%2Fwww.england.nhs.uk%2Fwp-content%2Fuploads%2F2019%2F04%2FPR2114-iii-Pharmacy-manual-annexes-140323.docx&amp;wdOrigin=BROWSELINK" TargetMode="External"/><Relationship Id="rId7" Type="http://schemas.openxmlformats.org/officeDocument/2006/relationships/hyperlink" Target="https://organisation.nhswebsite.nhs.uk/pharmacy/campaign-start" TargetMode="External"/><Relationship Id="rId2" Type="http://schemas.openxmlformats.org/officeDocument/2006/relationships/hyperlink" Target="https://www.england.nhs.uk/wp-content/uploads/2019/04/PR2114-pharmacy-manual-v2-23.pdf" TargetMode="External"/><Relationship Id="rId1" Type="http://schemas.openxmlformats.org/officeDocument/2006/relationships/slideLayout" Target="../slideLayouts/slideLayout2.xml"/><Relationship Id="rId6" Type="http://schemas.openxmlformats.org/officeDocument/2006/relationships/hyperlink" Target="https://cpe.org.uk/wp-content/uploads/2020/03/PSNC-Briefing-038.18-Change-of-pharmacy-circumstance-checklist-ODS-codes-and-planning-required-should-your-ODS-code-change.pdf" TargetMode="External"/><Relationship Id="rId5" Type="http://schemas.openxmlformats.org/officeDocument/2006/relationships/hyperlink" Target="https://www.support.digitalservices.nhs.uk/csm" TargetMode="External"/><Relationship Id="rId4" Type="http://schemas.openxmlformats.org/officeDocument/2006/relationships/hyperlink" Target="mailto:support.digitalservices@nhs.net" TargetMode="External"/><Relationship Id="rId9" Type="http://schemas.openxmlformats.org/officeDocument/2006/relationships/hyperlink" Target="https://servicefinder.nhs.uk/login"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mailto:england.pharmacy-westmidlands@nhs.net" TargetMode="External"/><Relationship Id="rId3" Type="http://schemas.openxmlformats.org/officeDocument/2006/relationships/hyperlink" Target="https://support.nhs.net/knowledge-base/registering-community-pharmacy/" TargetMode="External"/><Relationship Id="rId7" Type="http://schemas.openxmlformats.org/officeDocument/2006/relationships/hyperlink" Target="mailto:-england.eastmidspharmacy@nhs.net" TargetMode="External"/><Relationship Id="rId2" Type="http://schemas.openxmlformats.org/officeDocument/2006/relationships/hyperlink" Target="https://portal.nhs.net/pharmacyregistration#/" TargetMode="External"/><Relationship Id="rId1" Type="http://schemas.openxmlformats.org/officeDocument/2006/relationships/slideLayout" Target="../slideLayouts/slideLayout2.xml"/><Relationship Id="rId6" Type="http://schemas.openxmlformats.org/officeDocument/2006/relationships/hyperlink" Target="https://www.nhsbsa.nhs.uk/pharmacies-gp-practices-and-appliance-contractors/dispensing-contractors-information/manage-your-service-mys/mys-pharmacy" TargetMode="External"/><Relationship Id="rId5" Type="http://schemas.openxmlformats.org/officeDocument/2006/relationships/hyperlink" Target="https://www.england.nhs.uk/wp-content/uploads/2019/04/PR2114-pharmacy-manual-v2-23.pdf" TargetMode="External"/><Relationship Id="rId4" Type="http://schemas.openxmlformats.org/officeDocument/2006/relationships/hyperlink" Target="https://www.nhsbsa.nhs.uk/sites/default/files/2019-10/New%20and%20COO%20Comms%20for%20EPS%20%28V9%29%2008.2019.pdf"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digital.nhs.uk/services/care-identity-service/primary-care-service-provider-contact-details#east-midlands-and-the-east-of-england" TargetMode="External"/><Relationship Id="rId3" Type="http://schemas.openxmlformats.org/officeDocument/2006/relationships/hyperlink" Target="https://www.england.nhs.uk/wp-content/uploads/2019/04/PR2114-pharmacy-manual-v2-23.pdf" TargetMode="External"/><Relationship Id="rId7" Type="http://schemas.openxmlformats.org/officeDocument/2006/relationships/hyperlink" Target="https://cpe.org.uk/digital-and-technology/smartcards/" TargetMode="External"/><Relationship Id="rId2" Type="http://schemas.openxmlformats.org/officeDocument/2006/relationships/hyperlink" Target="https://www.pharmacyregulation.org/registration/registration-pharmacy-premises/transfer-ownership" TargetMode="External"/><Relationship Id="rId1" Type="http://schemas.openxmlformats.org/officeDocument/2006/relationships/slideLayout" Target="../slideLayouts/slideLayout2.xml"/><Relationship Id="rId6" Type="http://schemas.openxmlformats.org/officeDocument/2006/relationships/hyperlink" Target="mailto:england.centralmidlands-cd@nhs.net" TargetMode="External"/><Relationship Id="rId11" Type="http://schemas.openxmlformats.org/officeDocument/2006/relationships/hyperlink" Target="https://gbr01.safelinks.protection.outlook.com/?url=https%3A%2F%2Fpcse.england.nhs.uk%2Fservices%2Fpharmacy-market-administration-services%2Fmarket-entry&amp;data=05%7C02%7Celeanor.carnegie%40nhs.net%7Cc94ca60b9d3c4111a3f608dc62def961%7C37c354b285b047f5b22207b48d774ee3%7C0%7C0%7C638493956997576805%7CUnknown%7CTWFpbGZsb3d8eyJWIjoiMC4wLjAwMDAiLCJQIjoiV2luMzIiLCJBTiI6Ik1haWwiLCJXVCI6Mn0%3D%7C0%7C%7C%7C&amp;sdata=0iZcc6O2mRa1HP%2F0d0A3g8vquguLr8UfgVpae0T1EH4%3D&amp;reserved=0" TargetMode="External"/><Relationship Id="rId5" Type="http://schemas.openxmlformats.org/officeDocument/2006/relationships/hyperlink" Target="mailto:england.northmidlandscd@nhs.net" TargetMode="External"/><Relationship Id="rId10" Type="http://schemas.openxmlformats.org/officeDocument/2006/relationships/hyperlink" Target="mailto:england.wtepharmacy.mids@nhs.net" TargetMode="External"/><Relationship Id="rId4" Type="http://schemas.openxmlformats.org/officeDocument/2006/relationships/hyperlink" Target="mailto:england.westmidlandscd@nhs.net" TargetMode="External"/><Relationship Id="rId9" Type="http://schemas.openxmlformats.org/officeDocument/2006/relationships/hyperlink" Target="https://digital.nhs.uk/services/care-identity-service/primary-care-service-provider-contact-details#west-midland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FB86A85-4143-672B-7A38-263745A67F6F}"/>
              </a:ext>
            </a:extLst>
          </p:cNvPr>
          <p:cNvSpPr>
            <a:spLocks noGrp="1"/>
          </p:cNvSpPr>
          <p:nvPr>
            <p:ph type="title" idx="4294967295"/>
          </p:nvPr>
        </p:nvSpPr>
        <p:spPr>
          <a:xfrm>
            <a:off x="892175" y="1714152"/>
            <a:ext cx="6180138" cy="962025"/>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spcBef>
                <a:spcPts val="1000"/>
              </a:spcBef>
              <a:defRPr/>
            </a:pPr>
            <a:r>
              <a:rPr lang="en-GB" sz="5400" b="1" dirty="0">
                <a:solidFill>
                  <a:schemeClr val="tx2"/>
                </a:solidFill>
              </a:rPr>
              <a:t>Change of Ownership</a:t>
            </a:r>
            <a:endParaRPr lang="en-GB" sz="5400" b="1" dirty="0">
              <a:ea typeface="+mn-ea"/>
              <a:cs typeface="Arial"/>
            </a:endParaRPr>
          </a:p>
        </p:txBody>
      </p:sp>
      <p:sp>
        <p:nvSpPr>
          <p:cNvPr id="2" name="Text Placeholder 1">
            <a:extLst>
              <a:ext uri="{FF2B5EF4-FFF2-40B4-BE49-F238E27FC236}">
                <a16:creationId xmlns:a16="http://schemas.microsoft.com/office/drawing/2014/main" id="{4B50BD4E-A337-47DD-4DC7-56861E2C6B23}"/>
              </a:ext>
            </a:extLst>
          </p:cNvPr>
          <p:cNvSpPr>
            <a:spLocks noGrp="1"/>
          </p:cNvSpPr>
          <p:nvPr>
            <p:ph type="body" sz="quarter" idx="13"/>
          </p:nvPr>
        </p:nvSpPr>
        <p:spPr>
          <a:xfrm>
            <a:off x="816415" y="3189124"/>
            <a:ext cx="5861222" cy="1399653"/>
          </a:xfrm>
        </p:spPr>
        <p:txBody>
          <a:bodyPr vert="horz" lIns="0" tIns="0" rIns="0" bIns="0" rtlCol="0" anchor="t">
            <a:noAutofit/>
          </a:bodyPr>
          <a:lstStyle/>
          <a:p>
            <a:r>
              <a:rPr lang="en-GB" dirty="0">
                <a:solidFill>
                  <a:schemeClr val="tx2"/>
                </a:solidFill>
              </a:rPr>
              <a:t>Supporting Guidance for Pharmacies located in the Midlands Region</a:t>
            </a:r>
          </a:p>
          <a:p>
            <a:endParaRPr lang="en-GB" dirty="0">
              <a:solidFill>
                <a:schemeClr val="tx2"/>
              </a:solidFill>
            </a:endParaRPr>
          </a:p>
          <a:p>
            <a:r>
              <a:rPr lang="en-GB" dirty="0">
                <a:solidFill>
                  <a:schemeClr val="tx2"/>
                </a:solidFill>
              </a:rPr>
              <a:t>April 2024</a:t>
            </a:r>
            <a:endParaRPr lang="en-GB" dirty="0">
              <a:cs typeface="Arial"/>
            </a:endParaRPr>
          </a:p>
        </p:txBody>
      </p:sp>
    </p:spTree>
    <p:extLst>
      <p:ext uri="{BB962C8B-B14F-4D97-AF65-F5344CB8AC3E}">
        <p14:creationId xmlns:p14="http://schemas.microsoft.com/office/powerpoint/2010/main" val="3763847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A17F7-A188-9E70-B5A0-977E37C28C75}"/>
              </a:ext>
            </a:extLst>
          </p:cNvPr>
          <p:cNvSpPr>
            <a:spLocks noGrp="1"/>
          </p:cNvSpPr>
          <p:nvPr>
            <p:ph type="title"/>
          </p:nvPr>
        </p:nvSpPr>
        <p:spPr>
          <a:xfrm>
            <a:off x="838200" y="207678"/>
            <a:ext cx="10515600" cy="1325563"/>
          </a:xfrm>
        </p:spPr>
        <p:txBody>
          <a:bodyPr/>
          <a:lstStyle/>
          <a:p>
            <a:r>
              <a:rPr kumimoji="0" lang="en-GB" sz="3600" b="1" i="0" u="sng" strike="noStrike" kern="1200" cap="none" spc="0" normalizeH="0" baseline="0" noProof="0" dirty="0">
                <a:ln>
                  <a:noFill/>
                </a:ln>
                <a:solidFill>
                  <a:prstClr val="black"/>
                </a:solidFill>
                <a:effectLst/>
                <a:uLnTx/>
                <a:uFillTx/>
                <a:latin typeface="Calibri Light" panose="020F0302020204030204"/>
                <a:ea typeface="+mj-ea"/>
                <a:cs typeface="+mj-cs"/>
              </a:rPr>
              <a:t>Application for Change of Ownership</a:t>
            </a:r>
            <a:br>
              <a:rPr kumimoji="0" lang="en-GB" sz="4400" b="0" i="0" u="none" strike="noStrike" kern="1200" cap="none" spc="0" normalizeH="0" baseline="0" noProof="0" dirty="0">
                <a:ln>
                  <a:noFill/>
                </a:ln>
                <a:solidFill>
                  <a:prstClr val="black"/>
                </a:solidFill>
                <a:effectLst/>
                <a:uLnTx/>
                <a:uFillTx/>
                <a:latin typeface="Calibri Light" panose="020F0302020204030204"/>
                <a:ea typeface="+mj-ea"/>
                <a:cs typeface="+mj-cs"/>
              </a:rPr>
            </a:br>
            <a:r>
              <a:rPr kumimoji="0" lang="en-GB" sz="1800" b="0" i="0" u="none" strike="noStrike" kern="1200" cap="none" spc="0" normalizeH="0" baseline="0" noProof="0" dirty="0">
                <a:ln>
                  <a:noFill/>
                </a:ln>
                <a:solidFill>
                  <a:prstClr val="black"/>
                </a:solidFill>
                <a:effectLst/>
                <a:uLnTx/>
                <a:uFillTx/>
                <a:latin typeface="Calibri" panose="020F0502020204030204"/>
                <a:ea typeface="+mj-ea"/>
                <a:cs typeface="+mj-cs"/>
              </a:rPr>
              <a:t>This Midlands Region Change of ownership guidance is provided as local additional support to the </a:t>
            </a:r>
            <a:r>
              <a:rPr kumimoji="0" lang="en-GB" sz="18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mj-cs"/>
                <a:hlinkClick r:id="rId2"/>
              </a:rPr>
              <a:t>Pharmacy Manual, Chapter 19 Procedure – Change of Ownership</a:t>
            </a:r>
            <a:endParaRPr lang="en-GB" dirty="0"/>
          </a:p>
        </p:txBody>
      </p:sp>
      <p:graphicFrame>
        <p:nvGraphicFramePr>
          <p:cNvPr id="4" name="Table 4">
            <a:extLst>
              <a:ext uri="{FF2B5EF4-FFF2-40B4-BE49-F238E27FC236}">
                <a16:creationId xmlns:a16="http://schemas.microsoft.com/office/drawing/2014/main" id="{B7EE80CF-7B10-4BD6-4178-6B6CA895DA73}"/>
              </a:ext>
            </a:extLst>
          </p:cNvPr>
          <p:cNvGraphicFramePr>
            <a:graphicFrameLocks noGrp="1"/>
          </p:cNvGraphicFramePr>
          <p:nvPr>
            <p:ph idx="1"/>
            <p:extLst>
              <p:ext uri="{D42A27DB-BD31-4B8C-83A1-F6EECF244321}">
                <p14:modId xmlns:p14="http://schemas.microsoft.com/office/powerpoint/2010/main" val="909390709"/>
              </p:ext>
            </p:extLst>
          </p:nvPr>
        </p:nvGraphicFramePr>
        <p:xfrm>
          <a:off x="903622" y="1569907"/>
          <a:ext cx="3104626" cy="5046859"/>
        </p:xfrm>
        <a:graphic>
          <a:graphicData uri="http://schemas.openxmlformats.org/drawingml/2006/table">
            <a:tbl>
              <a:tblPr firstRow="1" bandRow="1">
                <a:tableStyleId>{5C22544A-7EE6-4342-B048-85BDC9FD1C3A}</a:tableStyleId>
              </a:tblPr>
              <a:tblGrid>
                <a:gridCol w="3104626">
                  <a:extLst>
                    <a:ext uri="{9D8B030D-6E8A-4147-A177-3AD203B41FA5}">
                      <a16:colId xmlns:a16="http://schemas.microsoft.com/office/drawing/2014/main" val="1934528697"/>
                    </a:ext>
                  </a:extLst>
                </a:gridCol>
              </a:tblGrid>
              <a:tr h="1101132">
                <a:tc>
                  <a:txBody>
                    <a:bodyPr/>
                    <a:lstStyle/>
                    <a:p>
                      <a:pPr algn="ctr"/>
                      <a:r>
                        <a:rPr lang="en-GB" dirty="0"/>
                        <a:t>Interested party to complete Application in respect of Change of Ownership </a:t>
                      </a:r>
                      <a:endParaRPr lang="en-GB" dirty="0">
                        <a:solidFill>
                          <a:srgbClr val="FF66CC"/>
                        </a:solidFill>
                      </a:endParaRPr>
                    </a:p>
                  </a:txBody>
                  <a:tcPr/>
                </a:tc>
                <a:extLst>
                  <a:ext uri="{0D108BD9-81ED-4DB2-BD59-A6C34878D82A}">
                    <a16:rowId xmlns:a16="http://schemas.microsoft.com/office/drawing/2014/main" val="907950602"/>
                  </a:ext>
                </a:extLst>
              </a:tr>
              <a:tr h="3945727">
                <a:tc>
                  <a:txBody>
                    <a:bodyPr/>
                    <a:lstStyle/>
                    <a:p>
                      <a:pPr lvl="0"/>
                      <a:r>
                        <a:rPr lang="en-GB" sz="1400" dirty="0"/>
                        <a:t>Completed by the interested party/ contractor</a:t>
                      </a:r>
                    </a:p>
                    <a:p>
                      <a:pPr marL="285750" lvl="0" indent="-285750">
                        <a:buFont typeface="Arial" panose="020B0604020202020204" pitchFamily="34" charset="0"/>
                        <a:buChar char="•"/>
                      </a:pPr>
                      <a:r>
                        <a:rPr lang="en-GB" sz="1400" dirty="0"/>
                        <a:t>Document located in </a:t>
                      </a:r>
                      <a:r>
                        <a:rPr lang="en-GB" sz="1400" dirty="0">
                          <a:hlinkClick r:id="rId3"/>
                        </a:rPr>
                        <a:t>Chapter 19, Annex 1 of Pharmacy Manual</a:t>
                      </a:r>
                      <a:r>
                        <a:rPr lang="en-GB" sz="1400" dirty="0"/>
                        <a:t> and submitted via </a:t>
                      </a:r>
                      <a:r>
                        <a:rPr lang="en-GB" sz="1400" dirty="0">
                          <a:hlinkClick r:id="rId4"/>
                        </a:rPr>
                        <a:t>Online application portal </a:t>
                      </a:r>
                      <a:r>
                        <a:rPr lang="en-GB" sz="1400" dirty="0"/>
                        <a:t>for processing</a:t>
                      </a:r>
                    </a:p>
                    <a:p>
                      <a:pPr marL="0" lvl="0" indent="0">
                        <a:buFont typeface="Arial" panose="020B0604020202020204" pitchFamily="34" charset="0"/>
                        <a:buNone/>
                      </a:pPr>
                      <a:endParaRPr lang="en-GB" sz="1400" dirty="0"/>
                    </a:p>
                    <a:p>
                      <a:pPr marL="285750" lvl="0" indent="-285750">
                        <a:buFont typeface="Arial" panose="020B0604020202020204" pitchFamily="34" charset="0"/>
                        <a:buChar char="•"/>
                      </a:pPr>
                      <a:r>
                        <a:rPr lang="en-GB" sz="1400" b="1" dirty="0"/>
                        <a:t>Alternatively,</a:t>
                      </a:r>
                      <a:r>
                        <a:rPr lang="en-GB" sz="1400" dirty="0"/>
                        <a:t> the completed form can be sent to </a:t>
                      </a:r>
                      <a:r>
                        <a:rPr lang="en-GB" sz="1400" dirty="0">
                          <a:hlinkClick r:id="rId5"/>
                        </a:rPr>
                        <a:t>PCSE.marketentry@nhs.net</a:t>
                      </a:r>
                      <a:r>
                        <a:rPr lang="en-GB" sz="1400" dirty="0"/>
                        <a:t>.</a:t>
                      </a:r>
                    </a:p>
                    <a:p>
                      <a:pPr marL="0" lvl="0" indent="0">
                        <a:buFont typeface="Arial" panose="020B0604020202020204" pitchFamily="34" charset="0"/>
                        <a:buNone/>
                      </a:pPr>
                      <a:endParaRPr lang="en-GB" sz="1500" dirty="0"/>
                    </a:p>
                    <a:p>
                      <a:pPr lvl="0">
                        <a:buNone/>
                      </a:pPr>
                      <a:r>
                        <a:rPr lang="en-GB" sz="1400" b="1" dirty="0"/>
                        <a:t>NOTE:</a:t>
                      </a:r>
                    </a:p>
                    <a:p>
                      <a:pPr lvl="0">
                        <a:buNone/>
                        <a:tabLst>
                          <a:tab pos="0" algn="l"/>
                        </a:tabLst>
                      </a:pPr>
                      <a:r>
                        <a:rPr lang="en-GB" sz="1400" dirty="0"/>
                        <a:t>Annexes 1-15 detail correspondences that may be exchanged regarding application, further information etc.</a:t>
                      </a:r>
                    </a:p>
                  </a:txBody>
                  <a:tcPr/>
                </a:tc>
                <a:extLst>
                  <a:ext uri="{0D108BD9-81ED-4DB2-BD59-A6C34878D82A}">
                    <a16:rowId xmlns:a16="http://schemas.microsoft.com/office/drawing/2014/main" val="3284338524"/>
                  </a:ext>
                </a:extLst>
              </a:tr>
            </a:tbl>
          </a:graphicData>
        </a:graphic>
      </p:graphicFrame>
      <p:graphicFrame>
        <p:nvGraphicFramePr>
          <p:cNvPr id="5" name="Table 5">
            <a:extLst>
              <a:ext uri="{FF2B5EF4-FFF2-40B4-BE49-F238E27FC236}">
                <a16:creationId xmlns:a16="http://schemas.microsoft.com/office/drawing/2014/main" id="{4351D9F5-A472-7D7B-3E47-24A4720C1CCD}"/>
              </a:ext>
            </a:extLst>
          </p:cNvPr>
          <p:cNvGraphicFramePr>
            <a:graphicFrameLocks noGrp="1"/>
          </p:cNvGraphicFramePr>
          <p:nvPr>
            <p:extLst>
              <p:ext uri="{D42A27DB-BD31-4B8C-83A1-F6EECF244321}">
                <p14:modId xmlns:p14="http://schemas.microsoft.com/office/powerpoint/2010/main" val="3246295741"/>
              </p:ext>
            </p:extLst>
          </p:nvPr>
        </p:nvGraphicFramePr>
        <p:xfrm>
          <a:off x="4073671" y="1569907"/>
          <a:ext cx="3574641" cy="5046859"/>
        </p:xfrm>
        <a:graphic>
          <a:graphicData uri="http://schemas.openxmlformats.org/drawingml/2006/table">
            <a:tbl>
              <a:tblPr firstRow="1" bandRow="1">
                <a:tableStyleId>{5C22544A-7EE6-4342-B048-85BDC9FD1C3A}</a:tableStyleId>
              </a:tblPr>
              <a:tblGrid>
                <a:gridCol w="3574641">
                  <a:extLst>
                    <a:ext uri="{9D8B030D-6E8A-4147-A177-3AD203B41FA5}">
                      <a16:colId xmlns:a16="http://schemas.microsoft.com/office/drawing/2014/main" val="172477419"/>
                    </a:ext>
                  </a:extLst>
                </a:gridCol>
              </a:tblGrid>
              <a:tr h="491045">
                <a:tc>
                  <a:txBody>
                    <a:bodyPr/>
                    <a:lstStyle/>
                    <a:p>
                      <a:pPr algn="ctr"/>
                      <a:r>
                        <a:rPr lang="en-GB" dirty="0"/>
                        <a:t>First Referral - Missing Information </a:t>
                      </a:r>
                    </a:p>
                  </a:txBody>
                  <a:tcPr anchor="ctr"/>
                </a:tc>
                <a:extLst>
                  <a:ext uri="{0D108BD9-81ED-4DB2-BD59-A6C34878D82A}">
                    <a16:rowId xmlns:a16="http://schemas.microsoft.com/office/drawing/2014/main" val="3974344561"/>
                  </a:ext>
                </a:extLst>
              </a:tr>
              <a:tr h="4555814">
                <a:tc>
                  <a:txBody>
                    <a:bodyPr/>
                    <a:lstStyle/>
                    <a:p>
                      <a:r>
                        <a:rPr lang="en-GB" sz="1400" dirty="0"/>
                        <a:t>Completed by the commissioner: </a:t>
                      </a:r>
                    </a:p>
                    <a:p>
                      <a:pPr marL="285750" indent="-285750">
                        <a:buFont typeface="Arial" panose="020B0604020202020204" pitchFamily="34" charset="0"/>
                        <a:buChar char="•"/>
                      </a:pPr>
                      <a:r>
                        <a:rPr lang="en-GB" sz="1400" dirty="0"/>
                        <a:t>The Commissioner receives the application for review by PCSE, any missing information such as Enhanced or Advanced services, incorrect hours, missing floorplan identified by the commissioner will be reported back to PCSE.</a:t>
                      </a:r>
                    </a:p>
                    <a:p>
                      <a:pPr marL="285750" indent="-285750">
                        <a:buFont typeface="Arial" panose="020B0604020202020204" pitchFamily="34" charset="0"/>
                        <a:buChar char="•"/>
                      </a:pPr>
                      <a:r>
                        <a:rPr lang="en-GB" sz="1400" dirty="0"/>
                        <a:t>PCSE will contact the contractor and until the information is received correctly the application will be put on hold. It is the contractors responsibility to look out for any correspondence from PCSE.  </a:t>
                      </a:r>
                    </a:p>
                    <a:p>
                      <a:pPr marL="285750" indent="-285750">
                        <a:buFont typeface="Arial" panose="020B0604020202020204" pitchFamily="34" charset="0"/>
                        <a:buChar char="•"/>
                      </a:pPr>
                      <a:r>
                        <a:rPr lang="en-GB" sz="1400" dirty="0"/>
                        <a:t>The contractor has </a:t>
                      </a:r>
                      <a:r>
                        <a:rPr lang="en-GB" sz="1400" b="1" dirty="0"/>
                        <a:t>5 days </a:t>
                      </a:r>
                      <a:r>
                        <a:rPr lang="en-GB" sz="1400" dirty="0"/>
                        <a:t>to provide the missing information, or the application will be treated as withdrawn.  </a:t>
                      </a:r>
                    </a:p>
                    <a:p>
                      <a:pPr marL="0" indent="0">
                        <a:buFont typeface="Arial" panose="020B0604020202020204" pitchFamily="34" charset="0"/>
                        <a:buNone/>
                      </a:pPr>
                      <a:endParaRPr lang="en-GB" sz="1400" dirty="0"/>
                    </a:p>
                    <a:p>
                      <a:pPr marL="0" indent="0">
                        <a:buFont typeface="Arial" panose="020B0604020202020204" pitchFamily="34" charset="0"/>
                        <a:buNone/>
                      </a:pPr>
                      <a:r>
                        <a:rPr lang="en-GB" sz="1400" b="1" dirty="0"/>
                        <a:t>Please be aware that the services and hours should be the same as those provided by the current owner. </a:t>
                      </a:r>
                    </a:p>
                  </a:txBody>
                  <a:tcPr/>
                </a:tc>
                <a:extLst>
                  <a:ext uri="{0D108BD9-81ED-4DB2-BD59-A6C34878D82A}">
                    <a16:rowId xmlns:a16="http://schemas.microsoft.com/office/drawing/2014/main" val="3001634348"/>
                  </a:ext>
                </a:extLst>
              </a:tr>
            </a:tbl>
          </a:graphicData>
        </a:graphic>
      </p:graphicFrame>
      <p:graphicFrame>
        <p:nvGraphicFramePr>
          <p:cNvPr id="6" name="Table 5">
            <a:extLst>
              <a:ext uri="{FF2B5EF4-FFF2-40B4-BE49-F238E27FC236}">
                <a16:creationId xmlns:a16="http://schemas.microsoft.com/office/drawing/2014/main" id="{170CFF9C-E49C-77A6-302F-9F020694C286}"/>
              </a:ext>
            </a:extLst>
          </p:cNvPr>
          <p:cNvGraphicFramePr>
            <a:graphicFrameLocks noGrp="1"/>
          </p:cNvGraphicFramePr>
          <p:nvPr>
            <p:extLst>
              <p:ext uri="{D42A27DB-BD31-4B8C-83A1-F6EECF244321}">
                <p14:modId xmlns:p14="http://schemas.microsoft.com/office/powerpoint/2010/main" val="216507971"/>
              </p:ext>
            </p:extLst>
          </p:nvPr>
        </p:nvGraphicFramePr>
        <p:xfrm>
          <a:off x="7779158" y="1579122"/>
          <a:ext cx="3574641" cy="1767840"/>
        </p:xfrm>
        <a:graphic>
          <a:graphicData uri="http://schemas.openxmlformats.org/drawingml/2006/table">
            <a:tbl>
              <a:tblPr firstRow="1" bandRow="1">
                <a:tableStyleId>{5C22544A-7EE6-4342-B048-85BDC9FD1C3A}</a:tableStyleId>
              </a:tblPr>
              <a:tblGrid>
                <a:gridCol w="3574641">
                  <a:extLst>
                    <a:ext uri="{9D8B030D-6E8A-4147-A177-3AD203B41FA5}">
                      <a16:colId xmlns:a16="http://schemas.microsoft.com/office/drawing/2014/main" val="172477419"/>
                    </a:ext>
                  </a:extLst>
                </a:gridCol>
              </a:tblGrid>
              <a:tr h="567105">
                <a:tc>
                  <a:txBody>
                    <a:bodyPr/>
                    <a:lstStyle/>
                    <a:p>
                      <a:pPr algn="ctr"/>
                      <a:r>
                        <a:rPr lang="en-GB" sz="1600" dirty="0"/>
                        <a:t>Fitness to practice - Responses from Referees</a:t>
                      </a:r>
                    </a:p>
                  </a:txBody>
                  <a:tcPr anchor="ctr"/>
                </a:tc>
                <a:extLst>
                  <a:ext uri="{0D108BD9-81ED-4DB2-BD59-A6C34878D82A}">
                    <a16:rowId xmlns:a16="http://schemas.microsoft.com/office/drawing/2014/main" val="3974344561"/>
                  </a:ext>
                </a:extLst>
              </a:tr>
              <a:tr h="758458">
                <a:tc>
                  <a:txBody>
                    <a:bodyPr/>
                    <a:lstStyle/>
                    <a:p>
                      <a:r>
                        <a:rPr lang="en-GB" sz="1200" b="0" dirty="0"/>
                        <a:t>Delays to the process can occur if references are not provided by referees.  PCSE do not follow up referees who do not respond to the request. It is important that interested parties/ contractors ensure that referees respond to reference requests promptly to prevent a delay to the COO process.</a:t>
                      </a:r>
                    </a:p>
                  </a:txBody>
                  <a:tcPr/>
                </a:tc>
                <a:extLst>
                  <a:ext uri="{0D108BD9-81ED-4DB2-BD59-A6C34878D82A}">
                    <a16:rowId xmlns:a16="http://schemas.microsoft.com/office/drawing/2014/main" val="3001634348"/>
                  </a:ext>
                </a:extLst>
              </a:tr>
            </a:tbl>
          </a:graphicData>
        </a:graphic>
      </p:graphicFrame>
      <p:graphicFrame>
        <p:nvGraphicFramePr>
          <p:cNvPr id="7" name="Table 6">
            <a:extLst>
              <a:ext uri="{FF2B5EF4-FFF2-40B4-BE49-F238E27FC236}">
                <a16:creationId xmlns:a16="http://schemas.microsoft.com/office/drawing/2014/main" id="{15F75D97-3175-1FD6-3324-608FBA6FDE2C}"/>
              </a:ext>
            </a:extLst>
          </p:cNvPr>
          <p:cNvGraphicFramePr>
            <a:graphicFrameLocks noGrp="1"/>
          </p:cNvGraphicFramePr>
          <p:nvPr>
            <p:extLst>
              <p:ext uri="{D42A27DB-BD31-4B8C-83A1-F6EECF244321}">
                <p14:modId xmlns:p14="http://schemas.microsoft.com/office/powerpoint/2010/main" val="901215981"/>
              </p:ext>
            </p:extLst>
          </p:nvPr>
        </p:nvGraphicFramePr>
        <p:xfrm>
          <a:off x="7779160" y="3377442"/>
          <a:ext cx="3574641" cy="1354676"/>
        </p:xfrm>
        <a:graphic>
          <a:graphicData uri="http://schemas.openxmlformats.org/drawingml/2006/table">
            <a:tbl>
              <a:tblPr firstRow="1" bandRow="1">
                <a:tableStyleId>{5C22544A-7EE6-4342-B048-85BDC9FD1C3A}</a:tableStyleId>
              </a:tblPr>
              <a:tblGrid>
                <a:gridCol w="3574641">
                  <a:extLst>
                    <a:ext uri="{9D8B030D-6E8A-4147-A177-3AD203B41FA5}">
                      <a16:colId xmlns:a16="http://schemas.microsoft.com/office/drawing/2014/main" val="172477419"/>
                    </a:ext>
                  </a:extLst>
                </a:gridCol>
              </a:tblGrid>
              <a:tr h="348836">
                <a:tc>
                  <a:txBody>
                    <a:bodyPr/>
                    <a:lstStyle/>
                    <a:p>
                      <a:pPr algn="ctr"/>
                      <a:r>
                        <a:rPr lang="en-GB" sz="1600" dirty="0"/>
                        <a:t>First Referral application complete</a:t>
                      </a:r>
                    </a:p>
                  </a:txBody>
                  <a:tcPr anchor="ctr"/>
                </a:tc>
                <a:extLst>
                  <a:ext uri="{0D108BD9-81ED-4DB2-BD59-A6C34878D82A}">
                    <a16:rowId xmlns:a16="http://schemas.microsoft.com/office/drawing/2014/main" val="3974344561"/>
                  </a:ext>
                </a:extLst>
              </a:tr>
              <a:tr h="7584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Completed by the commissioner: </a:t>
                      </a:r>
                    </a:p>
                    <a:p>
                      <a:r>
                        <a:rPr lang="en-GB" sz="1200" dirty="0"/>
                        <a:t>The application is reviewed by the commissioner and if everything is in order then the commissioner will send an email back to PCSE who will continue with the application.</a:t>
                      </a:r>
                      <a:endParaRPr lang="en-GB" sz="1200" b="0" dirty="0"/>
                    </a:p>
                  </a:txBody>
                  <a:tcPr/>
                </a:tc>
                <a:extLst>
                  <a:ext uri="{0D108BD9-81ED-4DB2-BD59-A6C34878D82A}">
                    <a16:rowId xmlns:a16="http://schemas.microsoft.com/office/drawing/2014/main" val="3001634348"/>
                  </a:ext>
                </a:extLst>
              </a:tr>
            </a:tbl>
          </a:graphicData>
        </a:graphic>
      </p:graphicFrame>
      <p:graphicFrame>
        <p:nvGraphicFramePr>
          <p:cNvPr id="8" name="Table 7">
            <a:extLst>
              <a:ext uri="{FF2B5EF4-FFF2-40B4-BE49-F238E27FC236}">
                <a16:creationId xmlns:a16="http://schemas.microsoft.com/office/drawing/2014/main" id="{C4FA538A-2A14-3125-765A-B8BAB78EC090}"/>
              </a:ext>
            </a:extLst>
          </p:cNvPr>
          <p:cNvGraphicFramePr>
            <a:graphicFrameLocks noGrp="1"/>
          </p:cNvGraphicFramePr>
          <p:nvPr>
            <p:extLst>
              <p:ext uri="{D42A27DB-BD31-4B8C-83A1-F6EECF244321}">
                <p14:modId xmlns:p14="http://schemas.microsoft.com/office/powerpoint/2010/main" val="336799546"/>
              </p:ext>
            </p:extLst>
          </p:nvPr>
        </p:nvGraphicFramePr>
        <p:xfrm>
          <a:off x="7779159" y="4774762"/>
          <a:ext cx="3574641" cy="1842004"/>
        </p:xfrm>
        <a:graphic>
          <a:graphicData uri="http://schemas.openxmlformats.org/drawingml/2006/table">
            <a:tbl>
              <a:tblPr firstRow="1" bandRow="1">
                <a:tableStyleId>{5C22544A-7EE6-4342-B048-85BDC9FD1C3A}</a:tableStyleId>
              </a:tblPr>
              <a:tblGrid>
                <a:gridCol w="3574641">
                  <a:extLst>
                    <a:ext uri="{9D8B030D-6E8A-4147-A177-3AD203B41FA5}">
                      <a16:colId xmlns:a16="http://schemas.microsoft.com/office/drawing/2014/main" val="172477419"/>
                    </a:ext>
                  </a:extLst>
                </a:gridCol>
              </a:tblGrid>
              <a:tr h="334910">
                <a:tc>
                  <a:txBody>
                    <a:bodyPr/>
                    <a:lstStyle/>
                    <a:p>
                      <a:pPr algn="ctr"/>
                      <a:r>
                        <a:rPr lang="en-GB" sz="1400" dirty="0"/>
                        <a:t>PSRC issue a report - as detailed in </a:t>
                      </a:r>
                      <a:r>
                        <a:rPr lang="en-GB" sz="1400" dirty="0">
                          <a:solidFill>
                            <a:schemeClr val="bg1"/>
                          </a:solidFill>
                          <a:hlinkClick r:id="rId3">
                            <a:extLst>
                              <a:ext uri="{A12FA001-AC4F-418D-AE19-62706E023703}">
                                <ahyp:hlinkClr xmlns:ahyp="http://schemas.microsoft.com/office/drawing/2018/hyperlinkcolor" val="tx"/>
                              </a:ext>
                            </a:extLst>
                          </a:hlinkClick>
                        </a:rPr>
                        <a:t>Annex 16</a:t>
                      </a:r>
                      <a:endParaRPr lang="en-GB" sz="1400" dirty="0">
                        <a:solidFill>
                          <a:schemeClr val="bg1"/>
                        </a:solidFill>
                      </a:endParaRPr>
                    </a:p>
                  </a:txBody>
                  <a:tcPr anchor="ctr"/>
                </a:tc>
                <a:extLst>
                  <a:ext uri="{0D108BD9-81ED-4DB2-BD59-A6C34878D82A}">
                    <a16:rowId xmlns:a16="http://schemas.microsoft.com/office/drawing/2014/main" val="3974344561"/>
                  </a:ext>
                </a:extLst>
              </a:tr>
              <a:tr h="15070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This report will be followed by approval letter if appropriate and Notice of Commencement to be completed and return to PCSE once parties have agreed terms and proposed start date.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hlinkClick r:id="rId3"/>
                        </a:rPr>
                        <a:t>Annex 17-33 </a:t>
                      </a:r>
                      <a:r>
                        <a:rPr lang="en-GB" sz="1200" dirty="0"/>
                        <a:t>detail different correspondences regarding change to notice period, request for further information etc. </a:t>
                      </a:r>
                      <a:endParaRPr lang="en-GB" sz="1200" b="0" dirty="0"/>
                    </a:p>
                  </a:txBody>
                  <a:tcPr/>
                </a:tc>
                <a:extLst>
                  <a:ext uri="{0D108BD9-81ED-4DB2-BD59-A6C34878D82A}">
                    <a16:rowId xmlns:a16="http://schemas.microsoft.com/office/drawing/2014/main" val="3001634348"/>
                  </a:ext>
                </a:extLst>
              </a:tr>
            </a:tbl>
          </a:graphicData>
        </a:graphic>
      </p:graphicFrame>
      <p:sp>
        <p:nvSpPr>
          <p:cNvPr id="3" name="Footer Placeholder 2">
            <a:extLst>
              <a:ext uri="{FF2B5EF4-FFF2-40B4-BE49-F238E27FC236}">
                <a16:creationId xmlns:a16="http://schemas.microsoft.com/office/drawing/2014/main" id="{5A350864-045B-F10C-804F-BABA5BD33B8C}"/>
              </a:ext>
            </a:extLst>
          </p:cNvPr>
          <p:cNvSpPr>
            <a:spLocks noGrp="1"/>
          </p:cNvSpPr>
          <p:nvPr>
            <p:ph type="ftr" sz="quarter" idx="11"/>
          </p:nvPr>
        </p:nvSpPr>
        <p:spPr>
          <a:xfrm>
            <a:off x="11148968" y="6434203"/>
            <a:ext cx="1207316" cy="365125"/>
          </a:xfrm>
        </p:spPr>
        <p:txBody>
          <a:bodyPr/>
          <a:lstStyle/>
          <a:p>
            <a:r>
              <a:rPr lang="en-GB" dirty="0"/>
              <a:t>April 2024</a:t>
            </a:r>
          </a:p>
        </p:txBody>
      </p:sp>
    </p:spTree>
    <p:extLst>
      <p:ext uri="{BB962C8B-B14F-4D97-AF65-F5344CB8AC3E}">
        <p14:creationId xmlns:p14="http://schemas.microsoft.com/office/powerpoint/2010/main" val="1936750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4DB8F5E2-C469-164F-0BA0-B4776989385E}"/>
              </a:ext>
            </a:extLst>
          </p:cNvPr>
          <p:cNvGraphicFramePr>
            <a:graphicFrameLocks noGrp="1"/>
          </p:cNvGraphicFramePr>
          <p:nvPr>
            <p:ph idx="1"/>
            <p:extLst>
              <p:ext uri="{D42A27DB-BD31-4B8C-83A1-F6EECF244321}">
                <p14:modId xmlns:p14="http://schemas.microsoft.com/office/powerpoint/2010/main" val="1719521639"/>
              </p:ext>
            </p:extLst>
          </p:nvPr>
        </p:nvGraphicFramePr>
        <p:xfrm>
          <a:off x="838200" y="1456509"/>
          <a:ext cx="3104626" cy="1729641"/>
        </p:xfrm>
        <a:graphic>
          <a:graphicData uri="http://schemas.openxmlformats.org/drawingml/2006/table">
            <a:tbl>
              <a:tblPr firstRow="1" bandRow="1">
                <a:tableStyleId>{5C22544A-7EE6-4342-B048-85BDC9FD1C3A}</a:tableStyleId>
              </a:tblPr>
              <a:tblGrid>
                <a:gridCol w="3104626">
                  <a:extLst>
                    <a:ext uri="{9D8B030D-6E8A-4147-A177-3AD203B41FA5}">
                      <a16:colId xmlns:a16="http://schemas.microsoft.com/office/drawing/2014/main" val="1934528697"/>
                    </a:ext>
                  </a:extLst>
                </a:gridCol>
              </a:tblGrid>
              <a:tr h="350804">
                <a:tc>
                  <a:txBody>
                    <a:bodyPr/>
                    <a:lstStyle/>
                    <a:p>
                      <a:pPr algn="ctr"/>
                      <a:r>
                        <a:rPr lang="en-GB" dirty="0"/>
                        <a:t>Notice of Commencement </a:t>
                      </a:r>
                    </a:p>
                  </a:txBody>
                  <a:tcPr/>
                </a:tc>
                <a:extLst>
                  <a:ext uri="{0D108BD9-81ED-4DB2-BD59-A6C34878D82A}">
                    <a16:rowId xmlns:a16="http://schemas.microsoft.com/office/drawing/2014/main" val="907950602"/>
                  </a:ext>
                </a:extLst>
              </a:tr>
              <a:tr h="1363881">
                <a:tc>
                  <a:txBody>
                    <a:bodyPr/>
                    <a:lstStyle/>
                    <a:p>
                      <a:r>
                        <a:rPr lang="en-GB" sz="1600" dirty="0"/>
                        <a:t>Completed by Interested Party/ Contractor:</a:t>
                      </a:r>
                    </a:p>
                    <a:p>
                      <a:pPr marL="285750" indent="-285750">
                        <a:buFont typeface="Arial" panose="020B0604020202020204" pitchFamily="34" charset="0"/>
                        <a:buChar char="•"/>
                      </a:pPr>
                      <a:r>
                        <a:rPr lang="en-GB" sz="1600" dirty="0"/>
                        <a:t>Complete and return to PCSE once parties have agreed terms and proposed start date.</a:t>
                      </a:r>
                    </a:p>
                  </a:txBody>
                  <a:tcPr/>
                </a:tc>
                <a:extLst>
                  <a:ext uri="{0D108BD9-81ED-4DB2-BD59-A6C34878D82A}">
                    <a16:rowId xmlns:a16="http://schemas.microsoft.com/office/drawing/2014/main" val="3284338524"/>
                  </a:ext>
                </a:extLst>
              </a:tr>
            </a:tbl>
          </a:graphicData>
        </a:graphic>
      </p:graphicFrame>
      <p:graphicFrame>
        <p:nvGraphicFramePr>
          <p:cNvPr id="6" name="Table 4">
            <a:extLst>
              <a:ext uri="{FF2B5EF4-FFF2-40B4-BE49-F238E27FC236}">
                <a16:creationId xmlns:a16="http://schemas.microsoft.com/office/drawing/2014/main" id="{F522F053-0594-7630-8B4D-18520C698D33}"/>
              </a:ext>
            </a:extLst>
          </p:cNvPr>
          <p:cNvGraphicFramePr>
            <a:graphicFrameLocks/>
          </p:cNvGraphicFramePr>
          <p:nvPr>
            <p:extLst>
              <p:ext uri="{D42A27DB-BD31-4B8C-83A1-F6EECF244321}">
                <p14:modId xmlns:p14="http://schemas.microsoft.com/office/powerpoint/2010/main" val="1633131201"/>
              </p:ext>
            </p:extLst>
          </p:nvPr>
        </p:nvGraphicFramePr>
        <p:xfrm>
          <a:off x="838200" y="3267356"/>
          <a:ext cx="3104626" cy="1796121"/>
        </p:xfrm>
        <a:graphic>
          <a:graphicData uri="http://schemas.openxmlformats.org/drawingml/2006/table">
            <a:tbl>
              <a:tblPr firstRow="1" bandRow="1">
                <a:tableStyleId>{5C22544A-7EE6-4342-B048-85BDC9FD1C3A}</a:tableStyleId>
              </a:tblPr>
              <a:tblGrid>
                <a:gridCol w="3104626">
                  <a:extLst>
                    <a:ext uri="{9D8B030D-6E8A-4147-A177-3AD203B41FA5}">
                      <a16:colId xmlns:a16="http://schemas.microsoft.com/office/drawing/2014/main" val="1934528697"/>
                    </a:ext>
                  </a:extLst>
                </a:gridCol>
              </a:tblGrid>
              <a:tr h="573600">
                <a:tc>
                  <a:txBody>
                    <a:bodyPr/>
                    <a:lstStyle/>
                    <a:p>
                      <a:pPr algn="ctr"/>
                      <a:r>
                        <a:rPr lang="en-GB" dirty="0"/>
                        <a:t>Notice of Commencement - approved</a:t>
                      </a:r>
                    </a:p>
                  </a:txBody>
                  <a:tcPr/>
                </a:tc>
                <a:extLst>
                  <a:ext uri="{0D108BD9-81ED-4DB2-BD59-A6C34878D82A}">
                    <a16:rowId xmlns:a16="http://schemas.microsoft.com/office/drawing/2014/main" val="907950602"/>
                  </a:ext>
                </a:extLst>
              </a:tr>
              <a:tr h="1156041">
                <a:tc>
                  <a:txBody>
                    <a:bodyPr/>
                    <a:lstStyle/>
                    <a:p>
                      <a:r>
                        <a:rPr lang="en-GB" sz="1600" dirty="0"/>
                        <a:t>PSRC Approve application and removal/inclusion of old owner/new owner from the pharmaceutical list for the ICB. </a:t>
                      </a:r>
                    </a:p>
                  </a:txBody>
                  <a:tcPr/>
                </a:tc>
                <a:extLst>
                  <a:ext uri="{0D108BD9-81ED-4DB2-BD59-A6C34878D82A}">
                    <a16:rowId xmlns:a16="http://schemas.microsoft.com/office/drawing/2014/main" val="3284338524"/>
                  </a:ext>
                </a:extLst>
              </a:tr>
            </a:tbl>
          </a:graphicData>
        </a:graphic>
      </p:graphicFrame>
      <p:sp>
        <p:nvSpPr>
          <p:cNvPr id="7" name="Title 1">
            <a:extLst>
              <a:ext uri="{FF2B5EF4-FFF2-40B4-BE49-F238E27FC236}">
                <a16:creationId xmlns:a16="http://schemas.microsoft.com/office/drawing/2014/main" id="{B8C2B309-DDAC-8819-99FF-C82152AC956B}"/>
              </a:ext>
            </a:extLst>
          </p:cNvPr>
          <p:cNvSpPr>
            <a:spLocks noGrp="1"/>
          </p:cNvSpPr>
          <p:nvPr>
            <p:ph type="title"/>
          </p:nvPr>
        </p:nvSpPr>
        <p:spPr>
          <a:xfrm>
            <a:off x="838200" y="113455"/>
            <a:ext cx="10515600" cy="1325563"/>
          </a:xfrm>
        </p:spPr>
        <p:txBody>
          <a:bodyPr/>
          <a:lstStyle/>
          <a:p>
            <a:r>
              <a:rPr kumimoji="0" lang="en-GB" sz="3600" b="1" i="0" u="sng" strike="noStrike" kern="1200" cap="none" spc="0" normalizeH="0" baseline="0" noProof="0" dirty="0">
                <a:ln>
                  <a:noFill/>
                </a:ln>
                <a:solidFill>
                  <a:prstClr val="black"/>
                </a:solidFill>
                <a:effectLst/>
                <a:uLnTx/>
                <a:uFillTx/>
                <a:latin typeface="Calibri Light" panose="020F0302020204030204"/>
                <a:ea typeface="+mj-ea"/>
                <a:cs typeface="+mj-cs"/>
              </a:rPr>
              <a:t>Application for Change of Ownership</a:t>
            </a:r>
            <a:br>
              <a:rPr kumimoji="0" lang="en-GB" sz="4400" b="0" i="0" u="none" strike="noStrike" kern="1200" cap="none" spc="0" normalizeH="0" baseline="0" noProof="0" dirty="0">
                <a:ln>
                  <a:noFill/>
                </a:ln>
                <a:solidFill>
                  <a:prstClr val="black"/>
                </a:solidFill>
                <a:effectLst/>
                <a:uLnTx/>
                <a:uFillTx/>
                <a:latin typeface="Calibri Light" panose="020F0302020204030204"/>
                <a:ea typeface="+mj-ea"/>
                <a:cs typeface="+mj-cs"/>
              </a:rPr>
            </a:br>
            <a:r>
              <a:rPr kumimoji="0" lang="en-GB" sz="1800" b="0" i="0" u="none" strike="noStrike" kern="1200" cap="none" spc="0" normalizeH="0" baseline="0" noProof="0" dirty="0">
                <a:ln>
                  <a:noFill/>
                </a:ln>
                <a:solidFill>
                  <a:prstClr val="black"/>
                </a:solidFill>
                <a:effectLst/>
                <a:uLnTx/>
                <a:uFillTx/>
                <a:latin typeface="Calibri" panose="020F0502020204030204"/>
                <a:ea typeface="+mj-ea"/>
                <a:cs typeface="+mj-cs"/>
              </a:rPr>
              <a:t>This Midlands Region Change of ownership guidance is provided as local additional support to the </a:t>
            </a:r>
            <a:r>
              <a:rPr kumimoji="0" lang="en-GB" sz="18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mj-cs"/>
                <a:hlinkClick r:id="rId2"/>
              </a:rPr>
              <a:t>Pharmacy Manual, Chapter 19 Procedure – Change of Ownership</a:t>
            </a:r>
            <a:endParaRPr lang="en-GB" dirty="0"/>
          </a:p>
        </p:txBody>
      </p:sp>
      <p:graphicFrame>
        <p:nvGraphicFramePr>
          <p:cNvPr id="8" name="Table 4">
            <a:extLst>
              <a:ext uri="{FF2B5EF4-FFF2-40B4-BE49-F238E27FC236}">
                <a16:creationId xmlns:a16="http://schemas.microsoft.com/office/drawing/2014/main" id="{08B8AF53-C44C-90BE-01D0-439FA79C1AC2}"/>
              </a:ext>
            </a:extLst>
          </p:cNvPr>
          <p:cNvGraphicFramePr>
            <a:graphicFrameLocks/>
          </p:cNvGraphicFramePr>
          <p:nvPr>
            <p:extLst>
              <p:ext uri="{D42A27DB-BD31-4B8C-83A1-F6EECF244321}">
                <p14:modId xmlns:p14="http://schemas.microsoft.com/office/powerpoint/2010/main" val="456618665"/>
              </p:ext>
            </p:extLst>
          </p:nvPr>
        </p:nvGraphicFramePr>
        <p:xfrm>
          <a:off x="838200" y="5144685"/>
          <a:ext cx="3104626" cy="1518415"/>
        </p:xfrm>
        <a:graphic>
          <a:graphicData uri="http://schemas.openxmlformats.org/drawingml/2006/table">
            <a:tbl>
              <a:tblPr firstRow="1" bandRow="1">
                <a:tableStyleId>{5C22544A-7EE6-4342-B048-85BDC9FD1C3A}</a:tableStyleId>
              </a:tblPr>
              <a:tblGrid>
                <a:gridCol w="3104626">
                  <a:extLst>
                    <a:ext uri="{9D8B030D-6E8A-4147-A177-3AD203B41FA5}">
                      <a16:colId xmlns:a16="http://schemas.microsoft.com/office/drawing/2014/main" val="1934528697"/>
                    </a:ext>
                  </a:extLst>
                </a:gridCol>
              </a:tblGrid>
              <a:tr h="595895">
                <a:tc>
                  <a:txBody>
                    <a:bodyPr/>
                    <a:lstStyle/>
                    <a:p>
                      <a:pPr algn="ctr"/>
                      <a:r>
                        <a:rPr lang="en-GB" dirty="0"/>
                        <a:t>PCSE send a Notification of Contractor Code to new owner</a:t>
                      </a:r>
                    </a:p>
                  </a:txBody>
                  <a:tcPr/>
                </a:tc>
                <a:extLst>
                  <a:ext uri="{0D108BD9-81ED-4DB2-BD59-A6C34878D82A}">
                    <a16:rowId xmlns:a16="http://schemas.microsoft.com/office/drawing/2014/main" val="907950602"/>
                  </a:ext>
                </a:extLst>
              </a:tr>
              <a:tr h="878335">
                <a:tc>
                  <a:txBody>
                    <a:bodyPr/>
                    <a:lstStyle/>
                    <a:p>
                      <a:r>
                        <a:rPr lang="en-GB" sz="1600" dirty="0"/>
                        <a:t>As per Annex 37 A new code is given if purchase is made on non-debts and liabilities. </a:t>
                      </a:r>
                    </a:p>
                  </a:txBody>
                  <a:tcPr/>
                </a:tc>
                <a:extLst>
                  <a:ext uri="{0D108BD9-81ED-4DB2-BD59-A6C34878D82A}">
                    <a16:rowId xmlns:a16="http://schemas.microsoft.com/office/drawing/2014/main" val="3284338524"/>
                  </a:ext>
                </a:extLst>
              </a:tr>
            </a:tbl>
          </a:graphicData>
        </a:graphic>
      </p:graphicFrame>
      <p:sp>
        <p:nvSpPr>
          <p:cNvPr id="9" name="TextBox 8">
            <a:extLst>
              <a:ext uri="{FF2B5EF4-FFF2-40B4-BE49-F238E27FC236}">
                <a16:creationId xmlns:a16="http://schemas.microsoft.com/office/drawing/2014/main" id="{7C1D2416-9BA2-C972-26C6-5094611F0036}"/>
              </a:ext>
            </a:extLst>
          </p:cNvPr>
          <p:cNvSpPr txBox="1"/>
          <p:nvPr/>
        </p:nvSpPr>
        <p:spPr>
          <a:xfrm rot="16200000">
            <a:off x="-1962595" y="3881782"/>
            <a:ext cx="5224083" cy="338554"/>
          </a:xfrm>
          <a:prstGeom prst="rect">
            <a:avLst/>
          </a:prstGeom>
          <a:solidFill>
            <a:schemeClr val="accent1">
              <a:lumMod val="40000"/>
              <a:lumOff val="60000"/>
            </a:schemeClr>
          </a:solidFill>
        </p:spPr>
        <p:txBody>
          <a:bodyPr wrap="square" rtlCol="0">
            <a:spAutoFit/>
          </a:bodyPr>
          <a:lstStyle/>
          <a:p>
            <a:pPr algn="ctr"/>
            <a:r>
              <a:rPr lang="en-GB" sz="1600" spc="300" dirty="0"/>
              <a:t>Timescale Minimum of 21 – 30 days</a:t>
            </a:r>
          </a:p>
        </p:txBody>
      </p:sp>
      <p:graphicFrame>
        <p:nvGraphicFramePr>
          <p:cNvPr id="13" name="Table 4">
            <a:extLst>
              <a:ext uri="{FF2B5EF4-FFF2-40B4-BE49-F238E27FC236}">
                <a16:creationId xmlns:a16="http://schemas.microsoft.com/office/drawing/2014/main" id="{F6C95D15-4598-4BF5-E411-97CDC7C5B072}"/>
              </a:ext>
            </a:extLst>
          </p:cNvPr>
          <p:cNvGraphicFramePr>
            <a:graphicFrameLocks/>
          </p:cNvGraphicFramePr>
          <p:nvPr>
            <p:extLst>
              <p:ext uri="{D42A27DB-BD31-4B8C-83A1-F6EECF244321}">
                <p14:modId xmlns:p14="http://schemas.microsoft.com/office/powerpoint/2010/main" val="3493399095"/>
              </p:ext>
            </p:extLst>
          </p:nvPr>
        </p:nvGraphicFramePr>
        <p:xfrm>
          <a:off x="4295862" y="1439017"/>
          <a:ext cx="3104626" cy="2164080"/>
        </p:xfrm>
        <a:graphic>
          <a:graphicData uri="http://schemas.openxmlformats.org/drawingml/2006/table">
            <a:tbl>
              <a:tblPr firstRow="1" bandRow="1">
                <a:tableStyleId>{5C22544A-7EE6-4342-B048-85BDC9FD1C3A}</a:tableStyleId>
              </a:tblPr>
              <a:tblGrid>
                <a:gridCol w="3104626">
                  <a:extLst>
                    <a:ext uri="{9D8B030D-6E8A-4147-A177-3AD203B41FA5}">
                      <a16:colId xmlns:a16="http://schemas.microsoft.com/office/drawing/2014/main" val="1934528697"/>
                    </a:ext>
                  </a:extLst>
                </a:gridCol>
              </a:tblGrid>
              <a:tr h="350804">
                <a:tc>
                  <a:txBody>
                    <a:bodyPr/>
                    <a:lstStyle/>
                    <a:p>
                      <a:pPr algn="ctr"/>
                      <a:r>
                        <a:rPr lang="en-GB" dirty="0"/>
                        <a:t>After commencement date </a:t>
                      </a:r>
                    </a:p>
                  </a:txBody>
                  <a:tcPr/>
                </a:tc>
                <a:extLst>
                  <a:ext uri="{0D108BD9-81ED-4DB2-BD59-A6C34878D82A}">
                    <a16:rowId xmlns:a16="http://schemas.microsoft.com/office/drawing/2014/main" val="907950602"/>
                  </a:ext>
                </a:extLst>
              </a:tr>
              <a:tr h="1363881">
                <a:tc>
                  <a:txBody>
                    <a:bodyPr/>
                    <a:lstStyle/>
                    <a:p>
                      <a:r>
                        <a:rPr lang="en-GB" sz="1600" dirty="0"/>
                        <a:t>On or after Commencement date PCSE sends out Change to Pharmaceutical List </a:t>
                      </a:r>
                    </a:p>
                    <a:p>
                      <a:pPr marL="285750" indent="-285750">
                        <a:buFont typeface="Arial" panose="020B0604020202020204" pitchFamily="34" charset="0"/>
                        <a:buChar char="•"/>
                      </a:pPr>
                      <a:r>
                        <a:rPr lang="en-GB" sz="1600" dirty="0">
                          <a:hlinkClick r:id="rId3"/>
                        </a:rPr>
                        <a:t>Memo – Annex 42 </a:t>
                      </a:r>
                      <a:r>
                        <a:rPr lang="en-GB" sz="1600" dirty="0"/>
                        <a:t>to all interested parties, this provides all details including the new ODS code. </a:t>
                      </a:r>
                    </a:p>
                  </a:txBody>
                  <a:tcPr/>
                </a:tc>
                <a:extLst>
                  <a:ext uri="{0D108BD9-81ED-4DB2-BD59-A6C34878D82A}">
                    <a16:rowId xmlns:a16="http://schemas.microsoft.com/office/drawing/2014/main" val="3284338524"/>
                  </a:ext>
                </a:extLst>
              </a:tr>
            </a:tbl>
          </a:graphicData>
        </a:graphic>
      </p:graphicFrame>
      <p:graphicFrame>
        <p:nvGraphicFramePr>
          <p:cNvPr id="14" name="Table 4">
            <a:extLst>
              <a:ext uri="{FF2B5EF4-FFF2-40B4-BE49-F238E27FC236}">
                <a16:creationId xmlns:a16="http://schemas.microsoft.com/office/drawing/2014/main" id="{0BF0A757-C5CA-732E-4361-82C436BF64DD}"/>
              </a:ext>
            </a:extLst>
          </p:cNvPr>
          <p:cNvGraphicFramePr>
            <a:graphicFrameLocks/>
          </p:cNvGraphicFramePr>
          <p:nvPr>
            <p:extLst>
              <p:ext uri="{D42A27DB-BD31-4B8C-83A1-F6EECF244321}">
                <p14:modId xmlns:p14="http://schemas.microsoft.com/office/powerpoint/2010/main" val="2083690699"/>
              </p:ext>
            </p:extLst>
          </p:nvPr>
        </p:nvGraphicFramePr>
        <p:xfrm>
          <a:off x="4295862" y="3603097"/>
          <a:ext cx="3104626" cy="3169920"/>
        </p:xfrm>
        <a:graphic>
          <a:graphicData uri="http://schemas.openxmlformats.org/drawingml/2006/table">
            <a:tbl>
              <a:tblPr firstRow="1" bandRow="1">
                <a:tableStyleId>{5C22544A-7EE6-4342-B048-85BDC9FD1C3A}</a:tableStyleId>
              </a:tblPr>
              <a:tblGrid>
                <a:gridCol w="3104626">
                  <a:extLst>
                    <a:ext uri="{9D8B030D-6E8A-4147-A177-3AD203B41FA5}">
                      <a16:colId xmlns:a16="http://schemas.microsoft.com/office/drawing/2014/main" val="1934528697"/>
                    </a:ext>
                  </a:extLst>
                </a:gridCol>
              </a:tblGrid>
              <a:tr h="350804">
                <a:tc>
                  <a:txBody>
                    <a:bodyPr/>
                    <a:lstStyle/>
                    <a:p>
                      <a:pPr algn="ctr"/>
                      <a:r>
                        <a:rPr lang="en-GB" sz="1400" dirty="0"/>
                        <a:t>PCSE Updates Circulation and informs the following:</a:t>
                      </a:r>
                    </a:p>
                  </a:txBody>
                  <a:tcPr/>
                </a:tc>
                <a:extLst>
                  <a:ext uri="{0D108BD9-81ED-4DB2-BD59-A6C34878D82A}">
                    <a16:rowId xmlns:a16="http://schemas.microsoft.com/office/drawing/2014/main" val="907950602"/>
                  </a:ext>
                </a:extLst>
              </a:tr>
              <a:tr h="1363881">
                <a:tc>
                  <a:txBody>
                    <a:bodyPr/>
                    <a:lstStyle/>
                    <a:p>
                      <a:r>
                        <a:rPr lang="en-GB" sz="1200" dirty="0"/>
                        <a:t>- Notification to NHSBSA </a:t>
                      </a:r>
                    </a:p>
                    <a:p>
                      <a:r>
                        <a:rPr lang="en-GB" sz="1200" dirty="0"/>
                        <a:t>- Local Pharmacies – within 1.6km unless rural then a wider distance may be required (Including Large Body Corporate Head Offices if applicable)</a:t>
                      </a:r>
                    </a:p>
                    <a:p>
                      <a:r>
                        <a:rPr lang="en-GB" sz="1200" dirty="0"/>
                        <a:t>- Relevant LPC</a:t>
                      </a:r>
                    </a:p>
                    <a:p>
                      <a:r>
                        <a:rPr lang="en-GB" sz="1200" dirty="0"/>
                        <a:t>- Relevant LMC</a:t>
                      </a:r>
                    </a:p>
                    <a:p>
                      <a:r>
                        <a:rPr lang="en-GB" sz="1200" dirty="0"/>
                        <a:t>- Relevant Health and Wellbeing Board</a:t>
                      </a:r>
                    </a:p>
                    <a:p>
                      <a:r>
                        <a:rPr lang="en-GB" sz="1200" dirty="0"/>
                        <a:t>- Relevant Healthwatch</a:t>
                      </a:r>
                    </a:p>
                    <a:p>
                      <a:r>
                        <a:rPr lang="en-GB" sz="1200" dirty="0"/>
                        <a:t>- Relevant Public Health Team</a:t>
                      </a:r>
                    </a:p>
                    <a:p>
                      <a:r>
                        <a:rPr lang="en-GB" sz="1200" dirty="0"/>
                        <a:t>- DoS Leads</a:t>
                      </a:r>
                    </a:p>
                    <a:p>
                      <a:r>
                        <a:rPr lang="en-GB" sz="1200" dirty="0"/>
                        <a:t>- Waste Management Company (</a:t>
                      </a:r>
                      <a:r>
                        <a:rPr lang="en-GB" sz="1200" dirty="0" err="1"/>
                        <a:t>Annenta</a:t>
                      </a:r>
                      <a:r>
                        <a:rPr lang="en-GB" sz="1200" dirty="0"/>
                        <a:t>)</a:t>
                      </a:r>
                    </a:p>
                    <a:p>
                      <a:r>
                        <a:rPr lang="en-GB" sz="1200" dirty="0"/>
                        <a:t>- Controlled Drugs Accountable Officer (CDAO)</a:t>
                      </a:r>
                    </a:p>
                    <a:p>
                      <a:r>
                        <a:rPr lang="en-GB" sz="1200" dirty="0"/>
                        <a:t>- PharmOutcomes</a:t>
                      </a:r>
                    </a:p>
                  </a:txBody>
                  <a:tcPr/>
                </a:tc>
                <a:extLst>
                  <a:ext uri="{0D108BD9-81ED-4DB2-BD59-A6C34878D82A}">
                    <a16:rowId xmlns:a16="http://schemas.microsoft.com/office/drawing/2014/main" val="3284338524"/>
                  </a:ext>
                </a:extLst>
              </a:tr>
            </a:tbl>
          </a:graphicData>
        </a:graphic>
      </p:graphicFrame>
      <p:graphicFrame>
        <p:nvGraphicFramePr>
          <p:cNvPr id="15" name="Table 14">
            <a:extLst>
              <a:ext uri="{FF2B5EF4-FFF2-40B4-BE49-F238E27FC236}">
                <a16:creationId xmlns:a16="http://schemas.microsoft.com/office/drawing/2014/main" id="{53BFC211-7F2B-11D3-B031-50C6D66EB6CE}"/>
              </a:ext>
            </a:extLst>
          </p:cNvPr>
          <p:cNvGraphicFramePr>
            <a:graphicFrameLocks/>
          </p:cNvGraphicFramePr>
          <p:nvPr>
            <p:extLst>
              <p:ext uri="{D42A27DB-BD31-4B8C-83A1-F6EECF244321}">
                <p14:modId xmlns:p14="http://schemas.microsoft.com/office/powerpoint/2010/main" val="1931354709"/>
              </p:ext>
            </p:extLst>
          </p:nvPr>
        </p:nvGraphicFramePr>
        <p:xfrm>
          <a:off x="7753524" y="1439017"/>
          <a:ext cx="3600276" cy="2834640"/>
        </p:xfrm>
        <a:graphic>
          <a:graphicData uri="http://schemas.openxmlformats.org/drawingml/2006/table">
            <a:tbl>
              <a:tblPr firstRow="1" bandRow="1">
                <a:tableStyleId>{93296810-A885-4BE3-A3E7-6D5BEEA58F35}</a:tableStyleId>
              </a:tblPr>
              <a:tblGrid>
                <a:gridCol w="3600276">
                  <a:extLst>
                    <a:ext uri="{9D8B030D-6E8A-4147-A177-3AD203B41FA5}">
                      <a16:colId xmlns:a16="http://schemas.microsoft.com/office/drawing/2014/main" val="1934528697"/>
                    </a:ext>
                  </a:extLst>
                </a:gridCol>
              </a:tblGrid>
              <a:tr h="332055">
                <a:tc>
                  <a:txBody>
                    <a:bodyPr/>
                    <a:lstStyle/>
                    <a:p>
                      <a:pPr algn="ctr"/>
                      <a:r>
                        <a:rPr lang="en-GB" dirty="0"/>
                        <a:t>ODS Code</a:t>
                      </a:r>
                    </a:p>
                  </a:txBody>
                  <a:tcPr/>
                </a:tc>
                <a:extLst>
                  <a:ext uri="{0D108BD9-81ED-4DB2-BD59-A6C34878D82A}">
                    <a16:rowId xmlns:a16="http://schemas.microsoft.com/office/drawing/2014/main" val="907950602"/>
                  </a:ext>
                </a:extLst>
              </a:tr>
              <a:tr h="1238200">
                <a:tc>
                  <a:txBody>
                    <a:bodyPr/>
                    <a:lstStyle/>
                    <a:p>
                      <a:r>
                        <a:rPr lang="en-GB" sz="1300" dirty="0"/>
                        <a:t>If changes to ODS Portal are not updated contractor can contact ODS Team 0300 303 5035 or email</a:t>
                      </a:r>
                    </a:p>
                    <a:p>
                      <a:r>
                        <a:rPr lang="en-GB" sz="1300" dirty="0">
                          <a:hlinkClick r:id="rId4"/>
                        </a:rPr>
                        <a:t>support.digitalservices@nhs.net</a:t>
                      </a:r>
                      <a:endParaRPr lang="en-GB" sz="1300" dirty="0"/>
                    </a:p>
                    <a:p>
                      <a:endParaRPr lang="en-GB" sz="1300" dirty="0"/>
                    </a:p>
                    <a:p>
                      <a:r>
                        <a:rPr lang="pt-BR" sz="1300" dirty="0"/>
                        <a:t>Customer Portal -  </a:t>
                      </a:r>
                      <a:r>
                        <a:rPr lang="pt-BR" sz="1300" dirty="0">
                          <a:hlinkClick r:id="rId5"/>
                        </a:rPr>
                        <a:t>https://www.support.digitalservices.nhs.uk/csm</a:t>
                      </a:r>
                      <a:r>
                        <a:rPr lang="pt-BR" sz="1300" dirty="0"/>
                        <a:t> </a:t>
                      </a:r>
                    </a:p>
                    <a:p>
                      <a:endParaRPr lang="pt-BR" sz="1300" dirty="0"/>
                    </a:p>
                    <a:p>
                      <a:r>
                        <a:rPr lang="pt-BR" sz="1300" dirty="0"/>
                        <a:t>Additional information on ODS codes is available in the </a:t>
                      </a:r>
                      <a:r>
                        <a:rPr lang="pt-BR" sz="1300" dirty="0">
                          <a:hlinkClick r:id="rId6"/>
                        </a:rPr>
                        <a:t>CPE Briefing </a:t>
                      </a:r>
                      <a:r>
                        <a:rPr lang="en-GB" sz="1300" dirty="0">
                          <a:hlinkClick r:id="rId6"/>
                        </a:rPr>
                        <a:t>038/18: Change of pharmacy circumstance checklist: ODS codes and planning required</a:t>
                      </a:r>
                      <a:endParaRPr lang="en-GB" sz="1300" dirty="0"/>
                    </a:p>
                  </a:txBody>
                  <a:tcPr/>
                </a:tc>
                <a:extLst>
                  <a:ext uri="{0D108BD9-81ED-4DB2-BD59-A6C34878D82A}">
                    <a16:rowId xmlns:a16="http://schemas.microsoft.com/office/drawing/2014/main" val="3284338524"/>
                  </a:ext>
                </a:extLst>
              </a:tr>
            </a:tbl>
          </a:graphicData>
        </a:graphic>
      </p:graphicFrame>
      <p:graphicFrame>
        <p:nvGraphicFramePr>
          <p:cNvPr id="16" name="Table 15">
            <a:extLst>
              <a:ext uri="{FF2B5EF4-FFF2-40B4-BE49-F238E27FC236}">
                <a16:creationId xmlns:a16="http://schemas.microsoft.com/office/drawing/2014/main" id="{B4FAF3F4-A8CE-6F75-56D8-B613646EF610}"/>
              </a:ext>
            </a:extLst>
          </p:cNvPr>
          <p:cNvGraphicFramePr>
            <a:graphicFrameLocks/>
          </p:cNvGraphicFramePr>
          <p:nvPr>
            <p:extLst>
              <p:ext uri="{D42A27DB-BD31-4B8C-83A1-F6EECF244321}">
                <p14:modId xmlns:p14="http://schemas.microsoft.com/office/powerpoint/2010/main" val="1079280525"/>
              </p:ext>
            </p:extLst>
          </p:nvPr>
        </p:nvGraphicFramePr>
        <p:xfrm>
          <a:off x="7753524" y="4339606"/>
          <a:ext cx="3600276" cy="2415902"/>
        </p:xfrm>
        <a:graphic>
          <a:graphicData uri="http://schemas.openxmlformats.org/drawingml/2006/table">
            <a:tbl>
              <a:tblPr firstRow="1" bandRow="1">
                <a:tableStyleId>{93296810-A885-4BE3-A3E7-6D5BEEA58F35}</a:tableStyleId>
              </a:tblPr>
              <a:tblGrid>
                <a:gridCol w="3600276">
                  <a:extLst>
                    <a:ext uri="{9D8B030D-6E8A-4147-A177-3AD203B41FA5}">
                      <a16:colId xmlns:a16="http://schemas.microsoft.com/office/drawing/2014/main" val="1934528697"/>
                    </a:ext>
                  </a:extLst>
                </a:gridCol>
              </a:tblGrid>
              <a:tr h="617582">
                <a:tc>
                  <a:txBody>
                    <a:bodyPr/>
                    <a:lstStyle/>
                    <a:p>
                      <a:pPr algn="ctr"/>
                      <a:r>
                        <a:rPr lang="en-GB" dirty="0"/>
                        <a:t>NHS Profile Manager</a:t>
                      </a:r>
                    </a:p>
                  </a:txBody>
                  <a:tcPr/>
                </a:tc>
                <a:extLst>
                  <a:ext uri="{0D108BD9-81ED-4DB2-BD59-A6C34878D82A}">
                    <a16:rowId xmlns:a16="http://schemas.microsoft.com/office/drawing/2014/main" val="907950602"/>
                  </a:ext>
                </a:extLst>
              </a:tr>
              <a:tr h="1705912">
                <a:tc>
                  <a:txBody>
                    <a:bodyPr/>
                    <a:lstStyle/>
                    <a:p>
                      <a:r>
                        <a:rPr lang="en-GB" sz="1400" dirty="0"/>
                        <a:t>The contractor must register for the NHS Profile Manager to update the pharmacy’s NHS website profile. </a:t>
                      </a:r>
                    </a:p>
                    <a:p>
                      <a:r>
                        <a:rPr lang="en-GB" sz="1400" dirty="0">
                          <a:hlinkClick r:id="rId7"/>
                        </a:rPr>
                        <a:t>Register for the new NHS Profile Manager</a:t>
                      </a:r>
                      <a:endParaRPr lang="en-GB" sz="1400" dirty="0"/>
                    </a:p>
                    <a:p>
                      <a:r>
                        <a:rPr lang="en-GB" sz="1400" dirty="0">
                          <a:hlinkClick r:id="rId8"/>
                        </a:rPr>
                        <a:t>NHS Profile Manager Training Videos</a:t>
                      </a:r>
                      <a:endParaRPr lang="en-GB" sz="1400" dirty="0"/>
                    </a:p>
                    <a:p>
                      <a:r>
                        <a:rPr lang="en-GB" sz="1400" dirty="0"/>
                        <a:t>Contractors can also register for access the NHS Service Finder.</a:t>
                      </a:r>
                      <a:endParaRPr lang="en-GB" sz="1400" dirty="0">
                        <a:hlinkClick r:id="rId9"/>
                      </a:endParaRPr>
                    </a:p>
                    <a:p>
                      <a:r>
                        <a:rPr lang="en-GB" sz="1400" dirty="0">
                          <a:hlinkClick r:id="rId9"/>
                        </a:rPr>
                        <a:t>Register for NHS Service Finder</a:t>
                      </a:r>
                      <a:endParaRPr lang="en-GB" sz="1400" dirty="0"/>
                    </a:p>
                  </a:txBody>
                  <a:tcPr/>
                </a:tc>
                <a:extLst>
                  <a:ext uri="{0D108BD9-81ED-4DB2-BD59-A6C34878D82A}">
                    <a16:rowId xmlns:a16="http://schemas.microsoft.com/office/drawing/2014/main" val="3284338524"/>
                  </a:ext>
                </a:extLst>
              </a:tr>
            </a:tbl>
          </a:graphicData>
        </a:graphic>
      </p:graphicFrame>
      <p:sp>
        <p:nvSpPr>
          <p:cNvPr id="2" name="Footer Placeholder 1">
            <a:extLst>
              <a:ext uri="{FF2B5EF4-FFF2-40B4-BE49-F238E27FC236}">
                <a16:creationId xmlns:a16="http://schemas.microsoft.com/office/drawing/2014/main" id="{6A43E5D1-9AE3-8903-6F44-43B87E38EA24}"/>
              </a:ext>
            </a:extLst>
          </p:cNvPr>
          <p:cNvSpPr>
            <a:spLocks noGrp="1"/>
          </p:cNvSpPr>
          <p:nvPr>
            <p:ph type="ftr" sz="quarter" idx="11"/>
          </p:nvPr>
        </p:nvSpPr>
        <p:spPr>
          <a:xfrm>
            <a:off x="9709558" y="6480537"/>
            <a:ext cx="4114800" cy="365125"/>
          </a:xfrm>
        </p:spPr>
        <p:txBody>
          <a:bodyPr/>
          <a:lstStyle/>
          <a:p>
            <a:r>
              <a:rPr lang="en-GB"/>
              <a:t>April 2024</a:t>
            </a:r>
          </a:p>
        </p:txBody>
      </p:sp>
    </p:spTree>
    <p:extLst>
      <p:ext uri="{BB962C8B-B14F-4D97-AF65-F5344CB8AC3E}">
        <p14:creationId xmlns:p14="http://schemas.microsoft.com/office/powerpoint/2010/main" val="3734243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0DC2203B-D518-46BE-7678-8A24FBBCED5C}"/>
              </a:ext>
            </a:extLst>
          </p:cNvPr>
          <p:cNvGraphicFramePr>
            <a:graphicFrameLocks/>
          </p:cNvGraphicFramePr>
          <p:nvPr>
            <p:extLst>
              <p:ext uri="{D42A27DB-BD31-4B8C-83A1-F6EECF244321}">
                <p14:modId xmlns:p14="http://schemas.microsoft.com/office/powerpoint/2010/main" val="3213519612"/>
              </p:ext>
            </p:extLst>
          </p:nvPr>
        </p:nvGraphicFramePr>
        <p:xfrm>
          <a:off x="838200" y="971609"/>
          <a:ext cx="3092221" cy="5816850"/>
        </p:xfrm>
        <a:graphic>
          <a:graphicData uri="http://schemas.openxmlformats.org/drawingml/2006/table">
            <a:tbl>
              <a:tblPr firstRow="1" bandRow="1">
                <a:tableStyleId>{93296810-A885-4BE3-A3E7-6D5BEEA58F35}</a:tableStyleId>
              </a:tblPr>
              <a:tblGrid>
                <a:gridCol w="3092221">
                  <a:extLst>
                    <a:ext uri="{9D8B030D-6E8A-4147-A177-3AD203B41FA5}">
                      <a16:colId xmlns:a16="http://schemas.microsoft.com/office/drawing/2014/main" val="1934528697"/>
                    </a:ext>
                  </a:extLst>
                </a:gridCol>
              </a:tblGrid>
              <a:tr h="406650">
                <a:tc>
                  <a:txBody>
                    <a:bodyPr/>
                    <a:lstStyle/>
                    <a:p>
                      <a:pPr algn="ctr"/>
                      <a:r>
                        <a:rPr lang="en-GB" dirty="0"/>
                        <a:t>NHS Mail</a:t>
                      </a:r>
                    </a:p>
                  </a:txBody>
                  <a:tcPr/>
                </a:tc>
                <a:extLst>
                  <a:ext uri="{0D108BD9-81ED-4DB2-BD59-A6C34878D82A}">
                    <a16:rowId xmlns:a16="http://schemas.microsoft.com/office/drawing/2014/main" val="907950602"/>
                  </a:ext>
                </a:extLst>
              </a:tr>
              <a:tr h="4895266">
                <a:tc>
                  <a:txBody>
                    <a:bodyPr/>
                    <a:lstStyle/>
                    <a:p>
                      <a:r>
                        <a:rPr lang="en-GB" sz="1250" dirty="0"/>
                        <a:t>Completed by Contractor:</a:t>
                      </a:r>
                    </a:p>
                    <a:p>
                      <a:pPr marL="285750" indent="-285750">
                        <a:buFont typeface="Arial" panose="020B0604020202020204" pitchFamily="34" charset="0"/>
                        <a:buChar char="•"/>
                      </a:pPr>
                      <a:r>
                        <a:rPr lang="en-GB" sz="1250" dirty="0"/>
                        <a:t>Contractor must now register for a </a:t>
                      </a:r>
                      <a:r>
                        <a:rPr lang="en-GB" sz="1250" dirty="0" err="1"/>
                        <a:t>NHSmail</a:t>
                      </a:r>
                      <a:r>
                        <a:rPr lang="en-GB" sz="1250" dirty="0"/>
                        <a:t> premises-specific email address and link at least two staff personal </a:t>
                      </a:r>
                      <a:r>
                        <a:rPr lang="en-GB" sz="1250" dirty="0" err="1"/>
                        <a:t>NHSmail</a:t>
                      </a:r>
                      <a:r>
                        <a:rPr lang="en-GB" sz="1250" dirty="0"/>
                        <a:t> accounts to it link</a:t>
                      </a:r>
                    </a:p>
                    <a:p>
                      <a:pPr marL="285750" indent="-285750">
                        <a:buFont typeface="Arial" panose="020B0604020202020204" pitchFamily="34" charset="0"/>
                        <a:buChar char="•"/>
                      </a:pPr>
                      <a:r>
                        <a:rPr lang="en-GB" sz="1250" dirty="0">
                          <a:hlinkClick r:id="rId2"/>
                        </a:rPr>
                        <a:t>Pharmacy Pre-Requisite Questionnaire Link </a:t>
                      </a:r>
                      <a:r>
                        <a:rPr lang="en-GB" sz="1250" dirty="0"/>
                        <a:t>(Register for a </a:t>
                      </a:r>
                      <a:r>
                        <a:rPr lang="en-GB" sz="1250" dirty="0" err="1"/>
                        <a:t>NHSmail</a:t>
                      </a:r>
                      <a:r>
                        <a:rPr lang="en-GB" sz="1250" dirty="0"/>
                        <a:t> premises specific email address)</a:t>
                      </a:r>
                    </a:p>
                    <a:p>
                      <a:pPr marL="285750" indent="-285750">
                        <a:buFont typeface="Arial" panose="020B0604020202020204" pitchFamily="34" charset="0"/>
                        <a:buChar char="•"/>
                      </a:pPr>
                      <a:r>
                        <a:rPr lang="en-GB" sz="1250" dirty="0"/>
                        <a:t>National Administration Service (NAS) registration process - </a:t>
                      </a:r>
                      <a:r>
                        <a:rPr lang="en-GB" sz="1250" dirty="0">
                          <a:hlinkClick r:id="rId3"/>
                        </a:rPr>
                        <a:t>Registering Community Pharmacy</a:t>
                      </a:r>
                      <a:endParaRPr lang="en-GB" sz="1250" dirty="0"/>
                    </a:p>
                    <a:p>
                      <a:pPr marL="0" indent="0">
                        <a:buFont typeface="Arial" panose="020B0604020202020204" pitchFamily="34" charset="0"/>
                        <a:buNone/>
                      </a:pPr>
                      <a:endParaRPr lang="en-GB" sz="800" dirty="0"/>
                    </a:p>
                    <a:p>
                      <a:pPr marL="0" indent="0">
                        <a:buFont typeface="Arial" panose="020B0604020202020204" pitchFamily="34" charset="0"/>
                        <a:buNone/>
                      </a:pPr>
                      <a:r>
                        <a:rPr lang="en-GB" sz="1250" b="1" dirty="0"/>
                        <a:t>Escalation Support</a:t>
                      </a:r>
                    </a:p>
                    <a:p>
                      <a:pPr marL="0" indent="0">
                        <a:buFont typeface="Arial" panose="020B0604020202020204" pitchFamily="34" charset="0"/>
                        <a:buNone/>
                      </a:pPr>
                      <a:r>
                        <a:rPr lang="en-GB" sz="1250" dirty="0"/>
                        <a:t>Issues relating to </a:t>
                      </a:r>
                      <a:r>
                        <a:rPr lang="en-GB" sz="1250" dirty="0" err="1"/>
                        <a:t>nhs</a:t>
                      </a:r>
                      <a:r>
                        <a:rPr lang="en-GB" sz="1250" dirty="0"/>
                        <a:t> mail can be emailed to helpdesk@nhs.net or call 0333 200 1133</a:t>
                      </a:r>
                    </a:p>
                    <a:p>
                      <a:pPr marL="0" indent="0">
                        <a:buFont typeface="Arial" panose="020B0604020202020204" pitchFamily="34" charset="0"/>
                        <a:buNone/>
                      </a:pPr>
                      <a:endParaRPr lang="en-GB" sz="800" dirty="0"/>
                    </a:p>
                    <a:p>
                      <a:pPr marL="0" indent="0">
                        <a:buFont typeface="Arial" panose="020B0604020202020204" pitchFamily="34" charset="0"/>
                        <a:buNone/>
                      </a:pPr>
                      <a:r>
                        <a:rPr lang="en-GB" sz="1250" dirty="0"/>
                        <a:t>To Change Ownership please send  an email from the shared mailbox to helpdesk@nhs.net mentioning the following details :</a:t>
                      </a:r>
                    </a:p>
                    <a:p>
                      <a:pPr marL="342900" indent="-342900">
                        <a:buFont typeface="Arial" panose="020B0604020202020204" pitchFamily="34" charset="0"/>
                        <a:buAutoNum type="arabicPeriod"/>
                      </a:pPr>
                      <a:r>
                        <a:rPr lang="en-GB" sz="1250" dirty="0"/>
                        <a:t>Old ODS code</a:t>
                      </a:r>
                    </a:p>
                    <a:p>
                      <a:pPr marL="342900" indent="-342900">
                        <a:buFont typeface="Arial" panose="020B0604020202020204" pitchFamily="34" charset="0"/>
                        <a:buAutoNum type="arabicPeriod"/>
                      </a:pPr>
                      <a:r>
                        <a:rPr lang="en-GB" sz="1250" dirty="0"/>
                        <a:t>New ODS code</a:t>
                      </a:r>
                    </a:p>
                    <a:p>
                      <a:pPr marL="342900" indent="-342900">
                        <a:buFont typeface="Arial" panose="020B0604020202020204" pitchFamily="34" charset="0"/>
                        <a:buAutoNum type="arabicPeriod"/>
                      </a:pPr>
                      <a:r>
                        <a:rPr lang="en-GB" sz="1250" dirty="0"/>
                        <a:t>List of the users who want to move to new shared mailbox</a:t>
                      </a:r>
                    </a:p>
                    <a:p>
                      <a:pPr marL="0" indent="0">
                        <a:buFont typeface="Arial" panose="020B0604020202020204" pitchFamily="34" charset="0"/>
                        <a:buNone/>
                      </a:pPr>
                      <a:endParaRPr lang="en-GB" sz="800" dirty="0"/>
                    </a:p>
                    <a:p>
                      <a:pPr marL="0" indent="0">
                        <a:buFont typeface="Arial" panose="020B0604020202020204" pitchFamily="34" charset="0"/>
                        <a:buNone/>
                      </a:pPr>
                      <a:r>
                        <a:rPr lang="en-GB" sz="1250" b="1" dirty="0"/>
                        <a:t>New NHS.net Email Address</a:t>
                      </a:r>
                    </a:p>
                    <a:p>
                      <a:pPr marL="0" indent="0">
                        <a:buFont typeface="Arial" panose="020B0604020202020204" pitchFamily="34" charset="0"/>
                        <a:buNone/>
                      </a:pPr>
                      <a:r>
                        <a:rPr lang="en-GB" sz="1250" dirty="0"/>
                        <a:t>New nhs.net email addresses must be shared with relevant organisations including the pharmacy contracting teams.</a:t>
                      </a:r>
                    </a:p>
                  </a:txBody>
                  <a:tcPr/>
                </a:tc>
                <a:extLst>
                  <a:ext uri="{0D108BD9-81ED-4DB2-BD59-A6C34878D82A}">
                    <a16:rowId xmlns:a16="http://schemas.microsoft.com/office/drawing/2014/main" val="3284338524"/>
                  </a:ext>
                </a:extLst>
              </a:tr>
            </a:tbl>
          </a:graphicData>
        </a:graphic>
      </p:graphicFrame>
      <p:graphicFrame>
        <p:nvGraphicFramePr>
          <p:cNvPr id="5" name="Table 4">
            <a:extLst>
              <a:ext uri="{FF2B5EF4-FFF2-40B4-BE49-F238E27FC236}">
                <a16:creationId xmlns:a16="http://schemas.microsoft.com/office/drawing/2014/main" id="{9A650EBD-BE1A-2993-50DF-67685BB03BDC}"/>
              </a:ext>
            </a:extLst>
          </p:cNvPr>
          <p:cNvGraphicFramePr>
            <a:graphicFrameLocks/>
          </p:cNvGraphicFramePr>
          <p:nvPr>
            <p:extLst>
              <p:ext uri="{D42A27DB-BD31-4B8C-83A1-F6EECF244321}">
                <p14:modId xmlns:p14="http://schemas.microsoft.com/office/powerpoint/2010/main" val="3845519328"/>
              </p:ext>
            </p:extLst>
          </p:nvPr>
        </p:nvGraphicFramePr>
        <p:xfrm>
          <a:off x="7753524" y="954830"/>
          <a:ext cx="3600276" cy="5859780"/>
        </p:xfrm>
        <a:graphic>
          <a:graphicData uri="http://schemas.openxmlformats.org/drawingml/2006/table">
            <a:tbl>
              <a:tblPr firstRow="1" bandRow="1">
                <a:tableStyleId>{93296810-A885-4BE3-A3E7-6D5BEEA58F35}</a:tableStyleId>
              </a:tblPr>
              <a:tblGrid>
                <a:gridCol w="3600276">
                  <a:extLst>
                    <a:ext uri="{9D8B030D-6E8A-4147-A177-3AD203B41FA5}">
                      <a16:colId xmlns:a16="http://schemas.microsoft.com/office/drawing/2014/main" val="1934528697"/>
                    </a:ext>
                  </a:extLst>
                </a:gridCol>
              </a:tblGrid>
              <a:tr h="38324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EPS Updates </a:t>
                      </a:r>
                      <a:r>
                        <a:rPr lang="en-GB" sz="1200" dirty="0">
                          <a:solidFill>
                            <a:schemeClr val="bg1"/>
                          </a:solidFill>
                        </a:rPr>
                        <a:t>- </a:t>
                      </a:r>
                      <a:r>
                        <a:rPr lang="en-GB" sz="1200" dirty="0">
                          <a:solidFill>
                            <a:schemeClr val="bg1"/>
                          </a:solidFill>
                          <a:hlinkClick r:id="rId4">
                            <a:extLst>
                              <a:ext uri="{A12FA001-AC4F-418D-AE19-62706E023703}">
                                <ahyp:hlinkClr xmlns:ahyp="http://schemas.microsoft.com/office/drawing/2018/hyperlinkcolor" val="tx"/>
                              </a:ext>
                            </a:extLst>
                          </a:hlinkClick>
                        </a:rPr>
                        <a:t>EPS for new and change of ownership pharmacies</a:t>
                      </a:r>
                      <a:endParaRPr lang="en-GB" sz="1800" dirty="0">
                        <a:solidFill>
                          <a:schemeClr val="bg1"/>
                        </a:solidFill>
                      </a:endParaRPr>
                    </a:p>
                  </a:txBody>
                  <a:tcPr/>
                </a:tc>
                <a:extLst>
                  <a:ext uri="{0D108BD9-81ED-4DB2-BD59-A6C34878D82A}">
                    <a16:rowId xmlns:a16="http://schemas.microsoft.com/office/drawing/2014/main" val="907950602"/>
                  </a:ext>
                </a:extLst>
              </a:tr>
              <a:tr h="4886352">
                <a:tc>
                  <a:txBody>
                    <a:bodyPr/>
                    <a:lstStyle/>
                    <a:p>
                      <a:r>
                        <a:rPr lang="en-GB" sz="1250" b="1" dirty="0"/>
                        <a:t>EPS Nominations:  </a:t>
                      </a:r>
                    </a:p>
                    <a:p>
                      <a:pPr marL="285750" indent="-285750">
                        <a:buFont typeface="Arial" panose="020B0604020202020204" pitchFamily="34" charset="0"/>
                        <a:buChar char="•"/>
                      </a:pPr>
                      <a:r>
                        <a:rPr lang="en-GB" sz="1250" dirty="0"/>
                        <a:t>Nominations are set for patients against a pharmacy’s ODS code, so where there is a new ODS code, these must be migrated manually by NHS England technical teams. </a:t>
                      </a:r>
                    </a:p>
                    <a:p>
                      <a:pPr marL="285750" indent="-285750">
                        <a:buFont typeface="Arial" panose="020B0604020202020204" pitchFamily="34" charset="0"/>
                        <a:buChar char="•"/>
                      </a:pPr>
                      <a:r>
                        <a:rPr lang="en-GB" sz="1250" dirty="0"/>
                        <a:t>It is vital that you give at least </a:t>
                      </a:r>
                      <a:r>
                        <a:rPr lang="en-GB" sz="1250" b="1" dirty="0"/>
                        <a:t>one month’s notice</a:t>
                      </a:r>
                      <a:r>
                        <a:rPr lang="en-GB" sz="1250" dirty="0"/>
                        <a:t> of the date of the opening, change of ownership or ordinary relocation that will trigger this.</a:t>
                      </a:r>
                    </a:p>
                    <a:p>
                      <a:pPr marL="0" indent="0">
                        <a:buFont typeface="Arial" panose="020B0604020202020204" pitchFamily="34" charset="0"/>
                        <a:buNone/>
                      </a:pPr>
                      <a:r>
                        <a:rPr lang="en-GB" sz="1250" b="1" dirty="0"/>
                        <a:t>EPS and COO link activation</a:t>
                      </a:r>
                    </a:p>
                    <a:p>
                      <a:pPr marL="285750" indent="-285750">
                        <a:buFont typeface="Arial" panose="020B0604020202020204" pitchFamily="34" charset="0"/>
                        <a:buChar char="•"/>
                      </a:pPr>
                      <a:r>
                        <a:rPr lang="en-GB" sz="1250" dirty="0"/>
                        <a:t>It is important to claim for a script immediately after your supplier changes the local configuration to the new ODS code (occurs shortly after NHS England technical teams migrate EPS nominations). </a:t>
                      </a:r>
                    </a:p>
                    <a:p>
                      <a:pPr marL="285750" indent="-285750">
                        <a:buFont typeface="Arial" panose="020B0604020202020204" pitchFamily="34" charset="0"/>
                        <a:buChar char="•"/>
                      </a:pPr>
                      <a:r>
                        <a:rPr lang="en-GB" sz="1250" dirty="0"/>
                        <a:t>The first script claim on new ODS triggers NHSD to set up that new code on 'surgery side' of EPS.  </a:t>
                      </a:r>
                    </a:p>
                    <a:p>
                      <a:pPr marL="285750" indent="-285750">
                        <a:buFont typeface="Arial" panose="020B0604020202020204" pitchFamily="34" charset="0"/>
                        <a:buChar char="•"/>
                      </a:pPr>
                      <a:r>
                        <a:rPr lang="en-GB" sz="1250" dirty="0"/>
                        <a:t>This triggers the new ODS code to be flagged as EPS live on the NHSBSA system. This change will occur on the first Wednesday after the claim, and NHS website will be updated, with the ODS code showing as EPS live the Monday following (please note this time lag).  </a:t>
                      </a:r>
                    </a:p>
                    <a:p>
                      <a:pPr marL="0" indent="0">
                        <a:buFont typeface="Arial" panose="020B0604020202020204" pitchFamily="34" charset="0"/>
                        <a:buNone/>
                      </a:pPr>
                      <a:r>
                        <a:rPr lang="en-GB" sz="1100" dirty="0"/>
                        <a:t>If you have followed the instructions above and you are still having issues, please contact the NHSBSA contact centre by email: </a:t>
                      </a:r>
                    </a:p>
                    <a:p>
                      <a:pPr marL="285750" indent="-285750">
                        <a:buFont typeface="Arial" panose="020B0604020202020204" pitchFamily="34" charset="0"/>
                        <a:buChar char="•"/>
                      </a:pPr>
                      <a:r>
                        <a:rPr lang="en-GB" sz="1100" dirty="0"/>
                        <a:t>nhsbsa.prescriptionservices@nhsbsa.nhs.uk or by phone: 0300 330 1349</a:t>
                      </a:r>
                    </a:p>
                  </a:txBody>
                  <a:tcPr/>
                </a:tc>
                <a:extLst>
                  <a:ext uri="{0D108BD9-81ED-4DB2-BD59-A6C34878D82A}">
                    <a16:rowId xmlns:a16="http://schemas.microsoft.com/office/drawing/2014/main" val="3284338524"/>
                  </a:ext>
                </a:extLst>
              </a:tr>
            </a:tbl>
          </a:graphicData>
        </a:graphic>
      </p:graphicFrame>
      <p:graphicFrame>
        <p:nvGraphicFramePr>
          <p:cNvPr id="6" name="Table 4">
            <a:extLst>
              <a:ext uri="{FF2B5EF4-FFF2-40B4-BE49-F238E27FC236}">
                <a16:creationId xmlns:a16="http://schemas.microsoft.com/office/drawing/2014/main" id="{CA37D694-A48D-FA5C-F171-FB3D2274D141}"/>
              </a:ext>
            </a:extLst>
          </p:cNvPr>
          <p:cNvGraphicFramePr>
            <a:graphicFrameLocks/>
          </p:cNvGraphicFramePr>
          <p:nvPr>
            <p:extLst>
              <p:ext uri="{D42A27DB-BD31-4B8C-83A1-F6EECF244321}">
                <p14:modId xmlns:p14="http://schemas.microsoft.com/office/powerpoint/2010/main" val="929511961"/>
              </p:ext>
            </p:extLst>
          </p:nvPr>
        </p:nvGraphicFramePr>
        <p:xfrm>
          <a:off x="4048037" y="958162"/>
          <a:ext cx="3600275" cy="1790700"/>
        </p:xfrm>
        <a:graphic>
          <a:graphicData uri="http://schemas.openxmlformats.org/drawingml/2006/table">
            <a:tbl>
              <a:tblPr firstRow="1" bandRow="1">
                <a:tableStyleId>{21E4AEA4-8DFA-4A89-87EB-49C32662AFE0}</a:tableStyleId>
              </a:tblPr>
              <a:tblGrid>
                <a:gridCol w="3600275">
                  <a:extLst>
                    <a:ext uri="{9D8B030D-6E8A-4147-A177-3AD203B41FA5}">
                      <a16:colId xmlns:a16="http://schemas.microsoft.com/office/drawing/2014/main" val="1934528697"/>
                    </a:ext>
                  </a:extLst>
                </a:gridCol>
              </a:tblGrid>
              <a:tr h="350804">
                <a:tc>
                  <a:txBody>
                    <a:bodyPr/>
                    <a:lstStyle/>
                    <a:p>
                      <a:pPr algn="ctr"/>
                      <a:r>
                        <a:rPr lang="en-GB" dirty="0"/>
                        <a:t>PMR and CPCF System Suppliers</a:t>
                      </a:r>
                    </a:p>
                  </a:txBody>
                  <a:tcPr/>
                </a:tc>
                <a:extLst>
                  <a:ext uri="{0D108BD9-81ED-4DB2-BD59-A6C34878D82A}">
                    <a16:rowId xmlns:a16="http://schemas.microsoft.com/office/drawing/2014/main" val="907950602"/>
                  </a:ext>
                </a:extLst>
              </a:tr>
              <a:tr h="1363881">
                <a:tc>
                  <a:txBody>
                    <a:bodyPr/>
                    <a:lstStyle/>
                    <a:p>
                      <a:r>
                        <a:rPr lang="en-GB" sz="1250" dirty="0"/>
                        <a:t>Contractor must Notify PMR and Community Pharmacy Contractual Framework (CPCF) system suppliers.  </a:t>
                      </a:r>
                    </a:p>
                    <a:p>
                      <a:pPr marL="285750" indent="-285750">
                        <a:buFont typeface="Arial" panose="020B0604020202020204" pitchFamily="34" charset="0"/>
                        <a:buChar char="•"/>
                      </a:pPr>
                      <a:r>
                        <a:rPr lang="en-GB" sz="1250" dirty="0"/>
                        <a:t>If changing supplier, notify outgoing and incoming suppliers. </a:t>
                      </a:r>
                    </a:p>
                    <a:p>
                      <a:pPr marL="0" indent="0">
                        <a:buFont typeface="Arial" panose="020B0604020202020204" pitchFamily="34" charset="0"/>
                        <a:buNone/>
                      </a:pPr>
                      <a:r>
                        <a:rPr lang="en-GB" sz="1250" b="1" dirty="0"/>
                        <a:t>NOTE</a:t>
                      </a:r>
                      <a:r>
                        <a:rPr lang="en-GB" sz="1250" dirty="0"/>
                        <a:t> - N3 line installation via PMR Provider has an 8-10 week lead in time</a:t>
                      </a:r>
                    </a:p>
                  </a:txBody>
                  <a:tcPr/>
                </a:tc>
                <a:extLst>
                  <a:ext uri="{0D108BD9-81ED-4DB2-BD59-A6C34878D82A}">
                    <a16:rowId xmlns:a16="http://schemas.microsoft.com/office/drawing/2014/main" val="3284338524"/>
                  </a:ext>
                </a:extLst>
              </a:tr>
            </a:tbl>
          </a:graphicData>
        </a:graphic>
      </p:graphicFrame>
      <p:sp>
        <p:nvSpPr>
          <p:cNvPr id="7" name="Title 1">
            <a:extLst>
              <a:ext uri="{FF2B5EF4-FFF2-40B4-BE49-F238E27FC236}">
                <a16:creationId xmlns:a16="http://schemas.microsoft.com/office/drawing/2014/main" id="{6FE7551F-9EE2-99CB-4B9F-C0FBFA101559}"/>
              </a:ext>
            </a:extLst>
          </p:cNvPr>
          <p:cNvSpPr>
            <a:spLocks noGrp="1"/>
          </p:cNvSpPr>
          <p:nvPr>
            <p:ph type="title"/>
          </p:nvPr>
        </p:nvSpPr>
        <p:spPr>
          <a:xfrm>
            <a:off x="838200" y="113456"/>
            <a:ext cx="10515600" cy="859668"/>
          </a:xfrm>
        </p:spPr>
        <p:txBody>
          <a:bodyPr/>
          <a:lstStyle/>
          <a:p>
            <a:r>
              <a:rPr kumimoji="0" lang="en-GB" sz="2800" b="1" i="0" u="sng" strike="noStrike" kern="1200" cap="none" spc="0" normalizeH="0" baseline="0" noProof="0" dirty="0">
                <a:ln>
                  <a:noFill/>
                </a:ln>
                <a:solidFill>
                  <a:prstClr val="black"/>
                </a:solidFill>
                <a:effectLst/>
                <a:uLnTx/>
                <a:uFillTx/>
                <a:latin typeface="Calibri Light" panose="020F0302020204030204"/>
                <a:ea typeface="+mj-ea"/>
                <a:cs typeface="+mj-cs"/>
              </a:rPr>
              <a:t>Application for Change of Ownership</a:t>
            </a:r>
            <a:br>
              <a:rPr kumimoji="0" lang="en-GB" sz="4400" b="0" i="0" u="none" strike="noStrike" kern="1200" cap="none" spc="0" normalizeH="0" baseline="0" noProof="0" dirty="0">
                <a:ln>
                  <a:noFill/>
                </a:ln>
                <a:solidFill>
                  <a:prstClr val="black"/>
                </a:solidFill>
                <a:effectLst/>
                <a:uLnTx/>
                <a:uFillTx/>
                <a:latin typeface="Calibri Light" panose="020F0302020204030204"/>
                <a:ea typeface="+mj-ea"/>
                <a:cs typeface="+mj-cs"/>
              </a:rPr>
            </a:br>
            <a:r>
              <a:rPr kumimoji="0" lang="en-GB" sz="1400" b="0" i="0" u="none" strike="noStrike" kern="1200" cap="none" spc="0" normalizeH="0" baseline="0" noProof="0" dirty="0">
                <a:ln>
                  <a:noFill/>
                </a:ln>
                <a:solidFill>
                  <a:prstClr val="black"/>
                </a:solidFill>
                <a:effectLst/>
                <a:uLnTx/>
                <a:uFillTx/>
                <a:latin typeface="Calibri" panose="020F0502020204030204"/>
                <a:ea typeface="+mj-ea"/>
                <a:cs typeface="+mj-cs"/>
              </a:rPr>
              <a:t>This Midlands Region Change of ownership guidance is provided as local additional support to the </a:t>
            </a:r>
            <a:r>
              <a:rPr kumimoji="0" lang="en-GB" sz="14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mj-cs"/>
                <a:hlinkClick r:id="rId5"/>
              </a:rPr>
              <a:t>Pharmacy Manual, Chapter 19 Procedure – Change of Ownership</a:t>
            </a:r>
            <a:endParaRPr lang="en-GB" dirty="0"/>
          </a:p>
        </p:txBody>
      </p:sp>
      <p:graphicFrame>
        <p:nvGraphicFramePr>
          <p:cNvPr id="9" name="Table 4">
            <a:extLst>
              <a:ext uri="{FF2B5EF4-FFF2-40B4-BE49-F238E27FC236}">
                <a16:creationId xmlns:a16="http://schemas.microsoft.com/office/drawing/2014/main" id="{2690254C-A6B2-2AE0-FA53-6BEA82314453}"/>
              </a:ext>
            </a:extLst>
          </p:cNvPr>
          <p:cNvGraphicFramePr>
            <a:graphicFrameLocks/>
          </p:cNvGraphicFramePr>
          <p:nvPr>
            <p:extLst>
              <p:ext uri="{D42A27DB-BD31-4B8C-83A1-F6EECF244321}">
                <p14:modId xmlns:p14="http://schemas.microsoft.com/office/powerpoint/2010/main" val="1754786917"/>
              </p:ext>
            </p:extLst>
          </p:nvPr>
        </p:nvGraphicFramePr>
        <p:xfrm>
          <a:off x="4048037" y="2854298"/>
          <a:ext cx="3600275" cy="3045540"/>
        </p:xfrm>
        <a:graphic>
          <a:graphicData uri="http://schemas.openxmlformats.org/drawingml/2006/table">
            <a:tbl>
              <a:tblPr firstRow="1" bandRow="1">
                <a:tableStyleId>{21E4AEA4-8DFA-4A89-87EB-49C32662AFE0}</a:tableStyleId>
              </a:tblPr>
              <a:tblGrid>
                <a:gridCol w="3600275">
                  <a:extLst>
                    <a:ext uri="{9D8B030D-6E8A-4147-A177-3AD203B41FA5}">
                      <a16:colId xmlns:a16="http://schemas.microsoft.com/office/drawing/2014/main" val="1934528697"/>
                    </a:ext>
                  </a:extLst>
                </a:gridCol>
              </a:tblGrid>
              <a:tr h="354057">
                <a:tc>
                  <a:txBody>
                    <a:bodyPr/>
                    <a:lstStyle/>
                    <a:p>
                      <a:pPr algn="ctr"/>
                      <a:r>
                        <a:rPr lang="en-GB" dirty="0"/>
                        <a:t>Register for Services</a:t>
                      </a:r>
                    </a:p>
                  </a:txBody>
                  <a:tcPr/>
                </a:tc>
                <a:extLst>
                  <a:ext uri="{0D108BD9-81ED-4DB2-BD59-A6C34878D82A}">
                    <a16:rowId xmlns:a16="http://schemas.microsoft.com/office/drawing/2014/main" val="907950602"/>
                  </a:ext>
                </a:extLst>
              </a:tr>
              <a:tr h="2679780">
                <a:tc>
                  <a:txBody>
                    <a:bodyPr/>
                    <a:lstStyle/>
                    <a:p>
                      <a:r>
                        <a:rPr lang="en-GB" sz="1250" dirty="0"/>
                        <a:t>All services that pharmacy previously signed up to must be provided. </a:t>
                      </a:r>
                    </a:p>
                    <a:p>
                      <a:pPr marL="285750" indent="-285750">
                        <a:buFont typeface="Arial" panose="020B0604020202020204" pitchFamily="34" charset="0"/>
                        <a:buChar char="•"/>
                      </a:pPr>
                      <a:r>
                        <a:rPr lang="en-GB" sz="1250" dirty="0"/>
                        <a:t>National: sign up on </a:t>
                      </a:r>
                      <a:r>
                        <a:rPr lang="en-GB" sz="1250" dirty="0">
                          <a:hlinkClick r:id="rId6"/>
                        </a:rPr>
                        <a:t>MYS - Pharmacy. </a:t>
                      </a:r>
                      <a:endParaRPr lang="en-GB" sz="1250" dirty="0"/>
                    </a:p>
                    <a:p>
                      <a:pPr marL="742950" lvl="1" indent="-285750">
                        <a:buFont typeface="Courier New" panose="02070309020205020404" pitchFamily="49" charset="0"/>
                        <a:buChar char="o"/>
                      </a:pPr>
                      <a:r>
                        <a:rPr lang="fr-FR" sz="1250" dirty="0"/>
                        <a:t>Email: mys@nhsbsa.nhs.uk</a:t>
                      </a:r>
                    </a:p>
                    <a:p>
                      <a:pPr marL="742950" lvl="1" indent="-285750">
                        <a:buFont typeface="Courier New" panose="02070309020205020404" pitchFamily="49" charset="0"/>
                        <a:buChar char="o"/>
                      </a:pPr>
                      <a:r>
                        <a:rPr lang="fr-FR" sz="1250" dirty="0"/>
                        <a:t>Telephone: 0300 330 1368</a:t>
                      </a:r>
                      <a:endParaRPr lang="en-GB" sz="1250" dirty="0"/>
                    </a:p>
                    <a:p>
                      <a:pPr marL="285750" indent="-285750">
                        <a:buFont typeface="Arial" panose="020B0604020202020204" pitchFamily="34" charset="0"/>
                        <a:buChar char="•"/>
                      </a:pPr>
                      <a:r>
                        <a:rPr lang="en-GB" sz="1250" dirty="0"/>
                        <a:t>Local: sign up as per local guidance</a:t>
                      </a:r>
                    </a:p>
                    <a:p>
                      <a:pPr marL="742950" lvl="1" indent="-285750">
                        <a:buFont typeface="Courier New" panose="02070309020205020404" pitchFamily="49" charset="0"/>
                        <a:buChar char="o"/>
                      </a:pPr>
                      <a:r>
                        <a:rPr lang="en-GB" sz="1250" dirty="0"/>
                        <a:t>Refer to local community pharmacy committee</a:t>
                      </a:r>
                    </a:p>
                    <a:p>
                      <a:pPr marL="0" lvl="1" indent="0">
                        <a:buFont typeface="Courier New" panose="02070309020205020404" pitchFamily="49" charset="0"/>
                        <a:buNone/>
                      </a:pPr>
                      <a:r>
                        <a:rPr lang="en-GB" sz="1250" dirty="0"/>
                        <a:t>Contact the relevant pharmacy contracting team:</a:t>
                      </a:r>
                    </a:p>
                    <a:p>
                      <a:pPr marL="265113" lvl="1" indent="-265113">
                        <a:buFont typeface="Courier New" panose="02070309020205020404" pitchFamily="49" charset="0"/>
                        <a:buChar char="o"/>
                      </a:pPr>
                      <a:r>
                        <a:rPr lang="en-GB" sz="1250" dirty="0"/>
                        <a:t>East Midlands </a:t>
                      </a:r>
                      <a:r>
                        <a:rPr lang="en-GB" sz="1250" dirty="0">
                          <a:hlinkClick r:id="rId7"/>
                        </a:rPr>
                        <a:t>-england.eastmidspharmacy@nhs.net</a:t>
                      </a:r>
                      <a:r>
                        <a:rPr lang="en-GB" sz="1250" dirty="0"/>
                        <a:t> </a:t>
                      </a:r>
                    </a:p>
                    <a:p>
                      <a:pPr marL="265113" lvl="1" indent="-265113">
                        <a:buFont typeface="Courier New" panose="02070309020205020404" pitchFamily="49" charset="0"/>
                        <a:buChar char="o"/>
                      </a:pPr>
                      <a:r>
                        <a:rPr lang="en-GB" sz="1250" dirty="0"/>
                        <a:t>West Midlands – </a:t>
                      </a:r>
                    </a:p>
                    <a:p>
                      <a:pPr marL="0" lvl="1" indent="265113">
                        <a:buFont typeface="Courier New" panose="02070309020205020404" pitchFamily="49" charset="0"/>
                        <a:buNone/>
                      </a:pPr>
                      <a:r>
                        <a:rPr lang="en-GB" sz="1250" dirty="0">
                          <a:hlinkClick r:id="rId8"/>
                        </a:rPr>
                        <a:t>england.pharmacy-westmidlands@nhs.net</a:t>
                      </a:r>
                      <a:endParaRPr lang="en-GB" sz="1250" dirty="0"/>
                    </a:p>
                  </a:txBody>
                  <a:tcPr/>
                </a:tc>
                <a:extLst>
                  <a:ext uri="{0D108BD9-81ED-4DB2-BD59-A6C34878D82A}">
                    <a16:rowId xmlns:a16="http://schemas.microsoft.com/office/drawing/2014/main" val="3284338524"/>
                  </a:ext>
                </a:extLst>
              </a:tr>
            </a:tbl>
          </a:graphicData>
        </a:graphic>
      </p:graphicFrame>
      <p:sp>
        <p:nvSpPr>
          <p:cNvPr id="2" name="Footer Placeholder 1">
            <a:extLst>
              <a:ext uri="{FF2B5EF4-FFF2-40B4-BE49-F238E27FC236}">
                <a16:creationId xmlns:a16="http://schemas.microsoft.com/office/drawing/2014/main" id="{FE60B838-4612-1A74-9D5D-2860607EC54B}"/>
              </a:ext>
            </a:extLst>
          </p:cNvPr>
          <p:cNvSpPr>
            <a:spLocks noGrp="1"/>
          </p:cNvSpPr>
          <p:nvPr>
            <p:ph type="ftr" sz="quarter" idx="11"/>
          </p:nvPr>
        </p:nvSpPr>
        <p:spPr>
          <a:xfrm>
            <a:off x="9709558" y="6492875"/>
            <a:ext cx="4114800" cy="365125"/>
          </a:xfrm>
        </p:spPr>
        <p:txBody>
          <a:bodyPr/>
          <a:lstStyle/>
          <a:p>
            <a:r>
              <a:rPr lang="en-GB" dirty="0"/>
              <a:t>April 2024</a:t>
            </a:r>
          </a:p>
        </p:txBody>
      </p:sp>
    </p:spTree>
    <p:extLst>
      <p:ext uri="{BB962C8B-B14F-4D97-AF65-F5344CB8AC3E}">
        <p14:creationId xmlns:p14="http://schemas.microsoft.com/office/powerpoint/2010/main" val="3407347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C8292175-580E-44AE-82F6-CACFA6589B4A}"/>
              </a:ext>
            </a:extLst>
          </p:cNvPr>
          <p:cNvGraphicFramePr>
            <a:graphicFrameLocks/>
          </p:cNvGraphicFramePr>
          <p:nvPr>
            <p:extLst>
              <p:ext uri="{D42A27DB-BD31-4B8C-83A1-F6EECF244321}">
                <p14:modId xmlns:p14="http://schemas.microsoft.com/office/powerpoint/2010/main" val="306907805"/>
              </p:ext>
            </p:extLst>
          </p:nvPr>
        </p:nvGraphicFramePr>
        <p:xfrm>
          <a:off x="838193" y="973124"/>
          <a:ext cx="3280797" cy="1907538"/>
        </p:xfrm>
        <a:graphic>
          <a:graphicData uri="http://schemas.openxmlformats.org/drawingml/2006/table">
            <a:tbl>
              <a:tblPr firstRow="1" bandRow="1">
                <a:tableStyleId>{93296810-A885-4BE3-A3E7-6D5BEEA58F35}</a:tableStyleId>
              </a:tblPr>
              <a:tblGrid>
                <a:gridCol w="3280797">
                  <a:extLst>
                    <a:ext uri="{9D8B030D-6E8A-4147-A177-3AD203B41FA5}">
                      <a16:colId xmlns:a16="http://schemas.microsoft.com/office/drawing/2014/main" val="1934528697"/>
                    </a:ext>
                  </a:extLst>
                </a:gridCol>
              </a:tblGrid>
              <a:tr h="313703">
                <a:tc>
                  <a:txBody>
                    <a:bodyPr/>
                    <a:lstStyle/>
                    <a:p>
                      <a:pPr algn="ctr"/>
                      <a:r>
                        <a:rPr lang="en-GB" dirty="0"/>
                        <a:t>GPhC Notification: </a:t>
                      </a:r>
                    </a:p>
                  </a:txBody>
                  <a:tcPr/>
                </a:tc>
                <a:extLst>
                  <a:ext uri="{0D108BD9-81ED-4DB2-BD59-A6C34878D82A}">
                    <a16:rowId xmlns:a16="http://schemas.microsoft.com/office/drawing/2014/main" val="907950602"/>
                  </a:ext>
                </a:extLst>
              </a:tr>
              <a:tr h="1541778">
                <a:tc>
                  <a:txBody>
                    <a:bodyPr/>
                    <a:lstStyle/>
                    <a:p>
                      <a:r>
                        <a:rPr lang="en-GB" sz="1250" dirty="0"/>
                        <a:t>Completed by Contractor:</a:t>
                      </a:r>
                    </a:p>
                    <a:p>
                      <a:pPr marL="285750" indent="-285750">
                        <a:buFont typeface="Arial" panose="020B0604020202020204" pitchFamily="34" charset="0"/>
                        <a:buChar char="•"/>
                      </a:pPr>
                      <a:r>
                        <a:rPr lang="en-GB" sz="1250" dirty="0"/>
                        <a:t>Form can be submitted before date of change but must be received within 28 days of the date on which the change of ownership has taken place. </a:t>
                      </a:r>
                    </a:p>
                    <a:p>
                      <a:pPr marL="0" indent="0">
                        <a:buFont typeface="Arial" panose="020B0604020202020204" pitchFamily="34" charset="0"/>
                        <a:buNone/>
                      </a:pPr>
                      <a:endParaRPr lang="en-GB" sz="1250" dirty="0"/>
                    </a:p>
                    <a:p>
                      <a:pPr algn="ctr"/>
                      <a:r>
                        <a:rPr lang="en-GB" sz="1400" b="1" i="0" kern="1200" dirty="0">
                          <a:solidFill>
                            <a:schemeClr val="dk1"/>
                          </a:solidFill>
                          <a:effectLst/>
                          <a:latin typeface="+mn-lt"/>
                          <a:ea typeface="+mn-ea"/>
                          <a:cs typeface="+mn-cs"/>
                          <a:hlinkClick r:id="rId2"/>
                        </a:rPr>
                        <a:t>GPhC Change of Pharmacy Ownership</a:t>
                      </a:r>
                      <a:endParaRPr lang="en-GB" sz="1400" b="1" i="0" kern="1200" dirty="0">
                        <a:solidFill>
                          <a:schemeClr val="dk1"/>
                        </a:solidFill>
                        <a:effectLst/>
                        <a:latin typeface="+mn-lt"/>
                        <a:ea typeface="+mn-ea"/>
                        <a:cs typeface="+mn-cs"/>
                      </a:endParaRPr>
                    </a:p>
                  </a:txBody>
                  <a:tcPr/>
                </a:tc>
                <a:extLst>
                  <a:ext uri="{0D108BD9-81ED-4DB2-BD59-A6C34878D82A}">
                    <a16:rowId xmlns:a16="http://schemas.microsoft.com/office/drawing/2014/main" val="3284338524"/>
                  </a:ext>
                </a:extLst>
              </a:tr>
            </a:tbl>
          </a:graphicData>
        </a:graphic>
      </p:graphicFrame>
      <p:sp>
        <p:nvSpPr>
          <p:cNvPr id="5" name="Title 1">
            <a:extLst>
              <a:ext uri="{FF2B5EF4-FFF2-40B4-BE49-F238E27FC236}">
                <a16:creationId xmlns:a16="http://schemas.microsoft.com/office/drawing/2014/main" id="{6E18177C-0FF1-527F-C0AA-34F4C5DB5FC2}"/>
              </a:ext>
            </a:extLst>
          </p:cNvPr>
          <p:cNvSpPr>
            <a:spLocks noGrp="1"/>
          </p:cNvSpPr>
          <p:nvPr>
            <p:ph type="title"/>
          </p:nvPr>
        </p:nvSpPr>
        <p:spPr>
          <a:xfrm>
            <a:off x="838200" y="113456"/>
            <a:ext cx="10515600" cy="859668"/>
          </a:xfrm>
        </p:spPr>
        <p:txBody>
          <a:bodyPr/>
          <a:lstStyle/>
          <a:p>
            <a:r>
              <a:rPr kumimoji="0" lang="en-GB" sz="2800" b="1" i="0" u="sng" strike="noStrike" kern="1200" cap="none" spc="0" normalizeH="0" baseline="0" noProof="0" dirty="0">
                <a:ln>
                  <a:noFill/>
                </a:ln>
                <a:solidFill>
                  <a:prstClr val="black"/>
                </a:solidFill>
                <a:effectLst/>
                <a:uLnTx/>
                <a:uFillTx/>
                <a:latin typeface="Calibri Light" panose="020F0302020204030204"/>
                <a:ea typeface="+mj-ea"/>
                <a:cs typeface="+mj-cs"/>
              </a:rPr>
              <a:t>Application for Change of Ownership</a:t>
            </a:r>
            <a:br>
              <a:rPr kumimoji="0" lang="en-GB" sz="4400" b="0" i="0" u="none" strike="noStrike" kern="1200" cap="none" spc="0" normalizeH="0" baseline="0" noProof="0" dirty="0">
                <a:ln>
                  <a:noFill/>
                </a:ln>
                <a:solidFill>
                  <a:prstClr val="black"/>
                </a:solidFill>
                <a:effectLst/>
                <a:uLnTx/>
                <a:uFillTx/>
                <a:latin typeface="Calibri Light" panose="020F0302020204030204"/>
                <a:ea typeface="+mj-ea"/>
                <a:cs typeface="+mj-cs"/>
              </a:rPr>
            </a:br>
            <a:r>
              <a:rPr kumimoji="0" lang="en-GB" sz="1400" b="0" i="0" u="none" strike="noStrike" kern="1200" cap="none" spc="0" normalizeH="0" baseline="0" noProof="0" dirty="0">
                <a:ln>
                  <a:noFill/>
                </a:ln>
                <a:solidFill>
                  <a:prstClr val="black"/>
                </a:solidFill>
                <a:effectLst/>
                <a:uLnTx/>
                <a:uFillTx/>
                <a:latin typeface="Calibri" panose="020F0502020204030204"/>
                <a:ea typeface="+mj-ea"/>
                <a:cs typeface="+mj-cs"/>
              </a:rPr>
              <a:t>This Midlands Region Change of ownership guidance is provided as local additional support to the </a:t>
            </a:r>
            <a:r>
              <a:rPr kumimoji="0" lang="en-GB" sz="14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mj-cs"/>
                <a:hlinkClick r:id="rId3"/>
              </a:rPr>
              <a:t>Pharmacy Manual, Chapter 19 Procedure – Change of Ownership</a:t>
            </a:r>
            <a:endParaRPr lang="en-GB" dirty="0"/>
          </a:p>
        </p:txBody>
      </p:sp>
      <p:graphicFrame>
        <p:nvGraphicFramePr>
          <p:cNvPr id="6" name="Table 4">
            <a:extLst>
              <a:ext uri="{FF2B5EF4-FFF2-40B4-BE49-F238E27FC236}">
                <a16:creationId xmlns:a16="http://schemas.microsoft.com/office/drawing/2014/main" id="{3B41F577-DC2E-E247-AA90-A4785A15657B}"/>
              </a:ext>
            </a:extLst>
          </p:cNvPr>
          <p:cNvGraphicFramePr>
            <a:graphicFrameLocks/>
          </p:cNvGraphicFramePr>
          <p:nvPr>
            <p:extLst>
              <p:ext uri="{D42A27DB-BD31-4B8C-83A1-F6EECF244321}">
                <p14:modId xmlns:p14="http://schemas.microsoft.com/office/powerpoint/2010/main" val="1044967721"/>
              </p:ext>
            </p:extLst>
          </p:nvPr>
        </p:nvGraphicFramePr>
        <p:xfrm>
          <a:off x="4236440" y="973124"/>
          <a:ext cx="3342314" cy="5516880"/>
        </p:xfrm>
        <a:graphic>
          <a:graphicData uri="http://schemas.openxmlformats.org/drawingml/2006/table">
            <a:tbl>
              <a:tblPr firstRow="1" bandRow="1">
                <a:tableStyleId>{93296810-A885-4BE3-A3E7-6D5BEEA58F35}</a:tableStyleId>
              </a:tblPr>
              <a:tblGrid>
                <a:gridCol w="3342314">
                  <a:extLst>
                    <a:ext uri="{9D8B030D-6E8A-4147-A177-3AD203B41FA5}">
                      <a16:colId xmlns:a16="http://schemas.microsoft.com/office/drawing/2014/main" val="1934528697"/>
                    </a:ext>
                  </a:extLst>
                </a:gridCol>
              </a:tblGrid>
              <a:tr h="313703">
                <a:tc>
                  <a:txBody>
                    <a:bodyPr/>
                    <a:lstStyle/>
                    <a:p>
                      <a:pPr algn="ctr"/>
                      <a:r>
                        <a:rPr lang="en-GB" sz="1800" dirty="0"/>
                        <a:t>Private CD Pharmacy Contractor Code</a:t>
                      </a:r>
                    </a:p>
                  </a:txBody>
                  <a:tcPr/>
                </a:tc>
                <a:extLst>
                  <a:ext uri="{0D108BD9-81ED-4DB2-BD59-A6C34878D82A}">
                    <a16:rowId xmlns:a16="http://schemas.microsoft.com/office/drawing/2014/main" val="907950602"/>
                  </a:ext>
                </a:extLst>
              </a:tr>
              <a:tr h="1541778">
                <a:tc>
                  <a:txBody>
                    <a:bodyPr/>
                    <a:lstStyle/>
                    <a:p>
                      <a:r>
                        <a:rPr lang="en-GB" sz="1250" dirty="0"/>
                        <a:t>NHS England Midlands Controlled Drug Teams will facilitate the process to get a new private CD Pharmacy Contractor Code.</a:t>
                      </a:r>
                    </a:p>
                    <a:p>
                      <a:endParaRPr lang="en-GB" sz="1250" b="1" i="0" kern="1200" dirty="0">
                        <a:solidFill>
                          <a:schemeClr val="dk1"/>
                        </a:solidFill>
                        <a:effectLst/>
                        <a:latin typeface="+mn-lt"/>
                        <a:ea typeface="+mn-ea"/>
                        <a:cs typeface="+mn-cs"/>
                      </a:endParaRPr>
                    </a:p>
                    <a:p>
                      <a:r>
                        <a:rPr lang="en-GB" sz="1200" b="0" i="0" kern="1200" dirty="0">
                          <a:solidFill>
                            <a:schemeClr val="dk1"/>
                          </a:solidFill>
                          <a:effectLst/>
                          <a:latin typeface="+mn-lt"/>
                          <a:ea typeface="+mn-ea"/>
                          <a:cs typeface="+mn-cs"/>
                        </a:rPr>
                        <a:t>Email the relevant Controlled Drugs Team:</a:t>
                      </a:r>
                    </a:p>
                    <a:p>
                      <a:r>
                        <a:rPr lang="en-GB" sz="1200" b="1" i="0" kern="1200" dirty="0">
                          <a:solidFill>
                            <a:schemeClr val="dk1"/>
                          </a:solidFill>
                          <a:effectLst/>
                          <a:latin typeface="+mn-lt"/>
                          <a:ea typeface="+mn-ea"/>
                          <a:cs typeface="+mn-cs"/>
                        </a:rPr>
                        <a:t>West Midlands </a:t>
                      </a:r>
                      <a:r>
                        <a:rPr lang="en-GB" sz="1200" b="0" i="1" kern="1200" dirty="0">
                          <a:solidFill>
                            <a:schemeClr val="dk1"/>
                          </a:solidFill>
                          <a:effectLst/>
                          <a:latin typeface="+mn-lt"/>
                          <a:ea typeface="+mn-ea"/>
                          <a:cs typeface="+mn-cs"/>
                        </a:rPr>
                        <a:t>(Birmingham and Solihull, Black Country, Coventry and Warwickshire and Hereford and Worcestershire) </a:t>
                      </a:r>
                      <a:r>
                        <a:rPr lang="en-GB" sz="1200" b="0" i="0" kern="1200" dirty="0">
                          <a:solidFill>
                            <a:schemeClr val="dk1"/>
                          </a:solidFill>
                          <a:effectLst/>
                          <a:latin typeface="+mn-lt"/>
                          <a:ea typeface="+mn-ea"/>
                          <a:cs typeface="+mn-cs"/>
                          <a:hlinkClick r:id="rId4"/>
                        </a:rPr>
                        <a:t>england.westmidlandscd@nhs.net</a:t>
                      </a:r>
                      <a:r>
                        <a:rPr lang="en-GB" sz="1200" b="0" i="0" kern="1200" dirty="0">
                          <a:solidFill>
                            <a:schemeClr val="dk1"/>
                          </a:solidFill>
                          <a:effectLst/>
                          <a:latin typeface="+mn-lt"/>
                          <a:ea typeface="+mn-ea"/>
                          <a:cs typeface="+mn-cs"/>
                        </a:rPr>
                        <a:t> </a:t>
                      </a:r>
                    </a:p>
                    <a:p>
                      <a:endParaRPr lang="en-GB" sz="1200" b="0" i="0" kern="1200" dirty="0">
                        <a:solidFill>
                          <a:schemeClr val="dk1"/>
                        </a:solidFill>
                        <a:effectLst/>
                        <a:latin typeface="+mn-lt"/>
                        <a:ea typeface="+mn-ea"/>
                        <a:cs typeface="+mn-cs"/>
                      </a:endParaRPr>
                    </a:p>
                    <a:p>
                      <a:r>
                        <a:rPr lang="en-GB" sz="1200" b="1" i="0" kern="1200" dirty="0">
                          <a:solidFill>
                            <a:schemeClr val="dk1"/>
                          </a:solidFill>
                          <a:effectLst/>
                          <a:latin typeface="+mn-lt"/>
                          <a:ea typeface="+mn-ea"/>
                          <a:cs typeface="+mn-cs"/>
                        </a:rPr>
                        <a:t>North Midlands </a:t>
                      </a:r>
                      <a:r>
                        <a:rPr lang="en-GB" sz="1200" b="0" i="1" kern="1200" dirty="0">
                          <a:solidFill>
                            <a:schemeClr val="dk1"/>
                          </a:solidFill>
                          <a:effectLst/>
                          <a:latin typeface="+mn-lt"/>
                          <a:ea typeface="+mn-ea"/>
                          <a:cs typeface="+mn-cs"/>
                        </a:rPr>
                        <a:t>(Derbyshire, Nottinghamshire, Shropshire and Staffordshire):  </a:t>
                      </a:r>
                      <a:r>
                        <a:rPr lang="en-GB" sz="1200" b="0" i="0" kern="1200" dirty="0">
                          <a:solidFill>
                            <a:schemeClr val="dk1"/>
                          </a:solidFill>
                          <a:effectLst/>
                          <a:latin typeface="+mn-lt"/>
                          <a:ea typeface="+mn-ea"/>
                          <a:cs typeface="+mn-cs"/>
                          <a:hlinkClick r:id="rId5"/>
                        </a:rPr>
                        <a:t>england.northmidlandscd@nhs.net</a:t>
                      </a:r>
                      <a:r>
                        <a:rPr lang="en-GB" sz="1200" b="0" i="0" kern="1200" dirty="0">
                          <a:solidFill>
                            <a:schemeClr val="dk1"/>
                          </a:solidFill>
                          <a:effectLst/>
                          <a:latin typeface="+mn-lt"/>
                          <a:ea typeface="+mn-ea"/>
                          <a:cs typeface="+mn-cs"/>
                        </a:rPr>
                        <a:t> </a:t>
                      </a:r>
                    </a:p>
                    <a:p>
                      <a:endParaRPr lang="en-GB" sz="1200" b="0" i="0" kern="1200" dirty="0">
                        <a:solidFill>
                          <a:schemeClr val="dk1"/>
                        </a:solidFill>
                        <a:effectLst/>
                        <a:latin typeface="+mn-lt"/>
                        <a:ea typeface="+mn-ea"/>
                        <a:cs typeface="+mn-cs"/>
                      </a:endParaRPr>
                    </a:p>
                    <a:p>
                      <a:r>
                        <a:rPr lang="en-GB" sz="1200" b="1" i="0" kern="1200" dirty="0">
                          <a:solidFill>
                            <a:schemeClr val="dk1"/>
                          </a:solidFill>
                          <a:effectLst/>
                          <a:latin typeface="+mn-lt"/>
                          <a:ea typeface="+mn-ea"/>
                          <a:cs typeface="+mn-cs"/>
                        </a:rPr>
                        <a:t>Central Midlands </a:t>
                      </a:r>
                      <a:r>
                        <a:rPr lang="en-GB" sz="1200" b="0" i="1" kern="1200" dirty="0">
                          <a:solidFill>
                            <a:schemeClr val="dk1"/>
                          </a:solidFill>
                          <a:effectLst/>
                          <a:latin typeface="+mn-lt"/>
                          <a:ea typeface="+mn-ea"/>
                          <a:cs typeface="+mn-cs"/>
                        </a:rPr>
                        <a:t>(Leicestershire, Lincolnshire, Northamptonshire):  </a:t>
                      </a:r>
                      <a:r>
                        <a:rPr lang="en-GB" sz="1200" b="0" i="0" kern="1200" dirty="0">
                          <a:solidFill>
                            <a:schemeClr val="dk1"/>
                          </a:solidFill>
                          <a:effectLst/>
                          <a:latin typeface="+mn-lt"/>
                          <a:ea typeface="+mn-ea"/>
                          <a:cs typeface="+mn-cs"/>
                          <a:hlinkClick r:id="rId6"/>
                        </a:rPr>
                        <a:t>england.centralmidlands-cd@nhs.net</a:t>
                      </a:r>
                      <a:endParaRPr lang="en-GB" sz="1200" b="0" i="0" kern="1200" dirty="0">
                        <a:solidFill>
                          <a:schemeClr val="dk1"/>
                        </a:solidFill>
                        <a:effectLst/>
                        <a:latin typeface="+mn-lt"/>
                        <a:ea typeface="+mn-ea"/>
                        <a:cs typeface="+mn-cs"/>
                      </a:endParaRPr>
                    </a:p>
                    <a:p>
                      <a:endParaRPr lang="en-GB" sz="1200" b="0" i="0" kern="1200" dirty="0">
                        <a:solidFill>
                          <a:schemeClr val="dk1"/>
                        </a:solidFill>
                        <a:effectLst/>
                        <a:latin typeface="+mn-lt"/>
                        <a:ea typeface="+mn-ea"/>
                        <a:cs typeface="+mn-cs"/>
                      </a:endParaRPr>
                    </a:p>
                    <a:p>
                      <a:pPr marL="0" indent="0">
                        <a:buFont typeface="Arial" panose="020B0604020202020204" pitchFamily="34" charset="0"/>
                        <a:buNone/>
                      </a:pPr>
                      <a:r>
                        <a:rPr lang="en-GB" sz="1200" b="0" i="0" kern="1200" dirty="0">
                          <a:solidFill>
                            <a:schemeClr val="dk1"/>
                          </a:solidFill>
                          <a:effectLst/>
                          <a:latin typeface="+mn-lt"/>
                          <a:ea typeface="+mn-ea"/>
                          <a:cs typeface="+mn-cs"/>
                        </a:rPr>
                        <a:t>Process can take up to 4 weeks.  </a:t>
                      </a:r>
                    </a:p>
                    <a:p>
                      <a:endParaRPr lang="en-GB" sz="1200" b="0" i="0" kern="1200" dirty="0">
                        <a:solidFill>
                          <a:schemeClr val="dk1"/>
                        </a:solidFill>
                        <a:effectLst/>
                        <a:latin typeface="+mn-lt"/>
                        <a:ea typeface="+mn-ea"/>
                        <a:cs typeface="+mn-cs"/>
                      </a:endParaRPr>
                    </a:p>
                    <a:p>
                      <a:r>
                        <a:rPr lang="en-GB" sz="1200" b="1" i="0" kern="1200" dirty="0">
                          <a:solidFill>
                            <a:schemeClr val="dk1"/>
                          </a:solidFill>
                          <a:effectLst/>
                          <a:latin typeface="+mn-lt"/>
                          <a:ea typeface="+mn-ea"/>
                          <a:cs typeface="+mn-cs"/>
                        </a:rPr>
                        <a:t>Escalation Support</a:t>
                      </a:r>
                    </a:p>
                    <a:p>
                      <a:r>
                        <a:rPr lang="en-GB" sz="1200" b="0" i="0" kern="1200" dirty="0">
                          <a:solidFill>
                            <a:schemeClr val="dk1"/>
                          </a:solidFill>
                          <a:effectLst/>
                          <a:latin typeface="+mn-lt"/>
                          <a:ea typeface="+mn-ea"/>
                          <a:cs typeface="+mn-cs"/>
                        </a:rPr>
                        <a:t>If the Private CD Pharmacy code has not been received, please contact the relevant Controlled Drugs team who will be able to follow up the issue and liaise with the NHS BSA  on behalf of the contractor.</a:t>
                      </a:r>
                    </a:p>
                  </a:txBody>
                  <a:tcPr/>
                </a:tc>
                <a:extLst>
                  <a:ext uri="{0D108BD9-81ED-4DB2-BD59-A6C34878D82A}">
                    <a16:rowId xmlns:a16="http://schemas.microsoft.com/office/drawing/2014/main" val="3284338524"/>
                  </a:ext>
                </a:extLst>
              </a:tr>
            </a:tbl>
          </a:graphicData>
        </a:graphic>
      </p:graphicFrame>
      <p:graphicFrame>
        <p:nvGraphicFramePr>
          <p:cNvPr id="7" name="Table 4">
            <a:extLst>
              <a:ext uri="{FF2B5EF4-FFF2-40B4-BE49-F238E27FC236}">
                <a16:creationId xmlns:a16="http://schemas.microsoft.com/office/drawing/2014/main" id="{6B503AE1-25C1-5263-3389-046B97D2A3D7}"/>
              </a:ext>
            </a:extLst>
          </p:cNvPr>
          <p:cNvGraphicFramePr>
            <a:graphicFrameLocks/>
          </p:cNvGraphicFramePr>
          <p:nvPr>
            <p:extLst>
              <p:ext uri="{D42A27DB-BD31-4B8C-83A1-F6EECF244321}">
                <p14:modId xmlns:p14="http://schemas.microsoft.com/office/powerpoint/2010/main" val="3059076250"/>
              </p:ext>
            </p:extLst>
          </p:nvPr>
        </p:nvGraphicFramePr>
        <p:xfrm>
          <a:off x="7696204" y="975803"/>
          <a:ext cx="3661798" cy="2103120"/>
        </p:xfrm>
        <a:graphic>
          <a:graphicData uri="http://schemas.openxmlformats.org/drawingml/2006/table">
            <a:tbl>
              <a:tblPr firstRow="1" bandRow="1">
                <a:tableStyleId>{21E4AEA4-8DFA-4A89-87EB-49C32662AFE0}</a:tableStyleId>
              </a:tblPr>
              <a:tblGrid>
                <a:gridCol w="3661798">
                  <a:extLst>
                    <a:ext uri="{9D8B030D-6E8A-4147-A177-3AD203B41FA5}">
                      <a16:colId xmlns:a16="http://schemas.microsoft.com/office/drawing/2014/main" val="1934528697"/>
                    </a:ext>
                  </a:extLst>
                </a:gridCol>
              </a:tblGrid>
              <a:tr h="350804">
                <a:tc>
                  <a:txBody>
                    <a:bodyPr/>
                    <a:lstStyle/>
                    <a:p>
                      <a:pPr algn="ctr"/>
                      <a:r>
                        <a:rPr lang="en-GB" dirty="0"/>
                        <a:t>Smartcards Updates</a:t>
                      </a:r>
                    </a:p>
                  </a:txBody>
                  <a:tcPr/>
                </a:tc>
                <a:extLst>
                  <a:ext uri="{0D108BD9-81ED-4DB2-BD59-A6C34878D82A}">
                    <a16:rowId xmlns:a16="http://schemas.microsoft.com/office/drawing/2014/main" val="907950602"/>
                  </a:ext>
                </a:extLst>
              </a:tr>
              <a:tr h="1363881">
                <a:tc>
                  <a:txBody>
                    <a:bodyPr/>
                    <a:lstStyle/>
                    <a:p>
                      <a:r>
                        <a:rPr lang="en-GB" sz="1200" dirty="0"/>
                        <a:t>Information on changes and updates to smartcards is available on Community Pharmacy England - </a:t>
                      </a:r>
                      <a:r>
                        <a:rPr lang="en-GB" sz="1200" dirty="0">
                          <a:hlinkClick r:id="rId7"/>
                        </a:rPr>
                        <a:t>Smartcards - Community Pharmacy England (cpe.org.uk)</a:t>
                      </a:r>
                      <a:endParaRPr lang="en-GB" sz="1200" dirty="0"/>
                    </a:p>
                    <a:p>
                      <a:endParaRPr lang="en-GB" sz="600" dirty="0"/>
                    </a:p>
                    <a:p>
                      <a:r>
                        <a:rPr lang="en-GB" sz="1200" dirty="0"/>
                        <a:t>Contacts for Local Registration Authority:</a:t>
                      </a:r>
                    </a:p>
                    <a:p>
                      <a:r>
                        <a:rPr lang="en-GB" sz="1200" dirty="0"/>
                        <a:t>East Midlands - </a:t>
                      </a:r>
                      <a:r>
                        <a:rPr lang="en-GB" sz="1200" dirty="0">
                          <a:hlinkClick r:id="rId8"/>
                        </a:rPr>
                        <a:t>Primary care service provider contact details - NHS Digital</a:t>
                      </a:r>
                      <a:endParaRPr lang="en-GB" sz="1200" dirty="0"/>
                    </a:p>
                    <a:p>
                      <a:endParaRPr lang="en-GB" sz="600" dirty="0"/>
                    </a:p>
                    <a:p>
                      <a:r>
                        <a:rPr lang="en-GB" sz="1200" dirty="0"/>
                        <a:t>West Midlands - </a:t>
                      </a:r>
                      <a:r>
                        <a:rPr lang="en-GB" sz="1200" dirty="0">
                          <a:hlinkClick r:id="rId9"/>
                        </a:rPr>
                        <a:t>Primary care service provider contact details - NHS Digital</a:t>
                      </a:r>
                      <a:endParaRPr lang="en-GB" sz="1200" dirty="0"/>
                    </a:p>
                  </a:txBody>
                  <a:tcPr/>
                </a:tc>
                <a:extLst>
                  <a:ext uri="{0D108BD9-81ED-4DB2-BD59-A6C34878D82A}">
                    <a16:rowId xmlns:a16="http://schemas.microsoft.com/office/drawing/2014/main" val="3284338524"/>
                  </a:ext>
                </a:extLst>
              </a:tr>
            </a:tbl>
          </a:graphicData>
        </a:graphic>
      </p:graphicFrame>
      <p:graphicFrame>
        <p:nvGraphicFramePr>
          <p:cNvPr id="8" name="Table 4">
            <a:extLst>
              <a:ext uri="{FF2B5EF4-FFF2-40B4-BE49-F238E27FC236}">
                <a16:creationId xmlns:a16="http://schemas.microsoft.com/office/drawing/2014/main" id="{BF0C8B10-79ED-52BA-17C7-1137EAE77AEC}"/>
              </a:ext>
            </a:extLst>
          </p:cNvPr>
          <p:cNvGraphicFramePr>
            <a:graphicFrameLocks/>
          </p:cNvGraphicFramePr>
          <p:nvPr>
            <p:extLst>
              <p:ext uri="{D42A27DB-BD31-4B8C-83A1-F6EECF244321}">
                <p14:modId xmlns:p14="http://schemas.microsoft.com/office/powerpoint/2010/main" val="509636033"/>
              </p:ext>
            </p:extLst>
          </p:nvPr>
        </p:nvGraphicFramePr>
        <p:xfrm>
          <a:off x="838194" y="4308407"/>
          <a:ext cx="3272409" cy="1815837"/>
        </p:xfrm>
        <a:graphic>
          <a:graphicData uri="http://schemas.openxmlformats.org/drawingml/2006/table">
            <a:tbl>
              <a:tblPr firstRow="1" bandRow="1">
                <a:tableStyleId>{93296810-A885-4BE3-A3E7-6D5BEEA58F35}</a:tableStyleId>
              </a:tblPr>
              <a:tblGrid>
                <a:gridCol w="3272409">
                  <a:extLst>
                    <a:ext uri="{9D8B030D-6E8A-4147-A177-3AD203B41FA5}">
                      <a16:colId xmlns:a16="http://schemas.microsoft.com/office/drawing/2014/main" val="1934528697"/>
                    </a:ext>
                  </a:extLst>
                </a:gridCol>
              </a:tblGrid>
              <a:tr h="344005">
                <a:tc>
                  <a:txBody>
                    <a:bodyPr/>
                    <a:lstStyle/>
                    <a:p>
                      <a:pPr algn="ctr"/>
                      <a:r>
                        <a:rPr lang="en-GB" dirty="0"/>
                        <a:t>Agency Manufacturers</a:t>
                      </a:r>
                    </a:p>
                  </a:txBody>
                  <a:tcPr/>
                </a:tc>
                <a:extLst>
                  <a:ext uri="{0D108BD9-81ED-4DB2-BD59-A6C34878D82A}">
                    <a16:rowId xmlns:a16="http://schemas.microsoft.com/office/drawing/2014/main" val="907950602"/>
                  </a:ext>
                </a:extLst>
              </a:tr>
              <a:tr h="1450077">
                <a:tc>
                  <a:txBody>
                    <a:bodyPr/>
                    <a:lstStyle/>
                    <a:p>
                      <a:r>
                        <a:rPr lang="en-GB" sz="1250" dirty="0"/>
                        <a:t>Completed by Contractor:</a:t>
                      </a:r>
                    </a:p>
                    <a:p>
                      <a:pPr marL="285750" indent="-285750">
                        <a:buFont typeface="Arial" panose="020B0604020202020204" pitchFamily="34" charset="0"/>
                        <a:buChar char="•"/>
                      </a:pPr>
                      <a:r>
                        <a:rPr lang="en-GB" sz="1250" dirty="0"/>
                        <a:t>Agency manufacturers (</a:t>
                      </a:r>
                      <a:r>
                        <a:rPr lang="en-GB" sz="1250" dirty="0" err="1"/>
                        <a:t>inc</a:t>
                      </a:r>
                      <a:r>
                        <a:rPr lang="en-GB" sz="1250" dirty="0"/>
                        <a:t> Sanofi, Astellas, Lily) must be updated and require copy GPhC Change of Ownership signed by both parties before RTB marker will be added on AAH or Alliance.</a:t>
                      </a:r>
                    </a:p>
                  </a:txBody>
                  <a:tcPr/>
                </a:tc>
                <a:extLst>
                  <a:ext uri="{0D108BD9-81ED-4DB2-BD59-A6C34878D82A}">
                    <a16:rowId xmlns:a16="http://schemas.microsoft.com/office/drawing/2014/main" val="3284338524"/>
                  </a:ext>
                </a:extLst>
              </a:tr>
            </a:tbl>
          </a:graphicData>
        </a:graphic>
      </p:graphicFrame>
      <p:graphicFrame>
        <p:nvGraphicFramePr>
          <p:cNvPr id="9" name="Table 4">
            <a:extLst>
              <a:ext uri="{FF2B5EF4-FFF2-40B4-BE49-F238E27FC236}">
                <a16:creationId xmlns:a16="http://schemas.microsoft.com/office/drawing/2014/main" id="{8F8DB092-3714-D12B-8D91-F9984A4EBA78}"/>
              </a:ext>
            </a:extLst>
          </p:cNvPr>
          <p:cNvGraphicFramePr>
            <a:graphicFrameLocks/>
          </p:cNvGraphicFramePr>
          <p:nvPr>
            <p:extLst>
              <p:ext uri="{D42A27DB-BD31-4B8C-83A1-F6EECF244321}">
                <p14:modId xmlns:p14="http://schemas.microsoft.com/office/powerpoint/2010/main" val="496004378"/>
              </p:ext>
            </p:extLst>
          </p:nvPr>
        </p:nvGraphicFramePr>
        <p:xfrm>
          <a:off x="838196" y="2943493"/>
          <a:ext cx="3280793" cy="1268408"/>
        </p:xfrm>
        <a:graphic>
          <a:graphicData uri="http://schemas.openxmlformats.org/drawingml/2006/table">
            <a:tbl>
              <a:tblPr firstRow="1" bandRow="1">
                <a:tableStyleId>{93296810-A885-4BE3-A3E7-6D5BEEA58F35}</a:tableStyleId>
              </a:tblPr>
              <a:tblGrid>
                <a:gridCol w="3280793">
                  <a:extLst>
                    <a:ext uri="{9D8B030D-6E8A-4147-A177-3AD203B41FA5}">
                      <a16:colId xmlns:a16="http://schemas.microsoft.com/office/drawing/2014/main" val="1934528697"/>
                    </a:ext>
                  </a:extLst>
                </a:gridCol>
              </a:tblGrid>
              <a:tr h="319023">
                <a:tc>
                  <a:txBody>
                    <a:bodyPr/>
                    <a:lstStyle/>
                    <a:p>
                      <a:pPr algn="ctr"/>
                      <a:r>
                        <a:rPr lang="en-GB" dirty="0"/>
                        <a:t>Wholesaler Accounts</a:t>
                      </a:r>
                    </a:p>
                  </a:txBody>
                  <a:tcPr/>
                </a:tc>
                <a:extLst>
                  <a:ext uri="{0D108BD9-81ED-4DB2-BD59-A6C34878D82A}">
                    <a16:rowId xmlns:a16="http://schemas.microsoft.com/office/drawing/2014/main" val="907950602"/>
                  </a:ext>
                </a:extLst>
              </a:tr>
              <a:tr h="902648">
                <a:tc>
                  <a:txBody>
                    <a:bodyPr/>
                    <a:lstStyle/>
                    <a:p>
                      <a:r>
                        <a:rPr lang="en-GB" sz="1250" dirty="0"/>
                        <a:t>Completed by Contractor:</a:t>
                      </a:r>
                    </a:p>
                    <a:p>
                      <a:pPr marL="285750" indent="-285750">
                        <a:buFont typeface="Arial" panose="020B0604020202020204" pitchFamily="34" charset="0"/>
                        <a:buChar char="•"/>
                      </a:pPr>
                      <a:r>
                        <a:rPr lang="en-GB" sz="1250" dirty="0"/>
                        <a:t>Wholesaler accounts need to be updated and this process can take up to </a:t>
                      </a:r>
                      <a:r>
                        <a:rPr lang="en-GB" sz="1250" b="1" dirty="0"/>
                        <a:t>2-6 weeks</a:t>
                      </a:r>
                      <a:r>
                        <a:rPr lang="en-GB" sz="1250" dirty="0"/>
                        <a:t>.</a:t>
                      </a:r>
                      <a:endParaRPr lang="en-GB" sz="1400" b="1" i="0" kern="1200" dirty="0">
                        <a:solidFill>
                          <a:schemeClr val="dk1"/>
                        </a:solidFill>
                        <a:effectLst/>
                        <a:latin typeface="+mn-lt"/>
                        <a:ea typeface="+mn-ea"/>
                        <a:cs typeface="+mn-cs"/>
                      </a:endParaRPr>
                    </a:p>
                  </a:txBody>
                  <a:tcPr/>
                </a:tc>
                <a:extLst>
                  <a:ext uri="{0D108BD9-81ED-4DB2-BD59-A6C34878D82A}">
                    <a16:rowId xmlns:a16="http://schemas.microsoft.com/office/drawing/2014/main" val="3284338524"/>
                  </a:ext>
                </a:extLst>
              </a:tr>
            </a:tbl>
          </a:graphicData>
        </a:graphic>
      </p:graphicFrame>
      <p:graphicFrame>
        <p:nvGraphicFramePr>
          <p:cNvPr id="2" name="Table 1">
            <a:extLst>
              <a:ext uri="{FF2B5EF4-FFF2-40B4-BE49-F238E27FC236}">
                <a16:creationId xmlns:a16="http://schemas.microsoft.com/office/drawing/2014/main" id="{62C1FDCB-510A-F600-9982-3030D7FB5137}"/>
              </a:ext>
            </a:extLst>
          </p:cNvPr>
          <p:cNvGraphicFramePr>
            <a:graphicFrameLocks noGrp="1"/>
          </p:cNvGraphicFramePr>
          <p:nvPr>
            <p:extLst>
              <p:ext uri="{D42A27DB-BD31-4B8C-83A1-F6EECF244321}">
                <p14:modId xmlns:p14="http://schemas.microsoft.com/office/powerpoint/2010/main" val="825281187"/>
              </p:ext>
            </p:extLst>
          </p:nvPr>
        </p:nvGraphicFramePr>
        <p:xfrm>
          <a:off x="7704591" y="3104446"/>
          <a:ext cx="3661797" cy="1744980"/>
        </p:xfrm>
        <a:graphic>
          <a:graphicData uri="http://schemas.openxmlformats.org/drawingml/2006/table">
            <a:tbl>
              <a:tblPr firstRow="1" bandRow="1">
                <a:tableStyleId>{21E4AEA4-8DFA-4A89-87EB-49C32662AFE0}</a:tableStyleId>
              </a:tblPr>
              <a:tblGrid>
                <a:gridCol w="3661797">
                  <a:extLst>
                    <a:ext uri="{9D8B030D-6E8A-4147-A177-3AD203B41FA5}">
                      <a16:colId xmlns:a16="http://schemas.microsoft.com/office/drawing/2014/main" val="1029660686"/>
                    </a:ext>
                  </a:extLst>
                </a:gridCol>
              </a:tblGrid>
              <a:tr h="350804">
                <a:tc>
                  <a:txBody>
                    <a:bodyPr/>
                    <a:lstStyle/>
                    <a:p>
                      <a:pPr algn="ctr"/>
                      <a:r>
                        <a:rPr lang="en-GB" dirty="0"/>
                        <a:t>NHS England Funded Trainees </a:t>
                      </a:r>
                    </a:p>
                  </a:txBody>
                  <a:tcPr/>
                </a:tc>
                <a:extLst>
                  <a:ext uri="{0D108BD9-81ED-4DB2-BD59-A6C34878D82A}">
                    <a16:rowId xmlns:a16="http://schemas.microsoft.com/office/drawing/2014/main" val="3108028116"/>
                  </a:ext>
                </a:extLst>
              </a:tr>
              <a:tr h="1363881">
                <a:tc>
                  <a:txBody>
                    <a:bodyPr/>
                    <a:lstStyle/>
                    <a:p>
                      <a:r>
                        <a:rPr lang="en-GB" sz="1200" dirty="0"/>
                        <a:t>Following change of ownership, the Midlands NHSE workforce, training and education directorate need to be updated according to the details of the relevant contract.  This may be different if (1) pre-registration trainee pharmacy technician (2) foundation trainee pharmacists (3) wider training provision.  </a:t>
                      </a:r>
                    </a:p>
                    <a:p>
                      <a:r>
                        <a:rPr lang="en-GB" sz="1200" dirty="0"/>
                        <a:t>Contact Details:  </a:t>
                      </a:r>
                      <a:r>
                        <a:rPr lang="en-GB" sz="1250" dirty="0">
                          <a:hlinkClick r:id="rId10"/>
                        </a:rPr>
                        <a:t>england.wtepharmacy.mids@nhs.net</a:t>
                      </a:r>
                      <a:r>
                        <a:rPr lang="en-GB" sz="1250" dirty="0"/>
                        <a:t> </a:t>
                      </a:r>
                    </a:p>
                  </a:txBody>
                  <a:tcPr/>
                </a:tc>
                <a:extLst>
                  <a:ext uri="{0D108BD9-81ED-4DB2-BD59-A6C34878D82A}">
                    <a16:rowId xmlns:a16="http://schemas.microsoft.com/office/drawing/2014/main" val="1768461762"/>
                  </a:ext>
                </a:extLst>
              </a:tr>
            </a:tbl>
          </a:graphicData>
        </a:graphic>
      </p:graphicFrame>
      <p:graphicFrame>
        <p:nvGraphicFramePr>
          <p:cNvPr id="3" name="Table 2">
            <a:extLst>
              <a:ext uri="{FF2B5EF4-FFF2-40B4-BE49-F238E27FC236}">
                <a16:creationId xmlns:a16="http://schemas.microsoft.com/office/drawing/2014/main" id="{A7163C30-F7B1-305F-13BD-7AA6737FBBC7}"/>
              </a:ext>
            </a:extLst>
          </p:cNvPr>
          <p:cNvGraphicFramePr>
            <a:graphicFrameLocks noGrp="1"/>
          </p:cNvGraphicFramePr>
          <p:nvPr>
            <p:extLst>
              <p:ext uri="{D42A27DB-BD31-4B8C-83A1-F6EECF244321}">
                <p14:modId xmlns:p14="http://schemas.microsoft.com/office/powerpoint/2010/main" val="3810256387"/>
              </p:ext>
            </p:extLst>
          </p:nvPr>
        </p:nvGraphicFramePr>
        <p:xfrm>
          <a:off x="7704591" y="4874949"/>
          <a:ext cx="3661797" cy="1629821"/>
        </p:xfrm>
        <a:graphic>
          <a:graphicData uri="http://schemas.openxmlformats.org/drawingml/2006/table">
            <a:tbl>
              <a:tblPr firstRow="1" bandRow="1">
                <a:tableStyleId>{21E4AEA4-8DFA-4A89-87EB-49C32662AFE0}</a:tableStyleId>
              </a:tblPr>
              <a:tblGrid>
                <a:gridCol w="3661797">
                  <a:extLst>
                    <a:ext uri="{9D8B030D-6E8A-4147-A177-3AD203B41FA5}">
                      <a16:colId xmlns:a16="http://schemas.microsoft.com/office/drawing/2014/main" val="1029660686"/>
                    </a:ext>
                  </a:extLst>
                </a:gridCol>
              </a:tblGrid>
              <a:tr h="285931">
                <a:tc>
                  <a:txBody>
                    <a:bodyPr/>
                    <a:lstStyle/>
                    <a:p>
                      <a:pPr algn="ctr"/>
                      <a:r>
                        <a:rPr lang="en-GB" sz="1400" dirty="0"/>
                        <a:t>Changes to Directors of Superintendent Pharmacists</a:t>
                      </a:r>
                    </a:p>
                  </a:txBody>
                  <a:tcPr/>
                </a:tc>
                <a:extLst>
                  <a:ext uri="{0D108BD9-81ED-4DB2-BD59-A6C34878D82A}">
                    <a16:rowId xmlns:a16="http://schemas.microsoft.com/office/drawing/2014/main" val="3108028116"/>
                  </a:ext>
                </a:extLst>
              </a:tr>
              <a:tr h="1111661">
                <a:tc>
                  <a:txBody>
                    <a:bodyPr/>
                    <a:lstStyle/>
                    <a:p>
                      <a:r>
                        <a:rPr lang="en-GB" sz="1200" kern="1200" dirty="0">
                          <a:solidFill>
                            <a:schemeClr val="dk1"/>
                          </a:solidFill>
                          <a:effectLst/>
                          <a:latin typeface="+mn-lt"/>
                          <a:ea typeface="+mn-ea"/>
                          <a:cs typeface="+mn-cs"/>
                        </a:rPr>
                        <a:t>Any changes to Directors or Superintendent Pharmacists need to be notified to PCSE and the relevant forms completed.  Further information can be found on the following link </a:t>
                      </a:r>
                    </a:p>
                    <a:p>
                      <a:r>
                        <a:rPr lang="en-GB" sz="1200" u="sng" kern="1200" dirty="0">
                          <a:solidFill>
                            <a:schemeClr val="dk1"/>
                          </a:solidFill>
                          <a:effectLst/>
                          <a:latin typeface="+mn-lt"/>
                          <a:ea typeface="+mn-ea"/>
                          <a:cs typeface="+mn-cs"/>
                          <a:hlinkClick r:id="rId11"/>
                        </a:rPr>
                        <a:t>Market Entry | PCSE (england.nhs.uk)</a:t>
                      </a:r>
                      <a:endParaRPr lang="en-GB" sz="1200" dirty="0"/>
                    </a:p>
                  </a:txBody>
                  <a:tcPr/>
                </a:tc>
                <a:extLst>
                  <a:ext uri="{0D108BD9-81ED-4DB2-BD59-A6C34878D82A}">
                    <a16:rowId xmlns:a16="http://schemas.microsoft.com/office/drawing/2014/main" val="1768461762"/>
                  </a:ext>
                </a:extLst>
              </a:tr>
            </a:tbl>
          </a:graphicData>
        </a:graphic>
      </p:graphicFrame>
      <p:sp>
        <p:nvSpPr>
          <p:cNvPr id="10" name="Footer Placeholder 9">
            <a:extLst>
              <a:ext uri="{FF2B5EF4-FFF2-40B4-BE49-F238E27FC236}">
                <a16:creationId xmlns:a16="http://schemas.microsoft.com/office/drawing/2014/main" id="{B2046D90-42E0-F786-B9A9-27B1E56F6206}"/>
              </a:ext>
            </a:extLst>
          </p:cNvPr>
          <p:cNvSpPr>
            <a:spLocks noGrp="1"/>
          </p:cNvSpPr>
          <p:nvPr>
            <p:ph type="ftr" sz="quarter" idx="11"/>
          </p:nvPr>
        </p:nvSpPr>
        <p:spPr>
          <a:xfrm>
            <a:off x="9713054" y="6490004"/>
            <a:ext cx="4114800" cy="365125"/>
          </a:xfrm>
        </p:spPr>
        <p:txBody>
          <a:bodyPr/>
          <a:lstStyle/>
          <a:p>
            <a:r>
              <a:rPr lang="en-GB" dirty="0"/>
              <a:t>April 2024</a:t>
            </a:r>
          </a:p>
        </p:txBody>
      </p:sp>
    </p:spTree>
    <p:extLst>
      <p:ext uri="{BB962C8B-B14F-4D97-AF65-F5344CB8AC3E}">
        <p14:creationId xmlns:p14="http://schemas.microsoft.com/office/powerpoint/2010/main" val="19467213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f17fc8a1-5490-45e7-81e7-6700eb699e55">
      <Terms xmlns="http://schemas.microsoft.com/office/infopath/2007/PartnerControls"/>
    </lcf76f155ced4ddcb4097134ff3c332f>
    <TaxCatchAll xmlns="dbade1a9-730d-4822-837f-bf8eae94ace9"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56328CCCE7BEA4585B029F41A0E1AC9" ma:contentTypeVersion="15" ma:contentTypeDescription="Create a new document." ma:contentTypeScope="" ma:versionID="fcad9c70ce6a762366e68e0012735e66">
  <xsd:schema xmlns:xsd="http://www.w3.org/2001/XMLSchema" xmlns:xs="http://www.w3.org/2001/XMLSchema" xmlns:p="http://schemas.microsoft.com/office/2006/metadata/properties" xmlns:ns2="f17fc8a1-5490-45e7-81e7-6700eb699e55" xmlns:ns3="dbade1a9-730d-4822-837f-bf8eae94ace9" targetNamespace="http://schemas.microsoft.com/office/2006/metadata/properties" ma:root="true" ma:fieldsID="829bb83dd367809d012ec35f7c24d26c" ns2:_="" ns3:_="">
    <xsd:import namespace="f17fc8a1-5490-45e7-81e7-6700eb699e55"/>
    <xsd:import namespace="dbade1a9-730d-4822-837f-bf8eae94ace9"/>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3:SharedWithUsers" minOccurs="0"/>
                <xsd:element ref="ns3:SharedWithDetail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7fc8a1-5490-45e7-81e7-6700eb699e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fe1eefcb-1ca8-4dab-9857-826876a6e6e7"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descriptio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bade1a9-730d-4822-837f-bf8eae94ace9"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ada928e8-cd46-4692-860c-df6c89c65594}" ma:internalName="TaxCatchAll" ma:showField="CatchAllData" ma:web="dbade1a9-730d-4822-837f-bf8eae94ace9">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AB21216-F7A0-4967-9B0A-73BB5D99A159}">
  <ds:schemaRefs>
    <ds:schemaRef ds:uri="http://schemas.microsoft.com/sharepoint/v3/contenttype/forms"/>
  </ds:schemaRefs>
</ds:datastoreItem>
</file>

<file path=customXml/itemProps2.xml><?xml version="1.0" encoding="utf-8"?>
<ds:datastoreItem xmlns:ds="http://schemas.openxmlformats.org/officeDocument/2006/customXml" ds:itemID="{D6749E60-E5D8-48F1-BE45-2F3C48C56857}">
  <ds:schemaRefs>
    <ds:schemaRef ds:uri="37f16d7f-5109-4bae-9508-20cedf519a40"/>
    <ds:schemaRef ds:uri="http://www.w3.org/XML/1998/namespace"/>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purl.org/dc/elements/1.1/"/>
    <ds:schemaRef ds:uri="http://schemas.microsoft.com/office/2006/documentManagement/types"/>
    <ds:schemaRef ds:uri="http://purl.org/dc/terms/"/>
    <ds:schemaRef ds:uri="ebd64cbd-6cf5-435c-bd4a-b8fc9bc14ad4"/>
    <ds:schemaRef ds:uri="cccaf3ac-2de9-44d4-aa31-54302fceb5f7"/>
    <ds:schemaRef ds:uri="a984cedd-f993-4f9e-b8f3-a653e48da692"/>
    <ds:schemaRef ds:uri="http://purl.org/dc/dcmitype/"/>
  </ds:schemaRefs>
</ds:datastoreItem>
</file>

<file path=customXml/itemProps3.xml><?xml version="1.0" encoding="utf-8"?>
<ds:datastoreItem xmlns:ds="http://schemas.openxmlformats.org/officeDocument/2006/customXml" ds:itemID="{523D27F5-748E-4155-8F6D-3C1C047AD640}"/>
</file>

<file path=docProps/app.xml><?xml version="1.0" encoding="utf-8"?>
<Properties xmlns="http://schemas.openxmlformats.org/officeDocument/2006/extended-properties" xmlns:vt="http://schemas.openxmlformats.org/officeDocument/2006/docPropsVTypes">
  <TotalTime>786</TotalTime>
  <Words>1710</Words>
  <Application>Microsoft Office PowerPoint</Application>
  <PresentationFormat>Widescreen</PresentationFormat>
  <Paragraphs>150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Courier New</vt:lpstr>
      <vt:lpstr>Office Theme</vt:lpstr>
      <vt:lpstr>Change of Ownership</vt:lpstr>
      <vt:lpstr>Application for Change of Ownership This Midlands Region Change of ownership guidance is provided as local additional support to the Pharmacy Manual, Chapter 19 Procedure – Change of Ownership</vt:lpstr>
      <vt:lpstr>Application for Change of Ownership This Midlands Region Change of ownership guidance is provided as local additional support to the Pharmacy Manual, Chapter 19 Procedure – Change of Ownership</vt:lpstr>
      <vt:lpstr>Application for Change of Ownership This Midlands Region Change of ownership guidance is provided as local additional support to the Pharmacy Manual, Chapter 19 Procedure – Change of Ownership</vt:lpstr>
      <vt:lpstr>Application for Change of Ownership This Midlands Region Change of ownership guidance is provided as local additional support to the Pharmacy Manual, Chapter 19 Procedure – Change of Ownership</vt:lpstr>
    </vt:vector>
  </TitlesOfParts>
  <Company>NHS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 of Ownership</dc:title>
  <dc:creator>Eleanor Carnegie</dc:creator>
  <cp:lastModifiedBy>Eleanor Carnegie</cp:lastModifiedBy>
  <cp:revision>3</cp:revision>
  <dcterms:created xsi:type="dcterms:W3CDTF">2023-11-20T09:34:19Z</dcterms:created>
  <dcterms:modified xsi:type="dcterms:W3CDTF">2024-04-23T14:00:46Z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0x010100A5C1DACB572B4B4AAF6ED110F54C9F15</vt:lpwstr>
  </property>
  <property fmtid="{D5CDD505-2E9C-101B-9397-08002B2CF9AE}" pid="3" name="MediaServiceImageTags">
    <vt:lpwstr/>
  </property>
</Properties>
</file>