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80" r:id="rId6"/>
    <p:sldId id="285" r:id="rId7"/>
    <p:sldId id="292" r:id="rId8"/>
    <p:sldId id="293" r:id="rId9"/>
    <p:sldId id="291" r:id="rId10"/>
    <p:sldId id="294" r:id="rId11"/>
    <p:sldId id="359" r:id="rId12"/>
    <p:sldId id="360" r:id="rId13"/>
    <p:sldId id="296" r:id="rId14"/>
    <p:sldId id="297" r:id="rId15"/>
    <p:sldId id="298" r:id="rId16"/>
    <p:sldId id="299" r:id="rId17"/>
    <p:sldId id="361" r:id="rId18"/>
    <p:sldId id="300" r:id="rId19"/>
    <p:sldId id="302" r:id="rId20"/>
    <p:sldId id="303" r:id="rId21"/>
    <p:sldId id="304" r:id="rId22"/>
    <p:sldId id="362" r:id="rId23"/>
    <p:sldId id="363" r:id="rId24"/>
    <p:sldId id="308" r:id="rId25"/>
    <p:sldId id="358" r:id="rId26"/>
    <p:sldId id="355" r:id="rId27"/>
    <p:sldId id="364" r:id="rId28"/>
    <p:sldId id="356"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845BC-3D8B-1760-8256-15C32C81BE81}" name="Rajshri Owen " initials="RO" userId="Rajshri Owen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48D1BA"/>
    <a:srgbClr val="47D1BA"/>
    <a:srgbClr val="FFD700"/>
    <a:srgbClr val="0072CE"/>
    <a:srgbClr val="0F6B61"/>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40ECE-572B-4FFE-8956-6A9F612F5CEC}" v="1" dt="2025-05-20T15:14:11.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C521-28BF-4087-8597-AEDD0F542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B6A90-7A35-4622-8F90-9A45EE914D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56468-9DB2-48E2-B701-7E5B548B2CC6}"/>
              </a:ext>
            </a:extLst>
          </p:cNvPr>
          <p:cNvSpPr>
            <a:spLocks noGrp="1"/>
          </p:cNvSpPr>
          <p:nvPr>
            <p:ph type="dt" sz="half" idx="10"/>
          </p:nvPr>
        </p:nvSpPr>
        <p:spPr/>
        <p:txBody>
          <a:bodyPr/>
          <a:lstStyle/>
          <a:p>
            <a:fld id="{4FCD3CFA-4DDC-43FC-968A-540737FDA836}" type="datetimeFigureOut">
              <a:rPr lang="en-GB" smtClean="0"/>
              <a:t>21/05/2025</a:t>
            </a:fld>
            <a:endParaRPr lang="en-GB" dirty="0"/>
          </a:p>
        </p:txBody>
      </p:sp>
      <p:sp>
        <p:nvSpPr>
          <p:cNvPr id="5" name="Footer Placeholder 4">
            <a:extLst>
              <a:ext uri="{FF2B5EF4-FFF2-40B4-BE49-F238E27FC236}">
                <a16:creationId xmlns:a16="http://schemas.microsoft.com/office/drawing/2014/main" id="{3567C4DB-8F62-4D8E-8FD9-79E42644D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C95ED-8F25-4B60-A21C-D648C98E0BF7}"/>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23276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5/21/2025</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5/21/2025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7" name="Picture 6" descr="A blue and orange text on a black background&#10;&#10;Description automatically generated with medium confidence">
            <a:extLst>
              <a:ext uri="{FF2B5EF4-FFF2-40B4-BE49-F238E27FC236}">
                <a16:creationId xmlns:a16="http://schemas.microsoft.com/office/drawing/2014/main" id="{A9A70A20-9EEA-5036-BD01-90E176BD9973}"/>
              </a:ext>
            </a:extLst>
          </p:cNvPr>
          <p:cNvPicPr>
            <a:picLocks noChangeAspect="1"/>
          </p:cNvPicPr>
          <p:nvPr userDrawn="1"/>
        </p:nvPicPr>
        <p:blipFill>
          <a:blip r:embed="rId17"/>
          <a:stretch>
            <a:fillRect/>
          </a:stretch>
        </p:blipFill>
        <p:spPr>
          <a:xfrm>
            <a:off x="299859" y="6058611"/>
            <a:ext cx="2787179" cy="597253"/>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 id="2147483668" r:id="rId15"/>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fontScale="90000"/>
          </a:bodyPr>
          <a:lstStyle/>
          <a:p>
            <a:pPr marL="0" indent="0" algn="ctr">
              <a:buNone/>
            </a:pPr>
            <a:br>
              <a:rPr lang="en-US" dirty="0"/>
            </a:br>
            <a:br>
              <a:rPr lang="en-US" dirty="0"/>
            </a:br>
            <a:r>
              <a:rPr lang="en-GB" dirty="0"/>
              <a:t>Contract Variations &amp;  </a:t>
            </a:r>
            <a:br>
              <a:rPr lang="en-GB" dirty="0"/>
            </a:br>
            <a:r>
              <a:rPr lang="en-GB" dirty="0"/>
              <a:t>Impact on Pharmacy Services</a:t>
            </a:r>
            <a:br>
              <a:rPr lang="en-GB" dirty="0"/>
            </a:br>
            <a:r>
              <a:rPr lang="en-GB" sz="3600" dirty="0"/>
              <a:t>Webinar  20/05/25</a:t>
            </a:r>
            <a:br>
              <a:rPr lang="en-GB" dirty="0"/>
            </a:br>
            <a:br>
              <a:rPr lang="en-GB" sz="3600" b="1" dirty="0">
                <a:solidFill>
                  <a:schemeClr val="accent1">
                    <a:lumMod val="75000"/>
                  </a:schemeClr>
                </a:solidFill>
                <a:latin typeface="Arial" panose="020B0604020202020204" pitchFamily="34" charset="0"/>
                <a:cs typeface="Arial" panose="020B0604020202020204" pitchFamily="34" charset="0"/>
              </a:rPr>
            </a:br>
            <a:endParaRPr lang="en-US" dirty="0"/>
          </a:p>
        </p:txBody>
      </p:sp>
      <p:pic>
        <p:nvPicPr>
          <p:cNvPr id="3" name="Picture 2" descr="A logo with text on it&#10;&#10;AI-generated content may be incorrect.">
            <a:extLst>
              <a:ext uri="{FF2B5EF4-FFF2-40B4-BE49-F238E27FC236}">
                <a16:creationId xmlns:a16="http://schemas.microsoft.com/office/drawing/2014/main" id="{FFB5AD47-F04D-0B07-228E-6F7056A06EB8}"/>
              </a:ext>
            </a:extLst>
          </p:cNvPr>
          <p:cNvPicPr>
            <a:picLocks noChangeAspect="1"/>
          </p:cNvPicPr>
          <p:nvPr/>
        </p:nvPicPr>
        <p:blipFill>
          <a:blip r:embed="rId2"/>
          <a:stretch>
            <a:fillRect/>
          </a:stretch>
        </p:blipFill>
        <p:spPr>
          <a:xfrm>
            <a:off x="387985" y="80552"/>
            <a:ext cx="4131763" cy="1547315"/>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4F21-1CF6-FC4A-9DEB-16871892C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07A8A-64D6-0DCE-9437-4F5681A452C1}"/>
              </a:ext>
            </a:extLst>
          </p:cNvPr>
          <p:cNvSpPr>
            <a:spLocks noGrp="1"/>
          </p:cNvSpPr>
          <p:nvPr>
            <p:ph type="title"/>
          </p:nvPr>
        </p:nvSpPr>
        <p:spPr>
          <a:xfrm>
            <a:off x="936978" y="534206"/>
            <a:ext cx="10410472" cy="1139173"/>
          </a:xfrm>
        </p:spPr>
        <p:txBody>
          <a:bodyPr>
            <a:normAutofit fontScale="90000"/>
          </a:bodyPr>
          <a:lstStyle/>
          <a:p>
            <a:r>
              <a:rPr lang="en-GB" sz="6000" b="1" dirty="0">
                <a:solidFill>
                  <a:srgbClr val="7030A0"/>
                </a:solidFill>
              </a:rPr>
              <a:t>Contraception Services in CPL&amp;R</a:t>
            </a:r>
          </a:p>
        </p:txBody>
      </p:sp>
      <p:sp>
        <p:nvSpPr>
          <p:cNvPr id="3" name="Text Placeholder 2">
            <a:extLst>
              <a:ext uri="{FF2B5EF4-FFF2-40B4-BE49-F238E27FC236}">
                <a16:creationId xmlns:a16="http://schemas.microsoft.com/office/drawing/2014/main" id="{762009DA-7815-E54F-D428-40206CFC79BE}"/>
              </a:ext>
            </a:extLst>
          </p:cNvPr>
          <p:cNvSpPr>
            <a:spLocks noGrp="1"/>
          </p:cNvSpPr>
          <p:nvPr>
            <p:ph type="body" idx="1"/>
          </p:nvPr>
        </p:nvSpPr>
        <p:spPr>
          <a:xfrm>
            <a:off x="936978" y="2068285"/>
            <a:ext cx="10688965" cy="3457303"/>
          </a:xfrm>
        </p:spPr>
        <p:txBody>
          <a:bodyPr>
            <a:normAutofit/>
          </a:bodyPr>
          <a:lstStyle/>
          <a:p>
            <a:pPr marL="0" indent="0">
              <a:buNone/>
            </a:pPr>
            <a:r>
              <a:rPr lang="en-GB" b="1" dirty="0">
                <a:solidFill>
                  <a:srgbClr val="7030A0"/>
                </a:solidFill>
              </a:rPr>
              <a:t>How are we doing?</a:t>
            </a:r>
          </a:p>
          <a:p>
            <a:r>
              <a:rPr lang="en-GB" dirty="0"/>
              <a:t>In East Mids: 2</a:t>
            </a:r>
            <a:r>
              <a:rPr lang="en-GB" baseline="30000" dirty="0"/>
              <a:t>nd</a:t>
            </a:r>
            <a:r>
              <a:rPr lang="en-GB" dirty="0"/>
              <a:t> ex 5 in 2024       [4</a:t>
            </a:r>
            <a:r>
              <a:rPr lang="en-GB" baseline="30000" dirty="0"/>
              <a:t>th</a:t>
            </a:r>
            <a:r>
              <a:rPr lang="en-GB" dirty="0"/>
              <a:t> ex 11 LPC areas in Midlands </a:t>
            </a:r>
            <a:r>
              <a:rPr lang="en-GB" dirty="0" err="1"/>
              <a:t>East+West</a:t>
            </a:r>
            <a:r>
              <a:rPr lang="en-GB" dirty="0"/>
              <a:t> ]</a:t>
            </a:r>
          </a:p>
          <a:p>
            <a:r>
              <a:rPr lang="en-GB" dirty="0"/>
              <a:t>Good ratio of </a:t>
            </a:r>
            <a:r>
              <a:rPr lang="en-GB" i="1" dirty="0"/>
              <a:t>Initiation</a:t>
            </a:r>
            <a:r>
              <a:rPr lang="en-GB" dirty="0"/>
              <a:t> vs </a:t>
            </a:r>
            <a:r>
              <a:rPr lang="en-GB" i="1" dirty="0"/>
              <a:t>Ongoing</a:t>
            </a:r>
            <a:r>
              <a:rPr lang="en-GB" dirty="0"/>
              <a:t> Supply [LLR= </a:t>
            </a:r>
            <a:r>
              <a:rPr lang="en-GB" b="1" dirty="0"/>
              <a:t>10.4</a:t>
            </a:r>
            <a:r>
              <a:rPr lang="en-GB" dirty="0"/>
              <a:t>%]  [Staffs=</a:t>
            </a:r>
            <a:r>
              <a:rPr lang="en-GB" b="1" dirty="0"/>
              <a:t>10.6</a:t>
            </a:r>
            <a:r>
              <a:rPr lang="en-GB" dirty="0"/>
              <a:t>%]</a:t>
            </a:r>
          </a:p>
          <a:p>
            <a:pPr marL="0" indent="0">
              <a:buNone/>
            </a:pPr>
            <a:r>
              <a:rPr lang="en-GB" b="1" dirty="0">
                <a:solidFill>
                  <a:srgbClr val="7030A0"/>
                </a:solidFill>
              </a:rPr>
              <a:t>But: </a:t>
            </a:r>
          </a:p>
          <a:p>
            <a:r>
              <a:rPr lang="en-GB" dirty="0"/>
              <a:t>Contractor Registration: 198/225 = 90%  </a:t>
            </a:r>
            <a:r>
              <a:rPr lang="en-GB" sz="1800" dirty="0">
                <a:solidFill>
                  <a:srgbClr val="7030A0"/>
                </a:solidFill>
              </a:rPr>
              <a:t>(25 contractors still to register)</a:t>
            </a:r>
          </a:p>
          <a:p>
            <a:r>
              <a:rPr lang="en-GB" dirty="0"/>
              <a:t>Contractor Engagement is c.  67%     </a:t>
            </a:r>
            <a:r>
              <a:rPr lang="en-GB" sz="1800" dirty="0">
                <a:solidFill>
                  <a:srgbClr val="7030A0"/>
                </a:solidFill>
              </a:rPr>
              <a:t>(perhaps a training refresh required for some?)</a:t>
            </a:r>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16E552DD-7C0B-9C06-DCD2-D7E86E4C9A2C}"/>
              </a:ext>
            </a:extLst>
          </p:cNvPr>
          <p:cNvPicPr>
            <a:picLocks noChangeAspect="1"/>
          </p:cNvPicPr>
          <p:nvPr/>
        </p:nvPicPr>
        <p:blipFill>
          <a:blip r:embed="rId2"/>
          <a:stretch>
            <a:fillRect/>
          </a:stretch>
        </p:blipFill>
        <p:spPr>
          <a:xfrm>
            <a:off x="170272" y="5677989"/>
            <a:ext cx="3330574" cy="1139172"/>
          </a:xfrm>
          <a:prstGeom prst="rect">
            <a:avLst/>
          </a:prstGeom>
        </p:spPr>
      </p:pic>
    </p:spTree>
    <p:extLst>
      <p:ext uri="{BB962C8B-B14F-4D97-AF65-F5344CB8AC3E}">
        <p14:creationId xmlns:p14="http://schemas.microsoft.com/office/powerpoint/2010/main" val="94511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E6C5-DB5D-6D7F-758E-DBABAC1B6F1C}"/>
            </a:ext>
          </a:extLst>
        </p:cNvPr>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C8CC2C3C-7F42-5A5B-A80A-BB4977E620FA}"/>
              </a:ext>
            </a:extLst>
          </p:cNvPr>
          <p:cNvPicPr>
            <a:picLocks noChangeAspect="1"/>
          </p:cNvPicPr>
          <p:nvPr/>
        </p:nvPicPr>
        <p:blipFill>
          <a:blip r:embed="rId2"/>
          <a:stretch>
            <a:fillRect/>
          </a:stretch>
        </p:blipFill>
        <p:spPr>
          <a:xfrm>
            <a:off x="0" y="5718828"/>
            <a:ext cx="3330574" cy="1139172"/>
          </a:xfrm>
          <a:prstGeom prst="rect">
            <a:avLst/>
          </a:prstGeom>
        </p:spPr>
      </p:pic>
      <p:sp>
        <p:nvSpPr>
          <p:cNvPr id="2" name="Title 1">
            <a:extLst>
              <a:ext uri="{FF2B5EF4-FFF2-40B4-BE49-F238E27FC236}">
                <a16:creationId xmlns:a16="http://schemas.microsoft.com/office/drawing/2014/main" id="{3F0627F8-29C3-E7F9-190B-2BC40F16A418}"/>
              </a:ext>
            </a:extLst>
          </p:cNvPr>
          <p:cNvSpPr>
            <a:spLocks noGrp="1"/>
          </p:cNvSpPr>
          <p:nvPr>
            <p:ph type="title"/>
          </p:nvPr>
        </p:nvSpPr>
        <p:spPr>
          <a:xfrm>
            <a:off x="720283" y="274176"/>
            <a:ext cx="10410472" cy="981187"/>
          </a:xfrm>
        </p:spPr>
        <p:txBody>
          <a:bodyPr>
            <a:normAutofit fontScale="90000"/>
          </a:bodyPr>
          <a:lstStyle/>
          <a:p>
            <a:r>
              <a:rPr lang="en-GB" sz="6000" b="1" dirty="0">
                <a:solidFill>
                  <a:srgbClr val="7030A0"/>
                </a:solidFill>
              </a:rPr>
              <a:t>Contraception Services</a:t>
            </a:r>
          </a:p>
        </p:txBody>
      </p:sp>
      <p:sp>
        <p:nvSpPr>
          <p:cNvPr id="3" name="Text Placeholder 2">
            <a:extLst>
              <a:ext uri="{FF2B5EF4-FFF2-40B4-BE49-F238E27FC236}">
                <a16:creationId xmlns:a16="http://schemas.microsoft.com/office/drawing/2014/main" id="{D4070652-D15F-1D03-4668-C08A74DDCB0E}"/>
              </a:ext>
            </a:extLst>
          </p:cNvPr>
          <p:cNvSpPr>
            <a:spLocks noGrp="1"/>
          </p:cNvSpPr>
          <p:nvPr>
            <p:ph type="body" idx="1"/>
          </p:nvPr>
        </p:nvSpPr>
        <p:spPr>
          <a:xfrm>
            <a:off x="936978" y="2068285"/>
            <a:ext cx="10688965" cy="3457303"/>
          </a:xfrm>
        </p:spPr>
        <p:txBody>
          <a:bodyPr>
            <a:normAutofit/>
          </a:bodyPr>
          <a:lstStyle/>
          <a:p>
            <a:endParaRPr lang="en-GB" sz="1600" dirty="0"/>
          </a:p>
          <a:p>
            <a:endParaRPr lang="en-GB" dirty="0"/>
          </a:p>
        </p:txBody>
      </p:sp>
      <p:pic>
        <p:nvPicPr>
          <p:cNvPr id="4" name="Content Placeholder 7">
            <a:extLst>
              <a:ext uri="{FF2B5EF4-FFF2-40B4-BE49-F238E27FC236}">
                <a16:creationId xmlns:a16="http://schemas.microsoft.com/office/drawing/2014/main" id="{E81735E2-277F-0B92-E3E2-A0DD1A17CD3E}"/>
              </a:ext>
            </a:extLst>
          </p:cNvPr>
          <p:cNvPicPr>
            <a:picLocks noChangeAspect="1"/>
          </p:cNvPicPr>
          <p:nvPr/>
        </p:nvPicPr>
        <p:blipFill>
          <a:blip r:embed="rId3"/>
          <a:stretch>
            <a:fillRect/>
          </a:stretch>
        </p:blipFill>
        <p:spPr>
          <a:xfrm>
            <a:off x="799781" y="1332412"/>
            <a:ext cx="9976787" cy="4554837"/>
          </a:xfrm>
          <a:prstGeom prst="rect">
            <a:avLst/>
          </a:prstGeom>
        </p:spPr>
      </p:pic>
      <p:sp>
        <p:nvSpPr>
          <p:cNvPr id="6" name="Star: 5 Points 5">
            <a:extLst>
              <a:ext uri="{FF2B5EF4-FFF2-40B4-BE49-F238E27FC236}">
                <a16:creationId xmlns:a16="http://schemas.microsoft.com/office/drawing/2014/main" id="{F746B7F8-1CEE-91D5-0D56-EC454C49E09C}"/>
              </a:ext>
            </a:extLst>
          </p:cNvPr>
          <p:cNvSpPr/>
          <p:nvPr/>
        </p:nvSpPr>
        <p:spPr>
          <a:xfrm>
            <a:off x="10887939" y="2204979"/>
            <a:ext cx="301925" cy="26310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7A86B485-BE49-194B-50D3-761614A8FA94}"/>
              </a:ext>
            </a:extLst>
          </p:cNvPr>
          <p:cNvSpPr/>
          <p:nvPr/>
        </p:nvSpPr>
        <p:spPr>
          <a:xfrm>
            <a:off x="10895997" y="2788454"/>
            <a:ext cx="301925" cy="26310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259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ABC36-6884-FF89-CD78-F2BAD063C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CF3E4-40EE-EDE9-9D43-B972CA5E7A09}"/>
              </a:ext>
            </a:extLst>
          </p:cNvPr>
          <p:cNvSpPr>
            <a:spLocks noGrp="1"/>
          </p:cNvSpPr>
          <p:nvPr>
            <p:ph type="title"/>
          </p:nvPr>
        </p:nvSpPr>
        <p:spPr>
          <a:xfrm>
            <a:off x="890764" y="293982"/>
            <a:ext cx="10410472" cy="1016659"/>
          </a:xfrm>
        </p:spPr>
        <p:txBody>
          <a:bodyPr>
            <a:normAutofit fontScale="90000"/>
          </a:bodyPr>
          <a:lstStyle/>
          <a:p>
            <a:r>
              <a:rPr lang="en-GB" sz="6000" b="1" dirty="0">
                <a:solidFill>
                  <a:srgbClr val="7030A0"/>
                </a:solidFill>
              </a:rPr>
              <a:t>Contraception - </a:t>
            </a:r>
            <a:r>
              <a:rPr lang="en-GB" sz="5300" b="1" dirty="0">
                <a:solidFill>
                  <a:srgbClr val="7030A0"/>
                </a:solidFill>
              </a:rPr>
              <a:t>Contractual Changes</a:t>
            </a:r>
          </a:p>
        </p:txBody>
      </p:sp>
      <p:sp>
        <p:nvSpPr>
          <p:cNvPr id="3" name="Text Placeholder 2">
            <a:extLst>
              <a:ext uri="{FF2B5EF4-FFF2-40B4-BE49-F238E27FC236}">
                <a16:creationId xmlns:a16="http://schemas.microsoft.com/office/drawing/2014/main" id="{FC94312E-E519-99E1-A89A-32C829B4C9CF}"/>
              </a:ext>
            </a:extLst>
          </p:cNvPr>
          <p:cNvSpPr>
            <a:spLocks noGrp="1"/>
          </p:cNvSpPr>
          <p:nvPr>
            <p:ph type="body" idx="1"/>
          </p:nvPr>
        </p:nvSpPr>
        <p:spPr>
          <a:xfrm>
            <a:off x="936978" y="1463041"/>
            <a:ext cx="11084750" cy="4286830"/>
          </a:xfrm>
        </p:spPr>
        <p:txBody>
          <a:bodyPr>
            <a:normAutofit fontScale="92500" lnSpcReduction="10000"/>
          </a:bodyPr>
          <a:lstStyle/>
          <a:p>
            <a:pPr marL="342900" indent="-342900">
              <a:buClr>
                <a:srgbClr val="0072CE"/>
              </a:buClr>
              <a:buFont typeface="Arial" panose="020B0604020202020204" pitchFamily="34" charset="0"/>
              <a:buChar char="•"/>
            </a:pPr>
            <a:r>
              <a:rPr lang="en-GB" b="1" dirty="0"/>
              <a:t>Bundling </a:t>
            </a:r>
            <a:r>
              <a:rPr lang="en-GB" dirty="0"/>
              <a:t>– contractors </a:t>
            </a:r>
            <a:r>
              <a:rPr lang="en-GB" i="1" dirty="0"/>
              <a:t>must</a:t>
            </a:r>
            <a:r>
              <a:rPr lang="en-GB" dirty="0"/>
              <a:t> be </a:t>
            </a:r>
            <a:r>
              <a:rPr lang="en-GB" i="1" dirty="0"/>
              <a:t>registered</a:t>
            </a:r>
            <a:r>
              <a:rPr lang="en-GB" dirty="0"/>
              <a:t> to provide PCS from </a:t>
            </a:r>
            <a:r>
              <a:rPr lang="en-GB" u="sng" dirty="0"/>
              <a:t>June 2025</a:t>
            </a:r>
          </a:p>
          <a:p>
            <a:pPr marL="342900" indent="-342900">
              <a:buClr>
                <a:srgbClr val="0072CE"/>
              </a:buClr>
              <a:buFont typeface="Arial" panose="020B0604020202020204" pitchFamily="34" charset="0"/>
              <a:buChar char="•"/>
            </a:pPr>
            <a:r>
              <a:rPr lang="en-GB" b="1" dirty="0"/>
              <a:t>Service Fees </a:t>
            </a:r>
            <a:r>
              <a:rPr lang="en-GB" dirty="0"/>
              <a:t>– increased to £25 (up from £18 for both </a:t>
            </a:r>
            <a:r>
              <a:rPr lang="en-GB" i="1" dirty="0"/>
              <a:t>Initiation</a:t>
            </a:r>
            <a:r>
              <a:rPr lang="en-GB" dirty="0"/>
              <a:t> and </a:t>
            </a:r>
            <a:r>
              <a:rPr lang="en-GB" i="1" dirty="0"/>
              <a:t>Ongoing</a:t>
            </a:r>
            <a:r>
              <a:rPr lang="en-GB" dirty="0"/>
              <a:t> supply)</a:t>
            </a:r>
          </a:p>
          <a:p>
            <a:pPr marL="342900" indent="-342900">
              <a:buClr>
                <a:srgbClr val="0072CE"/>
              </a:buClr>
              <a:buFont typeface="Arial" panose="020B0604020202020204" pitchFamily="34" charset="0"/>
              <a:buChar char="•"/>
            </a:pPr>
            <a:r>
              <a:rPr lang="en-GB" b="1" dirty="0"/>
              <a:t>NHS EHC</a:t>
            </a:r>
            <a:r>
              <a:rPr lang="en-GB" dirty="0"/>
              <a:t> Service – being added to Contraception service menu, October 2025 </a:t>
            </a:r>
            <a:r>
              <a:rPr lang="en-GB" sz="1900" dirty="0">
                <a:solidFill>
                  <a:srgbClr val="7030A0"/>
                </a:solidFill>
              </a:rPr>
              <a:t>(subject to IT)</a:t>
            </a:r>
          </a:p>
          <a:p>
            <a:pPr marL="342900" indent="-342900">
              <a:buClr>
                <a:srgbClr val="0072CE"/>
              </a:buClr>
              <a:buFont typeface="Arial" panose="020B0604020202020204" pitchFamily="34" charset="0"/>
              <a:buChar char="•"/>
            </a:pPr>
            <a:r>
              <a:rPr lang="en-GB" b="1" dirty="0"/>
              <a:t>NHS EHC</a:t>
            </a:r>
            <a:r>
              <a:rPr lang="en-GB" dirty="0"/>
              <a:t> Provision – will be more ‘open access’ (less restrictive age limits ) </a:t>
            </a:r>
          </a:p>
          <a:p>
            <a:pPr marL="342900" indent="-342900">
              <a:buClr>
                <a:srgbClr val="0072CE"/>
              </a:buClr>
              <a:buFont typeface="Arial" panose="020B0604020202020204" pitchFamily="34" charset="0"/>
              <a:buChar char="•"/>
            </a:pPr>
            <a:r>
              <a:rPr lang="en-GB" b="1" dirty="0"/>
              <a:t>NHS EHC Service Fee </a:t>
            </a:r>
            <a:r>
              <a:rPr lang="en-GB" dirty="0"/>
              <a:t>– will be £20 + cost of EHC  [LA EHC = £12.50]</a:t>
            </a:r>
          </a:p>
          <a:p>
            <a:pPr marL="342900" indent="-342900">
              <a:buClr>
                <a:srgbClr val="0072CE"/>
              </a:buClr>
              <a:buFont typeface="Arial" panose="020B0604020202020204" pitchFamily="34" charset="0"/>
              <a:buChar char="•"/>
            </a:pPr>
            <a:r>
              <a:rPr lang="en-GB" b="1" dirty="0"/>
              <a:t>NHS EHC Training Options </a:t>
            </a:r>
            <a:r>
              <a:rPr lang="en-GB" dirty="0"/>
              <a:t>– </a:t>
            </a:r>
            <a:r>
              <a:rPr lang="en-GB" sz="2200" dirty="0"/>
              <a:t> PQS corresponds. More useful &amp; supportive</a:t>
            </a:r>
          </a:p>
          <a:p>
            <a:pPr>
              <a:buClr>
                <a:srgbClr val="0072CE"/>
              </a:buClr>
            </a:pPr>
            <a:endParaRPr lang="en-GB" sz="600" b="1" dirty="0"/>
          </a:p>
          <a:p>
            <a:pPr marL="342900" indent="-342900">
              <a:buClr>
                <a:srgbClr val="0072CE"/>
              </a:buClr>
              <a:buFont typeface="Arial" panose="020B0604020202020204" pitchFamily="34" charset="0"/>
              <a:buChar char="•"/>
            </a:pPr>
            <a:r>
              <a:rPr lang="en-GB" sz="2600" b="1" dirty="0">
                <a:solidFill>
                  <a:srgbClr val="7030A0"/>
                </a:solidFill>
              </a:rPr>
              <a:t>Provision</a:t>
            </a:r>
            <a:r>
              <a:rPr lang="en-GB" b="1" dirty="0"/>
              <a:t>  </a:t>
            </a:r>
            <a:r>
              <a:rPr lang="en-GB" dirty="0"/>
              <a:t>-  MUST </a:t>
            </a:r>
            <a:r>
              <a:rPr lang="en-GB" i="1" dirty="0"/>
              <a:t>deliver</a:t>
            </a:r>
            <a:r>
              <a:rPr lang="en-GB" dirty="0"/>
              <a:t> (</a:t>
            </a:r>
            <a:r>
              <a:rPr lang="en-GB" i="1" dirty="0"/>
              <a:t>n</a:t>
            </a:r>
            <a:r>
              <a:rPr lang="en-GB" dirty="0"/>
              <a:t>?) per month from March 2026. (NB: in the ‘</a:t>
            </a:r>
            <a:r>
              <a:rPr lang="en-GB" b="1" i="1" dirty="0"/>
              <a:t>bundling</a:t>
            </a:r>
            <a:r>
              <a:rPr lang="en-GB" dirty="0"/>
              <a:t>’)</a:t>
            </a:r>
          </a:p>
          <a:p>
            <a:pPr>
              <a:buClr>
                <a:srgbClr val="0072CE"/>
              </a:buClr>
            </a:pPr>
            <a:r>
              <a:rPr lang="en-GB" sz="2200" dirty="0">
                <a:solidFill>
                  <a:srgbClr val="0072CE"/>
                </a:solidFill>
              </a:rPr>
              <a:t>		    </a:t>
            </a:r>
            <a:r>
              <a:rPr lang="en-GB" sz="1900" i="1" dirty="0">
                <a:solidFill>
                  <a:srgbClr val="0072CE"/>
                </a:solidFill>
              </a:rPr>
              <a:t>n</a:t>
            </a:r>
            <a:r>
              <a:rPr lang="en-GB" sz="2200" dirty="0">
                <a:solidFill>
                  <a:srgbClr val="0072CE"/>
                </a:solidFill>
              </a:rPr>
              <a:t> is likely to be the total of PCS and EHC services?  [NB: </a:t>
            </a:r>
            <a:r>
              <a:rPr lang="en-GB" sz="2200" b="1" dirty="0">
                <a:solidFill>
                  <a:srgbClr val="0072CE"/>
                </a:solidFill>
              </a:rPr>
              <a:t>tbc</a:t>
            </a:r>
            <a:r>
              <a:rPr lang="en-GB" sz="2200" dirty="0">
                <a:solidFill>
                  <a:srgbClr val="0072CE"/>
                </a:solidFill>
              </a:rPr>
              <a:t>]</a:t>
            </a:r>
            <a:endParaRPr lang="en-GB" sz="1900" b="1" dirty="0">
              <a:solidFill>
                <a:srgbClr val="0072CE"/>
              </a:solidFill>
            </a:endParaRPr>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89CDD4DC-37BF-D82D-6B4D-A1525D5DFE69}"/>
              </a:ext>
            </a:extLst>
          </p:cNvPr>
          <p:cNvPicPr>
            <a:picLocks noChangeAspect="1"/>
          </p:cNvPicPr>
          <p:nvPr/>
        </p:nvPicPr>
        <p:blipFill>
          <a:blip r:embed="rId2"/>
          <a:stretch>
            <a:fillRect/>
          </a:stretch>
        </p:blipFill>
        <p:spPr>
          <a:xfrm>
            <a:off x="170272" y="5677989"/>
            <a:ext cx="3330574" cy="1139172"/>
          </a:xfrm>
          <a:prstGeom prst="rect">
            <a:avLst/>
          </a:prstGeom>
        </p:spPr>
      </p:pic>
    </p:spTree>
    <p:extLst>
      <p:ext uri="{BB962C8B-B14F-4D97-AF65-F5344CB8AC3E}">
        <p14:creationId xmlns:p14="http://schemas.microsoft.com/office/powerpoint/2010/main" val="154648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42E2-9472-96F4-54A2-D26C9F323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8FFB7-5732-BB05-FCC9-1A380B8082D0}"/>
              </a:ext>
            </a:extLst>
          </p:cNvPr>
          <p:cNvSpPr>
            <a:spLocks noGrp="1"/>
          </p:cNvSpPr>
          <p:nvPr>
            <p:ph type="title"/>
          </p:nvPr>
        </p:nvSpPr>
        <p:spPr>
          <a:xfrm>
            <a:off x="890764" y="293982"/>
            <a:ext cx="10410472" cy="1543527"/>
          </a:xfrm>
        </p:spPr>
        <p:txBody>
          <a:bodyPr>
            <a:normAutofit fontScale="90000"/>
          </a:bodyPr>
          <a:lstStyle/>
          <a:p>
            <a:r>
              <a:rPr lang="en-GB" sz="6000" b="1" dirty="0"/>
              <a:t>Contraception </a:t>
            </a:r>
            <a:r>
              <a:rPr lang="en-GB" sz="6000" b="1" dirty="0">
                <a:solidFill>
                  <a:srgbClr val="7030A0"/>
                </a:solidFill>
              </a:rPr>
              <a:t>- </a:t>
            </a:r>
            <a:r>
              <a:rPr lang="en-GB" sz="5300" b="1" dirty="0"/>
              <a:t>Contractual Changes</a:t>
            </a:r>
          </a:p>
        </p:txBody>
      </p:sp>
      <p:sp>
        <p:nvSpPr>
          <p:cNvPr id="3" name="Text Placeholder 2">
            <a:extLst>
              <a:ext uri="{FF2B5EF4-FFF2-40B4-BE49-F238E27FC236}">
                <a16:creationId xmlns:a16="http://schemas.microsoft.com/office/drawing/2014/main" id="{3C1156B8-978C-F557-139A-DCE5CE7D1CCE}"/>
              </a:ext>
            </a:extLst>
          </p:cNvPr>
          <p:cNvSpPr>
            <a:spLocks noGrp="1"/>
          </p:cNvSpPr>
          <p:nvPr>
            <p:ph type="body" idx="1"/>
          </p:nvPr>
        </p:nvSpPr>
        <p:spPr>
          <a:xfrm>
            <a:off x="936978" y="1463041"/>
            <a:ext cx="10688965" cy="4062548"/>
          </a:xfrm>
        </p:spPr>
        <p:txBody>
          <a:bodyPr>
            <a:normAutofit fontScale="92500"/>
          </a:bodyPr>
          <a:lstStyle/>
          <a:p>
            <a:pPr marL="342900" indent="-342900">
              <a:buClr>
                <a:srgbClr val="0072CE"/>
              </a:buClr>
              <a:buFont typeface="Arial" panose="020B0604020202020204" pitchFamily="34" charset="0"/>
              <a:buChar char="•"/>
            </a:pPr>
            <a:r>
              <a:rPr lang="en-GB" b="1" dirty="0"/>
              <a:t>Bundling Impact </a:t>
            </a:r>
            <a:r>
              <a:rPr lang="en-GB" dirty="0"/>
              <a:t>– must be </a:t>
            </a:r>
            <a:r>
              <a:rPr lang="en-GB" i="1" dirty="0"/>
              <a:t>registered</a:t>
            </a:r>
            <a:r>
              <a:rPr lang="en-GB" dirty="0"/>
              <a:t> to provide PCS from </a:t>
            </a:r>
            <a:r>
              <a:rPr lang="en-GB" u="sng" dirty="0"/>
              <a:t>June</a:t>
            </a:r>
          </a:p>
          <a:p>
            <a:pPr marL="342900" indent="-342900">
              <a:buClr>
                <a:srgbClr val="0072CE"/>
              </a:buClr>
              <a:buFont typeface="Arial" panose="020B0604020202020204" pitchFamily="34" charset="0"/>
              <a:buChar char="•"/>
            </a:pPr>
            <a:r>
              <a:rPr lang="en-GB" b="1" dirty="0"/>
              <a:t>Service Fee </a:t>
            </a:r>
            <a:r>
              <a:rPr lang="en-GB" dirty="0"/>
              <a:t>– </a:t>
            </a:r>
            <a:r>
              <a:rPr lang="en-GB" i="1" dirty="0"/>
              <a:t>Initiation</a:t>
            </a:r>
            <a:r>
              <a:rPr lang="en-GB" dirty="0"/>
              <a:t> increased to £25 (up from £18)</a:t>
            </a:r>
          </a:p>
          <a:p>
            <a:pPr marL="342900" indent="-342900">
              <a:buClr>
                <a:srgbClr val="0072CE"/>
              </a:buClr>
              <a:buFont typeface="Arial" panose="020B0604020202020204" pitchFamily="34" charset="0"/>
              <a:buChar char="•"/>
            </a:pPr>
            <a:r>
              <a:rPr lang="en-GB" b="1" dirty="0"/>
              <a:t>EHC</a:t>
            </a:r>
            <a:r>
              <a:rPr lang="en-GB" dirty="0"/>
              <a:t> Service – being added to Contraception service menu, in October</a:t>
            </a:r>
          </a:p>
          <a:p>
            <a:pPr marL="342900" indent="-342900">
              <a:buClr>
                <a:srgbClr val="0072CE"/>
              </a:buClr>
              <a:buFont typeface="Arial" panose="020B0604020202020204" pitchFamily="34" charset="0"/>
              <a:buChar char="•"/>
            </a:pPr>
            <a:r>
              <a:rPr lang="en-GB" b="1" dirty="0"/>
              <a:t>EHC</a:t>
            </a:r>
            <a:r>
              <a:rPr lang="en-GB" dirty="0"/>
              <a:t> Provision – will be more ‘open access’ (less restrictive age limits ) </a:t>
            </a:r>
          </a:p>
          <a:p>
            <a:pPr marL="342900" indent="-342900">
              <a:buClr>
                <a:srgbClr val="0072CE"/>
              </a:buClr>
              <a:buFont typeface="Arial" panose="020B0604020202020204" pitchFamily="34" charset="0"/>
              <a:buChar char="•"/>
            </a:pPr>
            <a:r>
              <a:rPr lang="en-GB" b="1" dirty="0"/>
              <a:t>EHC Service Fee </a:t>
            </a:r>
            <a:r>
              <a:rPr lang="en-GB" dirty="0"/>
              <a:t>– will be £20 + cost of EHC</a:t>
            </a:r>
          </a:p>
          <a:p>
            <a:pPr marL="342900" indent="-342900">
              <a:buClr>
                <a:srgbClr val="0072CE"/>
              </a:buClr>
              <a:buFont typeface="Arial" panose="020B0604020202020204" pitchFamily="34" charset="0"/>
              <a:buChar char="•"/>
            </a:pPr>
            <a:r>
              <a:rPr lang="en-GB" b="1" dirty="0"/>
              <a:t>EHC Training Options </a:t>
            </a:r>
            <a:r>
              <a:rPr lang="en-GB" dirty="0"/>
              <a:t>– in PQS </a:t>
            </a:r>
            <a:r>
              <a:rPr lang="en-GB" sz="2200" dirty="0"/>
              <a:t>(</a:t>
            </a:r>
            <a:r>
              <a:rPr lang="en-GB" sz="2200" dirty="0" err="1"/>
              <a:t>ie</a:t>
            </a:r>
            <a:r>
              <a:rPr lang="en-GB" sz="2200" dirty="0"/>
              <a:t> supporting provision, PQS being more directly useful)</a:t>
            </a:r>
            <a:endParaRPr lang="en-GB" b="1" dirty="0"/>
          </a:p>
          <a:p>
            <a:pPr marL="342900" indent="-342900">
              <a:buClr>
                <a:srgbClr val="0072CE"/>
              </a:buClr>
              <a:buFont typeface="Arial" panose="020B0604020202020204" pitchFamily="34" charset="0"/>
              <a:buChar char="•"/>
            </a:pPr>
            <a:r>
              <a:rPr lang="en-GB" b="1" dirty="0"/>
              <a:t>Provision </a:t>
            </a:r>
            <a:r>
              <a:rPr lang="en-GB" dirty="0"/>
              <a:t>-  MUST </a:t>
            </a:r>
            <a:r>
              <a:rPr lang="en-GB" i="1" dirty="0"/>
              <a:t>deliver</a:t>
            </a:r>
            <a:r>
              <a:rPr lang="en-GB" dirty="0"/>
              <a:t> (n?) per month, ‘</a:t>
            </a:r>
            <a:r>
              <a:rPr lang="en-GB" b="1" i="1" dirty="0"/>
              <a:t>bundling</a:t>
            </a:r>
            <a:r>
              <a:rPr lang="en-GB" dirty="0"/>
              <a:t>’ from March 2026 - </a:t>
            </a:r>
            <a:r>
              <a:rPr lang="en-GB" sz="2200" dirty="0">
                <a:solidFill>
                  <a:srgbClr val="0072CE"/>
                </a:solidFill>
              </a:rPr>
              <a:t>Likely to be a total of PCS and EHC services?  [tbc]</a:t>
            </a:r>
            <a:endParaRPr lang="en-GB" sz="1900" b="1" dirty="0">
              <a:solidFill>
                <a:srgbClr val="0072CE"/>
              </a:solidFill>
            </a:endParaRPr>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CC316F5C-BDEC-21E9-E492-E9EC5A19E682}"/>
              </a:ext>
            </a:extLst>
          </p:cNvPr>
          <p:cNvPicPr>
            <a:picLocks noChangeAspect="1"/>
          </p:cNvPicPr>
          <p:nvPr/>
        </p:nvPicPr>
        <p:blipFill>
          <a:blip r:embed="rId2"/>
          <a:stretch>
            <a:fillRect/>
          </a:stretch>
        </p:blipFill>
        <p:spPr>
          <a:xfrm>
            <a:off x="170272" y="5677989"/>
            <a:ext cx="3330574" cy="1139172"/>
          </a:xfrm>
          <a:prstGeom prst="rect">
            <a:avLst/>
          </a:prstGeom>
        </p:spPr>
      </p:pic>
      <p:pic>
        <p:nvPicPr>
          <p:cNvPr id="4" name="Content Placeholder 4">
            <a:extLst>
              <a:ext uri="{FF2B5EF4-FFF2-40B4-BE49-F238E27FC236}">
                <a16:creationId xmlns:a16="http://schemas.microsoft.com/office/drawing/2014/main" id="{EC9E0E70-E72E-45B8-9423-0A7151FCF9AD}"/>
              </a:ext>
            </a:extLst>
          </p:cNvPr>
          <p:cNvPicPr>
            <a:picLocks noChangeAspect="1"/>
          </p:cNvPicPr>
          <p:nvPr/>
        </p:nvPicPr>
        <p:blipFill>
          <a:blip r:embed="rId3"/>
          <a:stretch>
            <a:fillRect/>
          </a:stretch>
        </p:blipFill>
        <p:spPr>
          <a:xfrm>
            <a:off x="148938" y="293982"/>
            <a:ext cx="11549881" cy="6362245"/>
          </a:xfrm>
          <a:prstGeom prst="rect">
            <a:avLst/>
          </a:prstGeom>
        </p:spPr>
      </p:pic>
      <p:sp>
        <p:nvSpPr>
          <p:cNvPr id="6" name="TextBox 5">
            <a:extLst>
              <a:ext uri="{FF2B5EF4-FFF2-40B4-BE49-F238E27FC236}">
                <a16:creationId xmlns:a16="http://schemas.microsoft.com/office/drawing/2014/main" id="{00A5D7D6-191D-F394-23C8-CDB287FB86C2}"/>
              </a:ext>
            </a:extLst>
          </p:cNvPr>
          <p:cNvSpPr txBox="1"/>
          <p:nvPr/>
        </p:nvSpPr>
        <p:spPr>
          <a:xfrm>
            <a:off x="4588956" y="4940399"/>
            <a:ext cx="7454106" cy="307777"/>
          </a:xfrm>
          <a:prstGeom prst="rect">
            <a:avLst/>
          </a:prstGeom>
          <a:noFill/>
        </p:spPr>
        <p:txBody>
          <a:bodyPr wrap="square" rtlCol="0">
            <a:spAutoFit/>
          </a:bodyPr>
          <a:lstStyle/>
          <a:p>
            <a:r>
              <a:rPr lang="en-GB" sz="1400" b="1" dirty="0">
                <a:solidFill>
                  <a:srgbClr val="FF0000"/>
                </a:solidFill>
              </a:rPr>
              <a:t>NB: Actively seek an ‘ongoing supply’ intervention, </a:t>
            </a:r>
            <a:r>
              <a:rPr lang="en-GB" sz="1400" b="1" i="1" u="sng" dirty="0">
                <a:solidFill>
                  <a:srgbClr val="FF0000"/>
                </a:solidFill>
              </a:rPr>
              <a:t>before</a:t>
            </a:r>
            <a:r>
              <a:rPr lang="en-GB" sz="1400" b="1" dirty="0">
                <a:solidFill>
                  <a:srgbClr val="FF0000"/>
                </a:solidFill>
              </a:rPr>
              <a:t> receiving a referral for ‘initiation’</a:t>
            </a:r>
          </a:p>
        </p:txBody>
      </p:sp>
      <p:sp>
        <p:nvSpPr>
          <p:cNvPr id="7" name="Star: 5 Points 6">
            <a:extLst>
              <a:ext uri="{FF2B5EF4-FFF2-40B4-BE49-F238E27FC236}">
                <a16:creationId xmlns:a16="http://schemas.microsoft.com/office/drawing/2014/main" id="{998D849C-0727-1FFA-55C8-C9DDB71D09D1}"/>
              </a:ext>
            </a:extLst>
          </p:cNvPr>
          <p:cNvSpPr/>
          <p:nvPr/>
        </p:nvSpPr>
        <p:spPr>
          <a:xfrm>
            <a:off x="3843954" y="4934140"/>
            <a:ext cx="350982" cy="31403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B6B3741C-C22D-D59B-0816-3851544C7358}"/>
              </a:ext>
            </a:extLst>
          </p:cNvPr>
          <p:cNvSpPr/>
          <p:nvPr/>
        </p:nvSpPr>
        <p:spPr>
          <a:xfrm>
            <a:off x="6878056" y="6031502"/>
            <a:ext cx="350982" cy="31403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36617E07-BF36-744B-72A9-CDC69FE233E5}"/>
              </a:ext>
            </a:extLst>
          </p:cNvPr>
          <p:cNvSpPr/>
          <p:nvPr/>
        </p:nvSpPr>
        <p:spPr>
          <a:xfrm>
            <a:off x="6105969" y="6407000"/>
            <a:ext cx="350982" cy="31403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6A94B9BD-D890-AAFC-052D-CAB2B8E176BD}"/>
              </a:ext>
            </a:extLst>
          </p:cNvPr>
          <p:cNvSpPr/>
          <p:nvPr/>
        </p:nvSpPr>
        <p:spPr>
          <a:xfrm>
            <a:off x="7367235" y="5278494"/>
            <a:ext cx="350982" cy="31403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009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E48950-B7E2-AAFD-40C4-D758696B7DFF}"/>
              </a:ext>
            </a:extLst>
          </p:cNvPr>
          <p:cNvPicPr>
            <a:picLocks noChangeAspect="1"/>
          </p:cNvPicPr>
          <p:nvPr/>
        </p:nvPicPr>
        <p:blipFill>
          <a:blip r:embed="rId2"/>
          <a:stretch>
            <a:fillRect/>
          </a:stretch>
        </p:blipFill>
        <p:spPr>
          <a:xfrm>
            <a:off x="139486" y="141261"/>
            <a:ext cx="11846050" cy="6631498"/>
          </a:xfrm>
          <a:prstGeom prst="rect">
            <a:avLst/>
          </a:prstGeom>
        </p:spPr>
      </p:pic>
    </p:spTree>
    <p:extLst>
      <p:ext uri="{BB962C8B-B14F-4D97-AF65-F5344CB8AC3E}">
        <p14:creationId xmlns:p14="http://schemas.microsoft.com/office/powerpoint/2010/main" val="90348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E26DE-7C1A-9D3E-7C7E-7A8860625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3E700-E010-1251-2DA9-FC680E902DF4}"/>
              </a:ext>
            </a:extLst>
          </p:cNvPr>
          <p:cNvSpPr>
            <a:spLocks noGrp="1"/>
          </p:cNvSpPr>
          <p:nvPr>
            <p:ph type="title"/>
          </p:nvPr>
        </p:nvSpPr>
        <p:spPr>
          <a:xfrm>
            <a:off x="890764" y="293982"/>
            <a:ext cx="10410472" cy="1543527"/>
          </a:xfrm>
        </p:spPr>
        <p:txBody>
          <a:bodyPr>
            <a:normAutofit/>
          </a:bodyPr>
          <a:lstStyle/>
          <a:p>
            <a:r>
              <a:rPr lang="en-GB" sz="4800" b="1" dirty="0">
                <a:solidFill>
                  <a:srgbClr val="0070C0"/>
                </a:solidFill>
              </a:rPr>
              <a:t>Pharmacy First in CPL&amp;R</a:t>
            </a:r>
            <a:endParaRPr lang="en-GB" sz="5300" b="1" dirty="0"/>
          </a:p>
        </p:txBody>
      </p:sp>
      <p:sp>
        <p:nvSpPr>
          <p:cNvPr id="3" name="Text Placeholder 2">
            <a:extLst>
              <a:ext uri="{FF2B5EF4-FFF2-40B4-BE49-F238E27FC236}">
                <a16:creationId xmlns:a16="http://schemas.microsoft.com/office/drawing/2014/main" id="{C8B91AA0-E980-AC3D-3EB7-FCAC93DAEB08}"/>
              </a:ext>
            </a:extLst>
          </p:cNvPr>
          <p:cNvSpPr>
            <a:spLocks noGrp="1"/>
          </p:cNvSpPr>
          <p:nvPr>
            <p:ph type="body" idx="1"/>
          </p:nvPr>
        </p:nvSpPr>
        <p:spPr>
          <a:xfrm>
            <a:off x="936978" y="1463041"/>
            <a:ext cx="10864981" cy="4062548"/>
          </a:xfrm>
        </p:spPr>
        <p:txBody>
          <a:bodyPr>
            <a:normAutofit/>
          </a:bodyPr>
          <a:lstStyle/>
          <a:p>
            <a:pPr marL="0" indent="0">
              <a:buNone/>
            </a:pPr>
            <a:r>
              <a:rPr lang="en-GB" b="1" dirty="0">
                <a:solidFill>
                  <a:srgbClr val="0070C0"/>
                </a:solidFill>
              </a:rPr>
              <a:t>How are we doing?</a:t>
            </a:r>
          </a:p>
          <a:p>
            <a:pPr marL="342900" indent="-342900">
              <a:buFont typeface="Arial" panose="020B0604020202020204" pitchFamily="34" charset="0"/>
              <a:buChar char="•"/>
            </a:pPr>
            <a:r>
              <a:rPr lang="en-GB" sz="2400" dirty="0"/>
              <a:t>In East Mids: 1st out of 5 LPC areas in 2024  [4</a:t>
            </a:r>
            <a:r>
              <a:rPr lang="en-GB" sz="2400" baseline="30000" dirty="0"/>
              <a:t>th</a:t>
            </a:r>
            <a:r>
              <a:rPr lang="en-GB" sz="2400" dirty="0"/>
              <a:t> ex 11 in Midlands E+W ]</a:t>
            </a:r>
          </a:p>
          <a:p>
            <a:pPr marL="342900" indent="-342900">
              <a:buFont typeface="Arial" panose="020B0604020202020204" pitchFamily="34" charset="0"/>
              <a:buChar char="•"/>
            </a:pPr>
            <a:r>
              <a:rPr lang="en-GB" sz="2400" dirty="0"/>
              <a:t>LLR Contractor Income: growing, now c. </a:t>
            </a:r>
            <a:r>
              <a:rPr lang="en-GB" sz="2400" b="1" dirty="0"/>
              <a:t>£150,000 </a:t>
            </a:r>
            <a:r>
              <a:rPr lang="en-GB" sz="2400" dirty="0"/>
              <a:t>per month</a:t>
            </a:r>
          </a:p>
          <a:p>
            <a:pPr marL="0" indent="0">
              <a:buNone/>
            </a:pPr>
            <a:r>
              <a:rPr lang="en-GB" sz="1400" dirty="0"/>
              <a:t>				   </a:t>
            </a:r>
            <a:r>
              <a:rPr lang="en-GB" sz="1600" b="1" dirty="0"/>
              <a:t>[£1.8m </a:t>
            </a:r>
            <a:r>
              <a:rPr lang="en-GB" sz="1600" dirty="0"/>
              <a:t>since start, highest PF contractor income in East Midlands]</a:t>
            </a:r>
          </a:p>
          <a:p>
            <a:pPr marL="0" indent="0">
              <a:buNone/>
            </a:pPr>
            <a:r>
              <a:rPr lang="en-GB" b="1" dirty="0">
                <a:solidFill>
                  <a:srgbClr val="0070C0"/>
                </a:solidFill>
              </a:rPr>
              <a:t>But: </a:t>
            </a:r>
          </a:p>
          <a:p>
            <a:pPr marL="342900" indent="-342900">
              <a:buFont typeface="Arial" panose="020B0604020202020204" pitchFamily="34" charset="0"/>
              <a:buChar char="•"/>
            </a:pPr>
            <a:r>
              <a:rPr lang="en-GB" sz="2400" dirty="0"/>
              <a:t>Referrals from surgeries are poor </a:t>
            </a:r>
            <a:r>
              <a:rPr lang="en-GB" sz="1600" dirty="0"/>
              <a:t>[85% of referrals from just 25% of Practices]  [20% sent 0 ]</a:t>
            </a:r>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DBDF95EB-C572-2AA3-3B58-13D9F9403B93}"/>
              </a:ext>
            </a:extLst>
          </p:cNvPr>
          <p:cNvPicPr>
            <a:picLocks noChangeAspect="1"/>
          </p:cNvPicPr>
          <p:nvPr/>
        </p:nvPicPr>
        <p:blipFill>
          <a:blip r:embed="rId2"/>
          <a:stretch>
            <a:fillRect/>
          </a:stretch>
        </p:blipFill>
        <p:spPr>
          <a:xfrm>
            <a:off x="170272" y="5525589"/>
            <a:ext cx="3330574" cy="1291572"/>
          </a:xfrm>
          <a:prstGeom prst="rect">
            <a:avLst/>
          </a:prstGeom>
        </p:spPr>
      </p:pic>
    </p:spTree>
    <p:extLst>
      <p:ext uri="{BB962C8B-B14F-4D97-AF65-F5344CB8AC3E}">
        <p14:creationId xmlns:p14="http://schemas.microsoft.com/office/powerpoint/2010/main" val="322347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C733-7283-CC82-D2C2-CB35963A7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AACC3-8C33-EAEB-566E-9624B9E5B502}"/>
              </a:ext>
            </a:extLst>
          </p:cNvPr>
          <p:cNvSpPr>
            <a:spLocks noGrp="1"/>
          </p:cNvSpPr>
          <p:nvPr>
            <p:ph type="title"/>
          </p:nvPr>
        </p:nvSpPr>
        <p:spPr>
          <a:xfrm>
            <a:off x="890764" y="293982"/>
            <a:ext cx="10410472" cy="1543527"/>
          </a:xfrm>
        </p:spPr>
        <p:txBody>
          <a:bodyPr>
            <a:normAutofit/>
          </a:bodyPr>
          <a:lstStyle/>
          <a:p>
            <a:r>
              <a:rPr lang="en-GB" sz="4800" b="1" dirty="0">
                <a:solidFill>
                  <a:srgbClr val="0070C0"/>
                </a:solidFill>
              </a:rPr>
              <a:t>Pharmacy First Performance</a:t>
            </a:r>
            <a:endParaRPr lang="en-GB" sz="5300" b="1" dirty="0"/>
          </a:p>
        </p:txBody>
      </p:sp>
      <p:sp>
        <p:nvSpPr>
          <p:cNvPr id="3" name="Text Placeholder 2">
            <a:extLst>
              <a:ext uri="{FF2B5EF4-FFF2-40B4-BE49-F238E27FC236}">
                <a16:creationId xmlns:a16="http://schemas.microsoft.com/office/drawing/2014/main" id="{0F8FF8BC-3605-C4AA-D804-93D0F76480A1}"/>
              </a:ext>
            </a:extLst>
          </p:cNvPr>
          <p:cNvSpPr>
            <a:spLocks noGrp="1"/>
          </p:cNvSpPr>
          <p:nvPr>
            <p:ph type="body" idx="1"/>
          </p:nvPr>
        </p:nvSpPr>
        <p:spPr>
          <a:xfrm>
            <a:off x="936978" y="1463041"/>
            <a:ext cx="10688965" cy="4062548"/>
          </a:xfrm>
        </p:spPr>
        <p:txBody>
          <a:bodyPr>
            <a:normAutofit/>
          </a:bodyPr>
          <a:lstStyle/>
          <a:p>
            <a:pPr marL="0" indent="0">
              <a:buNone/>
            </a:pPr>
            <a:r>
              <a:rPr lang="en-GB" b="1" dirty="0">
                <a:solidFill>
                  <a:srgbClr val="0070C0"/>
                </a:solidFill>
              </a:rPr>
              <a:t>How are we doing?</a:t>
            </a:r>
          </a:p>
          <a:p>
            <a:r>
              <a:rPr lang="en-GB" sz="2400" dirty="0"/>
              <a:t>In East </a:t>
            </a:r>
            <a:r>
              <a:rPr lang="en-GB" sz="2400" dirty="0" err="1"/>
              <a:t>Mids</a:t>
            </a:r>
            <a:r>
              <a:rPr lang="en-GB" sz="2400" dirty="0"/>
              <a:t>: 1st ex 5 in 2024 - [4</a:t>
            </a:r>
            <a:r>
              <a:rPr lang="en-GB" sz="2400" baseline="30000" dirty="0"/>
              <a:t>th</a:t>
            </a:r>
            <a:r>
              <a:rPr lang="en-GB" sz="2400" dirty="0"/>
              <a:t> ex 11 areas in Midlands ]</a:t>
            </a:r>
          </a:p>
          <a:p>
            <a:r>
              <a:rPr lang="en-GB" sz="2400" dirty="0"/>
              <a:t>LLR Contractor Income: growing, now c. </a:t>
            </a:r>
            <a:r>
              <a:rPr lang="en-GB" sz="2400" b="1" dirty="0"/>
              <a:t>£150,000 </a:t>
            </a:r>
            <a:r>
              <a:rPr lang="en-GB" sz="2400" dirty="0"/>
              <a:t>per month! </a:t>
            </a:r>
          </a:p>
          <a:p>
            <a:pPr marL="0" indent="0">
              <a:buNone/>
            </a:pPr>
            <a:r>
              <a:rPr lang="en-GB" sz="1400" dirty="0"/>
              <a:t>				</a:t>
            </a:r>
            <a:r>
              <a:rPr lang="en-GB" sz="1600" b="1" dirty="0"/>
              <a:t>[£1,800,000 </a:t>
            </a:r>
            <a:r>
              <a:rPr lang="en-GB" sz="1600" dirty="0"/>
              <a:t>since start, highest contractor income in East Midlands]]</a:t>
            </a:r>
          </a:p>
          <a:p>
            <a:pPr marL="0" indent="0">
              <a:buNone/>
            </a:pPr>
            <a:r>
              <a:rPr lang="en-GB" b="1" dirty="0">
                <a:solidFill>
                  <a:srgbClr val="0070C0"/>
                </a:solidFill>
              </a:rPr>
              <a:t>But: </a:t>
            </a:r>
          </a:p>
          <a:p>
            <a:r>
              <a:rPr lang="en-GB" sz="2400" dirty="0"/>
              <a:t>Referrals from surgeries are poor </a:t>
            </a:r>
            <a:r>
              <a:rPr lang="en-GB" sz="1600" dirty="0"/>
              <a:t>[85% of referrals from just 25% of Practices]  [20% sent 0 ]</a:t>
            </a:r>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6770C62B-BC0B-4A41-293B-42D79DCCDE65}"/>
              </a:ext>
            </a:extLst>
          </p:cNvPr>
          <p:cNvPicPr>
            <a:picLocks noChangeAspect="1"/>
          </p:cNvPicPr>
          <p:nvPr/>
        </p:nvPicPr>
        <p:blipFill>
          <a:blip r:embed="rId2"/>
          <a:stretch>
            <a:fillRect/>
          </a:stretch>
        </p:blipFill>
        <p:spPr>
          <a:xfrm>
            <a:off x="170272" y="5525589"/>
            <a:ext cx="3330574" cy="1291572"/>
          </a:xfrm>
          <a:prstGeom prst="rect">
            <a:avLst/>
          </a:prstGeom>
        </p:spPr>
      </p:pic>
      <p:pic>
        <p:nvPicPr>
          <p:cNvPr id="4" name="Content Placeholder 4">
            <a:extLst>
              <a:ext uri="{FF2B5EF4-FFF2-40B4-BE49-F238E27FC236}">
                <a16:creationId xmlns:a16="http://schemas.microsoft.com/office/drawing/2014/main" id="{82C7BF19-8B81-F5E5-EBDE-7DF36DD7BE00}"/>
              </a:ext>
            </a:extLst>
          </p:cNvPr>
          <p:cNvPicPr>
            <a:picLocks noChangeAspect="1"/>
          </p:cNvPicPr>
          <p:nvPr/>
        </p:nvPicPr>
        <p:blipFill>
          <a:blip r:embed="rId3"/>
          <a:stretch>
            <a:fillRect/>
          </a:stretch>
        </p:blipFill>
        <p:spPr>
          <a:xfrm>
            <a:off x="298256" y="1332411"/>
            <a:ext cx="11053735" cy="5320938"/>
          </a:xfrm>
          <a:prstGeom prst="rect">
            <a:avLst/>
          </a:prstGeom>
        </p:spPr>
      </p:pic>
      <p:sp>
        <p:nvSpPr>
          <p:cNvPr id="6" name="Star: 5 Points 5">
            <a:extLst>
              <a:ext uri="{FF2B5EF4-FFF2-40B4-BE49-F238E27FC236}">
                <a16:creationId xmlns:a16="http://schemas.microsoft.com/office/drawing/2014/main" id="{C26F9C72-869C-537D-298A-D8D846B61F25}"/>
              </a:ext>
            </a:extLst>
          </p:cNvPr>
          <p:cNvSpPr/>
          <p:nvPr/>
        </p:nvSpPr>
        <p:spPr>
          <a:xfrm>
            <a:off x="11351991" y="2440983"/>
            <a:ext cx="209745" cy="20147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67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24B79-DB60-B6A1-29C3-82ED97F8A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8A9D8-6C9E-81EF-7FDA-EB2DA4DA84FA}"/>
              </a:ext>
            </a:extLst>
          </p:cNvPr>
          <p:cNvSpPr>
            <a:spLocks noGrp="1"/>
          </p:cNvSpPr>
          <p:nvPr>
            <p:ph type="title"/>
          </p:nvPr>
        </p:nvSpPr>
        <p:spPr>
          <a:xfrm>
            <a:off x="890764" y="293982"/>
            <a:ext cx="10410472" cy="1543527"/>
          </a:xfrm>
        </p:spPr>
        <p:txBody>
          <a:bodyPr>
            <a:normAutofit/>
          </a:bodyPr>
          <a:lstStyle/>
          <a:p>
            <a:r>
              <a:rPr lang="en-GB" sz="4800" b="1" dirty="0">
                <a:solidFill>
                  <a:srgbClr val="0070C0"/>
                </a:solidFill>
              </a:rPr>
              <a:t>Pharmacy First – Contractual Changes</a:t>
            </a:r>
            <a:endParaRPr lang="en-GB" sz="5300" b="1" dirty="0"/>
          </a:p>
        </p:txBody>
      </p:sp>
      <p:sp>
        <p:nvSpPr>
          <p:cNvPr id="3" name="Text Placeholder 2">
            <a:extLst>
              <a:ext uri="{FF2B5EF4-FFF2-40B4-BE49-F238E27FC236}">
                <a16:creationId xmlns:a16="http://schemas.microsoft.com/office/drawing/2014/main" id="{4BF78070-897A-BA85-9099-053D60A0FA4E}"/>
              </a:ext>
            </a:extLst>
          </p:cNvPr>
          <p:cNvSpPr>
            <a:spLocks noGrp="1"/>
          </p:cNvSpPr>
          <p:nvPr>
            <p:ph type="body" idx="1"/>
          </p:nvPr>
        </p:nvSpPr>
        <p:spPr>
          <a:xfrm>
            <a:off x="781995" y="1230564"/>
            <a:ext cx="11337680" cy="5263225"/>
          </a:xfrm>
        </p:spPr>
        <p:txBody>
          <a:bodyPr>
            <a:normAutofit/>
          </a:bodyPr>
          <a:lstStyle/>
          <a:p>
            <a:pPr marL="342900" indent="-342900">
              <a:buClr>
                <a:srgbClr val="0072CE"/>
              </a:buClr>
              <a:buFont typeface="Arial" panose="020B0604020202020204" pitchFamily="34" charset="0"/>
              <a:buChar char="•"/>
            </a:pPr>
            <a:r>
              <a:rPr lang="en-GB" b="1" dirty="0"/>
              <a:t>Service Fee </a:t>
            </a:r>
            <a:r>
              <a:rPr lang="en-GB" dirty="0"/>
              <a:t>– increases to </a:t>
            </a:r>
            <a:r>
              <a:rPr lang="en-GB" b="1" dirty="0"/>
              <a:t>£17 </a:t>
            </a:r>
          </a:p>
          <a:p>
            <a:pPr marL="342900" indent="-342900">
              <a:buClr>
                <a:srgbClr val="0072CE"/>
              </a:buClr>
              <a:buFont typeface="Arial" panose="020B0604020202020204" pitchFamily="34" charset="0"/>
              <a:buChar char="•"/>
            </a:pPr>
            <a:r>
              <a:rPr lang="en-GB" b="1" dirty="0"/>
              <a:t>Gateway Banding:</a:t>
            </a:r>
            <a:r>
              <a:rPr lang="en-GB" dirty="0"/>
              <a:t>        20-29               +</a:t>
            </a:r>
            <a:r>
              <a:rPr lang="en-GB" b="1" dirty="0"/>
              <a:t>£500              &gt;</a:t>
            </a:r>
            <a:r>
              <a:rPr lang="en-GB" dirty="0"/>
              <a:t>30              +</a:t>
            </a:r>
            <a:r>
              <a:rPr lang="en-GB" b="1" dirty="0"/>
              <a:t>£1,000</a:t>
            </a:r>
          </a:p>
          <a:p>
            <a:pPr marL="0" indent="0">
              <a:buNone/>
            </a:pPr>
            <a:r>
              <a:rPr lang="en-GB" b="1" dirty="0">
                <a:solidFill>
                  <a:srgbClr val="FF6600"/>
                </a:solidFill>
              </a:rPr>
              <a:t>      NB: </a:t>
            </a:r>
            <a:r>
              <a:rPr lang="en-GB" sz="1800" dirty="0"/>
              <a:t>Consider: 19@ £17 each,            20 @ </a:t>
            </a:r>
            <a:r>
              <a:rPr lang="en-GB" sz="1800" b="1" dirty="0">
                <a:solidFill>
                  <a:srgbClr val="FF6600"/>
                </a:solidFill>
              </a:rPr>
              <a:t>£42 </a:t>
            </a:r>
            <a:r>
              <a:rPr lang="en-GB" sz="1800" dirty="0"/>
              <a:t>each                              30 @ </a:t>
            </a:r>
            <a:r>
              <a:rPr lang="en-GB" sz="1800" b="1" dirty="0">
                <a:solidFill>
                  <a:srgbClr val="FF6600"/>
                </a:solidFill>
              </a:rPr>
              <a:t>£50 </a:t>
            </a:r>
            <a:r>
              <a:rPr lang="en-GB" sz="1800" dirty="0"/>
              <a:t>each</a:t>
            </a:r>
          </a:p>
          <a:p>
            <a:pPr marL="0" indent="0">
              <a:buNone/>
            </a:pPr>
            <a:r>
              <a:rPr lang="en-GB" sz="1800" dirty="0"/>
              <a:t>                                                                    (£17+£25)                                       (£17+£33)</a:t>
            </a:r>
          </a:p>
          <a:p>
            <a:pPr marL="285750" indent="-285750">
              <a:buFont typeface="Arial" panose="020B0604020202020204" pitchFamily="34" charset="0"/>
              <a:buChar char="•"/>
            </a:pPr>
            <a:r>
              <a:rPr lang="en-GB" sz="1800" b="1" dirty="0"/>
              <a:t>Bundling Impact </a:t>
            </a:r>
            <a:r>
              <a:rPr lang="en-GB" sz="1800" dirty="0"/>
              <a:t>– threshold fee NOT paid </a:t>
            </a:r>
            <a:r>
              <a:rPr lang="en-GB" sz="1800" i="1" dirty="0"/>
              <a:t>unless</a:t>
            </a:r>
            <a:r>
              <a:rPr lang="en-GB" sz="1800" dirty="0"/>
              <a:t> all 3 services </a:t>
            </a:r>
            <a:r>
              <a:rPr lang="en-GB" sz="1800" i="1" dirty="0"/>
              <a:t>bundled</a:t>
            </a:r>
            <a:r>
              <a:rPr lang="en-GB" sz="1800" dirty="0"/>
              <a:t>, from June 2025</a:t>
            </a:r>
          </a:p>
          <a:p>
            <a:pPr marL="0" indent="0">
              <a:buNone/>
            </a:pPr>
            <a:r>
              <a:rPr lang="en-GB" b="1" dirty="0">
                <a:solidFill>
                  <a:schemeClr val="accent6"/>
                </a:solidFill>
              </a:rPr>
              <a:t>Discussion</a:t>
            </a:r>
            <a:r>
              <a:rPr lang="en-GB" dirty="0">
                <a:solidFill>
                  <a:schemeClr val="accent6"/>
                </a:solidFill>
              </a:rPr>
              <a:t>: </a:t>
            </a:r>
            <a:r>
              <a:rPr lang="en-GB" b="1" i="1" dirty="0"/>
              <a:t>Be ready to Encourage Practices to make electronic referrals?</a:t>
            </a:r>
          </a:p>
          <a:p>
            <a:pPr marL="342900" indent="-342900">
              <a:buFont typeface="Arial" panose="020B0604020202020204" pitchFamily="34" charset="0"/>
              <a:buChar char="•"/>
            </a:pPr>
            <a:r>
              <a:rPr lang="en-GB" dirty="0"/>
              <a:t>Be familiar with arguments for </a:t>
            </a:r>
            <a:r>
              <a:rPr lang="en-GB" i="1" dirty="0"/>
              <a:t>electronic</a:t>
            </a:r>
            <a:r>
              <a:rPr lang="en-GB" dirty="0"/>
              <a:t> </a:t>
            </a:r>
            <a:r>
              <a:rPr lang="en-GB" b="1" dirty="0"/>
              <a:t>Referrals </a:t>
            </a:r>
            <a:r>
              <a:rPr lang="en-GB" dirty="0"/>
              <a:t>over </a:t>
            </a:r>
            <a:r>
              <a:rPr lang="en-GB" i="1" dirty="0"/>
              <a:t>verbal</a:t>
            </a:r>
            <a:r>
              <a:rPr lang="en-GB" dirty="0"/>
              <a:t> </a:t>
            </a:r>
            <a:r>
              <a:rPr lang="en-GB" b="1" dirty="0"/>
              <a:t>Signposting</a:t>
            </a:r>
          </a:p>
          <a:p>
            <a:pPr marL="342900" indent="-342900">
              <a:buFont typeface="Arial" panose="020B0604020202020204" pitchFamily="34" charset="0"/>
              <a:buChar char="•"/>
            </a:pPr>
            <a:r>
              <a:rPr lang="en-GB" dirty="0"/>
              <a:t>SystmOne introducing an </a:t>
            </a:r>
            <a:r>
              <a:rPr lang="en-GB" i="1" dirty="0"/>
              <a:t>inbuilt</a:t>
            </a:r>
            <a:r>
              <a:rPr lang="en-GB" dirty="0"/>
              <a:t> referral module </a:t>
            </a:r>
            <a:r>
              <a:rPr lang="en-GB" sz="1400" dirty="0"/>
              <a:t>[PharmRefer &amp; MFA will be less of a barrier]</a:t>
            </a:r>
          </a:p>
          <a:p>
            <a:pPr marL="342900" indent="-342900">
              <a:buFont typeface="Arial" panose="020B0604020202020204" pitchFamily="34" charset="0"/>
              <a:buChar char="•"/>
            </a:pPr>
            <a:endParaRPr lang="en-GB" sz="1400" dirty="0"/>
          </a:p>
          <a:p>
            <a:pPr lvl="8"/>
            <a:r>
              <a:rPr lang="en-GB" b="1" dirty="0">
                <a:solidFill>
                  <a:srgbClr val="0070C0"/>
                </a:solidFill>
              </a:rPr>
              <a:t>Eg  </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b="1" dirty="0"/>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F252FADA-DF1C-F65E-2D75-AF660F5687AC}"/>
              </a:ext>
            </a:extLst>
          </p:cNvPr>
          <p:cNvPicPr>
            <a:picLocks noChangeAspect="1"/>
          </p:cNvPicPr>
          <p:nvPr/>
        </p:nvPicPr>
        <p:blipFill>
          <a:blip r:embed="rId2"/>
          <a:stretch>
            <a:fillRect/>
          </a:stretch>
        </p:blipFill>
        <p:spPr>
          <a:xfrm>
            <a:off x="170272" y="5525589"/>
            <a:ext cx="3330574" cy="1291572"/>
          </a:xfrm>
          <a:prstGeom prst="rect">
            <a:avLst/>
          </a:prstGeom>
        </p:spPr>
      </p:pic>
      <p:sp>
        <p:nvSpPr>
          <p:cNvPr id="4" name="Arrow: Right 3">
            <a:extLst>
              <a:ext uri="{FF2B5EF4-FFF2-40B4-BE49-F238E27FC236}">
                <a16:creationId xmlns:a16="http://schemas.microsoft.com/office/drawing/2014/main" id="{896F8526-986A-D20E-4618-0F8D98CD7CC2}"/>
              </a:ext>
            </a:extLst>
          </p:cNvPr>
          <p:cNvSpPr/>
          <p:nvPr/>
        </p:nvSpPr>
        <p:spPr>
          <a:xfrm>
            <a:off x="4866202" y="1848330"/>
            <a:ext cx="821954" cy="30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B35BBFB9-15E0-B0C8-D940-617B44CDD256}"/>
              </a:ext>
            </a:extLst>
          </p:cNvPr>
          <p:cNvSpPr/>
          <p:nvPr/>
        </p:nvSpPr>
        <p:spPr>
          <a:xfrm>
            <a:off x="7876406" y="1848330"/>
            <a:ext cx="821954" cy="30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039DB0E-3DB4-9C58-26F7-CCDD0B91D05B}"/>
              </a:ext>
            </a:extLst>
          </p:cNvPr>
          <p:cNvPicPr>
            <a:picLocks noChangeAspect="1"/>
          </p:cNvPicPr>
          <p:nvPr/>
        </p:nvPicPr>
        <p:blipFill>
          <a:blip r:embed="rId3"/>
          <a:stretch>
            <a:fillRect/>
          </a:stretch>
        </p:blipFill>
        <p:spPr>
          <a:xfrm>
            <a:off x="5639742" y="5609511"/>
            <a:ext cx="4473328" cy="304826"/>
          </a:xfrm>
          <a:prstGeom prst="rect">
            <a:avLst/>
          </a:prstGeom>
        </p:spPr>
      </p:pic>
      <p:pic>
        <p:nvPicPr>
          <p:cNvPr id="10" name="Picture 9">
            <a:extLst>
              <a:ext uri="{FF2B5EF4-FFF2-40B4-BE49-F238E27FC236}">
                <a16:creationId xmlns:a16="http://schemas.microsoft.com/office/drawing/2014/main" id="{AF64FCB8-4279-88BC-BF69-BF34623B5FE5}"/>
              </a:ext>
            </a:extLst>
          </p:cNvPr>
          <p:cNvPicPr>
            <a:picLocks noChangeAspect="1"/>
          </p:cNvPicPr>
          <p:nvPr/>
        </p:nvPicPr>
        <p:blipFill>
          <a:blip r:embed="rId4"/>
          <a:stretch>
            <a:fillRect/>
          </a:stretch>
        </p:blipFill>
        <p:spPr>
          <a:xfrm>
            <a:off x="5619057" y="5881696"/>
            <a:ext cx="4473328" cy="388654"/>
          </a:xfrm>
          <a:prstGeom prst="rect">
            <a:avLst/>
          </a:prstGeom>
        </p:spPr>
      </p:pic>
    </p:spTree>
    <p:extLst>
      <p:ext uri="{BB962C8B-B14F-4D97-AF65-F5344CB8AC3E}">
        <p14:creationId xmlns:p14="http://schemas.microsoft.com/office/powerpoint/2010/main" val="422902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708F1-7E67-02A4-9B52-903C561D9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0C918-C3E2-849F-DC89-69370B62D86A}"/>
              </a:ext>
            </a:extLst>
          </p:cNvPr>
          <p:cNvSpPr>
            <a:spLocks noGrp="1"/>
          </p:cNvSpPr>
          <p:nvPr>
            <p:ph type="title"/>
          </p:nvPr>
        </p:nvSpPr>
        <p:spPr>
          <a:xfrm>
            <a:off x="890764" y="293982"/>
            <a:ext cx="10410472" cy="1543527"/>
          </a:xfrm>
        </p:spPr>
        <p:txBody>
          <a:bodyPr>
            <a:normAutofit/>
          </a:bodyPr>
          <a:lstStyle/>
          <a:p>
            <a:r>
              <a:rPr lang="en-GB" sz="4800" b="1" dirty="0">
                <a:solidFill>
                  <a:srgbClr val="0070C0"/>
                </a:solidFill>
              </a:rPr>
              <a:t>Pharmacy First – Contractual Changes</a:t>
            </a:r>
            <a:endParaRPr lang="en-GB" sz="5300" b="1" dirty="0"/>
          </a:p>
        </p:txBody>
      </p:sp>
      <p:sp>
        <p:nvSpPr>
          <p:cNvPr id="3" name="Text Placeholder 2">
            <a:extLst>
              <a:ext uri="{FF2B5EF4-FFF2-40B4-BE49-F238E27FC236}">
                <a16:creationId xmlns:a16="http://schemas.microsoft.com/office/drawing/2014/main" id="{D0A0B9E6-D8D8-98DD-AD57-7A7902498FCA}"/>
              </a:ext>
            </a:extLst>
          </p:cNvPr>
          <p:cNvSpPr>
            <a:spLocks noGrp="1"/>
          </p:cNvSpPr>
          <p:nvPr>
            <p:ph type="body" idx="1"/>
          </p:nvPr>
        </p:nvSpPr>
        <p:spPr>
          <a:xfrm>
            <a:off x="936978" y="1463041"/>
            <a:ext cx="10688965" cy="4062548"/>
          </a:xfrm>
        </p:spPr>
        <p:txBody>
          <a:bodyPr>
            <a:normAutofit fontScale="92500" lnSpcReduction="20000"/>
          </a:bodyPr>
          <a:lstStyle/>
          <a:p>
            <a:pPr marL="342900" indent="-342900">
              <a:buClr>
                <a:srgbClr val="0072CE"/>
              </a:buClr>
              <a:buFont typeface="Arial" panose="020B0604020202020204" pitchFamily="34" charset="0"/>
              <a:buChar char="•"/>
            </a:pPr>
            <a:r>
              <a:rPr lang="en-GB" b="1" dirty="0"/>
              <a:t>Bundling Impact </a:t>
            </a:r>
            <a:r>
              <a:rPr lang="en-GB" dirty="0"/>
              <a:t>– threshold fee NOT paid unless </a:t>
            </a:r>
            <a:r>
              <a:rPr lang="en-GB" i="1" dirty="0"/>
              <a:t>bundled</a:t>
            </a:r>
            <a:r>
              <a:rPr lang="en-GB" dirty="0"/>
              <a:t>, from June</a:t>
            </a:r>
          </a:p>
          <a:p>
            <a:pPr marL="342900" indent="-342900">
              <a:buClr>
                <a:srgbClr val="0072CE"/>
              </a:buClr>
              <a:buFont typeface="Arial" panose="020B0604020202020204" pitchFamily="34" charset="0"/>
              <a:buChar char="•"/>
            </a:pPr>
            <a:r>
              <a:rPr lang="en-GB" b="1" dirty="0"/>
              <a:t>Service Fee </a:t>
            </a:r>
            <a:r>
              <a:rPr lang="en-GB" dirty="0"/>
              <a:t>– increases to </a:t>
            </a:r>
            <a:r>
              <a:rPr lang="en-GB" b="1" dirty="0"/>
              <a:t>£17 </a:t>
            </a:r>
          </a:p>
          <a:p>
            <a:pPr marL="342900" indent="-342900">
              <a:buClr>
                <a:srgbClr val="0072CE"/>
              </a:buClr>
              <a:buFont typeface="Arial" panose="020B0604020202020204" pitchFamily="34" charset="0"/>
              <a:buChar char="•"/>
            </a:pPr>
            <a:r>
              <a:rPr lang="en-GB" b="1" dirty="0"/>
              <a:t>Gateway Banding:</a:t>
            </a:r>
            <a:r>
              <a:rPr lang="en-GB" dirty="0"/>
              <a:t>        20-29               +</a:t>
            </a:r>
            <a:r>
              <a:rPr lang="en-GB" b="1" dirty="0"/>
              <a:t>£500              &gt;</a:t>
            </a:r>
            <a:r>
              <a:rPr lang="en-GB" dirty="0"/>
              <a:t>30              +</a:t>
            </a:r>
            <a:r>
              <a:rPr lang="en-GB" b="1" dirty="0"/>
              <a:t>£1,000</a:t>
            </a:r>
          </a:p>
          <a:p>
            <a:pPr marL="0" indent="0">
              <a:buNone/>
            </a:pPr>
            <a:r>
              <a:rPr lang="en-GB" b="1" dirty="0"/>
              <a:t>   </a:t>
            </a:r>
            <a:r>
              <a:rPr lang="en-GB" sz="1800" dirty="0"/>
              <a:t>Consider: 19@ £17 each,            20 @ </a:t>
            </a:r>
            <a:r>
              <a:rPr lang="en-GB" sz="1800" b="1" dirty="0"/>
              <a:t>£42 </a:t>
            </a:r>
            <a:r>
              <a:rPr lang="en-GB" sz="1800" dirty="0"/>
              <a:t>each                              30 @ </a:t>
            </a:r>
            <a:r>
              <a:rPr lang="en-GB" sz="1800" b="1" dirty="0"/>
              <a:t>£50 </a:t>
            </a:r>
            <a:r>
              <a:rPr lang="en-GB" sz="1800" dirty="0"/>
              <a:t>each</a:t>
            </a:r>
          </a:p>
          <a:p>
            <a:pPr marL="0" indent="0">
              <a:buNone/>
            </a:pPr>
            <a:r>
              <a:rPr lang="en-GB" sz="1800" dirty="0"/>
              <a:t>                                                                 (£17+£25)                                    (£17+£33)</a:t>
            </a:r>
          </a:p>
          <a:p>
            <a:pPr marL="0" indent="0">
              <a:buNone/>
            </a:pPr>
            <a:endParaRPr lang="en-GB" dirty="0"/>
          </a:p>
          <a:p>
            <a:pPr marL="0" indent="0">
              <a:buNone/>
            </a:pPr>
            <a:r>
              <a:rPr lang="en-GB" b="1" dirty="0">
                <a:solidFill>
                  <a:srgbClr val="0070C0"/>
                </a:solidFill>
              </a:rPr>
              <a:t>Discussion</a:t>
            </a:r>
            <a:r>
              <a:rPr lang="en-GB" dirty="0"/>
              <a:t>: Encouraging Practices to make electronic referrals?</a:t>
            </a:r>
          </a:p>
          <a:p>
            <a:r>
              <a:rPr lang="en-GB" dirty="0" err="1"/>
              <a:t>SystmOne</a:t>
            </a:r>
            <a:r>
              <a:rPr lang="en-GB" dirty="0"/>
              <a:t> introducing an </a:t>
            </a:r>
            <a:r>
              <a:rPr lang="en-GB" i="1" dirty="0"/>
              <a:t>inbuilt</a:t>
            </a:r>
            <a:r>
              <a:rPr lang="en-GB" dirty="0"/>
              <a:t> referral module </a:t>
            </a:r>
            <a:r>
              <a:rPr lang="en-GB" sz="1400" dirty="0"/>
              <a:t>[</a:t>
            </a:r>
            <a:r>
              <a:rPr lang="en-GB" sz="1400" dirty="0" err="1"/>
              <a:t>PharmRefer</a:t>
            </a:r>
            <a:r>
              <a:rPr lang="en-GB" sz="1400" dirty="0"/>
              <a:t> &amp; MFA less of a barrier]</a:t>
            </a:r>
          </a:p>
          <a:p>
            <a:r>
              <a:rPr lang="en-GB" dirty="0"/>
              <a:t>Learn the case for </a:t>
            </a:r>
            <a:r>
              <a:rPr lang="en-GB" i="1" dirty="0"/>
              <a:t>electronic</a:t>
            </a:r>
            <a:r>
              <a:rPr lang="en-GB" dirty="0"/>
              <a:t> </a:t>
            </a:r>
            <a:r>
              <a:rPr lang="en-GB" b="1" dirty="0"/>
              <a:t>Referrals </a:t>
            </a:r>
            <a:r>
              <a:rPr lang="en-GB" dirty="0"/>
              <a:t>over </a:t>
            </a:r>
            <a:r>
              <a:rPr lang="en-GB" i="1" dirty="0"/>
              <a:t>verbal</a:t>
            </a:r>
            <a:r>
              <a:rPr lang="en-GB" dirty="0"/>
              <a:t> </a:t>
            </a:r>
            <a:r>
              <a:rPr lang="en-GB" b="1" dirty="0"/>
              <a:t>Signposting</a:t>
            </a:r>
          </a:p>
          <a:p>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92BECFEA-9CF9-C910-9226-51AACDF27DFB}"/>
              </a:ext>
            </a:extLst>
          </p:cNvPr>
          <p:cNvPicPr>
            <a:picLocks noChangeAspect="1"/>
          </p:cNvPicPr>
          <p:nvPr/>
        </p:nvPicPr>
        <p:blipFill>
          <a:blip r:embed="rId2"/>
          <a:stretch>
            <a:fillRect/>
          </a:stretch>
        </p:blipFill>
        <p:spPr>
          <a:xfrm>
            <a:off x="170272" y="5525589"/>
            <a:ext cx="3330574" cy="1291572"/>
          </a:xfrm>
          <a:prstGeom prst="rect">
            <a:avLst/>
          </a:prstGeom>
        </p:spPr>
      </p:pic>
      <p:sp>
        <p:nvSpPr>
          <p:cNvPr id="4" name="Arrow: Right 3">
            <a:extLst>
              <a:ext uri="{FF2B5EF4-FFF2-40B4-BE49-F238E27FC236}">
                <a16:creationId xmlns:a16="http://schemas.microsoft.com/office/drawing/2014/main" id="{0B9B6EB9-B6B5-89E1-1D27-1539F6659E7C}"/>
              </a:ext>
            </a:extLst>
          </p:cNvPr>
          <p:cNvSpPr/>
          <p:nvPr/>
        </p:nvSpPr>
        <p:spPr>
          <a:xfrm>
            <a:off x="4788710" y="2397928"/>
            <a:ext cx="821954" cy="30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CD918B8-8100-9997-54A1-EB14DA0DEEDD}"/>
              </a:ext>
            </a:extLst>
          </p:cNvPr>
          <p:cNvSpPr/>
          <p:nvPr/>
        </p:nvSpPr>
        <p:spPr>
          <a:xfrm>
            <a:off x="7716800" y="2397928"/>
            <a:ext cx="821954" cy="30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4">
            <a:extLst>
              <a:ext uri="{FF2B5EF4-FFF2-40B4-BE49-F238E27FC236}">
                <a16:creationId xmlns:a16="http://schemas.microsoft.com/office/drawing/2014/main" id="{5EA2C283-1AEF-D134-1DFB-D339EBBEB813}"/>
              </a:ext>
            </a:extLst>
          </p:cNvPr>
          <p:cNvPicPr>
            <a:picLocks noChangeAspect="1"/>
          </p:cNvPicPr>
          <p:nvPr/>
        </p:nvPicPr>
        <p:blipFill>
          <a:blip r:embed="rId3"/>
          <a:stretch>
            <a:fillRect/>
          </a:stretch>
        </p:blipFill>
        <p:spPr>
          <a:xfrm>
            <a:off x="345507" y="59532"/>
            <a:ext cx="11500986" cy="6738936"/>
          </a:xfrm>
          <a:prstGeom prst="rect">
            <a:avLst/>
          </a:prstGeom>
        </p:spPr>
      </p:pic>
      <p:pic>
        <p:nvPicPr>
          <p:cNvPr id="8" name="Content Placeholder 4">
            <a:extLst>
              <a:ext uri="{FF2B5EF4-FFF2-40B4-BE49-F238E27FC236}">
                <a16:creationId xmlns:a16="http://schemas.microsoft.com/office/drawing/2014/main" id="{F33AC2EA-FA4C-8FA4-F3CC-0211D6D3D1B3}"/>
              </a:ext>
            </a:extLst>
          </p:cNvPr>
          <p:cNvPicPr>
            <a:picLocks noChangeAspect="1"/>
          </p:cNvPicPr>
          <p:nvPr/>
        </p:nvPicPr>
        <p:blipFill>
          <a:blip r:embed="rId3"/>
          <a:stretch>
            <a:fillRect/>
          </a:stretch>
        </p:blipFill>
        <p:spPr>
          <a:xfrm>
            <a:off x="345507" y="59532"/>
            <a:ext cx="11500986" cy="6738936"/>
          </a:xfrm>
          <a:prstGeom prst="rect">
            <a:avLst/>
          </a:prstGeom>
        </p:spPr>
      </p:pic>
      <p:sp>
        <p:nvSpPr>
          <p:cNvPr id="9" name="TextBox 8">
            <a:extLst>
              <a:ext uri="{FF2B5EF4-FFF2-40B4-BE49-F238E27FC236}">
                <a16:creationId xmlns:a16="http://schemas.microsoft.com/office/drawing/2014/main" id="{FBE4A4A3-2B4E-6DBE-1DAB-ADCA2157CE3A}"/>
              </a:ext>
            </a:extLst>
          </p:cNvPr>
          <p:cNvSpPr txBox="1"/>
          <p:nvPr/>
        </p:nvSpPr>
        <p:spPr>
          <a:xfrm>
            <a:off x="4003301" y="4158344"/>
            <a:ext cx="5366329" cy="369332"/>
          </a:xfrm>
          <a:prstGeom prst="rect">
            <a:avLst/>
          </a:prstGeom>
          <a:noFill/>
        </p:spPr>
        <p:txBody>
          <a:bodyPr wrap="square" rtlCol="0">
            <a:spAutoFit/>
          </a:bodyPr>
          <a:lstStyle/>
          <a:p>
            <a:r>
              <a:rPr lang="en-GB" b="1" dirty="0">
                <a:solidFill>
                  <a:srgbClr val="FF0000"/>
                </a:solidFill>
              </a:rPr>
              <a:t>Makes case for e.referrals over verbal signposting</a:t>
            </a:r>
          </a:p>
        </p:txBody>
      </p:sp>
      <p:sp>
        <p:nvSpPr>
          <p:cNvPr id="10" name="Star: 5 Points 9">
            <a:extLst>
              <a:ext uri="{FF2B5EF4-FFF2-40B4-BE49-F238E27FC236}">
                <a16:creationId xmlns:a16="http://schemas.microsoft.com/office/drawing/2014/main" id="{6598E5FC-4288-24CD-953B-770ACDE854CB}"/>
              </a:ext>
            </a:extLst>
          </p:cNvPr>
          <p:cNvSpPr/>
          <p:nvPr/>
        </p:nvSpPr>
        <p:spPr>
          <a:xfrm>
            <a:off x="3861668" y="4185992"/>
            <a:ext cx="283266" cy="31403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78589D78-59E0-6B66-A3F5-3038AFE93CDD}"/>
              </a:ext>
            </a:extLst>
          </p:cNvPr>
          <p:cNvSpPr/>
          <p:nvPr/>
        </p:nvSpPr>
        <p:spPr>
          <a:xfrm>
            <a:off x="4788710" y="4952656"/>
            <a:ext cx="378691" cy="262524"/>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37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6E88B-E752-6238-485B-02109A5963A1}"/>
              </a:ext>
            </a:extLst>
          </p:cNvPr>
          <p:cNvPicPr>
            <a:picLocks noChangeAspect="1"/>
          </p:cNvPicPr>
          <p:nvPr/>
        </p:nvPicPr>
        <p:blipFill>
          <a:blip r:embed="rId2"/>
          <a:stretch>
            <a:fillRect/>
          </a:stretch>
        </p:blipFill>
        <p:spPr>
          <a:xfrm>
            <a:off x="100740" y="111443"/>
            <a:ext cx="11866044" cy="6661316"/>
          </a:xfrm>
          <a:prstGeom prst="rect">
            <a:avLst/>
          </a:prstGeom>
        </p:spPr>
      </p:pic>
    </p:spTree>
    <p:extLst>
      <p:ext uri="{BB962C8B-B14F-4D97-AF65-F5344CB8AC3E}">
        <p14:creationId xmlns:p14="http://schemas.microsoft.com/office/powerpoint/2010/main" val="234258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1942128" y="1189173"/>
            <a:ext cx="7456349" cy="2059124"/>
          </a:xfrm>
        </p:spPr>
        <p:txBody>
          <a:bodyPr>
            <a:normAutofit fontScale="90000"/>
          </a:bodyPr>
          <a:lstStyle/>
          <a:p>
            <a:pPr algn="l"/>
            <a:r>
              <a:rPr lang="en-GB" sz="4800" dirty="0"/>
              <a:t>Agenda:</a:t>
            </a:r>
            <a:br>
              <a:rPr lang="en-GB" sz="4800" dirty="0"/>
            </a:br>
            <a:r>
              <a:rPr lang="en-GB" sz="2400" b="1" dirty="0"/>
              <a:t>1. </a:t>
            </a:r>
            <a:r>
              <a:rPr lang="en-GB" sz="2400" dirty="0"/>
              <a:t>Pharmacy Services Performance to date </a:t>
            </a:r>
            <a:r>
              <a:rPr lang="en-GB" sz="2400" i="1" dirty="0"/>
              <a:t>and </a:t>
            </a:r>
            <a:r>
              <a:rPr lang="en-GB" sz="2400" dirty="0"/>
              <a:t>Contractual Changes Gareth McCague CPL&amp;R &amp; Paul Gilbert LLR ICB</a:t>
            </a:r>
            <a:br>
              <a:rPr lang="en-GB" sz="5400" dirty="0"/>
            </a:br>
            <a:r>
              <a:rPr lang="en-GB" sz="5400" dirty="0"/>
              <a:t> </a:t>
            </a:r>
            <a:endParaRPr lang="en-GB" dirty="0"/>
          </a:p>
        </p:txBody>
      </p:sp>
      <p:sp>
        <p:nvSpPr>
          <p:cNvPr id="3" name="TextBox 2">
            <a:extLst>
              <a:ext uri="{FF2B5EF4-FFF2-40B4-BE49-F238E27FC236}">
                <a16:creationId xmlns:a16="http://schemas.microsoft.com/office/drawing/2014/main" id="{82007BDE-A669-1550-7CBA-5F8129C19AF2}"/>
              </a:ext>
            </a:extLst>
          </p:cNvPr>
          <p:cNvSpPr txBox="1"/>
          <p:nvPr/>
        </p:nvSpPr>
        <p:spPr>
          <a:xfrm>
            <a:off x="2081349" y="2732541"/>
            <a:ext cx="7070400" cy="1754326"/>
          </a:xfrm>
          <a:prstGeom prst="rect">
            <a:avLst/>
          </a:prstGeom>
          <a:solidFill>
            <a:srgbClr val="48D1BA"/>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n-GB" dirty="0">
                <a:ln w="0"/>
                <a:solidFill>
                  <a:schemeClr val="tx1"/>
                </a:solidFill>
                <a:effectLst>
                  <a:outerShdw blurRad="38100" dist="19050" dir="2700000" algn="tl" rotWithShape="0">
                    <a:schemeClr val="dk1">
                      <a:alpha val="40000"/>
                    </a:schemeClr>
                  </a:outerShdw>
                </a:effectLst>
                <a:latin typeface="Mokoko Medium" panose="02060503020203020204"/>
              </a:rPr>
              <a:t>Blood Pressure Checks</a:t>
            </a:r>
          </a:p>
          <a:p>
            <a:pPr marL="457200" indent="-457200">
              <a:buFont typeface="Arial" panose="020B0604020202020204" pitchFamily="34" charset="0"/>
              <a:buChar char="•"/>
            </a:pPr>
            <a:r>
              <a:rPr lang="en-GB" dirty="0">
                <a:ln w="0"/>
                <a:solidFill>
                  <a:schemeClr val="accent1"/>
                </a:solidFill>
                <a:effectLst>
                  <a:outerShdw blurRad="38100" dist="25400" dir="5400000" algn="ctr" rotWithShape="0">
                    <a:srgbClr val="6E747A">
                      <a:alpha val="43000"/>
                    </a:srgbClr>
                  </a:outerShdw>
                </a:effectLst>
                <a:latin typeface="Mokoko Medium" panose="02060503020203020204"/>
              </a:rPr>
              <a:t>Pharmacy First Service</a:t>
            </a:r>
          </a:p>
          <a:p>
            <a:pPr marL="457200" indent="-457200">
              <a:buFont typeface="Arial" panose="020B0604020202020204" pitchFamily="34" charset="0"/>
              <a:buChar char="•"/>
            </a:pPr>
            <a:r>
              <a:rPr lang="en-GB" dirty="0">
                <a:ln w="0"/>
                <a:solidFill>
                  <a:schemeClr val="accent2"/>
                </a:solidFill>
                <a:effectLst>
                  <a:outerShdw blurRad="38100" dist="19050" dir="2700000" algn="tl" rotWithShape="0">
                    <a:schemeClr val="dk1">
                      <a:alpha val="40000"/>
                    </a:schemeClr>
                  </a:outerShdw>
                </a:effectLst>
                <a:latin typeface="Mokoko Medium" panose="02060503020203020204"/>
              </a:rPr>
              <a:t>Contraception Service</a:t>
            </a:r>
          </a:p>
          <a:p>
            <a:pPr marL="457200" indent="-457200">
              <a:buFont typeface="Arial" panose="020B0604020202020204" pitchFamily="34" charset="0"/>
              <a:buChar char="•"/>
            </a:pPr>
            <a:r>
              <a:rPr lang="en-GB" dirty="0">
                <a:ln w="0"/>
                <a:solidFill>
                  <a:srgbClr val="009900"/>
                </a:solidFill>
                <a:effectLst>
                  <a:outerShdw blurRad="38100" dist="19050" dir="2700000" algn="tl" rotWithShape="0">
                    <a:schemeClr val="dk1">
                      <a:alpha val="40000"/>
                    </a:schemeClr>
                  </a:outerShdw>
                </a:effectLst>
                <a:latin typeface="Mokoko Medium" panose="02060503020203020204"/>
              </a:rPr>
              <a:t>NMS</a:t>
            </a:r>
          </a:p>
          <a:p>
            <a:pPr marL="457200" indent="-457200">
              <a:buFont typeface="Arial" panose="020B0604020202020204" pitchFamily="34" charset="0"/>
              <a:buChar char="•"/>
            </a:pPr>
            <a:r>
              <a:rPr lang="en-GB" dirty="0">
                <a:ln w="0"/>
                <a:solidFill>
                  <a:schemeClr val="accent6"/>
                </a:solidFill>
                <a:effectLst>
                  <a:outerShdw blurRad="38100" dist="19050" dir="2700000" algn="tl" rotWithShape="0">
                    <a:schemeClr val="dk1">
                      <a:alpha val="40000"/>
                    </a:schemeClr>
                  </a:outerShdw>
                </a:effectLst>
                <a:latin typeface="Mokoko Medium" panose="02060503020203020204"/>
              </a:rPr>
              <a:t>PQS</a:t>
            </a:r>
          </a:p>
          <a:p>
            <a:r>
              <a:rPr lang="en-GB" dirty="0">
                <a:ln w="0"/>
                <a:solidFill>
                  <a:schemeClr val="accent1"/>
                </a:solidFill>
                <a:effectLst>
                  <a:outerShdw blurRad="38100" dist="19050" dir="2700000" algn="tl" rotWithShape="0">
                    <a:schemeClr val="dk1">
                      <a:alpha val="40000"/>
                    </a:schemeClr>
                  </a:outerShdw>
                </a:effectLst>
                <a:latin typeface="Mokoko Medium" panose="02060503020203020204"/>
              </a:rPr>
              <a:t>					</a:t>
            </a:r>
            <a:r>
              <a:rPr lang="en-GB" dirty="0">
                <a:ln w="0"/>
                <a:solidFill>
                  <a:srgbClr val="FF0000"/>
                </a:solidFill>
                <a:effectLst>
                  <a:outerShdw blurRad="38100" dist="19050" dir="2700000" algn="tl" rotWithShape="0">
                    <a:schemeClr val="dk1">
                      <a:alpha val="40000"/>
                    </a:schemeClr>
                  </a:outerShdw>
                </a:effectLst>
                <a:latin typeface="Mokoko Medium" panose="02060503020203020204"/>
              </a:rPr>
              <a:t>Use ‘chat’ for questions </a:t>
            </a:r>
          </a:p>
        </p:txBody>
      </p:sp>
      <p:sp>
        <p:nvSpPr>
          <p:cNvPr id="5" name="TextBox 4">
            <a:extLst>
              <a:ext uri="{FF2B5EF4-FFF2-40B4-BE49-F238E27FC236}">
                <a16:creationId xmlns:a16="http://schemas.microsoft.com/office/drawing/2014/main" id="{81C37F8C-EEA1-5768-9B28-5214FA0A3CF7}"/>
              </a:ext>
            </a:extLst>
          </p:cNvPr>
          <p:cNvSpPr txBox="1"/>
          <p:nvPr/>
        </p:nvSpPr>
        <p:spPr>
          <a:xfrm>
            <a:off x="2081465" y="4486867"/>
            <a:ext cx="8263654" cy="2062103"/>
          </a:xfrm>
          <a:prstGeom prst="rect">
            <a:avLst/>
          </a:prstGeom>
          <a:noFill/>
        </p:spPr>
        <p:txBody>
          <a:bodyPr wrap="square">
            <a:spAutoFit/>
          </a:bodyPr>
          <a:lstStyle/>
          <a:p>
            <a:r>
              <a:rPr lang="en-GB" sz="2200" b="1" dirty="0">
                <a:solidFill>
                  <a:schemeClr val="tx2"/>
                </a:solidFill>
                <a:latin typeface="Mokoko Medium" panose="02060503020203020204" pitchFamily="18" charset="77"/>
                <a:ea typeface="+mj-ea"/>
              </a:rPr>
              <a:t>2</a:t>
            </a:r>
            <a:r>
              <a:rPr lang="en-GB" sz="2200" dirty="0">
                <a:solidFill>
                  <a:schemeClr val="tx2"/>
                </a:solidFill>
                <a:latin typeface="Mokoko Medium" panose="02060503020203020204" pitchFamily="18" charset="77"/>
                <a:ea typeface="+mj-ea"/>
              </a:rPr>
              <a:t>. Further details of Funding Settlement 2025/26- Rajshri Owen</a:t>
            </a:r>
          </a:p>
          <a:p>
            <a:pPr marL="0" indent="0">
              <a:buNone/>
            </a:pPr>
            <a:endParaRPr lang="en-US" sz="2200" b="1" dirty="0">
              <a:solidFill>
                <a:schemeClr val="tx2"/>
              </a:solidFill>
              <a:latin typeface="Mokoko Medium" panose="02060503020203020204" pitchFamily="18" charset="77"/>
              <a:ea typeface="+mj-ea"/>
            </a:endParaRPr>
          </a:p>
          <a:p>
            <a:pPr marL="0" indent="0">
              <a:buNone/>
            </a:pPr>
            <a:r>
              <a:rPr lang="en-US" sz="2200" b="1" dirty="0">
                <a:solidFill>
                  <a:schemeClr val="tx2"/>
                </a:solidFill>
                <a:latin typeface="Mokoko Medium" panose="02060503020203020204" pitchFamily="18" charset="77"/>
                <a:ea typeface="+mj-ea"/>
              </a:rPr>
              <a:t>3. </a:t>
            </a:r>
            <a:r>
              <a:rPr lang="en-US" sz="2200" dirty="0">
                <a:solidFill>
                  <a:schemeClr val="tx2"/>
                </a:solidFill>
                <a:latin typeface="Mokoko Medium" panose="02060503020203020204" pitchFamily="18" charset="77"/>
                <a:ea typeface="+mj-ea"/>
              </a:rPr>
              <a:t>Offer to Community Pharmacy: </a:t>
            </a:r>
            <a:r>
              <a:rPr lang="en-US" sz="2200" b="1" dirty="0">
                <a:solidFill>
                  <a:schemeClr val="tx2"/>
                </a:solidFill>
                <a:latin typeface="Mokoko Medium" panose="02060503020203020204" pitchFamily="18" charset="77"/>
                <a:ea typeface="+mj-ea"/>
              </a:rPr>
              <a:t>Technician Apprenticeship Funding </a:t>
            </a:r>
            <a:r>
              <a:rPr lang="en-GB" sz="2200" dirty="0">
                <a:solidFill>
                  <a:schemeClr val="tx2"/>
                </a:solidFill>
                <a:latin typeface="Mokoko Medium" panose="02060503020203020204" pitchFamily="18" charset="77"/>
                <a:ea typeface="+mj-ea"/>
              </a:rPr>
              <a:t>- Ms Suki Tagger NHS England</a:t>
            </a:r>
          </a:p>
          <a:p>
            <a:pPr marL="0" indent="0">
              <a:buNone/>
            </a:pPr>
            <a:endParaRPr lang="en-GB" sz="2200" dirty="0">
              <a:solidFill>
                <a:schemeClr val="tx2"/>
              </a:solidFill>
              <a:latin typeface="Mokoko Medium" panose="02060503020203020204" pitchFamily="18" charset="77"/>
              <a:ea typeface="+mj-ea"/>
            </a:endParaRPr>
          </a:p>
          <a:p>
            <a:endParaRPr lang="en-GB" sz="1800" dirty="0"/>
          </a:p>
        </p:txBody>
      </p:sp>
      <p:sp>
        <p:nvSpPr>
          <p:cNvPr id="6" name="Rectangle 5">
            <a:extLst>
              <a:ext uri="{FF2B5EF4-FFF2-40B4-BE49-F238E27FC236}">
                <a16:creationId xmlns:a16="http://schemas.microsoft.com/office/drawing/2014/main" id="{7565C50F-2DC9-7481-4969-E038F158A6C9}"/>
              </a:ext>
            </a:extLst>
          </p:cNvPr>
          <p:cNvSpPr/>
          <p:nvPr/>
        </p:nvSpPr>
        <p:spPr>
          <a:xfrm>
            <a:off x="2299063" y="4275909"/>
            <a:ext cx="182880" cy="1306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Right Brace 3">
            <a:extLst>
              <a:ext uri="{FF2B5EF4-FFF2-40B4-BE49-F238E27FC236}">
                <a16:creationId xmlns:a16="http://schemas.microsoft.com/office/drawing/2014/main" id="{8CA5E7CD-4E65-AD02-6B0A-B3A85C7B8FB1}"/>
              </a:ext>
            </a:extLst>
          </p:cNvPr>
          <p:cNvSpPr/>
          <p:nvPr/>
        </p:nvSpPr>
        <p:spPr>
          <a:xfrm>
            <a:off x="4967207" y="2732541"/>
            <a:ext cx="402956" cy="940557"/>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2293F14B-79B2-EB5E-2962-C17F583E797E}"/>
              </a:ext>
            </a:extLst>
          </p:cNvPr>
          <p:cNvSpPr txBox="1"/>
          <p:nvPr/>
        </p:nvSpPr>
        <p:spPr>
          <a:xfrm>
            <a:off x="5509384" y="3002764"/>
            <a:ext cx="1701448" cy="400110"/>
          </a:xfrm>
          <a:prstGeom prst="rect">
            <a:avLst/>
          </a:prstGeom>
          <a:noFill/>
        </p:spPr>
        <p:txBody>
          <a:bodyPr wrap="square" rtlCol="0">
            <a:spAutoFit/>
          </a:bodyPr>
          <a:lstStyle/>
          <a:p>
            <a:r>
              <a:rPr lang="en-GB" sz="2000" i="1" dirty="0">
                <a:solidFill>
                  <a:srgbClr val="FF0000"/>
                </a:solidFill>
              </a:rPr>
              <a:t>“bundling”</a:t>
            </a:r>
          </a:p>
        </p:txBody>
      </p:sp>
    </p:spTree>
    <p:extLst>
      <p:ext uri="{BB962C8B-B14F-4D97-AF65-F5344CB8AC3E}">
        <p14:creationId xmlns:p14="http://schemas.microsoft.com/office/powerpoint/2010/main" val="128081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C3666-555A-DB0E-7085-DED3CB7983C8}"/>
              </a:ext>
            </a:extLst>
          </p:cNvPr>
          <p:cNvPicPr>
            <a:picLocks noChangeAspect="1"/>
          </p:cNvPicPr>
          <p:nvPr/>
        </p:nvPicPr>
        <p:blipFill>
          <a:blip r:embed="rId2"/>
          <a:stretch>
            <a:fillRect/>
          </a:stretch>
        </p:blipFill>
        <p:spPr>
          <a:xfrm>
            <a:off x="139485" y="56621"/>
            <a:ext cx="11807733" cy="6685142"/>
          </a:xfrm>
          <a:prstGeom prst="rect">
            <a:avLst/>
          </a:prstGeom>
        </p:spPr>
      </p:pic>
    </p:spTree>
    <p:extLst>
      <p:ext uri="{BB962C8B-B14F-4D97-AF65-F5344CB8AC3E}">
        <p14:creationId xmlns:p14="http://schemas.microsoft.com/office/powerpoint/2010/main" val="217577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52A3-0182-779D-0703-CAF5C51BA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6B885-EC25-B746-FDA3-EEDBA4EE0066}"/>
              </a:ext>
            </a:extLst>
          </p:cNvPr>
          <p:cNvSpPr>
            <a:spLocks noGrp="1"/>
          </p:cNvSpPr>
          <p:nvPr>
            <p:ph type="title"/>
          </p:nvPr>
        </p:nvSpPr>
        <p:spPr>
          <a:xfrm>
            <a:off x="890764" y="293982"/>
            <a:ext cx="10410472" cy="1543527"/>
          </a:xfrm>
        </p:spPr>
        <p:txBody>
          <a:bodyPr>
            <a:normAutofit fontScale="90000"/>
          </a:bodyPr>
          <a:lstStyle/>
          <a:p>
            <a:r>
              <a:rPr lang="en-GB" sz="4800" b="1" dirty="0">
                <a:solidFill>
                  <a:srgbClr val="009900"/>
                </a:solidFill>
              </a:rPr>
              <a:t>New Meds Service - Contractual Changes</a:t>
            </a:r>
          </a:p>
        </p:txBody>
      </p:sp>
      <p:sp>
        <p:nvSpPr>
          <p:cNvPr id="3" name="Text Placeholder 2">
            <a:extLst>
              <a:ext uri="{FF2B5EF4-FFF2-40B4-BE49-F238E27FC236}">
                <a16:creationId xmlns:a16="http://schemas.microsoft.com/office/drawing/2014/main" id="{9AEEA477-0E5C-83D5-DC3F-9A9E3037C324}"/>
              </a:ext>
            </a:extLst>
          </p:cNvPr>
          <p:cNvSpPr>
            <a:spLocks noGrp="1"/>
          </p:cNvSpPr>
          <p:nvPr>
            <p:ph type="body" idx="1"/>
          </p:nvPr>
        </p:nvSpPr>
        <p:spPr>
          <a:xfrm>
            <a:off x="936978" y="1463041"/>
            <a:ext cx="10688965" cy="4062548"/>
          </a:xfrm>
        </p:spPr>
        <p:txBody>
          <a:bodyPr>
            <a:normAutofit fontScale="92500" lnSpcReduction="20000"/>
          </a:bodyPr>
          <a:lstStyle/>
          <a:p>
            <a:pPr marL="342900" indent="-342900">
              <a:buClr>
                <a:srgbClr val="0072CE"/>
              </a:buClr>
              <a:buFont typeface="Arial" panose="020B0604020202020204" pitchFamily="34" charset="0"/>
              <a:buChar char="•"/>
            </a:pPr>
            <a:r>
              <a:rPr lang="en-GB" b="1" dirty="0"/>
              <a:t>Bundling Impact </a:t>
            </a:r>
            <a:r>
              <a:rPr lang="en-GB" dirty="0"/>
              <a:t>– not applicable</a:t>
            </a:r>
          </a:p>
          <a:p>
            <a:pPr marL="342900" indent="-342900">
              <a:buClr>
                <a:srgbClr val="0072CE"/>
              </a:buClr>
              <a:buFont typeface="Arial" panose="020B0604020202020204" pitchFamily="34" charset="0"/>
              <a:buChar char="•"/>
            </a:pPr>
            <a:r>
              <a:rPr lang="en-GB" b="1" dirty="0"/>
              <a:t>Split Service Fee </a:t>
            </a:r>
            <a:r>
              <a:rPr lang="en-GB" dirty="0"/>
              <a:t>– </a:t>
            </a:r>
            <a:r>
              <a:rPr lang="en-GB" i="1" dirty="0"/>
              <a:t>intervention</a:t>
            </a:r>
            <a:r>
              <a:rPr lang="en-GB" dirty="0"/>
              <a:t> part £14, </a:t>
            </a:r>
            <a:r>
              <a:rPr lang="en-GB" i="1" dirty="0"/>
              <a:t>follow up</a:t>
            </a:r>
            <a:r>
              <a:rPr lang="en-GB" dirty="0"/>
              <a:t> £14</a:t>
            </a:r>
          </a:p>
          <a:p>
            <a:pPr marL="342900" indent="-342900">
              <a:buClr>
                <a:srgbClr val="0072CE"/>
              </a:buClr>
              <a:buFont typeface="Arial" panose="020B0604020202020204" pitchFamily="34" charset="0"/>
              <a:buChar char="•"/>
            </a:pPr>
            <a:r>
              <a:rPr lang="en-GB" b="1" dirty="0"/>
              <a:t>Patient Contact </a:t>
            </a:r>
            <a:r>
              <a:rPr lang="en-GB" dirty="0"/>
              <a:t>– claims </a:t>
            </a:r>
            <a:r>
              <a:rPr lang="en-GB" u="sng" dirty="0"/>
              <a:t>only</a:t>
            </a:r>
            <a:r>
              <a:rPr lang="en-GB" dirty="0"/>
              <a:t> if patient </a:t>
            </a:r>
            <a:r>
              <a:rPr lang="en-GB" i="1" dirty="0"/>
              <a:t>consultation</a:t>
            </a:r>
            <a:r>
              <a:rPr lang="en-GB" dirty="0"/>
              <a:t> taken place</a:t>
            </a:r>
          </a:p>
          <a:p>
            <a:pPr marL="342900" indent="-342900">
              <a:buClr>
                <a:srgbClr val="0072CE"/>
              </a:buClr>
              <a:buFont typeface="Arial" panose="020B0604020202020204" pitchFamily="34" charset="0"/>
              <a:buChar char="•"/>
            </a:pPr>
            <a:r>
              <a:rPr lang="en-GB" b="1" dirty="0"/>
              <a:t>Service Caps </a:t>
            </a:r>
            <a:r>
              <a:rPr lang="en-GB" dirty="0"/>
              <a:t>– </a:t>
            </a:r>
            <a:r>
              <a:rPr lang="en-GB" i="1" dirty="0"/>
              <a:t>appears</a:t>
            </a:r>
            <a:r>
              <a:rPr lang="en-GB" dirty="0"/>
              <a:t> to have doubled, but it computes the separate parts</a:t>
            </a:r>
          </a:p>
          <a:p>
            <a:pPr marL="342900" indent="-342900">
              <a:buClr>
                <a:srgbClr val="0072CE"/>
              </a:buClr>
              <a:buFont typeface="Arial" panose="020B0604020202020204" pitchFamily="34" charset="0"/>
              <a:buChar char="•"/>
            </a:pPr>
            <a:r>
              <a:rPr lang="en-GB" b="1" dirty="0"/>
              <a:t>Off-site </a:t>
            </a:r>
            <a:r>
              <a:rPr lang="en-GB" b="1" dirty="0" err="1"/>
              <a:t>subContracting</a:t>
            </a:r>
            <a:r>
              <a:rPr lang="en-GB" b="1" dirty="0"/>
              <a:t> </a:t>
            </a:r>
            <a:r>
              <a:rPr lang="en-GB" dirty="0"/>
              <a:t>-  not allowed, except by employees</a:t>
            </a:r>
          </a:p>
          <a:p>
            <a:pPr marL="342900" indent="-342900">
              <a:buClr>
                <a:srgbClr val="0072CE"/>
              </a:buClr>
              <a:buFont typeface="Arial" panose="020B0604020202020204" pitchFamily="34" charset="0"/>
              <a:buChar char="•"/>
            </a:pPr>
            <a:r>
              <a:rPr lang="en-GB" b="1" dirty="0"/>
              <a:t>MYS Changes </a:t>
            </a:r>
            <a:r>
              <a:rPr lang="en-GB" dirty="0"/>
              <a:t>– until MYS IT is updated, claim </a:t>
            </a:r>
            <a:r>
              <a:rPr lang="en-GB" i="1" u="sng" dirty="0"/>
              <a:t>sum</a:t>
            </a:r>
            <a:r>
              <a:rPr lang="en-GB" dirty="0"/>
              <a:t> of </a:t>
            </a:r>
            <a:r>
              <a:rPr lang="en-GB" i="1" dirty="0"/>
              <a:t>interventions</a:t>
            </a:r>
            <a:r>
              <a:rPr lang="en-GB" dirty="0"/>
              <a:t> &amp; </a:t>
            </a:r>
            <a:r>
              <a:rPr lang="en-GB" i="1" dirty="0"/>
              <a:t>follow ups</a:t>
            </a:r>
          </a:p>
          <a:p>
            <a:pPr marL="1200150" lvl="2" indent="-285750">
              <a:buClr>
                <a:srgbClr val="0072CE"/>
              </a:buClr>
              <a:buFont typeface="Arial" panose="020B0604020202020204" pitchFamily="34" charset="0"/>
              <a:buChar char="•"/>
            </a:pPr>
            <a:r>
              <a:rPr lang="en-GB" i="1" dirty="0">
                <a:solidFill>
                  <a:srgbClr val="FF6600"/>
                </a:solidFill>
              </a:rPr>
              <a:t>- Eg 20 completed Interventions + 11 completed Follow ups  = MYS Claim for 31 NMS fees</a:t>
            </a:r>
          </a:p>
          <a:p>
            <a:pPr marL="342900" indent="-342900">
              <a:buClr>
                <a:srgbClr val="0072CE"/>
              </a:buClr>
              <a:buFont typeface="Arial" panose="020B0604020202020204" pitchFamily="34" charset="0"/>
              <a:buChar char="•"/>
            </a:pPr>
            <a:r>
              <a:rPr lang="en-GB" b="1" dirty="0"/>
              <a:t>Expansion </a:t>
            </a:r>
            <a:r>
              <a:rPr lang="en-GB" dirty="0"/>
              <a:t>– from October, meds for </a:t>
            </a:r>
            <a:r>
              <a:rPr lang="en-GB" i="1" dirty="0"/>
              <a:t>depression</a:t>
            </a:r>
            <a:r>
              <a:rPr lang="en-GB" dirty="0"/>
              <a:t> will be eligible for NMS</a:t>
            </a:r>
          </a:p>
          <a:p>
            <a:pPr marL="342900" indent="-342900">
              <a:buClr>
                <a:srgbClr val="0072CE"/>
              </a:buClr>
              <a:buFont typeface="Arial" panose="020B0604020202020204" pitchFamily="34" charset="0"/>
              <a:buChar char="•"/>
            </a:pPr>
            <a:r>
              <a:rPr lang="en-GB" b="1" dirty="0"/>
              <a:t>Training</a:t>
            </a:r>
            <a:r>
              <a:rPr lang="en-GB" dirty="0"/>
              <a:t> – voluntary, &amp; encouraged via PQS </a:t>
            </a:r>
          </a:p>
          <a:p>
            <a:pPr marL="342900" indent="-342900">
              <a:buClr>
                <a:srgbClr val="0072CE"/>
              </a:buClr>
              <a:buFont typeface="Arial" panose="020B0604020202020204" pitchFamily="34" charset="0"/>
              <a:buChar char="•"/>
            </a:pPr>
            <a:endParaRPr lang="en-GB" b="1" dirty="0"/>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6C258BE0-7D9A-BE36-2C58-E6BFAC1F2199}"/>
              </a:ext>
            </a:extLst>
          </p:cNvPr>
          <p:cNvPicPr>
            <a:picLocks noChangeAspect="1"/>
          </p:cNvPicPr>
          <p:nvPr/>
        </p:nvPicPr>
        <p:blipFill>
          <a:blip r:embed="rId2"/>
          <a:stretch>
            <a:fillRect/>
          </a:stretch>
        </p:blipFill>
        <p:spPr>
          <a:xfrm>
            <a:off x="170272" y="5525589"/>
            <a:ext cx="3330574" cy="1291572"/>
          </a:xfrm>
          <a:prstGeom prst="rect">
            <a:avLst/>
          </a:prstGeom>
        </p:spPr>
      </p:pic>
    </p:spTree>
    <p:extLst>
      <p:ext uri="{BB962C8B-B14F-4D97-AF65-F5344CB8AC3E}">
        <p14:creationId xmlns:p14="http://schemas.microsoft.com/office/powerpoint/2010/main" val="299317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01B8-FFAA-BDF5-C373-897150688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735D1-CA43-3E0F-F5D9-529BDED98DFA}"/>
              </a:ext>
            </a:extLst>
          </p:cNvPr>
          <p:cNvSpPr>
            <a:spLocks noGrp="1"/>
          </p:cNvSpPr>
          <p:nvPr>
            <p:ph type="title"/>
          </p:nvPr>
        </p:nvSpPr>
        <p:spPr>
          <a:xfrm>
            <a:off x="781995" y="119811"/>
            <a:ext cx="10410472" cy="918576"/>
          </a:xfrm>
        </p:spPr>
        <p:txBody>
          <a:bodyPr>
            <a:normAutofit/>
          </a:bodyPr>
          <a:lstStyle/>
          <a:p>
            <a:r>
              <a:rPr lang="en-GB" sz="4800" b="1" dirty="0">
                <a:solidFill>
                  <a:schemeClr val="accent6"/>
                </a:solidFill>
              </a:rPr>
              <a:t>PQS</a:t>
            </a:r>
            <a:r>
              <a:rPr lang="en-GB" sz="4800" dirty="0">
                <a:solidFill>
                  <a:schemeClr val="accent6"/>
                </a:solidFill>
              </a:rPr>
              <a:t> Pharmacy Quality Scheme </a:t>
            </a:r>
            <a:r>
              <a:rPr lang="en-GB" sz="3200" dirty="0">
                <a:solidFill>
                  <a:schemeClr val="accent6"/>
                </a:solidFill>
              </a:rPr>
              <a:t>2025-2026</a:t>
            </a:r>
            <a:endParaRPr lang="en-GB" sz="6000" b="1" dirty="0">
              <a:solidFill>
                <a:schemeClr val="accent6"/>
              </a:solidFill>
            </a:endParaRPr>
          </a:p>
        </p:txBody>
      </p:sp>
      <p:sp>
        <p:nvSpPr>
          <p:cNvPr id="3" name="Text Placeholder 2">
            <a:extLst>
              <a:ext uri="{FF2B5EF4-FFF2-40B4-BE49-F238E27FC236}">
                <a16:creationId xmlns:a16="http://schemas.microsoft.com/office/drawing/2014/main" id="{268E208F-9020-2813-A7ED-DECD3FA6CE91}"/>
              </a:ext>
            </a:extLst>
          </p:cNvPr>
          <p:cNvSpPr>
            <a:spLocks noGrp="1"/>
          </p:cNvSpPr>
          <p:nvPr>
            <p:ph type="body" idx="1"/>
          </p:nvPr>
        </p:nvSpPr>
        <p:spPr>
          <a:xfrm>
            <a:off x="936978" y="2107474"/>
            <a:ext cx="10688965" cy="3457303"/>
          </a:xfrm>
        </p:spPr>
        <p:txBody>
          <a:bodyPr>
            <a:normAutofit/>
          </a:bodyPr>
          <a:lstStyle/>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702BF908-73F5-EED9-157E-2BF128E6C65F}"/>
              </a:ext>
            </a:extLst>
          </p:cNvPr>
          <p:cNvPicPr>
            <a:picLocks noChangeAspect="1"/>
          </p:cNvPicPr>
          <p:nvPr/>
        </p:nvPicPr>
        <p:blipFill>
          <a:blip r:embed="rId2"/>
          <a:stretch>
            <a:fillRect/>
          </a:stretch>
        </p:blipFill>
        <p:spPr>
          <a:xfrm>
            <a:off x="170272" y="5677989"/>
            <a:ext cx="3330574" cy="1139172"/>
          </a:xfrm>
          <a:prstGeom prst="rect">
            <a:avLst/>
          </a:prstGeom>
        </p:spPr>
      </p:pic>
      <p:sp>
        <p:nvSpPr>
          <p:cNvPr id="4" name="Content Placeholder 2">
            <a:extLst>
              <a:ext uri="{FF2B5EF4-FFF2-40B4-BE49-F238E27FC236}">
                <a16:creationId xmlns:a16="http://schemas.microsoft.com/office/drawing/2014/main" id="{18FD436D-B68C-AB7A-7685-CB17925493BF}"/>
              </a:ext>
            </a:extLst>
          </p:cNvPr>
          <p:cNvSpPr txBox="1">
            <a:spLocks/>
          </p:cNvSpPr>
          <p:nvPr/>
        </p:nvSpPr>
        <p:spPr>
          <a:xfrm>
            <a:off x="781995" y="1211286"/>
            <a:ext cx="11314432" cy="4678870"/>
          </a:xfrm>
          <a:prstGeom prst="rect">
            <a:avLst/>
          </a:prstGeom>
        </p:spPr>
        <p:txBody>
          <a:bodyPr vert="horz" lIns="91440" tIns="45720" rIns="91440" bIns="45720" rtlCol="0">
            <a:normAutofit lnSpcReduction="10000"/>
          </a:bodyPr>
          <a:lstStyle>
            <a:lvl1pPr marL="0" indent="0" algn="l" defTabSz="914400" rtl="0" eaLnBrk="1" latinLnBrk="0" hangingPunct="1">
              <a:lnSpc>
                <a:spcPct val="130000"/>
              </a:lnSpc>
              <a:spcBef>
                <a:spcPts val="1000"/>
              </a:spcBef>
              <a:buClr>
                <a:srgbClr val="FF6E3B"/>
              </a:buClr>
              <a:buSzPct val="80000"/>
              <a:buFont typeface="Wingdings" pitchFamily="2" charset="2"/>
              <a:buNone/>
              <a:defRPr sz="2000" kern="1200">
                <a:solidFill>
                  <a:srgbClr val="0072CE"/>
                </a:solidFill>
                <a:latin typeface="DM Sans" pitchFamily="2" charset="77"/>
                <a:ea typeface="+mn-ea"/>
                <a:cs typeface="+mn-cs"/>
              </a:defRPr>
            </a:lvl1pPr>
            <a:lvl2pPr marL="457200" indent="0" algn="l" defTabSz="914400" rtl="0" eaLnBrk="1" latinLnBrk="0" hangingPunct="1">
              <a:lnSpc>
                <a:spcPct val="130000"/>
              </a:lnSpc>
              <a:spcBef>
                <a:spcPts val="500"/>
              </a:spcBef>
              <a:buClr>
                <a:srgbClr val="FF6E3B"/>
              </a:buClr>
              <a:buSzPct val="80000"/>
              <a:buFont typeface="Wingdings" pitchFamily="2" charset="2"/>
              <a:buNone/>
              <a:defRPr sz="2000" kern="1200">
                <a:solidFill>
                  <a:schemeClr val="tx1">
                    <a:tint val="75000"/>
                  </a:schemeClr>
                </a:solidFill>
                <a:latin typeface="DM Sans" pitchFamily="2" charset="77"/>
                <a:ea typeface="+mn-ea"/>
                <a:cs typeface="+mn-cs"/>
              </a:defRPr>
            </a:lvl2pPr>
            <a:lvl3pPr marL="914400" indent="0" algn="l" defTabSz="914400" rtl="0" eaLnBrk="1" latinLnBrk="0" hangingPunct="1">
              <a:lnSpc>
                <a:spcPct val="130000"/>
              </a:lnSpc>
              <a:spcBef>
                <a:spcPts val="500"/>
              </a:spcBef>
              <a:buClr>
                <a:srgbClr val="FF6E3B"/>
              </a:buClr>
              <a:buSzPct val="80000"/>
              <a:buFont typeface="Wingdings" pitchFamily="2" charset="2"/>
              <a:buNone/>
              <a:defRPr sz="1800" kern="1200">
                <a:solidFill>
                  <a:schemeClr val="tx1">
                    <a:tint val="75000"/>
                  </a:schemeClr>
                </a:solidFill>
                <a:latin typeface="DM Sans" pitchFamily="2" charset="77"/>
                <a:ea typeface="+mn-ea"/>
                <a:cs typeface="+mn-cs"/>
              </a:defRPr>
            </a:lvl3pPr>
            <a:lvl4pPr marL="1371600" indent="0" algn="l" defTabSz="914400" rtl="0" eaLnBrk="1" latinLnBrk="0" hangingPunct="1">
              <a:lnSpc>
                <a:spcPct val="130000"/>
              </a:lnSpc>
              <a:spcBef>
                <a:spcPts val="500"/>
              </a:spcBef>
              <a:buClr>
                <a:srgbClr val="FF6E3B"/>
              </a:buClr>
              <a:buSzPct val="80000"/>
              <a:buFont typeface="Wingdings" pitchFamily="2" charset="2"/>
              <a:buNone/>
              <a:defRPr sz="1600" kern="1200">
                <a:solidFill>
                  <a:schemeClr val="tx1">
                    <a:tint val="75000"/>
                  </a:schemeClr>
                </a:solidFill>
                <a:latin typeface="DM Sans" pitchFamily="2" charset="77"/>
                <a:ea typeface="+mn-ea"/>
                <a:cs typeface="+mn-cs"/>
              </a:defRPr>
            </a:lvl4pPr>
            <a:lvl5pPr marL="1828800" indent="0" algn="l" defTabSz="914400" rtl="0" eaLnBrk="1" latinLnBrk="0" hangingPunct="1">
              <a:lnSpc>
                <a:spcPct val="130000"/>
              </a:lnSpc>
              <a:spcBef>
                <a:spcPts val="500"/>
              </a:spcBef>
              <a:buClr>
                <a:srgbClr val="FF6E3B"/>
              </a:buClr>
              <a:buSzPct val="80000"/>
              <a:buFont typeface="Wingdings" pitchFamily="2" charset="2"/>
              <a:buNone/>
              <a:defRPr sz="1600" kern="1200">
                <a:solidFill>
                  <a:schemeClr val="tx1">
                    <a:tint val="75000"/>
                  </a:schemeClr>
                </a:solidFill>
                <a:latin typeface="DM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b="1" dirty="0"/>
              <a:t>Scheme - </a:t>
            </a:r>
            <a:r>
              <a:rPr lang="en-GB" dirty="0"/>
              <a:t>worth </a:t>
            </a:r>
            <a:r>
              <a:rPr lang="en-GB" b="1" dirty="0"/>
              <a:t>£2,875 </a:t>
            </a:r>
            <a:r>
              <a:rPr lang="en-GB" dirty="0"/>
              <a:t>per pharmacy. </a:t>
            </a:r>
            <a:r>
              <a:rPr lang="en-GB" sz="1500" dirty="0"/>
              <a:t>(approximates to dispensing fees for 2,000 items)</a:t>
            </a:r>
            <a:endParaRPr lang="en-GB" dirty="0"/>
          </a:p>
          <a:p>
            <a:pPr marL="342900" indent="-342900">
              <a:buFont typeface="Arial" panose="020B0604020202020204" pitchFamily="34" charset="0"/>
              <a:buChar char="•"/>
            </a:pPr>
            <a:r>
              <a:rPr lang="en-GB" b="1" dirty="0"/>
              <a:t>Patient Safety Domain (20 points) - </a:t>
            </a:r>
            <a:r>
              <a:rPr lang="en-GB" dirty="0"/>
              <a:t>Fewer and some refresher activities inc…						Antimicrobial stewardship, Sepsis Training, Enhanced DBS</a:t>
            </a:r>
          </a:p>
          <a:p>
            <a:pPr marL="342900" indent="-342900">
              <a:buFont typeface="Arial" panose="020B0604020202020204" pitchFamily="34" charset="0"/>
              <a:buChar char="•"/>
            </a:pPr>
            <a:r>
              <a:rPr lang="en-GB" b="1" dirty="0"/>
              <a:t>Meds Optimisation Domain (30) </a:t>
            </a:r>
            <a:r>
              <a:rPr lang="en-GB" dirty="0"/>
              <a:t>– Update DOS confirming Palliative Care items in stock</a:t>
            </a:r>
          </a:p>
          <a:p>
            <a:pPr>
              <a:lnSpc>
                <a:spcPct val="110000"/>
              </a:lnSpc>
              <a:spcBef>
                <a:spcPts val="0"/>
              </a:spcBef>
            </a:pPr>
            <a:r>
              <a:rPr lang="en-GB" dirty="0"/>
              <a:t>				CPPE – Mental Health Consultations (soft skills)</a:t>
            </a:r>
          </a:p>
          <a:p>
            <a:pPr>
              <a:lnSpc>
                <a:spcPct val="110000"/>
              </a:lnSpc>
              <a:spcBef>
                <a:spcPts val="0"/>
              </a:spcBef>
            </a:pPr>
            <a:r>
              <a:rPr lang="en-GB" dirty="0"/>
              <a:t>				Respiratory audit (</a:t>
            </a:r>
            <a:r>
              <a:rPr lang="en-GB" dirty="0" err="1"/>
              <a:t>pMDI</a:t>
            </a:r>
            <a:r>
              <a:rPr lang="en-GB" dirty="0"/>
              <a:t>) + Overuse of SABAs without steroid</a:t>
            </a:r>
          </a:p>
          <a:p>
            <a:pPr>
              <a:lnSpc>
                <a:spcPct val="110000"/>
              </a:lnSpc>
              <a:spcBef>
                <a:spcPts val="0"/>
              </a:spcBef>
            </a:pPr>
            <a:r>
              <a:rPr lang="en-GB" dirty="0"/>
              <a:t>				CPPE Emergency Contraception + Assessment</a:t>
            </a:r>
          </a:p>
          <a:p>
            <a:pPr marL="342900" indent="-342900">
              <a:buFont typeface="Arial" panose="020B0604020202020204" pitchFamily="34" charset="0"/>
              <a:buChar char="•"/>
            </a:pPr>
            <a:r>
              <a:rPr lang="en-GB" dirty="0">
                <a:solidFill>
                  <a:srgbClr val="FF0000"/>
                </a:solidFill>
              </a:rPr>
              <a:t>Aspiration Payment (can claim £2,156 (75%) in advance, this month for 1</a:t>
            </a:r>
            <a:r>
              <a:rPr lang="en-GB" baseline="30000" dirty="0">
                <a:solidFill>
                  <a:srgbClr val="FF0000"/>
                </a:solidFill>
              </a:rPr>
              <a:t>st</a:t>
            </a:r>
            <a:r>
              <a:rPr lang="en-GB" dirty="0">
                <a:solidFill>
                  <a:srgbClr val="FF0000"/>
                </a:solidFill>
              </a:rPr>
              <a:t> July receipt.</a:t>
            </a:r>
            <a:endParaRPr lang="en-GB" sz="2400" dirty="0">
              <a:solidFill>
                <a:srgbClr val="FF0000"/>
              </a:solidFill>
            </a:endParaRPr>
          </a:p>
          <a:p>
            <a:pPr>
              <a:lnSpc>
                <a:spcPct val="110000"/>
              </a:lnSpc>
              <a:spcBef>
                <a:spcPts val="0"/>
              </a:spcBef>
            </a:pPr>
            <a:r>
              <a:rPr lang="en-GB" dirty="0">
                <a:solidFill>
                  <a:srgbClr val="FF0000"/>
                </a:solidFill>
              </a:rPr>
              <a:t>      (balance to be claimed or reconciled Feb 2026)     </a:t>
            </a:r>
            <a:r>
              <a:rPr lang="en-GB" b="1" dirty="0">
                <a:solidFill>
                  <a:srgbClr val="FF0000"/>
                </a:solidFill>
              </a:rPr>
              <a:t>[deadline 16</a:t>
            </a:r>
            <a:r>
              <a:rPr lang="en-GB" b="1" baseline="30000" dirty="0">
                <a:solidFill>
                  <a:srgbClr val="FF0000"/>
                </a:solidFill>
              </a:rPr>
              <a:t>th</a:t>
            </a:r>
            <a:r>
              <a:rPr lang="en-GB" b="1" dirty="0">
                <a:solidFill>
                  <a:srgbClr val="FF0000"/>
                </a:solidFill>
              </a:rPr>
              <a:t> May - passed]</a:t>
            </a:r>
          </a:p>
          <a:p>
            <a:pPr marL="342900" indent="-342900">
              <a:buFont typeface="Arial" panose="020B0604020202020204" pitchFamily="34" charset="0"/>
              <a:buChar char="•"/>
            </a:pPr>
            <a:r>
              <a:rPr lang="en-GB" dirty="0"/>
              <a:t>PQS Time demands? – </a:t>
            </a:r>
            <a:r>
              <a:rPr lang="en-GB" sz="2200" dirty="0"/>
              <a:t>significant. But consider PQS payment = 12x days locum fees</a:t>
            </a:r>
            <a:endParaRPr lang="en-GB" sz="1300" dirty="0"/>
          </a:p>
          <a:p>
            <a:pPr marL="342900" indent="-342900">
              <a:buFont typeface="Arial" panose="020B0604020202020204" pitchFamily="34" charset="0"/>
              <a:buChar char="•"/>
            </a:pPr>
            <a:r>
              <a:rPr lang="en-GB" dirty="0">
                <a:solidFill>
                  <a:srgbClr val="7030A0"/>
                </a:solidFill>
              </a:rPr>
              <a:t>PQS Support? – a separate session for LLR contractors is being considered, tbc</a:t>
            </a:r>
            <a:r>
              <a:rPr lang="en-GB" dirty="0">
                <a:solidFill>
                  <a:srgbClr val="0070C0"/>
                </a:solidFill>
              </a:rPr>
              <a:t>. </a:t>
            </a:r>
          </a:p>
        </p:txBody>
      </p:sp>
    </p:spTree>
    <p:extLst>
      <p:ext uri="{BB962C8B-B14F-4D97-AF65-F5344CB8AC3E}">
        <p14:creationId xmlns:p14="http://schemas.microsoft.com/office/powerpoint/2010/main" val="413664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296E-F669-6C0B-6665-7B9FE27C639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6680F6A-A81A-57FD-6EE5-F166DCA4130D}"/>
              </a:ext>
            </a:extLst>
          </p:cNvPr>
          <p:cNvPicPr>
            <a:picLocks noGrp="1" noChangeAspect="1"/>
          </p:cNvPicPr>
          <p:nvPr>
            <p:ph idx="1"/>
          </p:nvPr>
        </p:nvPicPr>
        <p:blipFill>
          <a:blip r:embed="rId2"/>
          <a:stretch>
            <a:fillRect/>
          </a:stretch>
        </p:blipFill>
        <p:spPr>
          <a:xfrm>
            <a:off x="37033" y="172528"/>
            <a:ext cx="11614721" cy="6538823"/>
          </a:xfrm>
        </p:spPr>
      </p:pic>
    </p:spTree>
    <p:extLst>
      <p:ext uri="{BB962C8B-B14F-4D97-AF65-F5344CB8AC3E}">
        <p14:creationId xmlns:p14="http://schemas.microsoft.com/office/powerpoint/2010/main" val="415080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656D2-0300-90EC-37DC-D2C78C764975}"/>
              </a:ext>
            </a:extLst>
          </p:cNvPr>
          <p:cNvPicPr>
            <a:picLocks noChangeAspect="1"/>
          </p:cNvPicPr>
          <p:nvPr/>
        </p:nvPicPr>
        <p:blipFill>
          <a:blip r:embed="rId2"/>
          <a:stretch>
            <a:fillRect/>
          </a:stretch>
        </p:blipFill>
        <p:spPr>
          <a:xfrm>
            <a:off x="191527" y="108489"/>
            <a:ext cx="11753828" cy="6610026"/>
          </a:xfrm>
          <a:prstGeom prst="rect">
            <a:avLst/>
          </a:prstGeom>
        </p:spPr>
      </p:pic>
    </p:spTree>
    <p:extLst>
      <p:ext uri="{BB962C8B-B14F-4D97-AF65-F5344CB8AC3E}">
        <p14:creationId xmlns:p14="http://schemas.microsoft.com/office/powerpoint/2010/main" val="131004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49560-48B2-FA02-AF45-18A8984C3D96}"/>
              </a:ext>
            </a:extLst>
          </p:cNvPr>
          <p:cNvSpPr>
            <a:spLocks noGrp="1"/>
          </p:cNvSpPr>
          <p:nvPr>
            <p:ph idx="1"/>
          </p:nvPr>
        </p:nvSpPr>
        <p:spPr>
          <a:xfrm>
            <a:off x="337458" y="903514"/>
            <a:ext cx="11016342" cy="5273449"/>
          </a:xfrm>
        </p:spPr>
        <p:txBody>
          <a:bodyPr>
            <a:normAutofit fontScale="85000" lnSpcReduction="10000"/>
          </a:bodyPr>
          <a:lstStyle/>
          <a:p>
            <a:pPr marL="0" indent="0">
              <a:buNone/>
            </a:pPr>
            <a:r>
              <a:rPr lang="en-GB" b="1" dirty="0"/>
              <a:t>Clinical audits </a:t>
            </a:r>
          </a:p>
          <a:p>
            <a:r>
              <a:rPr lang="en-GB" dirty="0"/>
              <a:t>During 2025/26, there will be no requirement to complete a nationally chosen or pharmacy owner selected clinical audit. </a:t>
            </a:r>
          </a:p>
          <a:p>
            <a:pPr marL="0" indent="0">
              <a:buNone/>
            </a:pPr>
            <a:r>
              <a:rPr lang="en-GB" b="1" dirty="0"/>
              <a:t>Health campaigns </a:t>
            </a:r>
          </a:p>
          <a:p>
            <a:r>
              <a:rPr lang="en-GB" dirty="0"/>
              <a:t>During 2025/26, pharmacies will only have to take part in a maximum of two national health campaigns and two campaigns selected by their Integrated Care Board (ICB). </a:t>
            </a:r>
          </a:p>
          <a:p>
            <a:pPr marL="0" indent="0">
              <a:buNone/>
            </a:pPr>
            <a:r>
              <a:rPr lang="en-GB" b="1" dirty="0"/>
              <a:t>Practice leaflets </a:t>
            </a:r>
          </a:p>
          <a:p>
            <a:r>
              <a:rPr lang="en-GB" dirty="0"/>
              <a:t>The requirement to produce a practice leaflet will be removed. </a:t>
            </a:r>
          </a:p>
          <a:p>
            <a:pPr marL="0" indent="0">
              <a:buNone/>
            </a:pPr>
            <a:r>
              <a:rPr lang="en-GB" b="1" dirty="0"/>
              <a:t>Patients signing prescription declarations </a:t>
            </a:r>
          </a:p>
          <a:p>
            <a:pPr marL="0" indent="0">
              <a:buNone/>
            </a:pPr>
            <a:r>
              <a:rPr lang="en-GB" dirty="0"/>
              <a:t>The requirement for patients that pay an NHS prescription charge to complete and sign the declaration on the rear of the prescription form or EPS token will be removed.</a:t>
            </a:r>
          </a:p>
        </p:txBody>
      </p:sp>
      <p:sp>
        <p:nvSpPr>
          <p:cNvPr id="2" name="Title 1">
            <a:extLst>
              <a:ext uri="{FF2B5EF4-FFF2-40B4-BE49-F238E27FC236}">
                <a16:creationId xmlns:a16="http://schemas.microsoft.com/office/drawing/2014/main" id="{779005DB-89DA-30DA-130C-20F3F3949894}"/>
              </a:ext>
            </a:extLst>
          </p:cNvPr>
          <p:cNvSpPr>
            <a:spLocks noGrp="1"/>
          </p:cNvSpPr>
          <p:nvPr>
            <p:ph type="title"/>
          </p:nvPr>
        </p:nvSpPr>
        <p:spPr>
          <a:xfrm>
            <a:off x="890764" y="293983"/>
            <a:ext cx="10410472" cy="609532"/>
          </a:xfrm>
        </p:spPr>
        <p:txBody>
          <a:bodyPr>
            <a:normAutofit fontScale="90000"/>
          </a:bodyPr>
          <a:lstStyle/>
          <a:p>
            <a:pPr algn="ctr"/>
            <a:r>
              <a:rPr lang="en-GB" sz="4800" b="1" dirty="0">
                <a:solidFill>
                  <a:srgbClr val="0070C0"/>
                </a:solidFill>
              </a:rPr>
              <a:t>Other Regulatory Changes </a:t>
            </a:r>
          </a:p>
        </p:txBody>
      </p:sp>
    </p:spTree>
    <p:extLst>
      <p:ext uri="{BB962C8B-B14F-4D97-AF65-F5344CB8AC3E}">
        <p14:creationId xmlns:p14="http://schemas.microsoft.com/office/powerpoint/2010/main" val="135118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EAC27F-94A4-78AC-9F89-F5672C7535E2}"/>
              </a:ext>
            </a:extLst>
          </p:cNvPr>
          <p:cNvSpPr>
            <a:spLocks noGrp="1"/>
          </p:cNvSpPr>
          <p:nvPr>
            <p:ph type="title"/>
          </p:nvPr>
        </p:nvSpPr>
        <p:spPr>
          <a:xfrm>
            <a:off x="508908" y="489857"/>
            <a:ext cx="3279321" cy="141514"/>
          </a:xfrm>
        </p:spPr>
        <p:txBody>
          <a:bodyPr>
            <a:noAutofit/>
          </a:bodyPr>
          <a:lstStyle/>
          <a:p>
            <a:r>
              <a:rPr lang="en-US" sz="2000" b="1" dirty="0"/>
              <a:t>What you need to know </a:t>
            </a:r>
          </a:p>
        </p:txBody>
      </p:sp>
      <p:pic>
        <p:nvPicPr>
          <p:cNvPr id="4" name="Picture 3" descr="A timeline of a schedule&#10;&#10;AI-generated content may be incorrect.">
            <a:extLst>
              <a:ext uri="{FF2B5EF4-FFF2-40B4-BE49-F238E27FC236}">
                <a16:creationId xmlns:a16="http://schemas.microsoft.com/office/drawing/2014/main" id="{83EEFEFB-6D4F-B005-063A-662A81158FCC}"/>
              </a:ext>
            </a:extLst>
          </p:cNvPr>
          <p:cNvPicPr>
            <a:picLocks noChangeAspect="1"/>
          </p:cNvPicPr>
          <p:nvPr/>
        </p:nvPicPr>
        <p:blipFill>
          <a:blip r:embed="rId2"/>
          <a:stretch>
            <a:fillRect/>
          </a:stretch>
        </p:blipFill>
        <p:spPr>
          <a:xfrm>
            <a:off x="0" y="814800"/>
            <a:ext cx="4033835" cy="6043200"/>
          </a:xfrm>
          <a:prstGeom prst="rect">
            <a:avLst/>
          </a:prstGeom>
          <a:noFill/>
        </p:spPr>
      </p:pic>
      <p:sp>
        <p:nvSpPr>
          <p:cNvPr id="6" name="TextBox 5">
            <a:extLst>
              <a:ext uri="{FF2B5EF4-FFF2-40B4-BE49-F238E27FC236}">
                <a16:creationId xmlns:a16="http://schemas.microsoft.com/office/drawing/2014/main" id="{D241B0AA-ADA8-382C-8AC2-980894E1E52E}"/>
              </a:ext>
            </a:extLst>
          </p:cNvPr>
          <p:cNvSpPr txBox="1"/>
          <p:nvPr/>
        </p:nvSpPr>
        <p:spPr>
          <a:xfrm>
            <a:off x="4528458" y="58846"/>
            <a:ext cx="6096000" cy="6740307"/>
          </a:xfrm>
          <a:prstGeom prst="rect">
            <a:avLst/>
          </a:prstGeom>
          <a:noFill/>
        </p:spPr>
        <p:txBody>
          <a:bodyPr wrap="square">
            <a:spAutoFit/>
          </a:bodyPr>
          <a:lstStyle/>
          <a:p>
            <a:r>
              <a:rPr lang="en-GB" sz="1600" b="1" dirty="0"/>
              <a:t>Amendment of regs’ test for changing the days and times of core opening hours</a:t>
            </a:r>
          </a:p>
          <a:p>
            <a:endParaRPr lang="en-GB" sz="1600" dirty="0"/>
          </a:p>
          <a:p>
            <a:r>
              <a:rPr lang="en-GB" sz="1600" dirty="0"/>
              <a:t>These regulatory amendments should enable pharmacy owners to change their opening hours to days and times that better serve their patients and likely users of the pharmacy, and in some cases, close at quiet times or out-of-hours. </a:t>
            </a:r>
          </a:p>
          <a:p>
            <a:endParaRPr lang="en-GB" sz="1600" dirty="0"/>
          </a:p>
          <a:p>
            <a:r>
              <a:rPr lang="en-GB" sz="1600" b="1" dirty="0"/>
              <a:t>Key points are</a:t>
            </a:r>
            <a:r>
              <a:rPr lang="en-GB" sz="1600" dirty="0"/>
              <a:t>: </a:t>
            </a:r>
          </a:p>
          <a:p>
            <a:r>
              <a:rPr lang="en-GB" sz="1600" dirty="0"/>
              <a:t>▪ Changing core opening hours remains an application process – the ICB must approve any proposed change. Community Pharmacy England cpe.org.uk </a:t>
            </a:r>
          </a:p>
          <a:p>
            <a:endParaRPr lang="en-GB" sz="1600" dirty="0"/>
          </a:p>
          <a:p>
            <a:r>
              <a:rPr lang="en-GB" sz="1600" dirty="0"/>
              <a:t>▪ The total number of core opening hours must remain the same (another provision applies for applications to reduce the number of core opening hours). </a:t>
            </a:r>
          </a:p>
          <a:p>
            <a:endParaRPr lang="en-GB" sz="1600" dirty="0"/>
          </a:p>
          <a:p>
            <a:r>
              <a:rPr lang="en-GB" sz="1600" dirty="0"/>
              <a:t>▪ The new/proposed core opening hours must better meet the needs of patients and likely users of the pharmacy. </a:t>
            </a:r>
          </a:p>
          <a:p>
            <a:endParaRPr lang="en-GB" sz="1600" dirty="0"/>
          </a:p>
          <a:p>
            <a:r>
              <a:rPr lang="en-GB" sz="1600" dirty="0"/>
              <a:t>▪ A pharmacy owner’s evidence of the economic viability of their current opening hours may be considered by the ICB. </a:t>
            </a:r>
          </a:p>
          <a:p>
            <a:endParaRPr lang="en-GB" sz="1600" dirty="0"/>
          </a:p>
          <a:p>
            <a:r>
              <a:rPr lang="en-GB" sz="1600" dirty="0"/>
              <a:t>▪ The PLPS Regulations (Terms of Service) must be amended first – only then will this change be effective/apply. </a:t>
            </a:r>
          </a:p>
          <a:p>
            <a:endParaRPr lang="en-GB" sz="1600" dirty="0"/>
          </a:p>
          <a:p>
            <a:r>
              <a:rPr lang="en-GB" sz="1600" dirty="0"/>
              <a:t>▪ The Pharmacy Manual will be revised accordingly.</a:t>
            </a:r>
          </a:p>
        </p:txBody>
      </p:sp>
    </p:spTree>
    <p:extLst>
      <p:ext uri="{BB962C8B-B14F-4D97-AF65-F5344CB8AC3E}">
        <p14:creationId xmlns:p14="http://schemas.microsoft.com/office/powerpoint/2010/main" val="42882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3A95-383C-243F-F623-E06B98218DA5}"/>
              </a:ext>
            </a:extLst>
          </p:cNvPr>
          <p:cNvSpPr>
            <a:spLocks noGrp="1"/>
          </p:cNvSpPr>
          <p:nvPr>
            <p:ph type="title"/>
          </p:nvPr>
        </p:nvSpPr>
        <p:spPr>
          <a:xfrm>
            <a:off x="936978" y="703286"/>
            <a:ext cx="10410472" cy="1482566"/>
          </a:xfrm>
        </p:spPr>
        <p:txBody>
          <a:bodyPr/>
          <a:lstStyle/>
          <a:p>
            <a:r>
              <a:rPr lang="en-GB" sz="7200" b="1" dirty="0"/>
              <a:t>First</a:t>
            </a:r>
            <a:r>
              <a:rPr lang="en-GB" sz="5400" b="1" dirty="0"/>
              <a:t> - PCARP &amp; </a:t>
            </a:r>
            <a:r>
              <a:rPr lang="en-GB" sz="5400" b="1" i="1" dirty="0"/>
              <a:t>Bundling</a:t>
            </a:r>
            <a:endParaRPr lang="en-GB" dirty="0"/>
          </a:p>
        </p:txBody>
      </p:sp>
      <p:sp>
        <p:nvSpPr>
          <p:cNvPr id="3" name="Text Placeholder 2">
            <a:extLst>
              <a:ext uri="{FF2B5EF4-FFF2-40B4-BE49-F238E27FC236}">
                <a16:creationId xmlns:a16="http://schemas.microsoft.com/office/drawing/2014/main" id="{6B43AD28-3AD2-6FCB-13C8-CE8D23BFEA4B}"/>
              </a:ext>
            </a:extLst>
          </p:cNvPr>
          <p:cNvSpPr>
            <a:spLocks noGrp="1"/>
          </p:cNvSpPr>
          <p:nvPr>
            <p:ph type="body" idx="1"/>
          </p:nvPr>
        </p:nvSpPr>
        <p:spPr>
          <a:xfrm>
            <a:off x="936978" y="2107474"/>
            <a:ext cx="5071755" cy="3727269"/>
          </a:xfrm>
        </p:spPr>
        <p:txBody>
          <a:bodyPr>
            <a:normAutofit fontScale="92500"/>
          </a:bodyPr>
          <a:lstStyle/>
          <a:p>
            <a:r>
              <a:rPr lang="en-GB" b="1" dirty="0"/>
              <a:t>GP Access </a:t>
            </a:r>
            <a:r>
              <a:rPr lang="en-GB" dirty="0"/>
              <a:t>– an issue for NHS &amp; Patients</a:t>
            </a:r>
          </a:p>
          <a:p>
            <a:r>
              <a:rPr lang="en-GB" b="1" dirty="0"/>
              <a:t>Primary Care Access Recovery Plan </a:t>
            </a:r>
            <a:r>
              <a:rPr lang="en-GB" dirty="0"/>
              <a:t>[PCARP] – includes roles for pharmacy </a:t>
            </a:r>
          </a:p>
          <a:p>
            <a:pPr lvl="1">
              <a:buFontTx/>
              <a:buChar char="-"/>
            </a:pPr>
            <a:r>
              <a:rPr lang="en-GB" b="1" dirty="0">
                <a:solidFill>
                  <a:schemeClr val="tx1"/>
                </a:solidFill>
              </a:rPr>
              <a:t>Pharmacy First </a:t>
            </a:r>
            <a:r>
              <a:rPr lang="en-GB" sz="1600" dirty="0"/>
              <a:t>(with targets for the £1k fee)</a:t>
            </a:r>
          </a:p>
          <a:p>
            <a:pPr lvl="1">
              <a:buFontTx/>
              <a:buChar char="-"/>
            </a:pPr>
            <a:r>
              <a:rPr lang="en-GB" b="1" dirty="0">
                <a:solidFill>
                  <a:srgbClr val="FF6600"/>
                </a:solidFill>
              </a:rPr>
              <a:t>Hypertension Case Finding</a:t>
            </a:r>
          </a:p>
          <a:p>
            <a:pPr lvl="1">
              <a:buFontTx/>
              <a:buChar char="-"/>
            </a:pPr>
            <a:r>
              <a:rPr lang="en-GB" b="1" dirty="0">
                <a:solidFill>
                  <a:srgbClr val="7030A0"/>
                </a:solidFill>
              </a:rPr>
              <a:t>Pharmacy Contraception Service</a:t>
            </a:r>
          </a:p>
          <a:p>
            <a:r>
              <a:rPr lang="en-GB" dirty="0"/>
              <a:t>Were introduced separately</a:t>
            </a:r>
          </a:p>
          <a:p>
            <a:r>
              <a:rPr lang="en-GB" dirty="0">
                <a:solidFill>
                  <a:srgbClr val="0070C0"/>
                </a:solidFill>
              </a:rPr>
              <a:t>NOW being ‘</a:t>
            </a:r>
            <a:r>
              <a:rPr lang="en-GB" b="1" dirty="0">
                <a:solidFill>
                  <a:srgbClr val="0070C0"/>
                </a:solidFill>
              </a:rPr>
              <a:t>bundled</a:t>
            </a:r>
            <a:r>
              <a:rPr lang="en-GB" dirty="0">
                <a:solidFill>
                  <a:srgbClr val="0070C0"/>
                </a:solidFill>
              </a:rPr>
              <a:t>’ </a:t>
            </a:r>
            <a:r>
              <a:rPr lang="en-GB" sz="1600" dirty="0"/>
              <a:t>(to qualify for the £1k fee)</a:t>
            </a:r>
          </a:p>
          <a:p>
            <a:endParaRPr lang="en-GB" dirty="0"/>
          </a:p>
        </p:txBody>
      </p:sp>
      <p:pic>
        <p:nvPicPr>
          <p:cNvPr id="5" name="Picture 4" descr="A logo with text on it&#10;&#10;AI-generated content may be incorrect.">
            <a:extLst>
              <a:ext uri="{FF2B5EF4-FFF2-40B4-BE49-F238E27FC236}">
                <a16:creationId xmlns:a16="http://schemas.microsoft.com/office/drawing/2014/main" id="{300D997E-1D0D-D3B0-D692-5CCC0E2602E5}"/>
              </a:ext>
            </a:extLst>
          </p:cNvPr>
          <p:cNvPicPr>
            <a:picLocks noChangeAspect="1"/>
          </p:cNvPicPr>
          <p:nvPr/>
        </p:nvPicPr>
        <p:blipFill>
          <a:blip r:embed="rId2"/>
          <a:stretch>
            <a:fillRect/>
          </a:stretch>
        </p:blipFill>
        <p:spPr>
          <a:xfrm>
            <a:off x="170272" y="5738949"/>
            <a:ext cx="3330574" cy="1078212"/>
          </a:xfrm>
          <a:prstGeom prst="rect">
            <a:avLst/>
          </a:prstGeom>
        </p:spPr>
      </p:pic>
      <p:pic>
        <p:nvPicPr>
          <p:cNvPr id="9" name="Picture 8" descr="A cover of a medical brochure&#10;&#10;AI-generated content may be incorrect.">
            <a:extLst>
              <a:ext uri="{FF2B5EF4-FFF2-40B4-BE49-F238E27FC236}">
                <a16:creationId xmlns:a16="http://schemas.microsoft.com/office/drawing/2014/main" id="{E55DE6E5-B215-F3C2-05A7-28000A66D0E3}"/>
              </a:ext>
            </a:extLst>
          </p:cNvPr>
          <p:cNvPicPr>
            <a:picLocks noChangeAspect="1"/>
          </p:cNvPicPr>
          <p:nvPr/>
        </p:nvPicPr>
        <p:blipFill>
          <a:blip r:embed="rId3"/>
          <a:stretch>
            <a:fillRect/>
          </a:stretch>
        </p:blipFill>
        <p:spPr>
          <a:xfrm>
            <a:off x="6553201" y="1889679"/>
            <a:ext cx="4275909" cy="4635113"/>
          </a:xfrm>
          <a:prstGeom prst="rect">
            <a:avLst/>
          </a:prstGeom>
        </p:spPr>
      </p:pic>
    </p:spTree>
    <p:extLst>
      <p:ext uri="{BB962C8B-B14F-4D97-AF65-F5344CB8AC3E}">
        <p14:creationId xmlns:p14="http://schemas.microsoft.com/office/powerpoint/2010/main" val="237339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368CB-9E93-F334-C682-967CFEA38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BC8A3-4695-9E89-FB94-77CB447659B1}"/>
              </a:ext>
            </a:extLst>
          </p:cNvPr>
          <p:cNvSpPr>
            <a:spLocks noGrp="1"/>
          </p:cNvSpPr>
          <p:nvPr>
            <p:ph type="title"/>
          </p:nvPr>
        </p:nvSpPr>
        <p:spPr>
          <a:xfrm>
            <a:off x="936978" y="703286"/>
            <a:ext cx="10410472" cy="1482566"/>
          </a:xfrm>
        </p:spPr>
        <p:txBody>
          <a:bodyPr>
            <a:normAutofit/>
          </a:bodyPr>
          <a:lstStyle/>
          <a:p>
            <a:r>
              <a:rPr lang="en-GB" sz="6000" b="1" dirty="0">
                <a:solidFill>
                  <a:srgbClr val="FF6600"/>
                </a:solidFill>
              </a:rPr>
              <a:t>Blood Pressure Checks in CPL&amp;R</a:t>
            </a:r>
          </a:p>
        </p:txBody>
      </p:sp>
      <p:sp>
        <p:nvSpPr>
          <p:cNvPr id="3" name="Text Placeholder 2">
            <a:extLst>
              <a:ext uri="{FF2B5EF4-FFF2-40B4-BE49-F238E27FC236}">
                <a16:creationId xmlns:a16="http://schemas.microsoft.com/office/drawing/2014/main" id="{D5E630D3-28BB-B600-5F84-A2A74E121652}"/>
              </a:ext>
            </a:extLst>
          </p:cNvPr>
          <p:cNvSpPr>
            <a:spLocks noGrp="1"/>
          </p:cNvSpPr>
          <p:nvPr>
            <p:ph type="body" idx="1"/>
          </p:nvPr>
        </p:nvSpPr>
        <p:spPr>
          <a:xfrm>
            <a:off x="936978" y="2107474"/>
            <a:ext cx="10688965" cy="3457303"/>
          </a:xfrm>
        </p:spPr>
        <p:txBody>
          <a:bodyPr>
            <a:normAutofit/>
          </a:bodyPr>
          <a:lstStyle/>
          <a:p>
            <a:r>
              <a:rPr lang="en-GB" b="1" dirty="0">
                <a:solidFill>
                  <a:srgbClr val="FF6600"/>
                </a:solidFill>
              </a:rPr>
              <a:t>How are we doing?</a:t>
            </a:r>
          </a:p>
          <a:p>
            <a:r>
              <a:rPr lang="en-GB" sz="2000" dirty="0"/>
              <a:t>LLR is delivering the highest service volumes in East Midlands </a:t>
            </a:r>
          </a:p>
          <a:p>
            <a:r>
              <a:rPr lang="en-GB" sz="2000" dirty="0"/>
              <a:t>LLR is 3rd place </a:t>
            </a:r>
            <a:r>
              <a:rPr lang="en-GB" sz="2000" i="1" dirty="0"/>
              <a:t>overall</a:t>
            </a:r>
            <a:r>
              <a:rPr lang="en-GB" sz="2000" dirty="0"/>
              <a:t> in the wider Midlands Region</a:t>
            </a:r>
          </a:p>
          <a:p>
            <a:r>
              <a:rPr lang="en-GB" b="1" dirty="0">
                <a:solidFill>
                  <a:srgbClr val="FF6600"/>
                </a:solidFill>
              </a:rPr>
              <a:t>But: </a:t>
            </a:r>
          </a:p>
          <a:p>
            <a:r>
              <a:rPr lang="en-GB" sz="2000" dirty="0"/>
              <a:t>Service quality is </a:t>
            </a:r>
            <a:r>
              <a:rPr lang="en-GB" dirty="0"/>
              <a:t>not good</a:t>
            </a:r>
            <a:r>
              <a:rPr lang="en-GB" sz="2000" dirty="0"/>
              <a:t> – indicated by poor readiness to offer ABPM services.</a:t>
            </a:r>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45E4E43B-E45D-683C-BD11-920A8D29D016}"/>
              </a:ext>
            </a:extLst>
          </p:cNvPr>
          <p:cNvPicPr>
            <a:picLocks noChangeAspect="1"/>
          </p:cNvPicPr>
          <p:nvPr/>
        </p:nvPicPr>
        <p:blipFill>
          <a:blip r:embed="rId2"/>
          <a:stretch>
            <a:fillRect/>
          </a:stretch>
        </p:blipFill>
        <p:spPr>
          <a:xfrm>
            <a:off x="170272" y="5756366"/>
            <a:ext cx="3330574" cy="1060795"/>
          </a:xfrm>
          <a:prstGeom prst="rect">
            <a:avLst/>
          </a:prstGeom>
        </p:spPr>
      </p:pic>
    </p:spTree>
    <p:extLst>
      <p:ext uri="{BB962C8B-B14F-4D97-AF65-F5344CB8AC3E}">
        <p14:creationId xmlns:p14="http://schemas.microsoft.com/office/powerpoint/2010/main" val="342350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9799-82DD-40C1-4B8C-818C98074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FC9DD-B37A-A279-3BF8-10667EC767D6}"/>
              </a:ext>
            </a:extLst>
          </p:cNvPr>
          <p:cNvSpPr>
            <a:spLocks noGrp="1"/>
          </p:cNvSpPr>
          <p:nvPr>
            <p:ph type="title"/>
          </p:nvPr>
        </p:nvSpPr>
        <p:spPr>
          <a:xfrm>
            <a:off x="890764" y="354941"/>
            <a:ext cx="11032766" cy="1482566"/>
          </a:xfrm>
        </p:spPr>
        <p:txBody>
          <a:bodyPr>
            <a:noAutofit/>
          </a:bodyPr>
          <a:lstStyle/>
          <a:p>
            <a:pPr>
              <a:lnSpc>
                <a:spcPct val="100000"/>
              </a:lnSpc>
            </a:pPr>
            <a:r>
              <a:rPr lang="en-GB" sz="4400" b="1" dirty="0">
                <a:solidFill>
                  <a:srgbClr val="FF6600"/>
                </a:solidFill>
              </a:rPr>
              <a:t>CPL&amp;R    – 	Leading in East Midlands</a:t>
            </a:r>
            <a:br>
              <a:rPr lang="en-GB" sz="4400" b="1" dirty="0">
                <a:solidFill>
                  <a:srgbClr val="FF6600"/>
                </a:solidFill>
              </a:rPr>
            </a:br>
            <a:r>
              <a:rPr lang="en-GB" sz="4400" b="1" dirty="0">
                <a:solidFill>
                  <a:srgbClr val="FF6600"/>
                </a:solidFill>
              </a:rPr>
              <a:t>			</a:t>
            </a:r>
            <a:r>
              <a:rPr lang="en-GB" sz="3200" dirty="0">
                <a:solidFill>
                  <a:srgbClr val="FF6600"/>
                </a:solidFill>
              </a:rPr>
              <a:t>3rd in Midlands overall (</a:t>
            </a:r>
            <a:r>
              <a:rPr lang="en-GB" sz="3200" dirty="0" err="1">
                <a:solidFill>
                  <a:srgbClr val="FF6600"/>
                </a:solidFill>
              </a:rPr>
              <a:t>East+West</a:t>
            </a:r>
            <a:r>
              <a:rPr lang="en-GB" sz="3200" dirty="0">
                <a:solidFill>
                  <a:srgbClr val="FF6600"/>
                </a:solidFill>
              </a:rPr>
              <a:t>)</a:t>
            </a:r>
            <a:endParaRPr lang="en-GB" sz="4400" dirty="0">
              <a:solidFill>
                <a:srgbClr val="FF6600"/>
              </a:solidFill>
            </a:endParaRPr>
          </a:p>
        </p:txBody>
      </p:sp>
      <p:sp>
        <p:nvSpPr>
          <p:cNvPr id="3" name="Text Placeholder 2">
            <a:extLst>
              <a:ext uri="{FF2B5EF4-FFF2-40B4-BE49-F238E27FC236}">
                <a16:creationId xmlns:a16="http://schemas.microsoft.com/office/drawing/2014/main" id="{6716F3FA-1185-9D10-C66C-C11A1ABF3E24}"/>
              </a:ext>
            </a:extLst>
          </p:cNvPr>
          <p:cNvSpPr>
            <a:spLocks noGrp="1"/>
          </p:cNvSpPr>
          <p:nvPr>
            <p:ph type="body" idx="1"/>
          </p:nvPr>
        </p:nvSpPr>
        <p:spPr>
          <a:xfrm>
            <a:off x="936978" y="2107474"/>
            <a:ext cx="10688965" cy="3457303"/>
          </a:xfrm>
        </p:spPr>
        <p:txBody>
          <a:bodyPr>
            <a:normAutofit/>
          </a:bodyPr>
          <a:lstStyle/>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15DA7209-E5EC-4F40-1C79-2682D0D035B8}"/>
              </a:ext>
            </a:extLst>
          </p:cNvPr>
          <p:cNvPicPr>
            <a:picLocks noChangeAspect="1"/>
          </p:cNvPicPr>
          <p:nvPr/>
        </p:nvPicPr>
        <p:blipFill>
          <a:blip r:embed="rId2"/>
          <a:stretch>
            <a:fillRect/>
          </a:stretch>
        </p:blipFill>
        <p:spPr>
          <a:xfrm>
            <a:off x="170272" y="5747657"/>
            <a:ext cx="3330574" cy="1069504"/>
          </a:xfrm>
          <a:prstGeom prst="rect">
            <a:avLst/>
          </a:prstGeom>
        </p:spPr>
      </p:pic>
      <p:pic>
        <p:nvPicPr>
          <p:cNvPr id="4" name="Content Placeholder 4">
            <a:extLst>
              <a:ext uri="{FF2B5EF4-FFF2-40B4-BE49-F238E27FC236}">
                <a16:creationId xmlns:a16="http://schemas.microsoft.com/office/drawing/2014/main" id="{F21EC13C-C061-EBD1-1CFA-E774B40EE62C}"/>
              </a:ext>
            </a:extLst>
          </p:cNvPr>
          <p:cNvPicPr>
            <a:picLocks noChangeAspect="1"/>
          </p:cNvPicPr>
          <p:nvPr/>
        </p:nvPicPr>
        <p:blipFill>
          <a:blip r:embed="rId3"/>
          <a:stretch>
            <a:fillRect/>
          </a:stretch>
        </p:blipFill>
        <p:spPr>
          <a:xfrm>
            <a:off x="321895" y="2035263"/>
            <a:ext cx="11727722" cy="3166294"/>
          </a:xfrm>
          <a:prstGeom prst="rect">
            <a:avLst/>
          </a:prstGeom>
        </p:spPr>
      </p:pic>
      <p:sp>
        <p:nvSpPr>
          <p:cNvPr id="6" name="TextBox 5">
            <a:extLst>
              <a:ext uri="{FF2B5EF4-FFF2-40B4-BE49-F238E27FC236}">
                <a16:creationId xmlns:a16="http://schemas.microsoft.com/office/drawing/2014/main" id="{5449853F-EA79-3320-4851-24D9FC564977}"/>
              </a:ext>
            </a:extLst>
          </p:cNvPr>
          <p:cNvSpPr txBox="1"/>
          <p:nvPr/>
        </p:nvSpPr>
        <p:spPr>
          <a:xfrm>
            <a:off x="268469" y="5201557"/>
            <a:ext cx="11655061" cy="646331"/>
          </a:xfrm>
          <a:prstGeom prst="rect">
            <a:avLst/>
          </a:prstGeom>
          <a:noFill/>
        </p:spPr>
        <p:txBody>
          <a:bodyPr wrap="square" rtlCol="0">
            <a:spAutoFit/>
          </a:bodyPr>
          <a:lstStyle/>
          <a:p>
            <a:r>
              <a:rPr lang="en-GB" dirty="0"/>
              <a:t>Leicestershire  &amp; Rutland ICB  </a:t>
            </a:r>
            <a:r>
              <a:rPr lang="en-GB" dirty="0">
                <a:highlight>
                  <a:srgbClr val="FFFF00"/>
                </a:highlight>
              </a:rPr>
              <a:t>Yellow Line</a:t>
            </a:r>
            <a:r>
              <a:rPr lang="en-GB" dirty="0"/>
              <a:t>		    ABPM approx:  6.3 % of total over the 4 months</a:t>
            </a:r>
          </a:p>
          <a:p>
            <a:r>
              <a:rPr lang="en-GB" dirty="0"/>
              <a:t>Birmingham &amp; Solihull ICB +  Black Country ICB  </a:t>
            </a:r>
            <a:r>
              <a:rPr lang="en-GB" dirty="0">
                <a:highlight>
                  <a:srgbClr val="33CC33"/>
                </a:highlight>
              </a:rPr>
              <a:t>Lime Lines</a:t>
            </a:r>
            <a:r>
              <a:rPr lang="en-GB" dirty="0"/>
              <a:t>	    ABPM approx:  10% of the total  </a:t>
            </a:r>
            <a:r>
              <a:rPr lang="en-GB" dirty="0">
                <a:highlight>
                  <a:srgbClr val="FFB9B9"/>
                </a:highlight>
              </a:rPr>
              <a:t>41% more than LLR</a:t>
            </a:r>
            <a:r>
              <a:rPr lang="en-GB" dirty="0"/>
              <a:t>	</a:t>
            </a:r>
          </a:p>
        </p:txBody>
      </p:sp>
    </p:spTree>
    <p:extLst>
      <p:ext uri="{BB962C8B-B14F-4D97-AF65-F5344CB8AC3E}">
        <p14:creationId xmlns:p14="http://schemas.microsoft.com/office/powerpoint/2010/main" val="424621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436E073-4A01-2B05-D643-E7989CBA6F23}"/>
              </a:ext>
            </a:extLst>
          </p:cNvPr>
          <p:cNvPicPr>
            <a:picLocks noChangeAspect="1"/>
          </p:cNvPicPr>
          <p:nvPr/>
        </p:nvPicPr>
        <p:blipFill>
          <a:blip r:embed="rId2"/>
          <a:stretch>
            <a:fillRect/>
          </a:stretch>
        </p:blipFill>
        <p:spPr>
          <a:xfrm>
            <a:off x="0" y="277542"/>
            <a:ext cx="11891503" cy="6436767"/>
          </a:xfrm>
          <a:prstGeom prst="rect">
            <a:avLst/>
          </a:prstGeom>
        </p:spPr>
      </p:pic>
      <p:sp>
        <p:nvSpPr>
          <p:cNvPr id="3" name="Star: 5 Points 2">
            <a:extLst>
              <a:ext uri="{FF2B5EF4-FFF2-40B4-BE49-F238E27FC236}">
                <a16:creationId xmlns:a16="http://schemas.microsoft.com/office/drawing/2014/main" id="{2CF7F1DE-53DE-D817-10DF-2B9325F3BAE3}"/>
              </a:ext>
            </a:extLst>
          </p:cNvPr>
          <p:cNvSpPr/>
          <p:nvPr/>
        </p:nvSpPr>
        <p:spPr>
          <a:xfrm>
            <a:off x="2310674" y="277542"/>
            <a:ext cx="766618" cy="677762"/>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FC997432-BF7E-A12A-7E7C-AE547BAF92F7}"/>
              </a:ext>
            </a:extLst>
          </p:cNvPr>
          <p:cNvSpPr/>
          <p:nvPr/>
        </p:nvSpPr>
        <p:spPr>
          <a:xfrm>
            <a:off x="7516678" y="5866822"/>
            <a:ext cx="463286" cy="456486"/>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DB1B29D3-ABA8-944B-24AE-EFF42D6CDA00}"/>
              </a:ext>
            </a:extLst>
          </p:cNvPr>
          <p:cNvSpPr/>
          <p:nvPr/>
        </p:nvSpPr>
        <p:spPr>
          <a:xfrm>
            <a:off x="10983306" y="4602996"/>
            <a:ext cx="359790" cy="348711"/>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BB0E5E91-E2B2-914C-02FB-0A027C24B45C}"/>
              </a:ext>
            </a:extLst>
          </p:cNvPr>
          <p:cNvSpPr/>
          <p:nvPr/>
        </p:nvSpPr>
        <p:spPr>
          <a:xfrm>
            <a:off x="4874217" y="5217603"/>
            <a:ext cx="469370" cy="385034"/>
          </a:xfrm>
          <a:prstGeom prst="star5">
            <a:avLst/>
          </a:prstGeom>
          <a:solidFill>
            <a:srgbClr val="FFD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1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 fill="hold"/>
                                        <p:tgtEl>
                                          <p:spTgt spid="6"/>
                                        </p:tgtEl>
                                        <p:attrNameLst>
                                          <p:attrName>ppt_x</p:attrName>
                                        </p:attrNameLst>
                                      </p:cBhvr>
                                      <p:tavLst>
                                        <p:tav tm="0">
                                          <p:val>
                                            <p:strVal val="#ppt_x"/>
                                          </p:val>
                                        </p:tav>
                                        <p:tav tm="100000">
                                          <p:val>
                                            <p:strVal val="#ppt_x"/>
                                          </p:val>
                                        </p:tav>
                                      </p:tavLst>
                                    </p:anim>
                                    <p:anim calcmode="lin" valueType="num">
                                      <p:cBhvr additive="base">
                                        <p:cTn id="26"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E622-4ACC-B77E-57CE-4F38AB851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C5FFB-B8C8-27FD-0226-53029DC794DF}"/>
              </a:ext>
            </a:extLst>
          </p:cNvPr>
          <p:cNvSpPr>
            <a:spLocks noGrp="1"/>
          </p:cNvSpPr>
          <p:nvPr>
            <p:ph type="title"/>
          </p:nvPr>
        </p:nvSpPr>
        <p:spPr>
          <a:xfrm>
            <a:off x="882733" y="507268"/>
            <a:ext cx="10688965" cy="980570"/>
          </a:xfrm>
        </p:spPr>
        <p:txBody>
          <a:bodyPr>
            <a:normAutofit fontScale="90000"/>
          </a:bodyPr>
          <a:lstStyle/>
          <a:p>
            <a:r>
              <a:rPr lang="en-GB" sz="6000" b="1" dirty="0">
                <a:solidFill>
                  <a:srgbClr val="FF6600"/>
                </a:solidFill>
              </a:rPr>
              <a:t>BP Case </a:t>
            </a:r>
            <a:r>
              <a:rPr lang="en-GB" sz="4900" b="1" dirty="0">
                <a:solidFill>
                  <a:srgbClr val="FF6600"/>
                </a:solidFill>
              </a:rPr>
              <a:t>Finding</a:t>
            </a:r>
            <a:r>
              <a:rPr lang="en-GB" sz="6000" b="1" dirty="0">
                <a:solidFill>
                  <a:srgbClr val="FF6600"/>
                </a:solidFill>
              </a:rPr>
              <a:t> - Contractual Changes</a:t>
            </a:r>
          </a:p>
        </p:txBody>
      </p:sp>
      <p:sp>
        <p:nvSpPr>
          <p:cNvPr id="3" name="Text Placeholder 2">
            <a:extLst>
              <a:ext uri="{FF2B5EF4-FFF2-40B4-BE49-F238E27FC236}">
                <a16:creationId xmlns:a16="http://schemas.microsoft.com/office/drawing/2014/main" id="{9DD56900-0479-8142-B9C6-B1093940B71F}"/>
              </a:ext>
            </a:extLst>
          </p:cNvPr>
          <p:cNvSpPr>
            <a:spLocks noGrp="1"/>
          </p:cNvSpPr>
          <p:nvPr>
            <p:ph type="body" idx="1"/>
          </p:nvPr>
        </p:nvSpPr>
        <p:spPr>
          <a:xfrm>
            <a:off x="936978" y="2107474"/>
            <a:ext cx="10688965" cy="3457303"/>
          </a:xfrm>
        </p:spPr>
        <p:txBody>
          <a:bodyPr>
            <a:normAutofit lnSpcReduction="10000"/>
          </a:bodyPr>
          <a:lstStyle/>
          <a:p>
            <a:r>
              <a:rPr lang="en-GB" b="1" dirty="0"/>
              <a:t>Bundling Impact </a:t>
            </a:r>
            <a:r>
              <a:rPr lang="en-GB" dirty="0"/>
              <a:t>– must be registered to provide BP Checks from June</a:t>
            </a:r>
          </a:p>
          <a:p>
            <a:r>
              <a:rPr lang="en-GB" dirty="0"/>
              <a:t>		    - MUST deliver ONE ABPM per month, from October</a:t>
            </a:r>
          </a:p>
          <a:p>
            <a:r>
              <a:rPr lang="en-GB" b="1" dirty="0"/>
              <a:t>ABPM Fee </a:t>
            </a:r>
            <a:r>
              <a:rPr lang="en-GB" dirty="0"/>
              <a:t>– increased to £50.85</a:t>
            </a:r>
          </a:p>
          <a:p>
            <a:r>
              <a:rPr lang="en-GB" b="1" dirty="0"/>
              <a:t>Service Fee </a:t>
            </a:r>
            <a:r>
              <a:rPr lang="en-GB" dirty="0"/>
              <a:t>– </a:t>
            </a:r>
            <a:r>
              <a:rPr lang="en-GB" i="1" dirty="0"/>
              <a:t>clinic check </a:t>
            </a:r>
            <a:r>
              <a:rPr lang="en-GB" dirty="0"/>
              <a:t>fee reduced to £10 to reflect skill mix </a:t>
            </a:r>
            <a:r>
              <a:rPr lang="en-GB" sz="1200" dirty="0"/>
              <a:t>[&amp; VAT exemption]</a:t>
            </a:r>
            <a:endParaRPr lang="en-GB" dirty="0"/>
          </a:p>
          <a:p>
            <a:r>
              <a:rPr lang="en-GB" b="1" dirty="0"/>
              <a:t>Service Spec </a:t>
            </a:r>
            <a:r>
              <a:rPr lang="en-GB" dirty="0"/>
              <a:t>– changes anticipated - clarifying eligibility for repeat clinic checks and clarification of criteria for </a:t>
            </a:r>
            <a:r>
              <a:rPr lang="en-GB" i="1" dirty="0"/>
              <a:t>Practice-to-Pharmacy</a:t>
            </a:r>
            <a:r>
              <a:rPr lang="en-GB" dirty="0"/>
              <a:t> referrals. [tbc?]</a:t>
            </a:r>
          </a:p>
          <a:p>
            <a:pPr marL="0" indent="0">
              <a:buNone/>
            </a:pPr>
            <a:r>
              <a:rPr lang="en-GB" b="1" dirty="0">
                <a:solidFill>
                  <a:srgbClr val="FF6600"/>
                </a:solidFill>
              </a:rPr>
              <a:t>Discussion</a:t>
            </a:r>
            <a:r>
              <a:rPr lang="en-GB" dirty="0"/>
              <a:t>: How can we increase ABPM service provision?</a:t>
            </a:r>
          </a:p>
          <a:p>
            <a:endParaRPr lang="en-GB" sz="1600" dirty="0"/>
          </a:p>
          <a:p>
            <a:endParaRPr lang="en-GB" dirty="0"/>
          </a:p>
        </p:txBody>
      </p:sp>
      <p:pic>
        <p:nvPicPr>
          <p:cNvPr id="5" name="Picture 4" descr="A logo with text on it&#10;&#10;AI-generated content may be incorrect.">
            <a:extLst>
              <a:ext uri="{FF2B5EF4-FFF2-40B4-BE49-F238E27FC236}">
                <a16:creationId xmlns:a16="http://schemas.microsoft.com/office/drawing/2014/main" id="{F544E833-375E-3438-2FC3-9F77E163C116}"/>
              </a:ext>
            </a:extLst>
          </p:cNvPr>
          <p:cNvPicPr>
            <a:picLocks noChangeAspect="1"/>
          </p:cNvPicPr>
          <p:nvPr/>
        </p:nvPicPr>
        <p:blipFill>
          <a:blip r:embed="rId2"/>
          <a:stretch>
            <a:fillRect/>
          </a:stretch>
        </p:blipFill>
        <p:spPr>
          <a:xfrm>
            <a:off x="170272" y="5677989"/>
            <a:ext cx="3330574" cy="1139172"/>
          </a:xfrm>
          <a:prstGeom prst="rect">
            <a:avLst/>
          </a:prstGeom>
        </p:spPr>
      </p:pic>
    </p:spTree>
    <p:extLst>
      <p:ext uri="{BB962C8B-B14F-4D97-AF65-F5344CB8AC3E}">
        <p14:creationId xmlns:p14="http://schemas.microsoft.com/office/powerpoint/2010/main" val="385312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C18AF-92E9-9875-033A-B7A5B5AF6904}"/>
              </a:ext>
            </a:extLst>
          </p:cNvPr>
          <p:cNvPicPr>
            <a:picLocks noChangeAspect="1"/>
          </p:cNvPicPr>
          <p:nvPr/>
        </p:nvPicPr>
        <p:blipFill>
          <a:blip r:embed="rId2"/>
          <a:stretch>
            <a:fillRect/>
          </a:stretch>
        </p:blipFill>
        <p:spPr>
          <a:xfrm>
            <a:off x="1" y="26972"/>
            <a:ext cx="12018162" cy="6761286"/>
          </a:xfrm>
          <a:prstGeom prst="rect">
            <a:avLst/>
          </a:prstGeom>
        </p:spPr>
      </p:pic>
    </p:spTree>
    <p:extLst>
      <p:ext uri="{BB962C8B-B14F-4D97-AF65-F5344CB8AC3E}">
        <p14:creationId xmlns:p14="http://schemas.microsoft.com/office/powerpoint/2010/main" val="29572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1F753-80A7-FDE5-1514-95F0F1F3CA9F}"/>
              </a:ext>
            </a:extLst>
          </p:cNvPr>
          <p:cNvPicPr>
            <a:picLocks noChangeAspect="1"/>
          </p:cNvPicPr>
          <p:nvPr/>
        </p:nvPicPr>
        <p:blipFill>
          <a:blip r:embed="rId2"/>
          <a:stretch>
            <a:fillRect/>
          </a:stretch>
        </p:blipFill>
        <p:spPr>
          <a:xfrm>
            <a:off x="131736" y="86885"/>
            <a:ext cx="11903804" cy="6670376"/>
          </a:xfrm>
          <a:prstGeom prst="rect">
            <a:avLst/>
          </a:prstGeom>
        </p:spPr>
      </p:pic>
    </p:spTree>
    <p:extLst>
      <p:ext uri="{BB962C8B-B14F-4D97-AF65-F5344CB8AC3E}">
        <p14:creationId xmlns:p14="http://schemas.microsoft.com/office/powerpoint/2010/main" val="526696214"/>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013dbc03897080d3624ed1bdbbdcff">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0c84d59ddcaa9b73e37d01bb0e672db0"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Props1.xml><?xml version="1.0" encoding="utf-8"?>
<ds:datastoreItem xmlns:ds="http://schemas.openxmlformats.org/officeDocument/2006/customXml" ds:itemID="{9D5F8909-0D20-44EF-9598-A59B5803EFEA}">
  <ds:schemaRefs>
    <ds:schemaRef ds:uri="http://schemas.microsoft.com/sharepoint/v3/contenttype/forms"/>
  </ds:schemaRefs>
</ds:datastoreItem>
</file>

<file path=customXml/itemProps2.xml><?xml version="1.0" encoding="utf-8"?>
<ds:datastoreItem xmlns:ds="http://schemas.openxmlformats.org/officeDocument/2006/customXml" ds:itemID="{2D7B5524-F340-4A4F-9ACF-15B298201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fc8a1-5490-45e7-81e7-6700eb699e55"/>
    <ds:schemaRef ds:uri="dbade1a9-730d-4822-837f-bf8eae94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118C7-FBEE-41E3-A205-71754F3A55A3}">
  <ds:schemaRefs>
    <ds:schemaRef ds:uri="http://schemas.microsoft.com/office/2006/metadata/properties"/>
    <ds:schemaRef ds:uri="http://schemas.microsoft.com/office/infopath/2007/PartnerControls"/>
    <ds:schemaRef ds:uri="f17fc8a1-5490-45e7-81e7-6700eb699e55"/>
    <ds:schemaRef ds:uri="dbade1a9-730d-4822-837f-bf8eae94ace9"/>
  </ds:schemaRefs>
</ds:datastoreItem>
</file>

<file path=docProps/app.xml><?xml version="1.0" encoding="utf-8"?>
<Properties xmlns="http://schemas.openxmlformats.org/officeDocument/2006/extended-properties" xmlns:vt="http://schemas.openxmlformats.org/officeDocument/2006/docPropsVTypes">
  <Template>LPC Presentation Template</Template>
  <TotalTime>0</TotalTime>
  <Words>1687</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DM Sans</vt:lpstr>
      <vt:lpstr>Mokoko Medium</vt:lpstr>
      <vt:lpstr>Wingdings</vt:lpstr>
      <vt:lpstr>Office Theme</vt:lpstr>
      <vt:lpstr>  Contract Variations &amp;   Impact on Pharmacy Services Webinar  20/05/25  </vt:lpstr>
      <vt:lpstr>Agenda: 1. Pharmacy Services Performance to date and Contractual Changes Gareth McCague CPL&amp;R &amp; Paul Gilbert LLR ICB  </vt:lpstr>
      <vt:lpstr>First - PCARP &amp; Bundling</vt:lpstr>
      <vt:lpstr>Blood Pressure Checks in CPL&amp;R</vt:lpstr>
      <vt:lpstr>CPL&amp;R    –  Leading in East Midlands    3rd in Midlands overall (East+West)</vt:lpstr>
      <vt:lpstr>PowerPoint Presentation</vt:lpstr>
      <vt:lpstr>BP Case Finding - Contractual Changes</vt:lpstr>
      <vt:lpstr>PowerPoint Presentation</vt:lpstr>
      <vt:lpstr>PowerPoint Presentation</vt:lpstr>
      <vt:lpstr>Contraception Services in CPL&amp;R</vt:lpstr>
      <vt:lpstr>Contraception Services</vt:lpstr>
      <vt:lpstr>Contraception - Contractual Changes</vt:lpstr>
      <vt:lpstr>Contraception - Contractual Changes</vt:lpstr>
      <vt:lpstr>PowerPoint Presentation</vt:lpstr>
      <vt:lpstr>Pharmacy First in CPL&amp;R</vt:lpstr>
      <vt:lpstr>Pharmacy First Performance</vt:lpstr>
      <vt:lpstr>Pharmacy First – Contractual Changes</vt:lpstr>
      <vt:lpstr>Pharmacy First – Contractual Changes</vt:lpstr>
      <vt:lpstr>PowerPoint Presentation</vt:lpstr>
      <vt:lpstr>PowerPoint Presentation</vt:lpstr>
      <vt:lpstr>New Meds Service - Contractual Changes</vt:lpstr>
      <vt:lpstr>PQS Pharmacy Quality Scheme 2025-2026</vt:lpstr>
      <vt:lpstr>PowerPoint Presentation</vt:lpstr>
      <vt:lpstr>PowerPoint Presentation</vt:lpstr>
      <vt:lpstr>Other Regulatory Changes </vt:lpstr>
      <vt:lpstr>What you need to know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5</cp:revision>
  <dcterms:created xsi:type="dcterms:W3CDTF">2025-05-12T10:02:32Z</dcterms:created>
  <dcterms:modified xsi:type="dcterms:W3CDTF">2025-05-21T08:23:53Z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y fmtid="{D5CDD505-2E9C-101B-9397-08002B2CF9AE}" pid="3" name="MediaServiceImageTags">
    <vt:lpwstr/>
  </property>
</Properties>
</file>