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304" r:id="rId4"/>
    <p:sldId id="266" r:id="rId5"/>
    <p:sldId id="257" r:id="rId6"/>
    <p:sldId id="305" r:id="rId7"/>
    <p:sldId id="285" r:id="rId8"/>
    <p:sldId id="292" r:id="rId9"/>
    <p:sldId id="293" r:id="rId10"/>
    <p:sldId id="294" r:id="rId11"/>
    <p:sldId id="295" r:id="rId12"/>
    <p:sldId id="296" r:id="rId13"/>
    <p:sldId id="306" r:id="rId14"/>
    <p:sldId id="299" r:id="rId15"/>
    <p:sldId id="297" r:id="rId16"/>
    <p:sldId id="300" r:id="rId17"/>
    <p:sldId id="307" r:id="rId18"/>
    <p:sldId id="308" r:id="rId19"/>
    <p:sldId id="309" r:id="rId20"/>
    <p:sldId id="298" r:id="rId21"/>
    <p:sldId id="301" r:id="rId22"/>
    <p:sldId id="302"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87" autoAdjust="0"/>
  </p:normalViewPr>
  <p:slideViewPr>
    <p:cSldViewPr snapToGrid="0">
      <p:cViewPr varScale="1">
        <p:scale>
          <a:sx n="81" d="100"/>
          <a:sy n="81" d="100"/>
        </p:scale>
        <p:origin x="17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C37628-3E1F-A659-C47C-7D455FB59BFC}"/>
              </a:ext>
            </a:extLst>
          </p:cNvPr>
          <p:cNvSpPr txBox="1">
            <a:spLocks noGrp="1"/>
          </p:cNvSpPr>
          <p:nvPr>
            <p:ph type="hdr" sz="quarter"/>
          </p:nvPr>
        </p:nvSpPr>
        <p:spPr>
          <a:xfrm>
            <a:off x="0" y="1"/>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E67CD5AF-C9F7-7D9F-7DAD-80D1EF77BF84}"/>
              </a:ext>
            </a:extLst>
          </p:cNvPr>
          <p:cNvSpPr txBox="1">
            <a:spLocks noGrp="1"/>
          </p:cNvSpPr>
          <p:nvPr>
            <p:ph type="dt" idx="1"/>
          </p:nvPr>
        </p:nvSpPr>
        <p:spPr>
          <a:xfrm>
            <a:off x="3884608" y="1"/>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AA75940-6881-4CE9-8514-469BDBAB3E2C}" type="datetime1">
              <a:rPr lang="en-US"/>
              <a:pPr lvl="0"/>
              <a:t>7/6/2025</a:t>
            </a:fld>
            <a:endParaRPr lang="en-US"/>
          </a:p>
        </p:txBody>
      </p:sp>
      <p:sp>
        <p:nvSpPr>
          <p:cNvPr id="4" name="Slide Image Placeholder 3">
            <a:extLst>
              <a:ext uri="{FF2B5EF4-FFF2-40B4-BE49-F238E27FC236}">
                <a16:creationId xmlns:a16="http://schemas.microsoft.com/office/drawing/2014/main" id="{D7FA7DF0-8ED5-BE0A-E542-2913FB498818}"/>
              </a:ext>
            </a:extLst>
          </p:cNvPr>
          <p:cNvSpPr>
            <a:spLocks noGrp="1" noRot="1" noChangeAspect="1"/>
          </p:cNvSpPr>
          <p:nvPr>
            <p:ph type="sldImg" idx="2"/>
          </p:nvPr>
        </p:nvSpPr>
        <p:spPr>
          <a:xfrm>
            <a:off x="685800" y="1143000"/>
            <a:ext cx="5486400" cy="30861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370CEA45-9799-0ACD-A754-30E747942557}"/>
              </a:ext>
            </a:extLst>
          </p:cNvPr>
          <p:cNvSpPr txBox="1">
            <a:spLocks noGrp="1"/>
          </p:cNvSpPr>
          <p:nvPr>
            <p:ph type="body" sz="quarter" idx="3"/>
          </p:nvPr>
        </p:nvSpPr>
        <p:spPr>
          <a:xfrm>
            <a:off x="685801"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FA3ABF8F-A17C-3458-C4E7-6F6245BA80C6}"/>
              </a:ext>
            </a:extLst>
          </p:cNvPr>
          <p:cNvSpPr txBox="1">
            <a:spLocks noGrp="1"/>
          </p:cNvSpPr>
          <p:nvPr>
            <p:ph type="ftr" sz="quarter" idx="4"/>
          </p:nvPr>
        </p:nvSpPr>
        <p:spPr>
          <a:xfrm>
            <a:off x="0" y="8685209"/>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999C37A3-5135-735B-553C-9A13A62BDA65}"/>
              </a:ext>
            </a:extLst>
          </p:cNvPr>
          <p:cNvSpPr txBox="1">
            <a:spLocks noGrp="1"/>
          </p:cNvSpPr>
          <p:nvPr>
            <p:ph type="sldNum" sz="quarter" idx="5"/>
          </p:nvPr>
        </p:nvSpPr>
        <p:spPr>
          <a:xfrm>
            <a:off x="3884608" y="8685209"/>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41920811-B6DC-4C3B-8107-3DDEAF4E94E7}" type="slidenum">
              <a:t>‹#›</a:t>
            </a:fld>
            <a:endParaRPr lang="en-US"/>
          </a:p>
        </p:txBody>
      </p:sp>
    </p:spTree>
    <p:extLst>
      <p:ext uri="{BB962C8B-B14F-4D97-AF65-F5344CB8AC3E}">
        <p14:creationId xmlns:p14="http://schemas.microsoft.com/office/powerpoint/2010/main" val="306436713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41920811-B6DC-4C3B-8107-3DDEAF4E94E7}" type="slidenum">
              <a:rPr lang="en-US" smtClean="0"/>
              <a:t>1</a:t>
            </a:fld>
            <a:endParaRPr lang="en-US"/>
          </a:p>
        </p:txBody>
      </p:sp>
    </p:spTree>
    <p:extLst>
      <p:ext uri="{BB962C8B-B14F-4D97-AF65-F5344CB8AC3E}">
        <p14:creationId xmlns:p14="http://schemas.microsoft.com/office/powerpoint/2010/main" val="187667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49D0-D953-5FC4-A49E-B2D6B94A7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8C4AE-710D-7152-66DC-6508206DAFEA}"/>
              </a:ext>
            </a:extLst>
          </p:cNvPr>
          <p:cNvSpPr txBox="1">
            <a:spLocks noGrp="1"/>
          </p:cNvSpPr>
          <p:nvPr>
            <p:ph type="body" sz="quarter" idx="1"/>
          </p:nvPr>
        </p:nvSpPr>
        <p:spPr/>
        <p:txBody>
          <a:bodyPr/>
          <a:lstStyle/>
          <a:p>
            <a:pPr lvl="0"/>
            <a:r>
              <a:rPr lang="en-GB"/>
              <a:t>And in cohort 3 the number of qualifying comorbidities drops from 4 to 3</a:t>
            </a:r>
          </a:p>
        </p:txBody>
      </p:sp>
      <p:sp>
        <p:nvSpPr>
          <p:cNvPr id="4" name="Slide Number Placeholder 3">
            <a:extLst>
              <a:ext uri="{FF2B5EF4-FFF2-40B4-BE49-F238E27FC236}">
                <a16:creationId xmlns:a16="http://schemas.microsoft.com/office/drawing/2014/main" id="{31F8254B-F216-F597-374E-5E197DED833A}"/>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81FDC6-F5DF-4963-AE5D-094FE7EF6670}"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A4FC8-0770-6566-3C36-318A67A1C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51457-F4D7-1BE3-770B-C7A49EE67F70}"/>
              </a:ext>
            </a:extLst>
          </p:cNvPr>
          <p:cNvSpPr txBox="1">
            <a:spLocks noGrp="1"/>
          </p:cNvSpPr>
          <p:nvPr>
            <p:ph type="body" sz="quarter" idx="1"/>
          </p:nvPr>
        </p:nvSpPr>
        <p:spPr/>
        <p:txBody>
          <a:bodyPr/>
          <a:lstStyle/>
          <a:p>
            <a:pPr lvl="0"/>
            <a:r>
              <a:rPr lang="en-GB" dirty="0"/>
              <a:t>We are already fielding enquiries – and with the stringent criteria I am sure we are going to see some disappointed people – and isn’t it great we can offer them an alternative  through community pharmacy . We already have so much media attention – mostly negative but this can be turned into an opportunity to </a:t>
            </a:r>
            <a:r>
              <a:rPr lang="en-GB" dirty="0" err="1"/>
              <a:t>prote</a:t>
            </a:r>
            <a:r>
              <a:rPr lang="en-GB" dirty="0"/>
              <a:t> a safe and ethical service to support those that meet the SPC requirements  and really need the support. Community pharmacy can offer F2F </a:t>
            </a:r>
            <a:r>
              <a:rPr lang="en-GB" dirty="0" err="1"/>
              <a:t>consutations</a:t>
            </a:r>
            <a:r>
              <a:rPr lang="en-GB" dirty="0"/>
              <a:t> and therefore inappropriate supply to </a:t>
            </a:r>
            <a:r>
              <a:rPr lang="en-GB" dirty="0" err="1"/>
              <a:t>thise</a:t>
            </a:r>
            <a:r>
              <a:rPr lang="en-GB" dirty="0"/>
              <a:t> with a lower BMI Is mitigated. Our F2F access also lends itself to follow ups and check  ins with ongoing support Even the GPHC and MHRA Is clamping down on mis advertising and unethical online offering – again creating a space for bricks and mortar pharmacies </a:t>
            </a:r>
          </a:p>
        </p:txBody>
      </p:sp>
      <p:sp>
        <p:nvSpPr>
          <p:cNvPr id="4" name="Slide Number Placeholder 3">
            <a:extLst>
              <a:ext uri="{FF2B5EF4-FFF2-40B4-BE49-F238E27FC236}">
                <a16:creationId xmlns:a16="http://schemas.microsoft.com/office/drawing/2014/main" id="{5D774A55-851E-B07E-FDAD-59A6EA7C5678}"/>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2AAA6A-8F31-4234-B42F-7EE457FF3C71}"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2B610-1FEB-F342-C72B-FE098C34ED2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C45F5F-ED08-6AC6-0248-06E19A01C69F}"/>
              </a:ext>
            </a:extLst>
          </p:cNvPr>
          <p:cNvSpPr txBox="1">
            <a:spLocks noGrp="1"/>
          </p:cNvSpPr>
          <p:nvPr>
            <p:ph type="body" sz="quarter" idx="1"/>
          </p:nvPr>
        </p:nvSpPr>
        <p:spPr/>
        <p:txBody>
          <a:bodyPr/>
          <a:lstStyle/>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But it's not just about money—it's also about meaningful healthcare delivery. Patients get safe access to effective treatment, with monitoring and education that helps them succeed. Ethnic minorities, who often suffer worse outcomes from obesity, benefit from earlier intervention. And by reducing complications like type 2 diabetes or heart disease, we’re relieving pressure on GPs and hospitals.</a:t>
            </a:r>
            <a:r>
              <a:rPr lang="en-GB" dirty="0"/>
              <a:t>. </a:t>
            </a:r>
          </a:p>
          <a:p>
            <a:pPr>
              <a:lnSpc>
                <a:spcPct val="115000"/>
              </a:lnSpc>
              <a:spcAft>
                <a:spcPts val="1000"/>
              </a:spcAft>
            </a:pPr>
            <a:r>
              <a:rPr lang="en-GB" dirty="0"/>
              <a:t>Remind them LLR is fertile ground for this service high levels of deprivation and BAME both predisposing factors for Obesity </a:t>
            </a:r>
          </a:p>
        </p:txBody>
      </p:sp>
      <p:sp>
        <p:nvSpPr>
          <p:cNvPr id="4" name="Slide Number Placeholder 3">
            <a:extLst>
              <a:ext uri="{FF2B5EF4-FFF2-40B4-BE49-F238E27FC236}">
                <a16:creationId xmlns:a16="http://schemas.microsoft.com/office/drawing/2014/main" id="{7A0F9C40-A93D-81C2-E8CF-35BB5D7A5026}"/>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4101EC-1E7F-4A38-82B6-3A54677DFC46}" type="slidenum">
              <a:t>12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This model is especially important here in Leicester, where 57% of residents come from minority backgrounds. Many are at risk of diabetes, fertility issues, and cardiovascular problems linked to obesity. We also have the density and demand to make a private weight loss clinic successful—especially one that’s culturally sensitive and locally rooted.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lvl="0"/>
            <a:fld id="{41920811-B6DC-4C3B-8107-3DDEAF4E94E7}" type="slidenum">
              <a:rPr lang="en-US" smtClean="0"/>
              <a:t>13</a:t>
            </a:fld>
            <a:endParaRPr lang="en-US"/>
          </a:p>
        </p:txBody>
      </p:sp>
    </p:spTree>
    <p:extLst>
      <p:ext uri="{BB962C8B-B14F-4D97-AF65-F5344CB8AC3E}">
        <p14:creationId xmlns:p14="http://schemas.microsoft.com/office/powerpoint/2010/main" val="222364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Patients trust pharmacies—and for good reason. Here, they get face-to-face consultations, proper BMI checks, safe dispensing, and advice from trained professionals. Unlike many online providers, we don’t rely on tick-box forms or 2-minute approvals. This reduces the risk of misuse, side effects, or counterfeit products. Community pharmacy provides a safer, higher-quality, and more ethical way to access these medicines.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lvl="0"/>
            <a:fld id="{41920811-B6DC-4C3B-8107-3DDEAF4E94E7}" type="slidenum">
              <a:rPr lang="en-US" smtClean="0"/>
              <a:t>14</a:t>
            </a:fld>
            <a:endParaRPr lang="en-US"/>
          </a:p>
        </p:txBody>
      </p:sp>
    </p:spTree>
    <p:extLst>
      <p:ext uri="{BB962C8B-B14F-4D97-AF65-F5344CB8AC3E}">
        <p14:creationId xmlns:p14="http://schemas.microsoft.com/office/powerpoint/2010/main" val="310874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CE07C-9C5E-EE57-BC9B-D7E749980B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E73F9F3-5003-753F-1C57-16A8A033AFF6}"/>
              </a:ext>
            </a:extLst>
          </p:cNvPr>
          <p:cNvSpPr txBox="1">
            <a:spLocks noGrp="1"/>
          </p:cNvSpPr>
          <p:nvPr>
            <p:ph type="body" sz="quarter" idx="1"/>
          </p:nvPr>
        </p:nvSpPr>
        <p:spPr/>
        <p:txBody>
          <a:bodyPr/>
          <a:lstStyle/>
          <a:p>
            <a:pPr lvl="0"/>
            <a:r>
              <a:rPr lang="en-GB" dirty="0"/>
              <a:t>Depending on which model you choose from PGD to IP the set up costs will be slightly different – If you are an IP make sure you do additional learning to add GLP1 RA to your scope of practice – there are numerous online offerings including CPPE Some PGD companies offer online record keeping, the ability to set patient goals and marketing . Whilst some PGD providers suggest huge profits running into hundreds of thousands we have been quite modest but remember the repeat business, recommendations and also the patient loyalty </a:t>
            </a:r>
          </a:p>
        </p:txBody>
      </p:sp>
      <p:sp>
        <p:nvSpPr>
          <p:cNvPr id="4" name="Slide Number Placeholder 3">
            <a:extLst>
              <a:ext uri="{FF2B5EF4-FFF2-40B4-BE49-F238E27FC236}">
                <a16:creationId xmlns:a16="http://schemas.microsoft.com/office/drawing/2014/main" id="{F051DE9A-D158-DC22-9E53-DE5555AD964F}"/>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6344FA-35B1-418C-BF30-B5758CF80B76}"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20EC6-5BDF-2D8C-4DBD-FEC79CDFDD0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5B11AAC-475C-5CD8-2B8D-66E539157A58}"/>
              </a:ext>
            </a:extLst>
          </p:cNvPr>
          <p:cNvSpPr txBox="1">
            <a:spLocks noGrp="1"/>
          </p:cNvSpPr>
          <p:nvPr>
            <p:ph type="body" sz="quarter" idx="1"/>
          </p:nvPr>
        </p:nvSpPr>
        <p:spPr/>
        <p:txBody>
          <a:bodyPr/>
          <a:lstStyle/>
          <a:p>
            <a:pPr lvl="0"/>
            <a:r>
              <a:rPr lang="en-GB" dirty="0"/>
              <a:t>Now this isn’t a clinical meeting and please remember this list is not exhaustive but think of the exclusion criteria and also if you have </a:t>
            </a:r>
            <a:r>
              <a:rPr lang="en-GB" dirty="0" err="1"/>
              <a:t>patinets</a:t>
            </a:r>
            <a:r>
              <a:rPr lang="en-GB" dirty="0"/>
              <a:t> enquiring that already have T2DM but don’t meet the criteria for GLP1 ( poor glycaemic control, BMI &gt;35 tried at least 3 agents etc) But just remember risk of hypos if on insulin or </a:t>
            </a:r>
            <a:r>
              <a:rPr lang="en-GB" dirty="0" err="1"/>
              <a:t>sulphonylurea</a:t>
            </a:r>
            <a:r>
              <a:rPr lang="en-GB" dirty="0"/>
              <a:t> – so remind them of signs and symptoms, to check CBG ( </a:t>
            </a:r>
            <a:r>
              <a:rPr lang="en-GB" dirty="0" err="1"/>
              <a:t>Caillary</a:t>
            </a:r>
            <a:r>
              <a:rPr lang="en-GB" dirty="0"/>
              <a:t> Blood Glucose ) regularly reinforce DVLA guidance and reduce insulin dose ( usually by 10 -20 percent subject to control and risk of hypos) Also remind patients of signs and symptoms of pancreatitis and what to do if suspected ( A&amp;E)</a:t>
            </a:r>
          </a:p>
        </p:txBody>
      </p:sp>
      <p:sp>
        <p:nvSpPr>
          <p:cNvPr id="4" name="Slide Number Placeholder 3">
            <a:extLst>
              <a:ext uri="{FF2B5EF4-FFF2-40B4-BE49-F238E27FC236}">
                <a16:creationId xmlns:a16="http://schemas.microsoft.com/office/drawing/2014/main" id="{7FB75899-4333-4845-46E5-57959182FA34}"/>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39A5DE-922A-43E0-9D10-49857E6C2DB4}"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67C7F-65FE-B2B5-682A-FD5104BCC3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A7F82AB-E0F6-815F-C8EA-861CD9162F94}"/>
              </a:ext>
            </a:extLst>
          </p:cNvPr>
          <p:cNvSpPr txBox="1">
            <a:spLocks noGrp="1"/>
          </p:cNvSpPr>
          <p:nvPr>
            <p:ph type="body" sz="quarter" idx="1"/>
          </p:nvPr>
        </p:nvSpPr>
        <p:spPr/>
        <p:txBody>
          <a:bodyPr/>
          <a:lstStyle/>
          <a:p>
            <a:pPr lvl="0"/>
            <a:r>
              <a:rPr lang="en-GB" dirty="0"/>
              <a:t>All medicines have unwanted (side) effects – but with appropriate </a:t>
            </a:r>
            <a:r>
              <a:rPr lang="en-GB" dirty="0" err="1"/>
              <a:t>consellling</a:t>
            </a:r>
            <a:r>
              <a:rPr lang="en-GB" dirty="0"/>
              <a:t> we can mitigate some of them remember GLP1s are not a magic solution !</a:t>
            </a:r>
          </a:p>
        </p:txBody>
      </p:sp>
      <p:sp>
        <p:nvSpPr>
          <p:cNvPr id="4" name="Slide Number Placeholder 3">
            <a:extLst>
              <a:ext uri="{FF2B5EF4-FFF2-40B4-BE49-F238E27FC236}">
                <a16:creationId xmlns:a16="http://schemas.microsoft.com/office/drawing/2014/main" id="{A3B45873-142B-0577-5B98-99385AC6A44D}"/>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293B13-7CE2-4C62-89A9-51C97DEBC9AD}"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b="0" i="0" dirty="0">
                <a:solidFill>
                  <a:srgbClr val="222222"/>
                </a:solidFill>
                <a:effectLst/>
                <a:latin typeface="Arial" panose="020B0604020202020204" pitchFamily="34" charset="0"/>
              </a:rPr>
              <a:t>This slide highlights the strict rules governing how we can communicate about weight loss medicines in the UK.</a:t>
            </a:r>
          </a:p>
          <a:p>
            <a:pPr algn="l"/>
            <a:r>
              <a:rPr lang="en-GB" b="0" i="0" dirty="0">
                <a:solidFill>
                  <a:srgbClr val="222222"/>
                </a:solidFill>
                <a:effectLst/>
                <a:latin typeface="Arial" panose="020B0604020202020204" pitchFamily="34" charset="0"/>
              </a:rPr>
              <a:t>First and foremost, prescription-only medicines — such as Ozempic, </a:t>
            </a:r>
            <a:r>
              <a:rPr lang="en-GB" b="0" i="0" dirty="0" err="1">
                <a:solidFill>
                  <a:srgbClr val="222222"/>
                </a:solidFill>
                <a:effectLst/>
                <a:latin typeface="Arial" panose="020B0604020202020204" pitchFamily="34" charset="0"/>
              </a:rPr>
              <a:t>Wegovy</a:t>
            </a:r>
            <a:r>
              <a:rPr lang="en-GB" b="0" i="0" dirty="0">
                <a:solidFill>
                  <a:srgbClr val="222222"/>
                </a:solidFill>
                <a:effectLst/>
                <a:latin typeface="Arial" panose="020B0604020202020204" pitchFamily="34" charset="0"/>
              </a:rPr>
              <a:t>, and </a:t>
            </a:r>
            <a:r>
              <a:rPr lang="en-GB" b="0" i="0" dirty="0" err="1">
                <a:solidFill>
                  <a:srgbClr val="222222"/>
                </a:solidFill>
                <a:effectLst/>
                <a:latin typeface="Arial" panose="020B0604020202020204" pitchFamily="34" charset="0"/>
              </a:rPr>
              <a:t>Mounjaro</a:t>
            </a:r>
            <a:r>
              <a:rPr lang="en-GB" b="0" i="0" dirty="0">
                <a:solidFill>
                  <a:srgbClr val="222222"/>
                </a:solidFill>
                <a:effectLst/>
                <a:latin typeface="Arial" panose="020B0604020202020204" pitchFamily="34" charset="0"/>
              </a:rPr>
              <a:t> — cannot be advertised to the public under UK law. That includes any mention in paid ads, influencer posts, or even organic social media content.</a:t>
            </a:r>
          </a:p>
          <a:p>
            <a:pPr algn="l"/>
            <a:r>
              <a:rPr lang="en-GB" b="0" i="0" dirty="0">
                <a:solidFill>
                  <a:srgbClr val="222222"/>
                </a:solidFill>
                <a:effectLst/>
                <a:latin typeface="Arial" panose="020B0604020202020204" pitchFamily="34" charset="0"/>
              </a:rPr>
              <a:t>What's important to understand is that even indirect promotion — like hinting at injectables for weight loss without naming the drug — could still break the rules.</a:t>
            </a:r>
          </a:p>
          <a:p>
            <a:pPr algn="l"/>
            <a:r>
              <a:rPr lang="en-GB" b="0" i="0" dirty="0">
                <a:solidFill>
                  <a:srgbClr val="222222"/>
                </a:solidFill>
                <a:effectLst/>
                <a:latin typeface="Arial" panose="020B0604020202020204" pitchFamily="34" charset="0"/>
              </a:rPr>
              <a:t>So, what can we do? We’re allowed to promote the consultation process or a general weight management service. The messaging must be about access to care, professional assessment, and lifestyle support — never about the medicine itself.</a:t>
            </a:r>
          </a:p>
          <a:p>
            <a:pPr algn="l"/>
            <a:r>
              <a:rPr lang="en-GB" b="0" i="0" dirty="0">
                <a:solidFill>
                  <a:srgbClr val="222222"/>
                </a:solidFill>
                <a:effectLst/>
                <a:latin typeface="Arial" panose="020B0604020202020204" pitchFamily="34" charset="0"/>
              </a:rPr>
              <a:t>This is a key shift: focus the narrative on the service, not the drug.</a:t>
            </a:r>
          </a:p>
          <a:p>
            <a:endParaRPr lang="en-GB" dirty="0"/>
          </a:p>
          <a:p>
            <a:r>
              <a:rPr lang="en-GB" dirty="0"/>
              <a:t>CAP – committee of advertising practice </a:t>
            </a:r>
          </a:p>
          <a:p>
            <a:r>
              <a:rPr lang="en-GB" dirty="0"/>
              <a:t>ASA -  Advertising standard authority </a:t>
            </a:r>
          </a:p>
        </p:txBody>
      </p:sp>
      <p:sp>
        <p:nvSpPr>
          <p:cNvPr id="4" name="Slide Number Placeholder 3"/>
          <p:cNvSpPr>
            <a:spLocks noGrp="1"/>
          </p:cNvSpPr>
          <p:nvPr>
            <p:ph type="sldNum" sz="quarter" idx="5"/>
          </p:nvPr>
        </p:nvSpPr>
        <p:spPr/>
        <p:txBody>
          <a:bodyPr/>
          <a:lstStyle/>
          <a:p>
            <a:pPr lvl="0"/>
            <a:fld id="{41920811-B6DC-4C3B-8107-3DDEAF4E94E7}" type="slidenum">
              <a:rPr lang="en-US" smtClean="0"/>
              <a:t>18</a:t>
            </a:fld>
            <a:endParaRPr lang="en-US"/>
          </a:p>
        </p:txBody>
      </p:sp>
    </p:spTree>
    <p:extLst>
      <p:ext uri="{BB962C8B-B14F-4D97-AF65-F5344CB8AC3E}">
        <p14:creationId xmlns:p14="http://schemas.microsoft.com/office/powerpoint/2010/main" val="169110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b="0" i="0" dirty="0">
                <a:solidFill>
                  <a:srgbClr val="222222"/>
                </a:solidFill>
                <a:effectLst/>
                <a:latin typeface="Arial" panose="020B0604020202020204" pitchFamily="34" charset="0"/>
              </a:rPr>
              <a:t>Regulatory bodies are taking this very seriously. The ASA is using AI-powered tools to actively monitor social media and digital platforms for any breaches.</a:t>
            </a:r>
          </a:p>
          <a:p>
            <a:pPr algn="l"/>
            <a:r>
              <a:rPr lang="en-GB" b="0" i="0" dirty="0">
                <a:solidFill>
                  <a:srgbClr val="222222"/>
                </a:solidFill>
                <a:effectLst/>
                <a:latin typeface="Arial" panose="020B0604020202020204" pitchFamily="34" charset="0"/>
              </a:rPr>
              <a:t>If they find violations, they can take down content, suspend accounts, and even escalate cases to other regulatory authorities.</a:t>
            </a:r>
          </a:p>
          <a:p>
            <a:pPr algn="l"/>
            <a:r>
              <a:rPr lang="en-GB" b="0" i="0" dirty="0">
                <a:solidFill>
                  <a:srgbClr val="222222"/>
                </a:solidFill>
                <a:effectLst/>
                <a:latin typeface="Arial" panose="020B0604020202020204" pitchFamily="34" charset="0"/>
              </a:rPr>
              <a:t>For pharmacies, owners, and superintendents, the risks are higher. Not only could you face sanctions, but there’s also the possibility of professional conduct investigations.</a:t>
            </a:r>
          </a:p>
          <a:p>
            <a:pPr algn="l"/>
            <a:r>
              <a:rPr lang="en-GB" b="0" i="0" dirty="0">
                <a:solidFill>
                  <a:srgbClr val="222222"/>
                </a:solidFill>
                <a:effectLst/>
                <a:latin typeface="Arial" panose="020B0604020202020204" pitchFamily="34" charset="0"/>
              </a:rPr>
              <a:t>The takeaway is simple: keep our messaging </a:t>
            </a:r>
            <a:r>
              <a:rPr lang="en-GB" b="0" i="0" dirty="0" err="1">
                <a:solidFill>
                  <a:srgbClr val="222222"/>
                </a:solidFill>
                <a:effectLst/>
                <a:latin typeface="Arial" panose="020B0604020202020204" pitchFamily="34" charset="0"/>
              </a:rPr>
              <a:t>centered</a:t>
            </a:r>
            <a:r>
              <a:rPr lang="en-GB" b="0" i="0" dirty="0">
                <a:solidFill>
                  <a:srgbClr val="222222"/>
                </a:solidFill>
                <a:effectLst/>
                <a:latin typeface="Arial" panose="020B0604020202020204" pitchFamily="34" charset="0"/>
              </a:rPr>
              <a:t> on consultations and assessments. Do not name POMs, and avoid implying that specific medications are available through our service.</a:t>
            </a:r>
          </a:p>
          <a:p>
            <a:pPr algn="l"/>
            <a:r>
              <a:rPr lang="en-GB" b="0" i="0" dirty="0">
                <a:solidFill>
                  <a:srgbClr val="222222"/>
                </a:solidFill>
                <a:effectLst/>
                <a:latin typeface="Arial" panose="020B0604020202020204" pitchFamily="34" charset="0"/>
              </a:rPr>
              <a:t>Following the ASA, MHRA, and </a:t>
            </a:r>
            <a:r>
              <a:rPr lang="en-GB" b="0" i="0" dirty="0" err="1">
                <a:solidFill>
                  <a:srgbClr val="222222"/>
                </a:solidFill>
                <a:effectLst/>
                <a:latin typeface="Arial" panose="020B0604020202020204" pitchFamily="34" charset="0"/>
              </a:rPr>
              <a:t>GPhC</a:t>
            </a:r>
            <a:r>
              <a:rPr lang="en-GB" b="0" i="0" dirty="0">
                <a:solidFill>
                  <a:srgbClr val="222222"/>
                </a:solidFill>
                <a:effectLst/>
                <a:latin typeface="Arial" panose="020B0604020202020204" pitchFamily="34" charset="0"/>
              </a:rPr>
              <a:t> guidance isn’t just best practice — it’s legally essential.</a:t>
            </a:r>
          </a:p>
          <a:p>
            <a:endParaRPr lang="en-GB" dirty="0"/>
          </a:p>
        </p:txBody>
      </p:sp>
      <p:sp>
        <p:nvSpPr>
          <p:cNvPr id="4" name="Slide Number Placeholder 3"/>
          <p:cNvSpPr>
            <a:spLocks noGrp="1"/>
          </p:cNvSpPr>
          <p:nvPr>
            <p:ph type="sldNum" sz="quarter" idx="5"/>
          </p:nvPr>
        </p:nvSpPr>
        <p:spPr/>
        <p:txBody>
          <a:bodyPr/>
          <a:lstStyle/>
          <a:p>
            <a:pPr lvl="0"/>
            <a:fld id="{41920811-B6DC-4C3B-8107-3DDEAF4E94E7}" type="slidenum">
              <a:rPr lang="en-US" smtClean="0"/>
              <a:t>19</a:t>
            </a:fld>
            <a:endParaRPr lang="en-US"/>
          </a:p>
        </p:txBody>
      </p:sp>
    </p:spTree>
    <p:extLst>
      <p:ext uri="{BB962C8B-B14F-4D97-AF65-F5344CB8AC3E}">
        <p14:creationId xmlns:p14="http://schemas.microsoft.com/office/powerpoint/2010/main" val="193349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41920811-B6DC-4C3B-8107-3DDEAF4E94E7}" type="slidenum">
              <a:rPr lang="en-US" smtClean="0"/>
              <a:t>2</a:t>
            </a:fld>
            <a:endParaRPr lang="en-US"/>
          </a:p>
        </p:txBody>
      </p:sp>
    </p:spTree>
    <p:extLst>
      <p:ext uri="{BB962C8B-B14F-4D97-AF65-F5344CB8AC3E}">
        <p14:creationId xmlns:p14="http://schemas.microsoft.com/office/powerpoint/2010/main" val="249165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A66E1-4D16-F02F-2ACD-E9E388BC659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F192CE-9639-0DED-B018-8E082C9E61C7}"/>
              </a:ext>
            </a:extLst>
          </p:cNvPr>
          <p:cNvSpPr txBox="1">
            <a:spLocks noGrp="1"/>
          </p:cNvSpPr>
          <p:nvPr>
            <p:ph type="body" sz="quarter" idx="1"/>
          </p:nvPr>
        </p:nvSpPr>
        <p:spPr/>
        <p:txBody>
          <a:bodyPr/>
          <a:lstStyle/>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So what should we do next? First, pharmacists should consider getting trained as independent prescribers or using PGDs. Pharmacy owners should look into setting up a clinical space, training staff, and investing in marketing. And wherever possible, work with ICBs or councils to seek local commissioning, pilot funding, or digital service integration.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E8920E-3AC4-D122-4370-15B241314871}"/>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DE3FD6-92C8-4E6D-A9D4-795D3C9C7848}" type="slidenum">
              <a:t>20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F9861-D7DE-0250-38A6-CC75F6A956B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13910D9-2F4C-573B-16D9-CCCFBA274285}"/>
              </a:ext>
            </a:extLst>
          </p:cNvPr>
          <p:cNvSpPr txBox="1">
            <a:spLocks noGrp="1"/>
          </p:cNvSpPr>
          <p:nvPr>
            <p:ph type="body" sz="quarter" idx="1"/>
          </p:nvPr>
        </p:nvSpPr>
        <p:spPr/>
        <p:txBody>
          <a:bodyPr/>
          <a:lstStyle/>
          <a:p>
            <a:pPr lvl="0"/>
            <a:r>
              <a:rPr lang="en-GB" dirty="0"/>
              <a:t>If you would like additional support – negotiate with PGD providers etc please reach out . We are already working with </a:t>
            </a:r>
            <a:r>
              <a:rPr lang="en-GB" dirty="0" err="1"/>
              <a:t>DemDX</a:t>
            </a:r>
            <a:r>
              <a:rPr lang="en-GB" dirty="0"/>
              <a:t> to offer a weight loss consultation template on their platform and are speaking with the ICB to discuss the role of CP in the roll out of NHS weight loss service expansion </a:t>
            </a:r>
          </a:p>
        </p:txBody>
      </p:sp>
      <p:sp>
        <p:nvSpPr>
          <p:cNvPr id="4" name="Slide Number Placeholder 3">
            <a:extLst>
              <a:ext uri="{FF2B5EF4-FFF2-40B4-BE49-F238E27FC236}">
                <a16:creationId xmlns:a16="http://schemas.microsoft.com/office/drawing/2014/main" id="{B8834E0D-81F0-56E0-9896-6168ABB9FF44}"/>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537428-C6D4-45A1-B174-9653C6015271}" type="slidenum">
              <a:t>21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41920811-B6DC-4C3B-8107-3DDEAF4E94E7}" type="slidenum">
              <a:rPr lang="en-US" smtClean="0"/>
              <a:t>22</a:t>
            </a:fld>
            <a:endParaRPr lang="en-US"/>
          </a:p>
        </p:txBody>
      </p:sp>
    </p:spTree>
    <p:extLst>
      <p:ext uri="{BB962C8B-B14F-4D97-AF65-F5344CB8AC3E}">
        <p14:creationId xmlns:p14="http://schemas.microsoft.com/office/powerpoint/2010/main" val="3665152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41920811-B6DC-4C3B-8107-3DDEAF4E94E7}" type="slidenum">
              <a:rPr lang="en-US" smtClean="0"/>
              <a:t>23</a:t>
            </a:fld>
            <a:endParaRPr lang="en-US"/>
          </a:p>
        </p:txBody>
      </p:sp>
    </p:spTree>
    <p:extLst>
      <p:ext uri="{BB962C8B-B14F-4D97-AF65-F5344CB8AC3E}">
        <p14:creationId xmlns:p14="http://schemas.microsoft.com/office/powerpoint/2010/main" val="66836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6EE9E-FCF7-F966-545E-AB9A84BE9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2D792-DB8D-6928-C7F0-55AF855D06DC}"/>
              </a:ext>
            </a:extLst>
          </p:cNvPr>
          <p:cNvSpPr txBox="1">
            <a:spLocks noGrp="1"/>
          </p:cNvSpPr>
          <p:nvPr>
            <p:ph type="body" sz="quarter" idx="1"/>
          </p:nvPr>
        </p:nvSpPr>
        <p:spPr/>
        <p:txBody>
          <a:bodyPr/>
          <a:lstStyle/>
          <a:p>
            <a:pPr lvl="0"/>
            <a:r>
              <a:rPr lang="en-GB" dirty="0"/>
              <a:t>I am Rahul Patel – a contractor in LLR, I run a Weight Management Service through a number of my pharmacies, I will share some insights, highlights some pitfalls and also the size of the opportunity. Before we start talking about a Weight management service through community pharmacy let me ask you – what is obesity ? Any takers ?</a:t>
            </a:r>
          </a:p>
        </p:txBody>
      </p:sp>
      <p:sp>
        <p:nvSpPr>
          <p:cNvPr id="4" name="Slide Number Placeholder 3">
            <a:extLst>
              <a:ext uri="{FF2B5EF4-FFF2-40B4-BE49-F238E27FC236}">
                <a16:creationId xmlns:a16="http://schemas.microsoft.com/office/drawing/2014/main" id="{72E32144-31FB-C061-853F-B0DE38AF8B79}"/>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2F016B-0EB1-4DB7-8429-897CE269160E}"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7F114-9328-EEAE-C774-8BE3EE9F6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821F6-8A02-FAC6-71B6-91CE52BCF7D2}"/>
              </a:ext>
            </a:extLst>
          </p:cNvPr>
          <p:cNvSpPr txBox="1">
            <a:spLocks noGrp="1"/>
          </p:cNvSpPr>
          <p:nvPr>
            <p:ph type="body" sz="quarter" idx="1"/>
          </p:nvPr>
        </p:nvSpPr>
        <p:spPr/>
        <p:txBody>
          <a:bodyPr/>
          <a:lstStyle/>
          <a:p>
            <a:pPr lvl="0"/>
            <a:r>
              <a:rPr lang="en-GB" dirty="0"/>
              <a:t>Obesity is measured in terms of BMI but be mindful that it uses weight not fat and so  those with high Muscle Mass may present as Obese with a higher BMI but are not necessarily unhealthy. The definition for Obese is a BMI greater than 30 but in those of Asian, Chinese Middle East or Black African are deemed obese with a BMI over 27.5. It is a very emotive word and we have to be mindful of how we use it. Most clients that come to us will know they are overweight, BMI is a useful tool to measure progress but isn’t the be all and end all. In fact how a person feels after losing weight is more subjective but very useful and often motivates individuals </a:t>
            </a:r>
          </a:p>
        </p:txBody>
      </p:sp>
      <p:sp>
        <p:nvSpPr>
          <p:cNvPr id="4" name="Slide Number Placeholder 3">
            <a:extLst>
              <a:ext uri="{FF2B5EF4-FFF2-40B4-BE49-F238E27FC236}">
                <a16:creationId xmlns:a16="http://schemas.microsoft.com/office/drawing/2014/main" id="{77E85AB1-C0B3-549F-416A-4EDC0C190EB8}"/>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8210EE-CEA6-4B67-8701-5D9D97C68876}"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8F7EE-87DF-235C-DBD1-4C564D2E0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C60A0-9216-903A-F74B-A8793163A10F}"/>
              </a:ext>
            </a:extLst>
          </p:cNvPr>
          <p:cNvSpPr txBox="1">
            <a:spLocks noGrp="1"/>
          </p:cNvSpPr>
          <p:nvPr>
            <p:ph type="body" sz="quarter" idx="1"/>
          </p:nvPr>
        </p:nvSpPr>
        <p:spPr/>
        <p:txBody>
          <a:bodyPr/>
          <a:lstStyle/>
          <a:p>
            <a:pPr lvl="0"/>
            <a:r>
              <a:rPr lang="en-GB" dirty="0"/>
              <a:t>Obesity has been described as an epidemic ! It is a complex issue with many causes from environmental factors, genetic predisposition and also underlying health conditions such as hypothyroidism and indeed some medications such as antipsychotics and steroids The impact of obesity on health well being and the economy is significant. The first step to combat obesity is to address and modifiable contributary factors including sedentary lifestyles, alcohol consumption and a diet high in calories from fats and sugar which are stored as fat. Off course there is a place for pharmacotherapy which we will address later but this isn’t a quick fix !</a:t>
            </a:r>
          </a:p>
        </p:txBody>
      </p:sp>
      <p:sp>
        <p:nvSpPr>
          <p:cNvPr id="4" name="Slide Number Placeholder 3">
            <a:extLst>
              <a:ext uri="{FF2B5EF4-FFF2-40B4-BE49-F238E27FC236}">
                <a16:creationId xmlns:a16="http://schemas.microsoft.com/office/drawing/2014/main" id="{8A29CC3B-DF9B-F854-7FA2-B6B6ECD2897F}"/>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408704-F7A4-40D2-8E28-2CFBCFE07A94}"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F73D1-2319-32C0-1A01-3C2EE3D89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67F00-85D1-7913-FBCF-B515BFDBC4EA}"/>
              </a:ext>
            </a:extLst>
          </p:cNvPr>
          <p:cNvSpPr txBox="1">
            <a:spLocks noGrp="1"/>
          </p:cNvSpPr>
          <p:nvPr>
            <p:ph type="body" sz="quarter" idx="1"/>
          </p:nvPr>
        </p:nvSpPr>
        <p:spPr/>
        <p:txBody>
          <a:bodyPr/>
          <a:lstStyle/>
          <a:p>
            <a:pPr lvl="0"/>
            <a:r>
              <a:rPr lang="en-GB" dirty="0"/>
              <a:t>I can see from the attendance today that there is an interest in offering a weight loss service through your pharmacies – so lets think of some of the reasons why it makes sense………. With so much media attention we are already fielding enquiries on a regular basis – so why not convert at least some of them into an opportunity? Think of how our dental colleagues have embraced private services to supplement their dwindling NHS income . Not only do we capitalise on the trust our patients have in us but also use our clinical skills and lay a foundation for future roles. We will talk later about the limitations of the proposed NHS role out and in fact some GPs are so inundated with enquiries they have even changed their telephone answering messages to say ‘we are not offering weight loss injections at the moment’ wouldn’t it be great if the net sentence was ‘ but please speak to your community pharmacy that offers a private service ‘ Any of you offering travel vaccination will have seen this already as GPs relinquish some of this roles that where once the remit of general practice alone </a:t>
            </a:r>
          </a:p>
        </p:txBody>
      </p:sp>
      <p:sp>
        <p:nvSpPr>
          <p:cNvPr id="4" name="Slide Number Placeholder 3">
            <a:extLst>
              <a:ext uri="{FF2B5EF4-FFF2-40B4-BE49-F238E27FC236}">
                <a16:creationId xmlns:a16="http://schemas.microsoft.com/office/drawing/2014/main" id="{9F59EF7E-0389-3976-3A67-233C8B70EB25}"/>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39FE86-9A7B-4025-90AC-3B87A075AF59}"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41920811-B6DC-4C3B-8107-3DDEAF4E94E7}" type="slidenum">
              <a:rPr lang="en-US" smtClean="0"/>
              <a:t>7</a:t>
            </a:fld>
            <a:endParaRPr lang="en-US"/>
          </a:p>
        </p:txBody>
      </p:sp>
    </p:spTree>
    <p:extLst>
      <p:ext uri="{BB962C8B-B14F-4D97-AF65-F5344CB8AC3E}">
        <p14:creationId xmlns:p14="http://schemas.microsoft.com/office/powerpoint/2010/main" val="400953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7F09C-FA07-EBA0-CD46-C49DA94E15C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1257D29-2D5C-791A-EC31-2B28B26B3D8B}"/>
              </a:ext>
            </a:extLst>
          </p:cNvPr>
          <p:cNvSpPr txBox="1">
            <a:spLocks noGrp="1"/>
          </p:cNvSpPr>
          <p:nvPr>
            <p:ph type="body" sz="quarter" idx="1"/>
          </p:nvPr>
        </p:nvSpPr>
        <p:spPr/>
        <p:txBody>
          <a:bodyPr/>
          <a:lstStyle/>
          <a:p>
            <a:pPr lvl="0"/>
            <a:r>
              <a:rPr lang="en-GB" dirty="0"/>
              <a:t>So NICE has issued interim guidance to ICBs and given </a:t>
            </a:r>
            <a:r>
              <a:rPr lang="en-GB" dirty="0" err="1"/>
              <a:t>Mounjaro</a:t>
            </a:r>
            <a:r>
              <a:rPr lang="en-GB" dirty="0"/>
              <a:t> a TA ( technology appraisal – which means ICBs are compelled to make it available) for weight loss. The recommendations fall into three cohorts to be rolled out over the next three years – as you can see only a small number of people will meet the criteria </a:t>
            </a:r>
          </a:p>
        </p:txBody>
      </p:sp>
      <p:sp>
        <p:nvSpPr>
          <p:cNvPr id="4" name="Slide Number Placeholder 3">
            <a:extLst>
              <a:ext uri="{FF2B5EF4-FFF2-40B4-BE49-F238E27FC236}">
                <a16:creationId xmlns:a16="http://schemas.microsoft.com/office/drawing/2014/main" id="{75500F69-8EF4-B587-BF8C-87FD6978E7A5}"/>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81A14D-CA95-473D-912E-9049AC40F889}"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56EC1-44C6-243C-C446-77ED29918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9D6B9-F0F0-9308-03F7-3E89B3815349}"/>
              </a:ext>
            </a:extLst>
          </p:cNvPr>
          <p:cNvSpPr txBox="1">
            <a:spLocks noGrp="1"/>
          </p:cNvSpPr>
          <p:nvPr>
            <p:ph type="body" sz="quarter" idx="1"/>
          </p:nvPr>
        </p:nvSpPr>
        <p:spPr/>
        <p:txBody>
          <a:bodyPr/>
          <a:lstStyle/>
          <a:p>
            <a:pPr lvl="0"/>
            <a:r>
              <a:rPr lang="en-GB"/>
              <a:t>It doesn’t get much better in year 2 with a slight relaxation in BMI </a:t>
            </a:r>
          </a:p>
        </p:txBody>
      </p:sp>
      <p:sp>
        <p:nvSpPr>
          <p:cNvPr id="4" name="Slide Number Placeholder 3">
            <a:extLst>
              <a:ext uri="{FF2B5EF4-FFF2-40B4-BE49-F238E27FC236}">
                <a16:creationId xmlns:a16="http://schemas.microsoft.com/office/drawing/2014/main" id="{FC4062F7-54CA-2F84-7094-9F01A5BA3EFD}"/>
              </a:ext>
            </a:extLst>
          </p:cNvPr>
          <p:cNvSpPr txBox="1"/>
          <p:nvPr/>
        </p:nvSpPr>
        <p:spPr>
          <a:xfrm>
            <a:off x="3884608" y="8685209"/>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EF3E84-3C77-4DD3-85C5-58A67B6AB8AB}"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Picture 4" descr="A picture containing clothing, human face, person, smile&#10;&#10;Description automatically generated">
            <a:extLst>
              <a:ext uri="{FF2B5EF4-FFF2-40B4-BE49-F238E27FC236}">
                <a16:creationId xmlns:a16="http://schemas.microsoft.com/office/drawing/2014/main" id="{3A72FBDE-AD18-9202-C202-49D08D668835}"/>
              </a:ext>
            </a:extLst>
          </p:cNvPr>
          <p:cNvPicPr>
            <a:picLocks noChangeAspect="1"/>
          </p:cNvPicPr>
          <p:nvPr/>
        </p:nvPicPr>
        <p:blipFill>
          <a:blip r:embed="rId2"/>
          <a:stretch>
            <a:fillRect/>
          </a:stretch>
        </p:blipFill>
        <p:spPr>
          <a:xfrm>
            <a:off x="758" y="429"/>
            <a:ext cx="12190479" cy="6857140"/>
          </a:xfrm>
          <a:prstGeom prst="rect">
            <a:avLst/>
          </a:prstGeom>
          <a:noFill/>
          <a:ln cap="flat">
            <a:noFill/>
          </a:ln>
        </p:spPr>
      </p:pic>
      <p:sp>
        <p:nvSpPr>
          <p:cNvPr id="3" name="Title 1">
            <a:extLst>
              <a:ext uri="{FF2B5EF4-FFF2-40B4-BE49-F238E27FC236}">
                <a16:creationId xmlns:a16="http://schemas.microsoft.com/office/drawing/2014/main" id="{E3A3D800-D0F5-335E-087B-A113D69623F6}"/>
              </a:ext>
            </a:extLst>
          </p:cNvPr>
          <p:cNvSpPr txBox="1">
            <a:spLocks noGrp="1"/>
          </p:cNvSpPr>
          <p:nvPr>
            <p:ph type="title"/>
          </p:nvPr>
        </p:nvSpPr>
        <p:spPr>
          <a:xfrm>
            <a:off x="1067827" y="1264203"/>
            <a:ext cx="5740072" cy="4510634"/>
          </a:xfrm>
        </p:spPr>
        <p:txBody>
          <a:bodyPr/>
          <a:lstStyle>
            <a:lvl1pPr>
              <a:defRPr sz="5400"/>
            </a:lvl1pPr>
          </a:lstStyle>
          <a:p>
            <a:pPr lvl="0"/>
            <a:r>
              <a:rPr lang="en-US"/>
              <a:t>Click to edit Master title style</a:t>
            </a:r>
          </a:p>
        </p:txBody>
      </p:sp>
      <p:pic>
        <p:nvPicPr>
          <p:cNvPr id="4" name="Picture 5" descr="A blue and orange text on a black background&#10;&#10;Description automatically generated with medium confidence">
            <a:extLst>
              <a:ext uri="{FF2B5EF4-FFF2-40B4-BE49-F238E27FC236}">
                <a16:creationId xmlns:a16="http://schemas.microsoft.com/office/drawing/2014/main" id="{72ECE640-9F68-556A-C9F5-1AF08D6D9063}"/>
              </a:ext>
            </a:extLst>
          </p:cNvPr>
          <p:cNvPicPr>
            <a:picLocks noChangeAspect="1"/>
          </p:cNvPicPr>
          <p:nvPr/>
        </p:nvPicPr>
        <p:blipFill>
          <a:blip r:embed="rId3"/>
          <a:stretch>
            <a:fillRect/>
          </a:stretch>
        </p:blipFill>
        <p:spPr>
          <a:xfrm>
            <a:off x="771726" y="399519"/>
            <a:ext cx="3727323" cy="800776"/>
          </a:xfrm>
          <a:prstGeom prst="rect">
            <a:avLst/>
          </a:prstGeom>
          <a:noFill/>
          <a:ln cap="flat">
            <a:noFill/>
          </a:ln>
        </p:spPr>
      </p:pic>
    </p:spTree>
    <p:extLst>
      <p:ext uri="{BB962C8B-B14F-4D97-AF65-F5344CB8AC3E}">
        <p14:creationId xmlns:p14="http://schemas.microsoft.com/office/powerpoint/2010/main" val="42082065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22E4-357B-1A82-3303-D76B3EA44DF3}"/>
              </a:ext>
            </a:extLst>
          </p:cNvPr>
          <p:cNvSpPr txBox="1">
            <a:spLocks noGrp="1"/>
          </p:cNvSpPr>
          <p:nvPr>
            <p:ph type="title"/>
          </p:nvPr>
        </p:nvSpPr>
        <p:spPr>
          <a:xfrm>
            <a:off x="936976" y="365129"/>
            <a:ext cx="10418408"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0F9D3BF-9217-451D-66CF-AC290644459C}"/>
              </a:ext>
            </a:extLst>
          </p:cNvPr>
          <p:cNvSpPr txBox="1">
            <a:spLocks noGrp="1"/>
          </p:cNvSpPr>
          <p:nvPr>
            <p:ph type="body" idx="1"/>
          </p:nvPr>
        </p:nvSpPr>
        <p:spPr>
          <a:xfrm>
            <a:off x="936976" y="1681160"/>
            <a:ext cx="5060600" cy="823910"/>
          </a:xfrm>
        </p:spPr>
        <p:txBody>
          <a:bodyPr anchor="b"/>
          <a:lstStyle>
            <a:lvl1pPr marL="0" indent="0">
              <a:buNone/>
              <a:defRPr b="1">
                <a:solidFill>
                  <a:srgbClr val="47D1BA"/>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1076D13C-24BF-6AB3-A05C-DDA92C221E03}"/>
              </a:ext>
            </a:extLst>
          </p:cNvPr>
          <p:cNvSpPr txBox="1">
            <a:spLocks noGrp="1"/>
          </p:cNvSpPr>
          <p:nvPr>
            <p:ph idx="2"/>
          </p:nvPr>
        </p:nvSpPr>
        <p:spPr>
          <a:xfrm>
            <a:off x="936976" y="2718648"/>
            <a:ext cx="5060600" cy="34710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38DA5E-8A49-590D-6A8E-C445E5F842FF}"/>
              </a:ext>
            </a:extLst>
          </p:cNvPr>
          <p:cNvSpPr txBox="1">
            <a:spLocks noGrp="1"/>
          </p:cNvSpPr>
          <p:nvPr>
            <p:ph type="body" idx="3"/>
          </p:nvPr>
        </p:nvSpPr>
        <p:spPr>
          <a:xfrm>
            <a:off x="6499948" y="1681160"/>
            <a:ext cx="4855436" cy="823910"/>
          </a:xfrm>
        </p:spPr>
        <p:txBody>
          <a:bodyPr anchor="b"/>
          <a:lstStyle>
            <a:lvl1pPr marL="0" indent="0">
              <a:buNone/>
              <a:defRPr b="1">
                <a:solidFill>
                  <a:srgbClr val="47D1BA"/>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3CBDD8FA-D0B4-9283-7C01-C98495617C77}"/>
              </a:ext>
            </a:extLst>
          </p:cNvPr>
          <p:cNvSpPr txBox="1">
            <a:spLocks noGrp="1"/>
          </p:cNvSpPr>
          <p:nvPr>
            <p:ph idx="4"/>
          </p:nvPr>
        </p:nvSpPr>
        <p:spPr>
          <a:xfrm>
            <a:off x="6499948" y="2718648"/>
            <a:ext cx="4855436" cy="34710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5EAB4-F093-E45D-1EF9-33D20DFFCE41}"/>
              </a:ext>
            </a:extLst>
          </p:cNvPr>
          <p:cNvSpPr txBox="1">
            <a:spLocks noGrp="1"/>
          </p:cNvSpPr>
          <p:nvPr>
            <p:ph type="dt" sz="half" idx="7"/>
          </p:nvPr>
        </p:nvSpPr>
        <p:spPr/>
        <p:txBody>
          <a:bodyPr/>
          <a:lstStyle>
            <a:lvl1pPr>
              <a:defRPr/>
            </a:lvl1pPr>
          </a:lstStyle>
          <a:p>
            <a:pPr lvl="0"/>
            <a:fld id="{AD85ACDE-224C-4DB2-B68B-75712E0C5C8F}" type="datetime1">
              <a:rPr lang="en-US"/>
              <a:pPr lvl="0"/>
              <a:t>7/6/2025</a:t>
            </a:fld>
            <a:endParaRPr lang="en-US"/>
          </a:p>
        </p:txBody>
      </p:sp>
      <p:sp>
        <p:nvSpPr>
          <p:cNvPr id="8" name="Footer Placeholder 7">
            <a:extLst>
              <a:ext uri="{FF2B5EF4-FFF2-40B4-BE49-F238E27FC236}">
                <a16:creationId xmlns:a16="http://schemas.microsoft.com/office/drawing/2014/main" id="{74130751-8A6A-59A3-C8FD-ED8729C3C7AE}"/>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67FE36C3-C7DC-F021-92A9-C12B94DCF025}"/>
              </a:ext>
            </a:extLst>
          </p:cNvPr>
          <p:cNvSpPr txBox="1">
            <a:spLocks noGrp="1"/>
          </p:cNvSpPr>
          <p:nvPr>
            <p:ph type="sldNum" sz="quarter" idx="8"/>
          </p:nvPr>
        </p:nvSpPr>
        <p:spPr/>
        <p:txBody>
          <a:bodyPr/>
          <a:lstStyle>
            <a:lvl1pPr>
              <a:defRPr/>
            </a:lvl1pPr>
          </a:lstStyle>
          <a:p>
            <a:pPr lvl="0"/>
            <a:fld id="{D7E676FC-A3D3-44AE-8C94-C73518B1A41B}" type="slidenum">
              <a:t>‹#›</a:t>
            </a:fld>
            <a:endParaRPr lang="en-US"/>
          </a:p>
        </p:txBody>
      </p:sp>
    </p:spTree>
    <p:extLst>
      <p:ext uri="{BB962C8B-B14F-4D97-AF65-F5344CB8AC3E}">
        <p14:creationId xmlns:p14="http://schemas.microsoft.com/office/powerpoint/2010/main" val="186391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66BD-D8AE-7C1D-D3BD-23C0DE031943}"/>
              </a:ext>
            </a:extLst>
          </p:cNvPr>
          <p:cNvSpPr txBox="1">
            <a:spLocks noGrp="1"/>
          </p:cNvSpPr>
          <p:nvPr>
            <p:ph type="title"/>
          </p:nvPr>
        </p:nvSpPr>
        <p:spPr>
          <a:xfrm>
            <a:off x="936976" y="365129"/>
            <a:ext cx="10416826" cy="1325559"/>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A4288AC2-151D-B448-4F5C-C87FE6B42AEE}"/>
              </a:ext>
            </a:extLst>
          </p:cNvPr>
          <p:cNvSpPr txBox="1">
            <a:spLocks noGrp="1"/>
          </p:cNvSpPr>
          <p:nvPr>
            <p:ph type="dt" sz="half" idx="7"/>
          </p:nvPr>
        </p:nvSpPr>
        <p:spPr/>
        <p:txBody>
          <a:bodyPr/>
          <a:lstStyle>
            <a:lvl1pPr>
              <a:defRPr/>
            </a:lvl1pPr>
          </a:lstStyle>
          <a:p>
            <a:pPr lvl="0"/>
            <a:fld id="{B64A1DF9-AD7A-4C96-97D4-030492192EBD}" type="datetime1">
              <a:rPr lang="en-US"/>
              <a:pPr lvl="0"/>
              <a:t>7/6/2025</a:t>
            </a:fld>
            <a:endParaRPr lang="en-US"/>
          </a:p>
        </p:txBody>
      </p:sp>
      <p:sp>
        <p:nvSpPr>
          <p:cNvPr id="4" name="Footer Placeholder 3">
            <a:extLst>
              <a:ext uri="{FF2B5EF4-FFF2-40B4-BE49-F238E27FC236}">
                <a16:creationId xmlns:a16="http://schemas.microsoft.com/office/drawing/2014/main" id="{2827012D-7FE0-F76B-71BB-1A74155D1CEE}"/>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6EDF6025-BED4-E3D6-49E1-7B33E6CFC510}"/>
              </a:ext>
            </a:extLst>
          </p:cNvPr>
          <p:cNvSpPr txBox="1">
            <a:spLocks noGrp="1"/>
          </p:cNvSpPr>
          <p:nvPr>
            <p:ph type="sldNum" sz="quarter" idx="8"/>
          </p:nvPr>
        </p:nvSpPr>
        <p:spPr/>
        <p:txBody>
          <a:bodyPr/>
          <a:lstStyle>
            <a:lvl1pPr>
              <a:defRPr/>
            </a:lvl1pPr>
          </a:lstStyle>
          <a:p>
            <a:pPr lvl="0"/>
            <a:fld id="{6EB2F204-7882-494B-BC8E-B6B50B371364}" type="slidenum">
              <a:t>‹#›</a:t>
            </a:fld>
            <a:endParaRPr lang="en-US"/>
          </a:p>
        </p:txBody>
      </p:sp>
    </p:spTree>
    <p:extLst>
      <p:ext uri="{BB962C8B-B14F-4D97-AF65-F5344CB8AC3E}">
        <p14:creationId xmlns:p14="http://schemas.microsoft.com/office/powerpoint/2010/main" val="410665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9707-5410-D74A-E0EC-A7C649F7298F}"/>
              </a:ext>
            </a:extLst>
          </p:cNvPr>
          <p:cNvSpPr txBox="1">
            <a:spLocks noGrp="1"/>
          </p:cNvSpPr>
          <p:nvPr>
            <p:ph type="title"/>
          </p:nvPr>
        </p:nvSpPr>
        <p:spPr>
          <a:xfrm>
            <a:off x="936976" y="982440"/>
            <a:ext cx="3835048" cy="2198912"/>
          </a:xfrm>
        </p:spPr>
        <p:txBody>
          <a:bodyPr anchor="t"/>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91EE5856-60F9-DE90-743B-13E83CC82AB6}"/>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ACEFFF-89D2-2A99-8AC1-1A2CE22B80B9}"/>
              </a:ext>
            </a:extLst>
          </p:cNvPr>
          <p:cNvSpPr txBox="1">
            <a:spLocks noGrp="1"/>
          </p:cNvSpPr>
          <p:nvPr>
            <p:ph type="body" idx="2"/>
          </p:nvPr>
        </p:nvSpPr>
        <p:spPr>
          <a:xfrm>
            <a:off x="936976" y="3429000"/>
            <a:ext cx="3835048" cy="24399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C855212-D791-56A9-98CE-78A9871C19B8}"/>
              </a:ext>
            </a:extLst>
          </p:cNvPr>
          <p:cNvSpPr txBox="1">
            <a:spLocks noGrp="1"/>
          </p:cNvSpPr>
          <p:nvPr>
            <p:ph type="dt" sz="half" idx="7"/>
          </p:nvPr>
        </p:nvSpPr>
        <p:spPr/>
        <p:txBody>
          <a:bodyPr/>
          <a:lstStyle>
            <a:lvl1pPr>
              <a:defRPr/>
            </a:lvl1pPr>
          </a:lstStyle>
          <a:p>
            <a:pPr lvl="0"/>
            <a:fld id="{3B3878B6-F975-4B10-BB3A-B793248F3720}" type="datetime1">
              <a:rPr lang="en-US"/>
              <a:pPr lvl="0"/>
              <a:t>7/6/2025</a:t>
            </a:fld>
            <a:endParaRPr lang="en-US"/>
          </a:p>
        </p:txBody>
      </p:sp>
      <p:sp>
        <p:nvSpPr>
          <p:cNvPr id="6" name="Footer Placeholder 5">
            <a:extLst>
              <a:ext uri="{FF2B5EF4-FFF2-40B4-BE49-F238E27FC236}">
                <a16:creationId xmlns:a16="http://schemas.microsoft.com/office/drawing/2014/main" id="{B08CB9EF-8EB8-82B0-9090-6AEDA419DA1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58EDD1F-C233-6E2C-5B64-0F3328C2F43C}"/>
              </a:ext>
            </a:extLst>
          </p:cNvPr>
          <p:cNvSpPr txBox="1">
            <a:spLocks noGrp="1"/>
          </p:cNvSpPr>
          <p:nvPr>
            <p:ph type="sldNum" sz="quarter" idx="8"/>
          </p:nvPr>
        </p:nvSpPr>
        <p:spPr/>
        <p:txBody>
          <a:bodyPr/>
          <a:lstStyle>
            <a:lvl1pPr>
              <a:defRPr/>
            </a:lvl1pPr>
          </a:lstStyle>
          <a:p>
            <a:pPr lvl="0"/>
            <a:fld id="{66421D39-2D04-4FC4-800C-D0C063325252}" type="slidenum">
              <a:t>‹#›</a:t>
            </a:fld>
            <a:endParaRPr lang="en-US"/>
          </a:p>
        </p:txBody>
      </p:sp>
    </p:spTree>
    <p:extLst>
      <p:ext uri="{BB962C8B-B14F-4D97-AF65-F5344CB8AC3E}">
        <p14:creationId xmlns:p14="http://schemas.microsoft.com/office/powerpoint/2010/main" val="93472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DA2C-0343-245F-EEFB-C312895FF263}"/>
              </a:ext>
            </a:extLst>
          </p:cNvPr>
          <p:cNvSpPr txBox="1">
            <a:spLocks noGrp="1"/>
          </p:cNvSpPr>
          <p:nvPr>
            <p:ph type="title"/>
          </p:nvPr>
        </p:nvSpPr>
        <p:spPr>
          <a:xfrm>
            <a:off x="936976" y="987423"/>
            <a:ext cx="3835048" cy="2172541"/>
          </a:xfrm>
        </p:spPr>
        <p:txBody>
          <a:bodyPr anchor="t"/>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CF2B49F3-57AD-A889-9425-1E6776474748}"/>
              </a:ext>
            </a:extLst>
          </p:cNvPr>
          <p:cNvSpPr txBox="1">
            <a:spLocks noGrp="1"/>
          </p:cNvSpPr>
          <p:nvPr>
            <p:ph type="pic" idx="1"/>
          </p:nvPr>
        </p:nvSpPr>
        <p:spPr>
          <a:xfrm>
            <a:off x="5868984" y="1673223"/>
            <a:ext cx="4831643" cy="3726490"/>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B57E5A11-B7B9-616A-BE14-6EF569B3193F}"/>
              </a:ext>
            </a:extLst>
          </p:cNvPr>
          <p:cNvSpPr txBox="1">
            <a:spLocks noGrp="1"/>
          </p:cNvSpPr>
          <p:nvPr>
            <p:ph type="body" idx="2"/>
          </p:nvPr>
        </p:nvSpPr>
        <p:spPr>
          <a:xfrm>
            <a:off x="936976" y="3429000"/>
            <a:ext cx="3835048" cy="24399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95D8FD1-5DA5-67E4-9D2F-72716EF51122}"/>
              </a:ext>
            </a:extLst>
          </p:cNvPr>
          <p:cNvSpPr txBox="1">
            <a:spLocks noGrp="1"/>
          </p:cNvSpPr>
          <p:nvPr>
            <p:ph type="dt" sz="half" idx="7"/>
          </p:nvPr>
        </p:nvSpPr>
        <p:spPr/>
        <p:txBody>
          <a:bodyPr/>
          <a:lstStyle>
            <a:lvl1pPr>
              <a:defRPr/>
            </a:lvl1pPr>
          </a:lstStyle>
          <a:p>
            <a:pPr lvl="0"/>
            <a:fld id="{2A8E4EB8-9F93-4225-9587-6D5E54FBA412}" type="datetime1">
              <a:rPr lang="en-US"/>
              <a:pPr lvl="0"/>
              <a:t>7/6/2025</a:t>
            </a:fld>
            <a:endParaRPr lang="en-US"/>
          </a:p>
        </p:txBody>
      </p:sp>
      <p:sp>
        <p:nvSpPr>
          <p:cNvPr id="6" name="Footer Placeholder 5">
            <a:extLst>
              <a:ext uri="{FF2B5EF4-FFF2-40B4-BE49-F238E27FC236}">
                <a16:creationId xmlns:a16="http://schemas.microsoft.com/office/drawing/2014/main" id="{07235175-B82A-4356-ECBF-1CE03F88D8D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46E8A71-D5D0-EFC8-E832-B03CC18A1DA5}"/>
              </a:ext>
            </a:extLst>
          </p:cNvPr>
          <p:cNvSpPr txBox="1">
            <a:spLocks noGrp="1"/>
          </p:cNvSpPr>
          <p:nvPr>
            <p:ph type="sldNum" sz="quarter" idx="8"/>
          </p:nvPr>
        </p:nvSpPr>
        <p:spPr/>
        <p:txBody>
          <a:bodyPr/>
          <a:lstStyle>
            <a:lvl1pPr>
              <a:defRPr/>
            </a:lvl1pPr>
          </a:lstStyle>
          <a:p>
            <a:pPr lvl="0"/>
            <a:fld id="{11A8A051-370E-48A4-A9A4-06217DF34B85}" type="slidenum">
              <a:t>‹#›</a:t>
            </a:fld>
            <a:endParaRPr lang="en-US"/>
          </a:p>
        </p:txBody>
      </p:sp>
    </p:spTree>
    <p:extLst>
      <p:ext uri="{BB962C8B-B14F-4D97-AF65-F5344CB8AC3E}">
        <p14:creationId xmlns:p14="http://schemas.microsoft.com/office/powerpoint/2010/main" val="54813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CFD8D-2D08-5E62-274C-A4F44626CFCC}"/>
              </a:ext>
            </a:extLst>
          </p:cNvPr>
          <p:cNvSpPr txBox="1">
            <a:spLocks noGrp="1"/>
          </p:cNvSpPr>
          <p:nvPr>
            <p:ph type="dt" sz="half" idx="7"/>
          </p:nvPr>
        </p:nvSpPr>
        <p:spPr/>
        <p:txBody>
          <a:bodyPr/>
          <a:lstStyle>
            <a:lvl1pPr>
              <a:defRPr/>
            </a:lvl1pPr>
          </a:lstStyle>
          <a:p>
            <a:pPr lvl="0"/>
            <a:fld id="{F8811924-E7D5-4040-BDD5-126B09569E11}" type="datetime1">
              <a:rPr lang="en-US"/>
              <a:pPr lvl="0"/>
              <a:t>7/6/2025</a:t>
            </a:fld>
            <a:endParaRPr lang="en-US"/>
          </a:p>
        </p:txBody>
      </p:sp>
      <p:sp>
        <p:nvSpPr>
          <p:cNvPr id="3" name="Footer Placeholder 2">
            <a:extLst>
              <a:ext uri="{FF2B5EF4-FFF2-40B4-BE49-F238E27FC236}">
                <a16:creationId xmlns:a16="http://schemas.microsoft.com/office/drawing/2014/main" id="{C62CEAB1-5CEA-7E43-0E88-02C56BB34E5B}"/>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9F0285E-A1D9-ABD7-270C-7D57D5AA868A}"/>
              </a:ext>
            </a:extLst>
          </p:cNvPr>
          <p:cNvSpPr txBox="1">
            <a:spLocks noGrp="1"/>
          </p:cNvSpPr>
          <p:nvPr>
            <p:ph type="sldNum" sz="quarter" idx="8"/>
          </p:nvPr>
        </p:nvSpPr>
        <p:spPr/>
        <p:txBody>
          <a:bodyPr/>
          <a:lstStyle>
            <a:lvl1pPr>
              <a:defRPr/>
            </a:lvl1pPr>
          </a:lstStyle>
          <a:p>
            <a:pPr lvl="0"/>
            <a:fld id="{FFD5B2B7-EBB3-4E2B-98DD-D39239B1933F}" type="slidenum">
              <a:t>‹#›</a:t>
            </a:fld>
            <a:endParaRPr lang="en-US"/>
          </a:p>
        </p:txBody>
      </p:sp>
    </p:spTree>
    <p:extLst>
      <p:ext uri="{BB962C8B-B14F-4D97-AF65-F5344CB8AC3E}">
        <p14:creationId xmlns:p14="http://schemas.microsoft.com/office/powerpoint/2010/main" val="154610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7457-9339-C3CD-511D-B0C71978772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F2C968E-15D2-FA61-7C40-5F938A62D0F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11A99-006E-AC36-9641-517E2D55DCBA}"/>
              </a:ext>
            </a:extLst>
          </p:cNvPr>
          <p:cNvSpPr txBox="1">
            <a:spLocks noGrp="1"/>
          </p:cNvSpPr>
          <p:nvPr>
            <p:ph type="dt" sz="half" idx="7"/>
          </p:nvPr>
        </p:nvSpPr>
        <p:spPr/>
        <p:txBody>
          <a:bodyPr/>
          <a:lstStyle>
            <a:lvl1pPr>
              <a:defRPr/>
            </a:lvl1pPr>
          </a:lstStyle>
          <a:p>
            <a:pPr lvl="0"/>
            <a:fld id="{DD4A038A-904C-465C-A519-7B665E70C675}" type="datetime1">
              <a:rPr lang="en-US"/>
              <a:pPr lvl="0"/>
              <a:t>7/6/2025</a:t>
            </a:fld>
            <a:endParaRPr lang="en-US"/>
          </a:p>
        </p:txBody>
      </p:sp>
      <p:sp>
        <p:nvSpPr>
          <p:cNvPr id="5" name="Footer Placeholder 4">
            <a:extLst>
              <a:ext uri="{FF2B5EF4-FFF2-40B4-BE49-F238E27FC236}">
                <a16:creationId xmlns:a16="http://schemas.microsoft.com/office/drawing/2014/main" id="{61FB1A93-B7E6-C0F7-8380-328E9ABE090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D2BEA9B-73CB-0947-B117-DE259DF9B7FB}"/>
              </a:ext>
            </a:extLst>
          </p:cNvPr>
          <p:cNvSpPr txBox="1">
            <a:spLocks noGrp="1"/>
          </p:cNvSpPr>
          <p:nvPr>
            <p:ph type="sldNum" sz="quarter" idx="8"/>
          </p:nvPr>
        </p:nvSpPr>
        <p:spPr/>
        <p:txBody>
          <a:bodyPr/>
          <a:lstStyle>
            <a:lvl1pPr>
              <a:defRPr/>
            </a:lvl1pPr>
          </a:lstStyle>
          <a:p>
            <a:pPr lvl="0"/>
            <a:fld id="{FA72A358-743C-4027-A4D0-D2DB9AADDD9F}" type="slidenum">
              <a:t>‹#›</a:t>
            </a:fld>
            <a:endParaRPr lang="en-US"/>
          </a:p>
        </p:txBody>
      </p:sp>
    </p:spTree>
    <p:extLst>
      <p:ext uri="{BB962C8B-B14F-4D97-AF65-F5344CB8AC3E}">
        <p14:creationId xmlns:p14="http://schemas.microsoft.com/office/powerpoint/2010/main" val="38833199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ection A">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8DA3868-35DF-4891-773C-329478296080}"/>
              </a:ext>
            </a:extLst>
          </p:cNvPr>
          <p:cNvPicPr>
            <a:picLocks noChangeAspect="1"/>
          </p:cNvPicPr>
          <p:nvPr/>
        </p:nvPicPr>
        <p:blipFill>
          <a:blip r:embed="rId2"/>
          <a:srcRect/>
          <a:stretch>
            <a:fillRect/>
          </a:stretch>
        </p:blipFill>
        <p:spPr>
          <a:xfrm>
            <a:off x="6345" y="0"/>
            <a:ext cx="12191996" cy="6858000"/>
          </a:xfrm>
          <a:prstGeom prst="rect">
            <a:avLst/>
          </a:prstGeom>
          <a:noFill/>
          <a:ln cap="flat">
            <a:noFill/>
          </a:ln>
        </p:spPr>
      </p:pic>
      <p:sp>
        <p:nvSpPr>
          <p:cNvPr id="3" name="Title 1">
            <a:extLst>
              <a:ext uri="{FF2B5EF4-FFF2-40B4-BE49-F238E27FC236}">
                <a16:creationId xmlns:a16="http://schemas.microsoft.com/office/drawing/2014/main" id="{B0D5A1B3-E56A-233D-5891-0D35C9B6A0CE}"/>
              </a:ext>
            </a:extLst>
          </p:cNvPr>
          <p:cNvSpPr txBox="1">
            <a:spLocks noGrp="1"/>
          </p:cNvSpPr>
          <p:nvPr>
            <p:ph type="title"/>
          </p:nvPr>
        </p:nvSpPr>
        <p:spPr>
          <a:xfrm>
            <a:off x="2368844" y="2074279"/>
            <a:ext cx="7456346" cy="2681825"/>
          </a:xfrm>
        </p:spPr>
        <p:txBody>
          <a:bodyPr anchorCtr="1"/>
          <a:lstStyle>
            <a:lvl1pPr algn="ctr">
              <a:defRPr sz="5400"/>
            </a:lvl1pPr>
          </a:lstStyle>
          <a:p>
            <a:pPr lvl="0"/>
            <a:r>
              <a:rPr lang="en-US"/>
              <a:t>Click to edit Master title style</a:t>
            </a:r>
          </a:p>
        </p:txBody>
      </p:sp>
    </p:spTree>
    <p:extLst>
      <p:ext uri="{BB962C8B-B14F-4D97-AF65-F5344CB8AC3E}">
        <p14:creationId xmlns:p14="http://schemas.microsoft.com/office/powerpoint/2010/main" val="3055876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ection B">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56D2F79-CDA8-483B-0383-B2962392EFFE}"/>
              </a:ext>
            </a:extLst>
          </p:cNvPr>
          <p:cNvPicPr>
            <a:picLocks noChangeAspect="1"/>
          </p:cNvPicPr>
          <p:nvPr/>
        </p:nvPicPr>
        <p:blipFill>
          <a:blip r:embed="rId2"/>
          <a:srcRect/>
          <a:stretch>
            <a:fillRect/>
          </a:stretch>
        </p:blipFill>
        <p:spPr>
          <a:xfrm>
            <a:off x="6345" y="0"/>
            <a:ext cx="12191996" cy="6858000"/>
          </a:xfrm>
          <a:prstGeom prst="rect">
            <a:avLst/>
          </a:prstGeom>
          <a:noFill/>
          <a:ln cap="flat">
            <a:noFill/>
          </a:ln>
        </p:spPr>
      </p:pic>
      <p:sp>
        <p:nvSpPr>
          <p:cNvPr id="3" name="Title 1">
            <a:extLst>
              <a:ext uri="{FF2B5EF4-FFF2-40B4-BE49-F238E27FC236}">
                <a16:creationId xmlns:a16="http://schemas.microsoft.com/office/drawing/2014/main" id="{3851AB0C-D8CA-F656-6839-2F42A28B5AF9}"/>
              </a:ext>
            </a:extLst>
          </p:cNvPr>
          <p:cNvSpPr txBox="1">
            <a:spLocks noGrp="1"/>
          </p:cNvSpPr>
          <p:nvPr>
            <p:ph type="title"/>
          </p:nvPr>
        </p:nvSpPr>
        <p:spPr>
          <a:xfrm>
            <a:off x="2368844" y="2074279"/>
            <a:ext cx="7456346" cy="2681825"/>
          </a:xfrm>
        </p:spPr>
        <p:txBody>
          <a:bodyPr anchorCtr="1"/>
          <a:lstStyle>
            <a:lvl1pPr algn="ctr">
              <a:defRPr sz="5400">
                <a:solidFill>
                  <a:srgbClr val="000000"/>
                </a:solidFill>
              </a:defRPr>
            </a:lvl1pPr>
          </a:lstStyle>
          <a:p>
            <a:pPr lvl="0"/>
            <a:r>
              <a:rPr lang="en-US"/>
              <a:t>Click to edit Master title style</a:t>
            </a:r>
          </a:p>
        </p:txBody>
      </p:sp>
    </p:spTree>
    <p:extLst>
      <p:ext uri="{BB962C8B-B14F-4D97-AF65-F5344CB8AC3E}">
        <p14:creationId xmlns:p14="http://schemas.microsoft.com/office/powerpoint/2010/main" val="31535970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ection B">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D109ED4A-6720-AC8B-703B-2B7A89A7A180}"/>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B5A42A8-3C7D-CE3E-4859-4909D6B345BE}"/>
              </a:ext>
            </a:extLst>
          </p:cNvPr>
          <p:cNvSpPr txBox="1">
            <a:spLocks noGrp="1"/>
          </p:cNvSpPr>
          <p:nvPr>
            <p:ph type="title"/>
          </p:nvPr>
        </p:nvSpPr>
        <p:spPr>
          <a:xfrm>
            <a:off x="2368844" y="2074279"/>
            <a:ext cx="7456346" cy="2681825"/>
          </a:xfrm>
        </p:spPr>
        <p:txBody>
          <a:bodyPr anchorCtr="1"/>
          <a:lstStyle>
            <a:lvl1pPr algn="ctr">
              <a:defRPr sz="5400">
                <a:solidFill>
                  <a:srgbClr val="000000"/>
                </a:solidFill>
              </a:defRPr>
            </a:lvl1pPr>
          </a:lstStyle>
          <a:p>
            <a:pPr lvl="0"/>
            <a:r>
              <a:rPr lang="en-US"/>
              <a:t>Click to edit Master title style</a:t>
            </a:r>
          </a:p>
        </p:txBody>
      </p:sp>
    </p:spTree>
    <p:extLst>
      <p:ext uri="{BB962C8B-B14F-4D97-AF65-F5344CB8AC3E}">
        <p14:creationId xmlns:p14="http://schemas.microsoft.com/office/powerpoint/2010/main" val="224510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ection C">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D3C1A6E-EDAE-81FA-3104-FA9410A3F8F6}"/>
              </a:ext>
            </a:extLst>
          </p:cNvPr>
          <p:cNvPicPr>
            <a:picLocks noChangeAspect="1"/>
          </p:cNvPicPr>
          <p:nvPr/>
        </p:nvPicPr>
        <p:blipFill>
          <a:blip r:embed="rId2"/>
          <a:srcRect/>
          <a:stretch>
            <a:fillRect/>
          </a:stretch>
        </p:blipFill>
        <p:spPr>
          <a:xfrm>
            <a:off x="6345" y="0"/>
            <a:ext cx="12191996" cy="6858000"/>
          </a:xfrm>
          <a:prstGeom prst="rect">
            <a:avLst/>
          </a:prstGeom>
          <a:noFill/>
          <a:ln cap="flat">
            <a:noFill/>
          </a:ln>
        </p:spPr>
      </p:pic>
      <p:sp>
        <p:nvSpPr>
          <p:cNvPr id="3" name="Title 1">
            <a:extLst>
              <a:ext uri="{FF2B5EF4-FFF2-40B4-BE49-F238E27FC236}">
                <a16:creationId xmlns:a16="http://schemas.microsoft.com/office/drawing/2014/main" id="{96813548-FB80-802D-13BC-51AEB7B11460}"/>
              </a:ext>
            </a:extLst>
          </p:cNvPr>
          <p:cNvSpPr txBox="1">
            <a:spLocks noGrp="1"/>
          </p:cNvSpPr>
          <p:nvPr>
            <p:ph type="title"/>
          </p:nvPr>
        </p:nvSpPr>
        <p:spPr>
          <a:xfrm>
            <a:off x="2368844" y="2074279"/>
            <a:ext cx="7456346" cy="2681825"/>
          </a:xfrm>
        </p:spPr>
        <p:txBody>
          <a:bodyPr anchorCtr="1"/>
          <a:lstStyle>
            <a:lvl1pPr algn="ctr">
              <a:defRPr sz="54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95440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ection C">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DB1CB6CC-E724-826E-2FA2-91ED34FCA600}"/>
              </a:ext>
            </a:extLst>
          </p:cNvPr>
          <p:cNvPicPr>
            <a:picLocks noChangeAspect="1"/>
          </p:cNvPicPr>
          <p:nvPr/>
        </p:nvPicPr>
        <p:blipFill>
          <a:blip r:embed="rId2"/>
          <a:srcRect/>
          <a:stretch>
            <a:fillRect/>
          </a:stretch>
        </p:blipFill>
        <p:spPr>
          <a:xfrm>
            <a:off x="6345" y="0"/>
            <a:ext cx="12191996" cy="6858000"/>
          </a:xfrm>
          <a:prstGeom prst="rect">
            <a:avLst/>
          </a:prstGeom>
          <a:noFill/>
          <a:ln cap="flat">
            <a:noFill/>
          </a:ln>
        </p:spPr>
      </p:pic>
      <p:sp>
        <p:nvSpPr>
          <p:cNvPr id="3" name="Title 1">
            <a:extLst>
              <a:ext uri="{FF2B5EF4-FFF2-40B4-BE49-F238E27FC236}">
                <a16:creationId xmlns:a16="http://schemas.microsoft.com/office/drawing/2014/main" id="{FDC44EB4-0141-3EDB-E454-DF267A9014B9}"/>
              </a:ext>
            </a:extLst>
          </p:cNvPr>
          <p:cNvSpPr txBox="1">
            <a:spLocks noGrp="1"/>
          </p:cNvSpPr>
          <p:nvPr>
            <p:ph type="title"/>
          </p:nvPr>
        </p:nvSpPr>
        <p:spPr>
          <a:xfrm>
            <a:off x="2368844" y="2074279"/>
            <a:ext cx="7456346" cy="2681825"/>
          </a:xfrm>
        </p:spPr>
        <p:txBody>
          <a:bodyPr anchorCtr="1"/>
          <a:lstStyle>
            <a:lvl1pPr algn="ctr">
              <a:defRPr sz="54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414178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ection C">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18BE449-E203-718E-9F49-8DE97AC1575F}"/>
              </a:ext>
            </a:extLst>
          </p:cNvPr>
          <p:cNvPicPr>
            <a:picLocks noChangeAspect="1"/>
          </p:cNvPicPr>
          <p:nvPr/>
        </p:nvPicPr>
        <p:blipFill>
          <a:blip r:embed="rId2"/>
          <a:srcRect/>
          <a:stretch>
            <a:fillRect/>
          </a:stretch>
        </p:blipFill>
        <p:spPr>
          <a:xfrm>
            <a:off x="6345" y="0"/>
            <a:ext cx="12191996" cy="6858000"/>
          </a:xfrm>
          <a:prstGeom prst="rect">
            <a:avLst/>
          </a:prstGeom>
          <a:noFill/>
          <a:ln cap="flat">
            <a:noFill/>
          </a:ln>
        </p:spPr>
      </p:pic>
      <p:sp>
        <p:nvSpPr>
          <p:cNvPr id="3" name="Title 1">
            <a:extLst>
              <a:ext uri="{FF2B5EF4-FFF2-40B4-BE49-F238E27FC236}">
                <a16:creationId xmlns:a16="http://schemas.microsoft.com/office/drawing/2014/main" id="{9BD1279D-1150-51AE-AF60-BE15B58F9D43}"/>
              </a:ext>
            </a:extLst>
          </p:cNvPr>
          <p:cNvSpPr txBox="1">
            <a:spLocks noGrp="1"/>
          </p:cNvSpPr>
          <p:nvPr>
            <p:ph type="title"/>
          </p:nvPr>
        </p:nvSpPr>
        <p:spPr>
          <a:xfrm>
            <a:off x="2368844" y="2074279"/>
            <a:ext cx="7456346" cy="2681825"/>
          </a:xfrm>
        </p:spPr>
        <p:txBody>
          <a:bodyPr anchorCtr="1"/>
          <a:lstStyle>
            <a:lvl1pPr algn="ctr">
              <a:defRPr sz="54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209361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87BA-354E-CC38-7D05-6AF96C055D60}"/>
              </a:ext>
            </a:extLst>
          </p:cNvPr>
          <p:cNvSpPr txBox="1">
            <a:spLocks noGrp="1"/>
          </p:cNvSpPr>
          <p:nvPr>
            <p:ph type="title"/>
          </p:nvPr>
        </p:nvSpPr>
        <p:spPr>
          <a:xfrm>
            <a:off x="936976" y="703283"/>
            <a:ext cx="10410471" cy="2015365"/>
          </a:xfrm>
        </p:spPr>
        <p:txBody>
          <a:bodyPr anchor="t"/>
          <a:lstStyle>
            <a:lvl1pPr>
              <a:defRPr sz="5400"/>
            </a:lvl1pPr>
          </a:lstStyle>
          <a:p>
            <a:pPr lvl="0"/>
            <a:r>
              <a:rPr lang="en-US"/>
              <a:t>Click to edit Master title style</a:t>
            </a:r>
          </a:p>
        </p:txBody>
      </p:sp>
      <p:sp>
        <p:nvSpPr>
          <p:cNvPr id="3" name="Text Placeholder 2">
            <a:extLst>
              <a:ext uri="{FF2B5EF4-FFF2-40B4-BE49-F238E27FC236}">
                <a16:creationId xmlns:a16="http://schemas.microsoft.com/office/drawing/2014/main" id="{3A64996F-BBE5-E82E-D86A-7CA306FE57D9}"/>
              </a:ext>
            </a:extLst>
          </p:cNvPr>
          <p:cNvSpPr txBox="1">
            <a:spLocks noGrp="1"/>
          </p:cNvSpPr>
          <p:nvPr>
            <p:ph type="body" idx="1"/>
          </p:nvPr>
        </p:nvSpPr>
        <p:spPr>
          <a:xfrm>
            <a:off x="936976" y="3429000"/>
            <a:ext cx="10410471" cy="2309015"/>
          </a:xfrm>
        </p:spPr>
        <p:txBody>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426D214F-085D-D59D-B495-B7D46895EF8E}"/>
              </a:ext>
            </a:extLst>
          </p:cNvPr>
          <p:cNvSpPr txBox="1">
            <a:spLocks noGrp="1"/>
          </p:cNvSpPr>
          <p:nvPr>
            <p:ph type="dt" sz="half" idx="7"/>
          </p:nvPr>
        </p:nvSpPr>
        <p:spPr/>
        <p:txBody>
          <a:bodyPr/>
          <a:lstStyle>
            <a:lvl1pPr>
              <a:defRPr/>
            </a:lvl1pPr>
          </a:lstStyle>
          <a:p>
            <a:pPr lvl="0"/>
            <a:fld id="{E971CACC-EB33-4464-8D44-1F5F1507D515}" type="datetime1">
              <a:rPr lang="en-US"/>
              <a:pPr lvl="0"/>
              <a:t>7/6/2025</a:t>
            </a:fld>
            <a:endParaRPr lang="en-US"/>
          </a:p>
        </p:txBody>
      </p:sp>
      <p:sp>
        <p:nvSpPr>
          <p:cNvPr id="5" name="Footer Placeholder 4">
            <a:extLst>
              <a:ext uri="{FF2B5EF4-FFF2-40B4-BE49-F238E27FC236}">
                <a16:creationId xmlns:a16="http://schemas.microsoft.com/office/drawing/2014/main" id="{E9700447-7A7A-A0D4-A3B0-49C8C003BA0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4D68CDE-4681-611C-D2FF-D5ACC4A167DD}"/>
              </a:ext>
            </a:extLst>
          </p:cNvPr>
          <p:cNvSpPr txBox="1">
            <a:spLocks noGrp="1"/>
          </p:cNvSpPr>
          <p:nvPr>
            <p:ph type="sldNum" sz="quarter" idx="8"/>
          </p:nvPr>
        </p:nvSpPr>
        <p:spPr/>
        <p:txBody>
          <a:bodyPr/>
          <a:lstStyle>
            <a:lvl1pPr>
              <a:defRPr/>
            </a:lvl1pPr>
          </a:lstStyle>
          <a:p>
            <a:pPr lvl="0"/>
            <a:fld id="{2B5441EB-E72F-424D-80B6-570EFDC271B7}" type="slidenum">
              <a:t>‹#›</a:t>
            </a:fld>
            <a:endParaRPr lang="en-US"/>
          </a:p>
        </p:txBody>
      </p:sp>
    </p:spTree>
    <p:extLst>
      <p:ext uri="{BB962C8B-B14F-4D97-AF65-F5344CB8AC3E}">
        <p14:creationId xmlns:p14="http://schemas.microsoft.com/office/powerpoint/2010/main" val="2000325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540B-1BBD-AF9F-2EB9-6E03A3BDFD9D}"/>
              </a:ext>
            </a:extLst>
          </p:cNvPr>
          <p:cNvSpPr txBox="1">
            <a:spLocks noGrp="1"/>
          </p:cNvSpPr>
          <p:nvPr>
            <p:ph type="title"/>
          </p:nvPr>
        </p:nvSpPr>
        <p:spPr>
          <a:xfrm>
            <a:off x="936976" y="365129"/>
            <a:ext cx="10416826" cy="1325559"/>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D5DA34EF-F552-510C-8930-B90DF4DE950E}"/>
              </a:ext>
            </a:extLst>
          </p:cNvPr>
          <p:cNvSpPr txBox="1">
            <a:spLocks noGrp="1"/>
          </p:cNvSpPr>
          <p:nvPr>
            <p:ph idx="1"/>
          </p:nvPr>
        </p:nvSpPr>
        <p:spPr>
          <a:xfrm>
            <a:off x="936976" y="1825627"/>
            <a:ext cx="5082820"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E7CF8-0C95-D4C8-10D3-49475D0A36EA}"/>
              </a:ext>
            </a:extLst>
          </p:cNvPr>
          <p:cNvSpPr txBox="1">
            <a:spLocks noGrp="1"/>
          </p:cNvSpPr>
          <p:nvPr>
            <p:ph idx="2"/>
          </p:nvPr>
        </p:nvSpPr>
        <p:spPr>
          <a:xfrm>
            <a:off x="6270973" y="1825627"/>
            <a:ext cx="5082820"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EC0F2-9508-0B8B-ADB0-AE263DF8B4E0}"/>
              </a:ext>
            </a:extLst>
          </p:cNvPr>
          <p:cNvSpPr txBox="1">
            <a:spLocks noGrp="1"/>
          </p:cNvSpPr>
          <p:nvPr>
            <p:ph type="dt" sz="half" idx="7"/>
          </p:nvPr>
        </p:nvSpPr>
        <p:spPr/>
        <p:txBody>
          <a:bodyPr/>
          <a:lstStyle>
            <a:lvl1pPr>
              <a:defRPr/>
            </a:lvl1pPr>
          </a:lstStyle>
          <a:p>
            <a:pPr lvl="0"/>
            <a:fld id="{AECCB05A-42C9-42D5-9DAC-B9520DE569F2}" type="datetime1">
              <a:rPr lang="en-US"/>
              <a:pPr lvl="0"/>
              <a:t>7/6/2025</a:t>
            </a:fld>
            <a:endParaRPr lang="en-US"/>
          </a:p>
        </p:txBody>
      </p:sp>
      <p:sp>
        <p:nvSpPr>
          <p:cNvPr id="6" name="Footer Placeholder 5">
            <a:extLst>
              <a:ext uri="{FF2B5EF4-FFF2-40B4-BE49-F238E27FC236}">
                <a16:creationId xmlns:a16="http://schemas.microsoft.com/office/drawing/2014/main" id="{452947A1-CE93-EF3D-29A2-5518B8F2F15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48380A3-84EB-8FCD-56BB-FD3B894A5949}"/>
              </a:ext>
            </a:extLst>
          </p:cNvPr>
          <p:cNvSpPr txBox="1">
            <a:spLocks noGrp="1"/>
          </p:cNvSpPr>
          <p:nvPr>
            <p:ph type="sldNum" sz="quarter" idx="8"/>
          </p:nvPr>
        </p:nvSpPr>
        <p:spPr/>
        <p:txBody>
          <a:bodyPr/>
          <a:lstStyle>
            <a:lvl1pPr>
              <a:defRPr/>
            </a:lvl1pPr>
          </a:lstStyle>
          <a:p>
            <a:pPr lvl="0"/>
            <a:fld id="{03191787-20D0-4EEA-93F6-CF448FA9BFEB}" type="slidenum">
              <a:t>‹#›</a:t>
            </a:fld>
            <a:endParaRPr lang="en-US"/>
          </a:p>
        </p:txBody>
      </p:sp>
    </p:spTree>
    <p:extLst>
      <p:ext uri="{BB962C8B-B14F-4D97-AF65-F5344CB8AC3E}">
        <p14:creationId xmlns:p14="http://schemas.microsoft.com/office/powerpoint/2010/main" val="241142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9F457-11A0-1668-9EAD-52374A2E5F08}"/>
              </a:ext>
            </a:extLst>
          </p:cNvPr>
          <p:cNvSpPr txBox="1">
            <a:spLocks noGrp="1"/>
          </p:cNvSpPr>
          <p:nvPr>
            <p:ph type="title"/>
          </p:nvPr>
        </p:nvSpPr>
        <p:spPr>
          <a:xfrm>
            <a:off x="1162046" y="365129"/>
            <a:ext cx="10191746"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215D405-F503-1B5B-AE72-BDC6236D2E24}"/>
              </a:ext>
            </a:extLst>
          </p:cNvPr>
          <p:cNvSpPr txBox="1">
            <a:spLocks noGrp="1"/>
          </p:cNvSpPr>
          <p:nvPr>
            <p:ph type="body" idx="1"/>
          </p:nvPr>
        </p:nvSpPr>
        <p:spPr>
          <a:xfrm>
            <a:off x="1162046" y="1825627"/>
            <a:ext cx="10191746"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4BCC7-80AE-7117-87D4-DB0528B147E1}"/>
              </a:ext>
            </a:extLst>
          </p:cNvPr>
          <p:cNvSpPr txBox="1">
            <a:spLocks noGrp="1"/>
          </p:cNvSpPr>
          <p:nvPr>
            <p:ph type="dt" sz="half" idx="2"/>
          </p:nvPr>
        </p:nvSpPr>
        <p:spPr>
          <a:xfrm>
            <a:off x="4213226" y="6356351"/>
            <a:ext cx="1397002"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72CE"/>
                </a:solidFill>
                <a:uFillTx/>
                <a:latin typeface="DM Sans" pitchFamily="2"/>
              </a:defRPr>
            </a:lvl1pPr>
          </a:lstStyle>
          <a:p>
            <a:pPr lvl="0"/>
            <a:fld id="{12F131AF-595B-4A2D-9F6C-CDFAA192DBC7}" type="datetime1">
              <a:rPr lang="en-US"/>
              <a:pPr lvl="0"/>
              <a:t>7/6/2025</a:t>
            </a:fld>
            <a:endParaRPr lang="en-US"/>
          </a:p>
        </p:txBody>
      </p:sp>
      <p:sp>
        <p:nvSpPr>
          <p:cNvPr id="5" name="Footer Placeholder 4">
            <a:extLst>
              <a:ext uri="{FF2B5EF4-FFF2-40B4-BE49-F238E27FC236}">
                <a16:creationId xmlns:a16="http://schemas.microsoft.com/office/drawing/2014/main" id="{EE6C8075-9F90-E79D-4DAB-D47F3B978BBC}"/>
              </a:ext>
            </a:extLst>
          </p:cNvPr>
          <p:cNvSpPr txBox="1">
            <a:spLocks noGrp="1"/>
          </p:cNvSpPr>
          <p:nvPr>
            <p:ph type="ftr" sz="quarter" idx="3"/>
          </p:nvPr>
        </p:nvSpPr>
        <p:spPr>
          <a:xfrm>
            <a:off x="5734760" y="6356351"/>
            <a:ext cx="4831643"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72CE"/>
                </a:solidFill>
                <a:uFillTx/>
                <a:latin typeface="DM Sans" pitchFamily="2"/>
              </a:defRPr>
            </a:lvl1pPr>
          </a:lstStyle>
          <a:p>
            <a:pPr lvl="0"/>
            <a:endParaRPr lang="en-US"/>
          </a:p>
        </p:txBody>
      </p:sp>
      <p:sp>
        <p:nvSpPr>
          <p:cNvPr id="6" name="Slide Number Placeholder 5">
            <a:extLst>
              <a:ext uri="{FF2B5EF4-FFF2-40B4-BE49-F238E27FC236}">
                <a16:creationId xmlns:a16="http://schemas.microsoft.com/office/drawing/2014/main" id="{4F0527CB-D9C9-369A-D0A2-A0F953BA9502}"/>
              </a:ext>
            </a:extLst>
          </p:cNvPr>
          <p:cNvSpPr txBox="1">
            <a:spLocks noGrp="1"/>
          </p:cNvSpPr>
          <p:nvPr>
            <p:ph type="sldNum" sz="quarter" idx="4"/>
          </p:nvPr>
        </p:nvSpPr>
        <p:spPr>
          <a:xfrm>
            <a:off x="10673644" y="6356351"/>
            <a:ext cx="68015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72CE"/>
                </a:solidFill>
                <a:uFillTx/>
                <a:latin typeface="DM Sans" pitchFamily="2"/>
              </a:defRPr>
            </a:lvl1pPr>
          </a:lstStyle>
          <a:p>
            <a:pPr lvl="0"/>
            <a:fld id="{DEF6BF2D-7851-49A4-B15C-DF89C281D2F3}" type="slidenum">
              <a:t>‹#›</a:t>
            </a:fld>
            <a:endParaRPr lang="en-US"/>
          </a:p>
        </p:txBody>
      </p:sp>
      <p:pic>
        <p:nvPicPr>
          <p:cNvPr id="7" name="Picture 6" descr="A blue and orange text on a black background&#10;&#10;Description automatically generated with medium confidence">
            <a:extLst>
              <a:ext uri="{FF2B5EF4-FFF2-40B4-BE49-F238E27FC236}">
                <a16:creationId xmlns:a16="http://schemas.microsoft.com/office/drawing/2014/main" id="{881A7DFF-C662-854D-6076-0214029E98D8}"/>
              </a:ext>
            </a:extLst>
          </p:cNvPr>
          <p:cNvPicPr>
            <a:picLocks noChangeAspect="1"/>
          </p:cNvPicPr>
          <p:nvPr/>
        </p:nvPicPr>
        <p:blipFill>
          <a:blip r:embed="rId17"/>
          <a:stretch>
            <a:fillRect/>
          </a:stretch>
        </p:blipFill>
        <p:spPr>
          <a:xfrm>
            <a:off x="299859" y="6058613"/>
            <a:ext cx="2787182" cy="597249"/>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marL="0" marR="0" lvl="0" indent="0" algn="l" defTabSz="914400" rtl="0" fontAlgn="auto" hangingPunct="1">
        <a:lnSpc>
          <a:spcPct val="110000"/>
        </a:lnSpc>
        <a:spcBef>
          <a:spcPts val="0"/>
        </a:spcBef>
        <a:spcAft>
          <a:spcPts val="0"/>
        </a:spcAft>
        <a:buNone/>
        <a:tabLst/>
        <a:defRPr lang="en-US" sz="4400" b="0" i="0" u="none" strike="noStrike" kern="1200" cap="none" spc="0" baseline="0">
          <a:solidFill>
            <a:srgbClr val="0072CE"/>
          </a:solidFill>
          <a:uFillTx/>
          <a:latin typeface="Mokoko Medium" pitchFamily="18"/>
          <a:cs typeface="Mokoko Medium" pitchFamily="18"/>
        </a:defRPr>
      </a:lvl1pPr>
    </p:titleStyle>
    <p:bodyStyle>
      <a:lvl1pPr marL="228600" marR="0" lvl="0" indent="-228600" algn="l" defTabSz="914400" rtl="0" fontAlgn="auto" hangingPunct="1">
        <a:lnSpc>
          <a:spcPct val="130000"/>
        </a:lnSpc>
        <a:spcBef>
          <a:spcPts val="1000"/>
        </a:spcBef>
        <a:spcAft>
          <a:spcPts val="0"/>
        </a:spcAft>
        <a:buClr>
          <a:srgbClr val="FF6E3B"/>
        </a:buClr>
        <a:buSzPct val="80000"/>
        <a:buFont typeface="Wingdings" pitchFamily="2"/>
        <a:buChar char="§"/>
        <a:tabLst/>
        <a:defRPr lang="en-US" sz="2400" b="0" i="0" u="none" strike="noStrike" kern="1200" cap="none" spc="0" baseline="0">
          <a:solidFill>
            <a:srgbClr val="0072CE"/>
          </a:solidFill>
          <a:uFillTx/>
          <a:latin typeface="DM Sans" pitchFamily="2"/>
        </a:defRPr>
      </a:lvl1pPr>
      <a:lvl2pPr marL="685800" marR="0" lvl="1" indent="-228600" algn="l" defTabSz="914400" rtl="0" fontAlgn="auto" hangingPunct="1">
        <a:lnSpc>
          <a:spcPct val="130000"/>
        </a:lnSpc>
        <a:spcBef>
          <a:spcPts val="500"/>
        </a:spcBef>
        <a:spcAft>
          <a:spcPts val="0"/>
        </a:spcAft>
        <a:buClr>
          <a:srgbClr val="FF6E3B"/>
        </a:buClr>
        <a:buSzPct val="80000"/>
        <a:buFont typeface="Wingdings" pitchFamily="2"/>
        <a:buChar char="§"/>
        <a:tabLst/>
        <a:defRPr lang="en-US" sz="2000" b="0" i="0" u="none" strike="noStrike" kern="1200" cap="none" spc="0" baseline="0">
          <a:solidFill>
            <a:srgbClr val="0072CE"/>
          </a:solidFill>
          <a:uFillTx/>
          <a:latin typeface="DM Sans" pitchFamily="2"/>
        </a:defRPr>
      </a:lvl2pPr>
      <a:lvl3pPr marL="1143000" marR="0" lvl="2" indent="-228600" algn="l" defTabSz="914400" rtl="0" fontAlgn="auto" hangingPunct="1">
        <a:lnSpc>
          <a:spcPct val="130000"/>
        </a:lnSpc>
        <a:spcBef>
          <a:spcPts val="500"/>
        </a:spcBef>
        <a:spcAft>
          <a:spcPts val="0"/>
        </a:spcAft>
        <a:buClr>
          <a:srgbClr val="FF6E3B"/>
        </a:buClr>
        <a:buSzPct val="80000"/>
        <a:buFont typeface="Wingdings" pitchFamily="2"/>
        <a:buChar char="§"/>
        <a:tabLst/>
        <a:defRPr lang="en-US" sz="1800" b="0" i="0" u="none" strike="noStrike" kern="1200" cap="none" spc="0" baseline="0">
          <a:solidFill>
            <a:srgbClr val="0072CE"/>
          </a:solidFill>
          <a:uFillTx/>
          <a:latin typeface="DM Sans" pitchFamily="2"/>
        </a:defRPr>
      </a:lvl3pPr>
      <a:lvl4pPr marL="1600200" marR="0" lvl="3" indent="-228600" algn="l" defTabSz="914400" rtl="0" fontAlgn="auto" hangingPunct="1">
        <a:lnSpc>
          <a:spcPct val="130000"/>
        </a:lnSpc>
        <a:spcBef>
          <a:spcPts val="500"/>
        </a:spcBef>
        <a:spcAft>
          <a:spcPts val="0"/>
        </a:spcAft>
        <a:buClr>
          <a:srgbClr val="FF6E3B"/>
        </a:buClr>
        <a:buSzPct val="80000"/>
        <a:buFont typeface="Wingdings" pitchFamily="2"/>
        <a:buChar char="§"/>
        <a:tabLst/>
        <a:defRPr lang="en-US" sz="1600" b="0" i="0" u="none" strike="noStrike" kern="1200" cap="none" spc="0" baseline="0">
          <a:solidFill>
            <a:srgbClr val="0072CE"/>
          </a:solidFill>
          <a:uFillTx/>
          <a:latin typeface="DM Sans" pitchFamily="2"/>
        </a:defRPr>
      </a:lvl4pPr>
      <a:lvl5pPr marL="2057400" marR="0" lvl="4" indent="-228600" algn="l" defTabSz="914400" rtl="0" fontAlgn="auto" hangingPunct="1">
        <a:lnSpc>
          <a:spcPct val="130000"/>
        </a:lnSpc>
        <a:spcBef>
          <a:spcPts val="500"/>
        </a:spcBef>
        <a:spcAft>
          <a:spcPts val="0"/>
        </a:spcAft>
        <a:buClr>
          <a:srgbClr val="FF6E3B"/>
        </a:buClr>
        <a:buSzPct val="80000"/>
        <a:buFont typeface="Wingdings" pitchFamily="2"/>
        <a:buChar char="§"/>
        <a:tabLst/>
        <a:defRPr lang="en-US" sz="1600" b="0" i="0" u="none" strike="noStrike" kern="1200" cap="none" spc="0" baseline="0">
          <a:solidFill>
            <a:srgbClr val="0072CE"/>
          </a:solidFill>
          <a:uFillTx/>
          <a:latin typeface="DM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40656CF-B4BA-2566-F772-9C8413404B83}"/>
              </a:ext>
            </a:extLst>
          </p:cNvPr>
          <p:cNvSpPr txBox="1">
            <a:spLocks noGrp="1"/>
          </p:cNvSpPr>
          <p:nvPr>
            <p:ph type="title"/>
          </p:nvPr>
        </p:nvSpPr>
        <p:spPr/>
        <p:txBody>
          <a:bodyPr/>
          <a:lstStyle/>
          <a:p>
            <a:pPr lvl="0"/>
            <a:r>
              <a:rPr lang="en-GB"/>
              <a:t>Weight management services – Learn More</a:t>
            </a:r>
            <a:endParaRPr lang="en-US"/>
          </a:p>
        </p:txBody>
      </p:sp>
      <p:pic>
        <p:nvPicPr>
          <p:cNvPr id="3" name="Picture 2" descr="A logo with text on it&#10;&#10;AI-generated content may be incorrect.">
            <a:extLst>
              <a:ext uri="{FF2B5EF4-FFF2-40B4-BE49-F238E27FC236}">
                <a16:creationId xmlns:a16="http://schemas.microsoft.com/office/drawing/2014/main" id="{98F713A8-5C40-F92A-0B0F-AF7897F676A7}"/>
              </a:ext>
            </a:extLst>
          </p:cNvPr>
          <p:cNvPicPr>
            <a:picLocks noChangeAspect="1"/>
          </p:cNvPicPr>
          <p:nvPr/>
        </p:nvPicPr>
        <p:blipFill>
          <a:blip r:embed="rId3"/>
          <a:stretch>
            <a:fillRect/>
          </a:stretch>
        </p:blipFill>
        <p:spPr>
          <a:xfrm>
            <a:off x="562154" y="268147"/>
            <a:ext cx="4035969" cy="1511439"/>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D571-0311-EB92-AF6B-C32D8AD48A43}"/>
              </a:ext>
            </a:extLst>
          </p:cNvPr>
          <p:cNvSpPr txBox="1">
            <a:spLocks noGrp="1"/>
          </p:cNvSpPr>
          <p:nvPr>
            <p:ph type="title"/>
          </p:nvPr>
        </p:nvSpPr>
        <p:spPr>
          <a:xfrm>
            <a:off x="318668" y="642329"/>
            <a:ext cx="10410471" cy="2015365"/>
          </a:xfrm>
        </p:spPr>
        <p:txBody>
          <a:bodyPr anchorCtr="1"/>
          <a:lstStyle/>
          <a:p>
            <a:pPr lvl="0" algn="ctr"/>
            <a:r>
              <a:rPr lang="en-GB"/>
              <a:t>Cohort III (Year 2/3 2026 &amp;2026/27)</a:t>
            </a:r>
          </a:p>
        </p:txBody>
      </p:sp>
      <p:sp>
        <p:nvSpPr>
          <p:cNvPr id="3" name="Text Placeholder 2">
            <a:extLst>
              <a:ext uri="{FF2B5EF4-FFF2-40B4-BE49-F238E27FC236}">
                <a16:creationId xmlns:a16="http://schemas.microsoft.com/office/drawing/2014/main" id="{670A703E-77E3-FAFE-4926-E7B318E8817B}"/>
              </a:ext>
            </a:extLst>
          </p:cNvPr>
          <p:cNvSpPr txBox="1">
            <a:spLocks noGrp="1"/>
          </p:cNvSpPr>
          <p:nvPr>
            <p:ph type="body" idx="1"/>
          </p:nvPr>
        </p:nvSpPr>
        <p:spPr>
          <a:xfrm>
            <a:off x="890762" y="1776551"/>
            <a:ext cx="10410471" cy="4378165"/>
          </a:xfrm>
        </p:spPr>
        <p:txBody>
          <a:bodyPr/>
          <a:lstStyle/>
          <a:p>
            <a:pPr lvl="0">
              <a:lnSpc>
                <a:spcPct val="110000"/>
              </a:lnSpc>
            </a:pPr>
            <a:r>
              <a:rPr lang="en-GB" sz="2400"/>
              <a:t>BMI ≥ 40*</a:t>
            </a:r>
          </a:p>
          <a:p>
            <a:pPr lvl="0">
              <a:lnSpc>
                <a:spcPct val="110000"/>
              </a:lnSpc>
            </a:pPr>
            <a:r>
              <a:rPr lang="en-GB" sz="2400"/>
              <a:t>≥ 3 ‘qualifying’ comorbidities</a:t>
            </a:r>
          </a:p>
          <a:p>
            <a:pPr lvl="0">
              <a:lnSpc>
                <a:spcPct val="110000"/>
              </a:lnSpc>
            </a:pPr>
            <a:r>
              <a:rPr lang="en-GB" sz="2400"/>
              <a:t>	hypertension </a:t>
            </a:r>
          </a:p>
          <a:p>
            <a:pPr lvl="0">
              <a:lnSpc>
                <a:spcPct val="110000"/>
              </a:lnSpc>
            </a:pPr>
            <a:r>
              <a:rPr lang="en-GB" sz="2400"/>
              <a:t>	dyslipidaemia 	</a:t>
            </a:r>
          </a:p>
          <a:p>
            <a:pPr lvl="0">
              <a:lnSpc>
                <a:spcPct val="110000"/>
              </a:lnSpc>
            </a:pPr>
            <a:r>
              <a:rPr lang="en-GB" sz="2400"/>
              <a:t>	Obstructive Sleep Apnoea </a:t>
            </a:r>
          </a:p>
          <a:p>
            <a:pPr lvl="0">
              <a:lnSpc>
                <a:spcPct val="110000"/>
              </a:lnSpc>
            </a:pPr>
            <a:r>
              <a:rPr lang="en-GB" sz="2400"/>
              <a:t>	CVD </a:t>
            </a:r>
          </a:p>
          <a:p>
            <a:pPr lvl="0">
              <a:lnSpc>
                <a:spcPct val="110000"/>
              </a:lnSpc>
            </a:pPr>
            <a:r>
              <a:rPr lang="en-GB" sz="2400"/>
              <a:t>	T2DM</a:t>
            </a:r>
          </a:p>
          <a:p>
            <a:pPr lvl="0">
              <a:lnSpc>
                <a:spcPct val="110000"/>
              </a:lnSpc>
            </a:pPr>
            <a:r>
              <a:rPr lang="en-GB"/>
              <a:t>				*BMI threshold 2.5kg/m2 lower for certain ethnicities </a:t>
            </a:r>
          </a:p>
          <a:p>
            <a:pPr lvl="0">
              <a:lnSpc>
                <a:spcPct val="110000"/>
              </a:lnSpc>
            </a:pPr>
            <a:endParaRPr lang="en-GB" sz="500"/>
          </a:p>
        </p:txBody>
      </p:sp>
      <p:pic>
        <p:nvPicPr>
          <p:cNvPr id="4" name="Picture 4" descr="A logo with text on it&#10;&#10;AI-generated content may be incorrect.">
            <a:extLst>
              <a:ext uri="{FF2B5EF4-FFF2-40B4-BE49-F238E27FC236}">
                <a16:creationId xmlns:a16="http://schemas.microsoft.com/office/drawing/2014/main" id="{F3D08D4A-AC60-52A4-11BB-8B81301E4991}"/>
              </a:ext>
            </a:extLst>
          </p:cNvPr>
          <p:cNvPicPr>
            <a:picLocks noChangeAspect="1"/>
          </p:cNvPicPr>
          <p:nvPr/>
        </p:nvPicPr>
        <p:blipFill>
          <a:blip r:embed="rId3"/>
          <a:stretch>
            <a:fillRect/>
          </a:stretch>
        </p:blipFill>
        <p:spPr>
          <a:xfrm>
            <a:off x="178984" y="5843445"/>
            <a:ext cx="3156399" cy="1014545"/>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EB5A-F231-1BA0-411C-B9441ECB1A81}"/>
              </a:ext>
            </a:extLst>
          </p:cNvPr>
          <p:cNvSpPr txBox="1">
            <a:spLocks noGrp="1"/>
          </p:cNvSpPr>
          <p:nvPr>
            <p:ph type="title"/>
          </p:nvPr>
        </p:nvSpPr>
        <p:spPr>
          <a:xfrm>
            <a:off x="292543" y="577279"/>
            <a:ext cx="10410471" cy="2015365"/>
          </a:xfrm>
        </p:spPr>
        <p:txBody>
          <a:bodyPr anchorCtr="1"/>
          <a:lstStyle/>
          <a:p>
            <a:pPr lvl="0" algn="ctr"/>
            <a:r>
              <a:rPr lang="en-GB" sz="4800"/>
              <a:t>Opportunity for Community Pharmacy</a:t>
            </a:r>
          </a:p>
        </p:txBody>
      </p:sp>
      <p:sp>
        <p:nvSpPr>
          <p:cNvPr id="3" name="Text Placeholder 2">
            <a:extLst>
              <a:ext uri="{FF2B5EF4-FFF2-40B4-BE49-F238E27FC236}">
                <a16:creationId xmlns:a16="http://schemas.microsoft.com/office/drawing/2014/main" id="{47652F85-4715-AEFE-924D-4EA5DFABF1F3}"/>
              </a:ext>
            </a:extLst>
          </p:cNvPr>
          <p:cNvSpPr txBox="1">
            <a:spLocks noGrp="1"/>
          </p:cNvSpPr>
          <p:nvPr>
            <p:ph type="body" idx="1"/>
          </p:nvPr>
        </p:nvSpPr>
        <p:spPr>
          <a:xfrm>
            <a:off x="1152025" y="1584956"/>
            <a:ext cx="10410471" cy="4378165"/>
          </a:xfrm>
        </p:spPr>
        <p:txBody>
          <a:bodyPr/>
          <a:lstStyle/>
          <a:p>
            <a:pPr marL="1143000" lvl="0" indent="-1143000">
              <a:lnSpc>
                <a:spcPct val="110000"/>
              </a:lnSpc>
              <a:buFont typeface="Arial" pitchFamily="34"/>
              <a:buChar char="•"/>
            </a:pPr>
            <a:r>
              <a:rPr lang="en-GB" sz="2800">
                <a:latin typeface="Mokoko Medium"/>
              </a:rPr>
              <a:t>Many patients will not meet the NHS criteria</a:t>
            </a:r>
          </a:p>
          <a:p>
            <a:pPr marL="1143000" lvl="0" indent="-1143000">
              <a:lnSpc>
                <a:spcPct val="110000"/>
              </a:lnSpc>
              <a:buFont typeface="Arial" pitchFamily="34"/>
              <a:buChar char="•"/>
            </a:pPr>
            <a:r>
              <a:rPr lang="en-GB" sz="2800">
                <a:latin typeface="Mokoko Medium"/>
              </a:rPr>
              <a:t>Significant media attention</a:t>
            </a:r>
          </a:p>
          <a:p>
            <a:pPr marL="1143000" lvl="0" indent="-1143000">
              <a:lnSpc>
                <a:spcPct val="110000"/>
              </a:lnSpc>
              <a:buFont typeface="Arial" pitchFamily="34"/>
              <a:buChar char="•"/>
            </a:pPr>
            <a:r>
              <a:rPr lang="en-GB" sz="2800">
                <a:latin typeface="Mokoko Medium"/>
              </a:rPr>
              <a:t>Safe face to face consultations</a:t>
            </a:r>
          </a:p>
          <a:p>
            <a:pPr marL="1143000" lvl="0" indent="-1143000">
              <a:lnSpc>
                <a:spcPct val="110000"/>
              </a:lnSpc>
              <a:buFont typeface="Arial" pitchFamily="34"/>
              <a:buChar char="•"/>
            </a:pPr>
            <a:r>
              <a:rPr lang="en-GB" sz="2800">
                <a:latin typeface="Mokoko Medium"/>
              </a:rPr>
              <a:t>Highly accessible for regular check-ins, body composition services</a:t>
            </a:r>
          </a:p>
          <a:p>
            <a:pPr marL="1143000" lvl="0" indent="-1143000">
              <a:lnSpc>
                <a:spcPct val="110000"/>
              </a:lnSpc>
              <a:buFont typeface="Arial" pitchFamily="34"/>
              <a:buChar char="•"/>
            </a:pPr>
            <a:r>
              <a:rPr lang="en-GB" sz="2800">
                <a:latin typeface="Mokoko Medium"/>
              </a:rPr>
              <a:t>Can utilise IP or PGD to expand clinical service offer</a:t>
            </a:r>
          </a:p>
          <a:p>
            <a:pPr marL="1143000" lvl="0" indent="-1143000">
              <a:lnSpc>
                <a:spcPct val="110000"/>
              </a:lnSpc>
              <a:buFont typeface="Arial" pitchFamily="34"/>
              <a:buChar char="•"/>
            </a:pPr>
            <a:r>
              <a:rPr lang="en-GB" sz="2800">
                <a:latin typeface="Mokoko Medium"/>
              </a:rPr>
              <a:t>GPHC scrutiny on online offering</a:t>
            </a:r>
          </a:p>
          <a:p>
            <a:pPr lvl="0">
              <a:lnSpc>
                <a:spcPct val="110000"/>
              </a:lnSpc>
            </a:pPr>
            <a:endParaRPr lang="en-GB" sz="700"/>
          </a:p>
        </p:txBody>
      </p:sp>
      <p:pic>
        <p:nvPicPr>
          <p:cNvPr id="4" name="Picture 4" descr="A logo with text on it&#10;&#10;AI-generated content may be incorrect.">
            <a:extLst>
              <a:ext uri="{FF2B5EF4-FFF2-40B4-BE49-F238E27FC236}">
                <a16:creationId xmlns:a16="http://schemas.microsoft.com/office/drawing/2014/main" id="{D2D6A671-0660-5851-994C-3625859DD88C}"/>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489D-8307-0176-5792-B825D8929318}"/>
              </a:ext>
            </a:extLst>
          </p:cNvPr>
          <p:cNvSpPr txBox="1">
            <a:spLocks noGrp="1"/>
          </p:cNvSpPr>
          <p:nvPr>
            <p:ph type="title"/>
          </p:nvPr>
        </p:nvSpPr>
        <p:spPr>
          <a:xfrm>
            <a:off x="-282220" y="577279"/>
            <a:ext cx="10410471" cy="2015365"/>
          </a:xfrm>
        </p:spPr>
        <p:txBody>
          <a:bodyPr anchorCtr="1"/>
          <a:lstStyle/>
          <a:p>
            <a:pPr lvl="0" algn="ctr"/>
            <a:r>
              <a:rPr lang="en-GB" sz="4800"/>
              <a:t>Clinical &amp; Public Health Benefits</a:t>
            </a:r>
          </a:p>
        </p:txBody>
      </p:sp>
      <p:sp>
        <p:nvSpPr>
          <p:cNvPr id="3" name="Text Placeholder 2">
            <a:extLst>
              <a:ext uri="{FF2B5EF4-FFF2-40B4-BE49-F238E27FC236}">
                <a16:creationId xmlns:a16="http://schemas.microsoft.com/office/drawing/2014/main" id="{A84A934A-A4F2-E51B-3D3F-E5DE13B2C9F9}"/>
              </a:ext>
            </a:extLst>
          </p:cNvPr>
          <p:cNvSpPr txBox="1">
            <a:spLocks noGrp="1"/>
          </p:cNvSpPr>
          <p:nvPr>
            <p:ph type="body" idx="1"/>
          </p:nvPr>
        </p:nvSpPr>
        <p:spPr>
          <a:xfrm>
            <a:off x="1152025" y="1584956"/>
            <a:ext cx="10410471" cy="4378165"/>
          </a:xfrm>
        </p:spPr>
        <p:txBody>
          <a:bodyPr/>
          <a:lstStyle/>
          <a:p>
            <a:pPr marL="1143000" lvl="0" indent="-1143000">
              <a:buFont typeface="Arial" pitchFamily="34"/>
              <a:buChar char="•"/>
            </a:pPr>
            <a:r>
              <a:rPr lang="en-GB" sz="3000">
                <a:latin typeface="Mokoko Medium"/>
              </a:rPr>
              <a:t>Safe appropriate access to Weight loss services for those that don’t meet NHS criteria</a:t>
            </a:r>
          </a:p>
          <a:p>
            <a:pPr marL="1143000" lvl="0" indent="-1143000">
              <a:buFont typeface="Arial" pitchFamily="34"/>
              <a:buChar char="•"/>
            </a:pPr>
            <a:r>
              <a:rPr lang="en-GB" sz="3000">
                <a:latin typeface="Mokoko Medium"/>
              </a:rPr>
              <a:t>Support for ethnic minorities with higher risk </a:t>
            </a:r>
          </a:p>
          <a:p>
            <a:pPr marL="1143000" lvl="0" indent="-1143000">
              <a:buFont typeface="Arial" pitchFamily="34"/>
              <a:buChar char="•"/>
            </a:pPr>
            <a:r>
              <a:rPr lang="en-GB" sz="3000">
                <a:latin typeface="Mokoko Medium"/>
              </a:rPr>
              <a:t>Reduces burden on GPs and secondary care</a:t>
            </a:r>
          </a:p>
          <a:p>
            <a:pPr lvl="0"/>
            <a:endParaRPr lang="en-GB"/>
          </a:p>
        </p:txBody>
      </p:sp>
      <p:pic>
        <p:nvPicPr>
          <p:cNvPr id="4" name="Picture 4" descr="A logo with text on it&#10;&#10;AI-generated content may be incorrect.">
            <a:extLst>
              <a:ext uri="{FF2B5EF4-FFF2-40B4-BE49-F238E27FC236}">
                <a16:creationId xmlns:a16="http://schemas.microsoft.com/office/drawing/2014/main" id="{4485F819-90A3-AD5E-24FE-054957A12365}"/>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A51E-1FDD-D141-C944-227CD44B7664}"/>
              </a:ext>
            </a:extLst>
          </p:cNvPr>
          <p:cNvSpPr txBox="1">
            <a:spLocks noGrp="1"/>
          </p:cNvSpPr>
          <p:nvPr>
            <p:ph type="title"/>
          </p:nvPr>
        </p:nvSpPr>
        <p:spPr>
          <a:xfrm>
            <a:off x="449299" y="577279"/>
            <a:ext cx="10410471" cy="2015365"/>
          </a:xfrm>
        </p:spPr>
        <p:txBody>
          <a:bodyPr/>
          <a:lstStyle/>
          <a:p>
            <a:pPr lvl="0"/>
            <a:r>
              <a:rPr lang="en-GB" sz="3600"/>
              <a:t>Case for Leicester &amp; Leicestershire &amp; Rutland</a:t>
            </a:r>
          </a:p>
        </p:txBody>
      </p:sp>
      <p:sp>
        <p:nvSpPr>
          <p:cNvPr id="3" name="Text Placeholder 2">
            <a:extLst>
              <a:ext uri="{FF2B5EF4-FFF2-40B4-BE49-F238E27FC236}">
                <a16:creationId xmlns:a16="http://schemas.microsoft.com/office/drawing/2014/main" id="{1443A55A-0A3D-59E7-6D0E-5DC0097D77BF}"/>
              </a:ext>
            </a:extLst>
          </p:cNvPr>
          <p:cNvSpPr txBox="1">
            <a:spLocks noGrp="1"/>
          </p:cNvSpPr>
          <p:nvPr>
            <p:ph type="body" idx="1"/>
          </p:nvPr>
        </p:nvSpPr>
        <p:spPr>
          <a:xfrm>
            <a:off x="1134605" y="1828800"/>
            <a:ext cx="10410471" cy="3587931"/>
          </a:xfrm>
        </p:spPr>
        <p:txBody>
          <a:bodyPr/>
          <a:lstStyle/>
          <a:p>
            <a:pPr marL="457200" lvl="0" indent="-457200">
              <a:buFont typeface="Arial" pitchFamily="34"/>
              <a:buChar char="•"/>
            </a:pPr>
            <a:r>
              <a:rPr lang="en-GB" sz="3200">
                <a:latin typeface="Mokoko Medium"/>
              </a:rPr>
              <a:t>57% Leicester population from minority backgrounds</a:t>
            </a:r>
          </a:p>
          <a:p>
            <a:pPr marL="457200" lvl="0" indent="-457200">
              <a:buFont typeface="Arial" pitchFamily="34"/>
              <a:buChar char="•"/>
            </a:pPr>
            <a:r>
              <a:rPr lang="en-GB" sz="3200">
                <a:latin typeface="Mokoko Medium"/>
              </a:rPr>
              <a:t>High incidence of obesity-related disease</a:t>
            </a:r>
          </a:p>
          <a:p>
            <a:pPr marL="457200" lvl="0" indent="-457200">
              <a:buFont typeface="Arial" pitchFamily="34"/>
              <a:buChar char="•"/>
            </a:pPr>
            <a:r>
              <a:rPr lang="en-GB" sz="3200">
                <a:latin typeface="Mokoko Medium"/>
              </a:rPr>
              <a:t>Urban density = high demand for safe private options</a:t>
            </a:r>
          </a:p>
          <a:p>
            <a:pPr lvl="0"/>
            <a:endParaRPr lang="en-GB"/>
          </a:p>
        </p:txBody>
      </p:sp>
      <p:pic>
        <p:nvPicPr>
          <p:cNvPr id="4" name="Picture 4" descr="A logo with text on it&#10;&#10;AI-generated content may be incorrect.">
            <a:extLst>
              <a:ext uri="{FF2B5EF4-FFF2-40B4-BE49-F238E27FC236}">
                <a16:creationId xmlns:a16="http://schemas.microsoft.com/office/drawing/2014/main" id="{C640B7F3-74F6-534B-E13F-8A510C670FC2}"/>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41D5-84FB-E62C-3217-356F8049BDBA}"/>
              </a:ext>
            </a:extLst>
          </p:cNvPr>
          <p:cNvSpPr txBox="1">
            <a:spLocks noGrp="1"/>
          </p:cNvSpPr>
          <p:nvPr>
            <p:ph type="title"/>
          </p:nvPr>
        </p:nvSpPr>
        <p:spPr>
          <a:xfrm>
            <a:off x="449299" y="577279"/>
            <a:ext cx="10410471" cy="2015365"/>
          </a:xfrm>
        </p:spPr>
        <p:txBody>
          <a:bodyPr/>
          <a:lstStyle/>
          <a:p>
            <a:pPr lvl="0"/>
            <a:r>
              <a:rPr lang="en-GB" sz="3600"/>
              <a:t>Why Community Pharmacy Is the Safer, Smarter Choice</a:t>
            </a:r>
          </a:p>
        </p:txBody>
      </p:sp>
      <p:sp>
        <p:nvSpPr>
          <p:cNvPr id="3" name="Text Placeholder 2">
            <a:extLst>
              <a:ext uri="{FF2B5EF4-FFF2-40B4-BE49-F238E27FC236}">
                <a16:creationId xmlns:a16="http://schemas.microsoft.com/office/drawing/2014/main" id="{D8AE9E43-B3BF-B458-007E-C38BEEB6F05C}"/>
              </a:ext>
            </a:extLst>
          </p:cNvPr>
          <p:cNvSpPr txBox="1">
            <a:spLocks noGrp="1"/>
          </p:cNvSpPr>
          <p:nvPr>
            <p:ph type="body" idx="1"/>
          </p:nvPr>
        </p:nvSpPr>
        <p:spPr>
          <a:xfrm>
            <a:off x="1134605" y="1828800"/>
            <a:ext cx="10410471" cy="3587931"/>
          </a:xfrm>
        </p:spPr>
        <p:txBody>
          <a:bodyPr/>
          <a:lstStyle/>
          <a:p>
            <a:pPr lvl="0"/>
            <a:r>
              <a:rPr lang="en-GB" sz="3200"/>
              <a:t>✅ </a:t>
            </a:r>
            <a:r>
              <a:rPr lang="en-GB" sz="2800">
                <a:latin typeface="Mokoko Medium"/>
              </a:rPr>
              <a:t>Face-to-face clinical screening and titration</a:t>
            </a:r>
          </a:p>
          <a:p>
            <a:pPr lvl="0"/>
            <a:r>
              <a:rPr lang="en-GB" sz="2800">
                <a:latin typeface="Mokoko Medium"/>
              </a:rPr>
              <a:t>✅ Regulated, GPhC-compliant dispensing</a:t>
            </a:r>
          </a:p>
          <a:p>
            <a:pPr lvl="0"/>
            <a:r>
              <a:rPr lang="en-GB" sz="2800">
                <a:latin typeface="Mokoko Medium"/>
              </a:rPr>
              <a:t>✅ Ongoing support improves adherence &amp; outcomes</a:t>
            </a:r>
          </a:p>
          <a:p>
            <a:pPr lvl="0"/>
            <a:r>
              <a:rPr lang="en-GB" sz="2800">
                <a:latin typeface="Mokoko Medium"/>
              </a:rPr>
              <a:t>🚫 Online: tick-box forms, counterfeit risk, poor follow-up</a:t>
            </a:r>
          </a:p>
          <a:p>
            <a:pPr lvl="0"/>
            <a:r>
              <a:rPr lang="en-GB" sz="2800">
                <a:latin typeface="Mokoko Medium"/>
              </a:rPr>
              <a:t>MHRA removed 150+ illicit online ads in 2024</a:t>
            </a:r>
          </a:p>
          <a:p>
            <a:pPr lvl="0"/>
            <a:endParaRPr lang="en-GB"/>
          </a:p>
        </p:txBody>
      </p:sp>
      <p:pic>
        <p:nvPicPr>
          <p:cNvPr id="4" name="Picture 4" descr="A logo with text on it&#10;&#10;AI-generated content may be incorrect.">
            <a:extLst>
              <a:ext uri="{FF2B5EF4-FFF2-40B4-BE49-F238E27FC236}">
                <a16:creationId xmlns:a16="http://schemas.microsoft.com/office/drawing/2014/main" id="{BAC0C306-B98D-B01B-6518-83B54F7AD4CA}"/>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D9F0-6FF9-9052-EAA2-5B037B1A4C41}"/>
              </a:ext>
            </a:extLst>
          </p:cNvPr>
          <p:cNvSpPr txBox="1">
            <a:spLocks noGrp="1"/>
          </p:cNvSpPr>
          <p:nvPr>
            <p:ph type="title"/>
          </p:nvPr>
        </p:nvSpPr>
        <p:spPr>
          <a:xfrm>
            <a:off x="-282220" y="577279"/>
            <a:ext cx="10410471" cy="2015365"/>
          </a:xfrm>
        </p:spPr>
        <p:txBody>
          <a:bodyPr anchorCtr="1"/>
          <a:lstStyle/>
          <a:p>
            <a:pPr lvl="0" algn="ctr"/>
            <a:r>
              <a:rPr lang="en-GB" sz="4800"/>
              <a:t>Business Model</a:t>
            </a:r>
          </a:p>
        </p:txBody>
      </p:sp>
      <p:sp>
        <p:nvSpPr>
          <p:cNvPr id="3" name="Text Placeholder 2">
            <a:extLst>
              <a:ext uri="{FF2B5EF4-FFF2-40B4-BE49-F238E27FC236}">
                <a16:creationId xmlns:a16="http://schemas.microsoft.com/office/drawing/2014/main" id="{BCEF68F1-EAAD-F5AB-EC4D-C60A62F13D86}"/>
              </a:ext>
            </a:extLst>
          </p:cNvPr>
          <p:cNvSpPr txBox="1">
            <a:spLocks noGrp="1"/>
          </p:cNvSpPr>
          <p:nvPr>
            <p:ph type="body" idx="1"/>
          </p:nvPr>
        </p:nvSpPr>
        <p:spPr>
          <a:xfrm>
            <a:off x="1152025" y="1584956"/>
            <a:ext cx="10410471" cy="4378165"/>
          </a:xfrm>
        </p:spPr>
        <p:txBody>
          <a:bodyPr/>
          <a:lstStyle/>
          <a:p>
            <a:pPr marL="457200" lvl="0" indent="-457200">
              <a:lnSpc>
                <a:spcPct val="120000"/>
              </a:lnSpc>
              <a:buFont typeface="Arial" pitchFamily="34"/>
              <a:buChar char="•"/>
            </a:pPr>
            <a:r>
              <a:rPr lang="en-GB" sz="2700" dirty="0">
                <a:latin typeface="Mokoko Medium"/>
              </a:rPr>
              <a:t>£50-£90 net profit per patient per month* Regular repeat business</a:t>
            </a:r>
          </a:p>
          <a:p>
            <a:pPr marL="457200" lvl="0" indent="-457200">
              <a:lnSpc>
                <a:spcPct val="120000"/>
              </a:lnSpc>
              <a:buFont typeface="Arial" pitchFamily="34"/>
              <a:buChar char="•"/>
            </a:pPr>
            <a:r>
              <a:rPr lang="en-GB" sz="2700" dirty="0">
                <a:latin typeface="Mokoko Medium"/>
              </a:rPr>
              <a:t>Linked sales ( VMS etc) Divert from Online offering </a:t>
            </a:r>
          </a:p>
          <a:p>
            <a:pPr marL="457200" lvl="0" indent="-457200">
              <a:lnSpc>
                <a:spcPct val="120000"/>
              </a:lnSpc>
              <a:buFont typeface="Arial" pitchFamily="34"/>
              <a:buChar char="•"/>
            </a:pPr>
            <a:r>
              <a:rPr lang="en-GB" sz="2700" dirty="0">
                <a:latin typeface="Mokoko Medium"/>
              </a:rPr>
              <a:t>PGD costs c £99 to £600</a:t>
            </a:r>
            <a:r>
              <a:rPr lang="en-GB" sz="1800" dirty="0">
                <a:latin typeface="Mokoko Medium"/>
              </a:rPr>
              <a:t>(premises PGDs available)</a:t>
            </a:r>
          </a:p>
          <a:p>
            <a:pPr marL="457200" lvl="0" indent="-457200">
              <a:lnSpc>
                <a:spcPct val="120000"/>
              </a:lnSpc>
              <a:buFont typeface="Arial" pitchFamily="34"/>
              <a:buChar char="•"/>
            </a:pPr>
            <a:r>
              <a:rPr lang="en-GB" sz="2700" dirty="0">
                <a:latin typeface="Mokoko Medium"/>
              </a:rPr>
              <a:t>Marketing &amp; Materials £200 or the NHS</a:t>
            </a:r>
          </a:p>
          <a:p>
            <a:pPr marL="457200" lvl="0" indent="-457200">
              <a:lnSpc>
                <a:spcPct val="120000"/>
              </a:lnSpc>
              <a:buFont typeface="Arial" pitchFamily="34"/>
              <a:buChar char="•"/>
            </a:pPr>
            <a:r>
              <a:rPr lang="en-GB" sz="2700" dirty="0">
                <a:latin typeface="Mokoko Medium"/>
              </a:rPr>
              <a:t>Annual profit based on 3 patient per week </a:t>
            </a:r>
            <a:r>
              <a:rPr lang="en-GB" sz="3600" b="1" dirty="0">
                <a:latin typeface="Mokoko Medium"/>
              </a:rPr>
              <a:t>£9k to £16k</a:t>
            </a:r>
            <a:r>
              <a:rPr lang="en-GB" sz="2700" dirty="0">
                <a:latin typeface="Mokoko Medium"/>
              </a:rPr>
              <a:t>net </a:t>
            </a:r>
          </a:p>
          <a:p>
            <a:pPr lvl="0">
              <a:lnSpc>
                <a:spcPct val="120000"/>
              </a:lnSpc>
            </a:pPr>
            <a:endParaRPr lang="en-GB" sz="2700" dirty="0"/>
          </a:p>
          <a:p>
            <a:pPr lvl="0">
              <a:lnSpc>
                <a:spcPct val="120000"/>
              </a:lnSpc>
            </a:pPr>
            <a:r>
              <a:rPr lang="en-GB" sz="1700" dirty="0"/>
              <a:t>		</a:t>
            </a:r>
            <a:r>
              <a:rPr lang="en-GB" sz="1400" dirty="0"/>
              <a:t>*assumes trade price </a:t>
            </a:r>
            <a:r>
              <a:rPr lang="en-GB" sz="1400" dirty="0" err="1"/>
              <a:t>Tirzepeptide</a:t>
            </a:r>
            <a:r>
              <a:rPr lang="en-GB" sz="1400" dirty="0"/>
              <a:t> £92-£122 and consultation &amp; supply fee £150-£200 </a:t>
            </a:r>
          </a:p>
          <a:p>
            <a:pPr lvl="0">
              <a:lnSpc>
                <a:spcPct val="120000"/>
              </a:lnSpc>
            </a:pPr>
            <a:endParaRPr lang="en-GB" sz="1700" dirty="0"/>
          </a:p>
        </p:txBody>
      </p:sp>
      <p:pic>
        <p:nvPicPr>
          <p:cNvPr id="4" name="Picture 4" descr="A logo with text on it&#10;&#10;AI-generated content may be incorrect.">
            <a:extLst>
              <a:ext uri="{FF2B5EF4-FFF2-40B4-BE49-F238E27FC236}">
                <a16:creationId xmlns:a16="http://schemas.microsoft.com/office/drawing/2014/main" id="{D145E7F6-3531-635E-F4C9-C099631E9C14}"/>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8DC3-9F47-410B-48D5-050FE409CDAE}"/>
              </a:ext>
            </a:extLst>
          </p:cNvPr>
          <p:cNvSpPr txBox="1">
            <a:spLocks noGrp="1"/>
          </p:cNvSpPr>
          <p:nvPr>
            <p:ph type="title"/>
          </p:nvPr>
        </p:nvSpPr>
        <p:spPr>
          <a:xfrm>
            <a:off x="449299" y="577279"/>
            <a:ext cx="10410471" cy="1014545"/>
          </a:xfrm>
        </p:spPr>
        <p:txBody>
          <a:bodyPr>
            <a:normAutofit/>
          </a:bodyPr>
          <a:lstStyle/>
          <a:p>
            <a:pPr lvl="0"/>
            <a:r>
              <a:rPr lang="en-GB" sz="4000" dirty="0"/>
              <a:t>Clinical considerations</a:t>
            </a:r>
          </a:p>
        </p:txBody>
      </p:sp>
      <p:sp>
        <p:nvSpPr>
          <p:cNvPr id="3" name="Text Placeholder 2">
            <a:extLst>
              <a:ext uri="{FF2B5EF4-FFF2-40B4-BE49-F238E27FC236}">
                <a16:creationId xmlns:a16="http://schemas.microsoft.com/office/drawing/2014/main" id="{28434394-4693-AFCD-19F7-584ABB15A864}"/>
              </a:ext>
            </a:extLst>
          </p:cNvPr>
          <p:cNvSpPr txBox="1">
            <a:spLocks noGrp="1"/>
          </p:cNvSpPr>
          <p:nvPr>
            <p:ph type="body" idx="1"/>
          </p:nvPr>
        </p:nvSpPr>
        <p:spPr>
          <a:xfrm>
            <a:off x="691597" y="1591824"/>
            <a:ext cx="10808806" cy="4039193"/>
          </a:xfrm>
        </p:spPr>
        <p:txBody>
          <a:bodyPr>
            <a:normAutofit fontScale="92500" lnSpcReduction="10000"/>
          </a:bodyPr>
          <a:lstStyle/>
          <a:p>
            <a:pPr marL="457200" lvl="0" indent="-457200">
              <a:lnSpc>
                <a:spcPct val="110000"/>
              </a:lnSpc>
              <a:buFont typeface="Arial" pitchFamily="34"/>
              <a:buChar char="•"/>
            </a:pPr>
            <a:r>
              <a:rPr lang="en-GB" sz="2400" dirty="0">
                <a:latin typeface="Mokoko Medium"/>
              </a:rPr>
              <a:t>Exclusion criteria (not exclusive)</a:t>
            </a:r>
          </a:p>
          <a:p>
            <a:pPr lvl="0">
              <a:lnSpc>
                <a:spcPct val="110000"/>
              </a:lnSpc>
              <a:spcBef>
                <a:spcPts val="0"/>
              </a:spcBef>
            </a:pPr>
            <a:r>
              <a:rPr lang="en-GB" sz="2400" dirty="0">
                <a:latin typeface="Mokoko Medium"/>
              </a:rPr>
              <a:t>	Patients presenting with BMI lower than SPC </a:t>
            </a:r>
          </a:p>
          <a:p>
            <a:pPr lvl="0">
              <a:lnSpc>
                <a:spcPct val="110000"/>
              </a:lnSpc>
              <a:spcBef>
                <a:spcPts val="0"/>
              </a:spcBef>
            </a:pPr>
            <a:r>
              <a:rPr lang="en-GB" sz="2400" dirty="0">
                <a:latin typeface="Mokoko Medium"/>
              </a:rPr>
              <a:t>	History of pancreatitis</a:t>
            </a:r>
          </a:p>
          <a:p>
            <a:pPr lvl="0">
              <a:lnSpc>
                <a:spcPct val="110000"/>
              </a:lnSpc>
              <a:spcBef>
                <a:spcPts val="0"/>
              </a:spcBef>
            </a:pPr>
            <a:r>
              <a:rPr lang="en-GB" sz="2400" dirty="0">
                <a:latin typeface="Mokoko Medium"/>
              </a:rPr>
              <a:t>	Family history of medullary thyroid cancer</a:t>
            </a:r>
          </a:p>
          <a:p>
            <a:pPr lvl="0">
              <a:lnSpc>
                <a:spcPct val="110000"/>
              </a:lnSpc>
              <a:spcBef>
                <a:spcPts val="0"/>
              </a:spcBef>
            </a:pPr>
            <a:r>
              <a:rPr lang="en-GB" sz="2400" dirty="0">
                <a:latin typeface="Mokoko Medium"/>
              </a:rPr>
              <a:t>	Interacting Medicines </a:t>
            </a:r>
          </a:p>
          <a:p>
            <a:pPr lvl="0">
              <a:lnSpc>
                <a:spcPct val="110000"/>
              </a:lnSpc>
              <a:spcBef>
                <a:spcPts val="0"/>
              </a:spcBef>
            </a:pPr>
            <a:r>
              <a:rPr lang="en-GB" sz="2400" dirty="0">
                <a:latin typeface="Mokoko Medium"/>
              </a:rPr>
              <a:t>	Pregnancy </a:t>
            </a:r>
          </a:p>
          <a:p>
            <a:pPr lvl="0">
              <a:lnSpc>
                <a:spcPct val="110000"/>
              </a:lnSpc>
              <a:spcBef>
                <a:spcPts val="0"/>
              </a:spcBef>
            </a:pPr>
            <a:r>
              <a:rPr lang="en-GB" sz="2400" dirty="0">
                <a:latin typeface="Mokoko Medium"/>
              </a:rPr>
              <a:t>	T1DM</a:t>
            </a:r>
          </a:p>
          <a:p>
            <a:pPr marL="457200" lvl="0" indent="-457200">
              <a:lnSpc>
                <a:spcPct val="110000"/>
              </a:lnSpc>
              <a:buFont typeface="Arial" pitchFamily="34"/>
              <a:buChar char="•"/>
            </a:pPr>
            <a:r>
              <a:rPr lang="en-GB" sz="2400" dirty="0">
                <a:latin typeface="Mokoko Medium"/>
              </a:rPr>
              <a:t>T2DM is not an exclusion Criteria</a:t>
            </a:r>
          </a:p>
          <a:p>
            <a:pPr marL="457200" lvl="0" indent="-457200">
              <a:lnSpc>
                <a:spcPct val="110000"/>
              </a:lnSpc>
              <a:buFont typeface="Arial" pitchFamily="34"/>
              <a:buChar char="•"/>
            </a:pPr>
            <a:r>
              <a:rPr lang="en-GB" sz="2400" dirty="0">
                <a:latin typeface="Mokoko Medium"/>
              </a:rPr>
              <a:t>Specific advice for women taking Oral Contraception </a:t>
            </a:r>
          </a:p>
          <a:p>
            <a:pPr marL="457200" lvl="0" indent="-457200">
              <a:lnSpc>
                <a:spcPct val="110000"/>
              </a:lnSpc>
              <a:buFont typeface="Arial" pitchFamily="34"/>
              <a:buChar char="•"/>
            </a:pPr>
            <a:r>
              <a:rPr lang="en-GB" sz="2400" dirty="0">
                <a:latin typeface="Mokoko Medium"/>
              </a:rPr>
              <a:t>Sharing information with GP </a:t>
            </a:r>
          </a:p>
          <a:p>
            <a:pPr lvl="0">
              <a:lnSpc>
                <a:spcPct val="110000"/>
              </a:lnSpc>
            </a:pPr>
            <a:endParaRPr lang="en-GB" sz="1200" dirty="0"/>
          </a:p>
        </p:txBody>
      </p:sp>
      <p:pic>
        <p:nvPicPr>
          <p:cNvPr id="4" name="Picture 4" descr="A logo with text on it&#10;&#10;AI-generated content may be incorrect.">
            <a:extLst>
              <a:ext uri="{FF2B5EF4-FFF2-40B4-BE49-F238E27FC236}">
                <a16:creationId xmlns:a16="http://schemas.microsoft.com/office/drawing/2014/main" id="{9DFB9B7D-2CD0-E1ED-AC8A-67DC8FB3EB25}"/>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90AA-E978-F863-632C-F109A7BDC7E8}"/>
              </a:ext>
            </a:extLst>
          </p:cNvPr>
          <p:cNvSpPr txBox="1">
            <a:spLocks noGrp="1"/>
          </p:cNvSpPr>
          <p:nvPr>
            <p:ph type="title"/>
          </p:nvPr>
        </p:nvSpPr>
        <p:spPr>
          <a:xfrm>
            <a:off x="936976" y="703283"/>
            <a:ext cx="10410471" cy="1114434"/>
          </a:xfrm>
        </p:spPr>
        <p:txBody>
          <a:bodyPr/>
          <a:lstStyle/>
          <a:p>
            <a:pPr lvl="0"/>
            <a:r>
              <a:rPr lang="en-GB"/>
              <a:t>Counselling points</a:t>
            </a:r>
          </a:p>
        </p:txBody>
      </p:sp>
      <p:sp>
        <p:nvSpPr>
          <p:cNvPr id="3" name="Text Placeholder 2">
            <a:extLst>
              <a:ext uri="{FF2B5EF4-FFF2-40B4-BE49-F238E27FC236}">
                <a16:creationId xmlns:a16="http://schemas.microsoft.com/office/drawing/2014/main" id="{C524F7CF-E54A-6EDC-AF38-889F585DF1BA}"/>
              </a:ext>
            </a:extLst>
          </p:cNvPr>
          <p:cNvSpPr txBox="1">
            <a:spLocks noGrp="1"/>
          </p:cNvSpPr>
          <p:nvPr>
            <p:ph type="body" idx="1"/>
          </p:nvPr>
        </p:nvSpPr>
        <p:spPr>
          <a:xfrm>
            <a:off x="936976" y="1978432"/>
            <a:ext cx="10410471" cy="3759583"/>
          </a:xfrm>
        </p:spPr>
        <p:txBody>
          <a:bodyPr/>
          <a:lstStyle/>
          <a:p>
            <a:pPr marL="457200" lvl="0" indent="-457200">
              <a:lnSpc>
                <a:spcPct val="120000"/>
              </a:lnSpc>
              <a:buFont typeface="Arial" pitchFamily="34"/>
              <a:buChar char="•"/>
            </a:pPr>
            <a:r>
              <a:rPr lang="en-GB" sz="2700" dirty="0"/>
              <a:t>Reduce portion size</a:t>
            </a:r>
          </a:p>
          <a:p>
            <a:pPr marL="457200" lvl="0" indent="-457200">
              <a:lnSpc>
                <a:spcPct val="120000"/>
              </a:lnSpc>
              <a:buFont typeface="Arial" pitchFamily="34"/>
              <a:buChar char="•"/>
            </a:pPr>
            <a:r>
              <a:rPr lang="en-GB" sz="2700" dirty="0"/>
              <a:t>Weight bearing physical activity to maintain muscle mass</a:t>
            </a:r>
          </a:p>
          <a:p>
            <a:pPr marL="457200" lvl="0" indent="-457200">
              <a:lnSpc>
                <a:spcPct val="120000"/>
              </a:lnSpc>
              <a:buFont typeface="Arial" pitchFamily="34"/>
              <a:buChar char="•"/>
            </a:pPr>
            <a:r>
              <a:rPr lang="en-GB" sz="2700" dirty="0"/>
              <a:t>Side effects and how to mitigate </a:t>
            </a:r>
          </a:p>
          <a:p>
            <a:pPr marL="457200" lvl="0" indent="-457200">
              <a:lnSpc>
                <a:spcPct val="120000"/>
              </a:lnSpc>
              <a:buFont typeface="Arial" pitchFamily="34"/>
              <a:buChar char="•"/>
            </a:pPr>
            <a:r>
              <a:rPr lang="en-GB" sz="2700" dirty="0"/>
              <a:t>Limit alcohol consumption</a:t>
            </a:r>
          </a:p>
          <a:p>
            <a:pPr marL="457200" lvl="0" indent="-457200">
              <a:lnSpc>
                <a:spcPct val="120000"/>
              </a:lnSpc>
              <a:buFont typeface="Arial" pitchFamily="34"/>
              <a:buChar char="•"/>
            </a:pPr>
            <a:r>
              <a:rPr lang="en-GB" sz="2700" dirty="0"/>
              <a:t>Maintain levels of hydration</a:t>
            </a:r>
          </a:p>
          <a:p>
            <a:pPr marL="457200" lvl="0" indent="-457200">
              <a:lnSpc>
                <a:spcPct val="120000"/>
              </a:lnSpc>
              <a:buFont typeface="Arial" pitchFamily="34"/>
              <a:buChar char="•"/>
            </a:pPr>
            <a:r>
              <a:rPr lang="en-GB" sz="2700" dirty="0"/>
              <a:t>Fibre in diet</a:t>
            </a:r>
          </a:p>
          <a:p>
            <a:pPr marL="457200" lvl="0" indent="-457200">
              <a:lnSpc>
                <a:spcPct val="120000"/>
              </a:lnSpc>
              <a:buFont typeface="Arial" pitchFamily="34"/>
              <a:buChar char="•"/>
            </a:pPr>
            <a:endParaRPr lang="en-GB" sz="2700" dirty="0"/>
          </a:p>
          <a:p>
            <a:pPr marL="457200" lvl="0" indent="-457200">
              <a:lnSpc>
                <a:spcPct val="120000"/>
              </a:lnSpc>
              <a:buFont typeface="Arial" pitchFamily="34"/>
              <a:buChar char="•"/>
            </a:pPr>
            <a:endParaRPr lang="en-GB" sz="2700" dirty="0"/>
          </a:p>
          <a:p>
            <a:pPr lvl="0">
              <a:lnSpc>
                <a:spcPct val="120000"/>
              </a:lnSpc>
            </a:pPr>
            <a:endParaRPr lang="en-GB" sz="1700" dirty="0"/>
          </a:p>
        </p:txBody>
      </p:sp>
      <p:pic>
        <p:nvPicPr>
          <p:cNvPr id="4" name="Picture 4" descr="A logo with text on it&#10;&#10;AI-generated content may be incorrect.">
            <a:extLst>
              <a:ext uri="{FF2B5EF4-FFF2-40B4-BE49-F238E27FC236}">
                <a16:creationId xmlns:a16="http://schemas.microsoft.com/office/drawing/2014/main" id="{A5924AA6-D4DB-D831-602D-90B0DBB38C1E}"/>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85B8-6488-F8E4-186D-2215D7DE9FD1}"/>
              </a:ext>
            </a:extLst>
          </p:cNvPr>
          <p:cNvSpPr>
            <a:spLocks noGrp="1"/>
          </p:cNvSpPr>
          <p:nvPr>
            <p:ph type="title"/>
          </p:nvPr>
        </p:nvSpPr>
        <p:spPr>
          <a:xfrm>
            <a:off x="1578199" y="259644"/>
            <a:ext cx="9838687" cy="860341"/>
          </a:xfrm>
        </p:spPr>
        <p:txBody>
          <a:bodyPr>
            <a:normAutofit/>
          </a:bodyPr>
          <a:lstStyle/>
          <a:p>
            <a:r>
              <a:rPr lang="en-GB" sz="3200" dirty="0"/>
              <a:t>Advertising Rules for Weight Loss Medicines</a:t>
            </a:r>
          </a:p>
        </p:txBody>
      </p:sp>
      <p:sp>
        <p:nvSpPr>
          <p:cNvPr id="3" name="Text Placeholder 2">
            <a:extLst>
              <a:ext uri="{FF2B5EF4-FFF2-40B4-BE49-F238E27FC236}">
                <a16:creationId xmlns:a16="http://schemas.microsoft.com/office/drawing/2014/main" id="{F28521B4-AD7B-F413-2C62-6569060313CD}"/>
              </a:ext>
            </a:extLst>
          </p:cNvPr>
          <p:cNvSpPr>
            <a:spLocks noGrp="1"/>
          </p:cNvSpPr>
          <p:nvPr>
            <p:ph type="body" idx="1"/>
          </p:nvPr>
        </p:nvSpPr>
        <p:spPr>
          <a:xfrm>
            <a:off x="548640" y="1161288"/>
            <a:ext cx="10798807" cy="4576727"/>
          </a:xfrm>
        </p:spPr>
        <p:txBody>
          <a:bodyPr>
            <a:normAutofit fontScale="85000" lnSpcReduction="10000"/>
          </a:bodyPr>
          <a:lstStyle/>
          <a:p>
            <a:r>
              <a:rPr lang="en-GB" dirty="0"/>
              <a:t> Prohibited:</a:t>
            </a:r>
          </a:p>
          <a:p>
            <a:r>
              <a:rPr lang="en-GB" dirty="0"/>
              <a:t>- Advertising prescription-only medicines (POMs) to the public is illegal under Rule 12.12 of the CAP Code and the Human Medicines Regulations 2012.</a:t>
            </a:r>
          </a:p>
          <a:p>
            <a:r>
              <a:rPr lang="en-GB" dirty="0"/>
              <a:t>- Direct or indirect promotion of GLP-1 agonists like Ozempic, </a:t>
            </a:r>
            <a:r>
              <a:rPr lang="en-GB" dirty="0" err="1"/>
              <a:t>Wegovy</a:t>
            </a:r>
            <a:r>
              <a:rPr lang="en-GB" dirty="0"/>
              <a:t>, </a:t>
            </a:r>
            <a:r>
              <a:rPr lang="en-GB" dirty="0" err="1"/>
              <a:t>Mounjaro</a:t>
            </a:r>
            <a:r>
              <a:rPr lang="en-GB" dirty="0"/>
              <a:t> etc. is not allowed in public ads or organic content.</a:t>
            </a:r>
          </a:p>
          <a:p>
            <a:r>
              <a:rPr lang="en-GB" dirty="0"/>
              <a:t>- Social media ads, influencer posts, and sponsored content naming or suggesting POMs are a breach.</a:t>
            </a:r>
          </a:p>
          <a:p>
            <a:endParaRPr lang="en-GB" dirty="0"/>
          </a:p>
          <a:p>
            <a:r>
              <a:rPr lang="en-GB" dirty="0"/>
              <a:t>Allowed:</a:t>
            </a:r>
          </a:p>
          <a:p>
            <a:r>
              <a:rPr lang="en-GB" dirty="0"/>
              <a:t>- You can advertise the consultation or general weight management services — not the specific POM.</a:t>
            </a:r>
          </a:p>
          <a:p>
            <a:r>
              <a:rPr lang="en-GB" dirty="0"/>
              <a:t>- Organic or paid content must focus on clinical assessment, not the medicine itself.</a:t>
            </a:r>
          </a:p>
          <a:p>
            <a:r>
              <a:rPr lang="en-GB" dirty="0"/>
              <a:t>- Services must not suggest availability or benefits of a specific prescription drug.</a:t>
            </a:r>
          </a:p>
          <a:p>
            <a:endParaRPr lang="en-GB" dirty="0"/>
          </a:p>
        </p:txBody>
      </p:sp>
      <p:pic>
        <p:nvPicPr>
          <p:cNvPr id="4" name="Picture 4" descr="A logo with text on it&#10;&#10;AI-generated content may be incorrect.">
            <a:extLst>
              <a:ext uri="{FF2B5EF4-FFF2-40B4-BE49-F238E27FC236}">
                <a16:creationId xmlns:a16="http://schemas.microsoft.com/office/drawing/2014/main" id="{734CFFC2-8541-6170-1E0D-B94D0FF0A1EA}"/>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extLst>
      <p:ext uri="{BB962C8B-B14F-4D97-AF65-F5344CB8AC3E}">
        <p14:creationId xmlns:p14="http://schemas.microsoft.com/office/powerpoint/2010/main" val="5169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3B00-6B7A-9BDD-C47C-834921DE1290}"/>
              </a:ext>
            </a:extLst>
          </p:cNvPr>
          <p:cNvSpPr>
            <a:spLocks noGrp="1"/>
          </p:cNvSpPr>
          <p:nvPr>
            <p:ph type="title"/>
          </p:nvPr>
        </p:nvSpPr>
        <p:spPr>
          <a:xfrm>
            <a:off x="813816" y="703283"/>
            <a:ext cx="10533631" cy="613453"/>
          </a:xfrm>
        </p:spPr>
        <p:txBody>
          <a:bodyPr>
            <a:normAutofit fontScale="90000"/>
          </a:bodyPr>
          <a:lstStyle/>
          <a:p>
            <a:r>
              <a:rPr lang="en-GB" sz="3600" dirty="0"/>
              <a:t>Enforcement &amp; Industry Action</a:t>
            </a:r>
          </a:p>
        </p:txBody>
      </p:sp>
      <p:sp>
        <p:nvSpPr>
          <p:cNvPr id="3" name="Text Placeholder 2">
            <a:extLst>
              <a:ext uri="{FF2B5EF4-FFF2-40B4-BE49-F238E27FC236}">
                <a16:creationId xmlns:a16="http://schemas.microsoft.com/office/drawing/2014/main" id="{7C6AF62D-8CF8-FC65-DA72-4B2C7681D37F}"/>
              </a:ext>
            </a:extLst>
          </p:cNvPr>
          <p:cNvSpPr>
            <a:spLocks noGrp="1"/>
          </p:cNvSpPr>
          <p:nvPr>
            <p:ph type="body" idx="1"/>
          </p:nvPr>
        </p:nvSpPr>
        <p:spPr>
          <a:xfrm>
            <a:off x="448056" y="1618488"/>
            <a:ext cx="10899391" cy="4119527"/>
          </a:xfrm>
        </p:spPr>
        <p:txBody>
          <a:bodyPr>
            <a:normAutofit fontScale="70000" lnSpcReduction="20000"/>
          </a:bodyPr>
          <a:lstStyle/>
          <a:p>
            <a:r>
              <a:rPr lang="en-GB" dirty="0"/>
              <a:t>🔍 Enforcement Tools in Use:</a:t>
            </a:r>
          </a:p>
          <a:p>
            <a:r>
              <a:rPr lang="en-GB" dirty="0"/>
              <a:t>- ASA is actively using AI ad monitoring systems to detect violations.</a:t>
            </a:r>
          </a:p>
          <a:p>
            <a:r>
              <a:rPr lang="en-GB" dirty="0"/>
              <a:t>- Regulators (ASA, MHRA, </a:t>
            </a:r>
            <a:r>
              <a:rPr lang="en-GB" dirty="0" err="1"/>
              <a:t>GPhC</a:t>
            </a:r>
            <a:r>
              <a:rPr lang="en-GB" dirty="0"/>
              <a:t>) will impose sanctions: content takedowns, social account bans, referrals to statutory bodies.</a:t>
            </a:r>
          </a:p>
          <a:p>
            <a:endParaRPr lang="en-GB" dirty="0"/>
          </a:p>
          <a:p>
            <a:r>
              <a:rPr lang="en-GB" dirty="0"/>
              <a:t>🛑 Risks of Non-Compliance:</a:t>
            </a:r>
          </a:p>
          <a:p>
            <a:r>
              <a:rPr lang="en-GB" dirty="0"/>
              <a:t>- Indirect promotion (e.g., "injectables for weight loss") still risks enforcement.</a:t>
            </a:r>
          </a:p>
          <a:p>
            <a:r>
              <a:rPr lang="en-GB" dirty="0"/>
              <a:t>- Sanctions can apply to pharmacies, their owners, and Superintendent Pharmacists.</a:t>
            </a:r>
          </a:p>
          <a:p>
            <a:r>
              <a:rPr lang="en-GB" dirty="0"/>
              <a:t>- Violations may also trigger fitness to practise investigations for professionals involved.</a:t>
            </a:r>
          </a:p>
          <a:p>
            <a:endParaRPr lang="en-GB" dirty="0"/>
          </a:p>
          <a:p>
            <a:r>
              <a:rPr lang="en-GB" dirty="0"/>
              <a:t>📌 Key Takeaway:</a:t>
            </a:r>
          </a:p>
          <a:p>
            <a:r>
              <a:rPr lang="en-GB" dirty="0"/>
              <a:t>Stay compliant by focusing on consultation services, avoiding product mentions, and following ASA/MHRA/</a:t>
            </a:r>
            <a:r>
              <a:rPr lang="en-GB" dirty="0" err="1"/>
              <a:t>GPhC</a:t>
            </a:r>
            <a:r>
              <a:rPr lang="en-GB" dirty="0"/>
              <a:t> guidance.</a:t>
            </a:r>
          </a:p>
          <a:p>
            <a:endParaRPr lang="en-GB" dirty="0"/>
          </a:p>
        </p:txBody>
      </p:sp>
      <p:pic>
        <p:nvPicPr>
          <p:cNvPr id="4" name="Picture 4" descr="A logo with text on it&#10;&#10;AI-generated content may be incorrect.">
            <a:extLst>
              <a:ext uri="{FF2B5EF4-FFF2-40B4-BE49-F238E27FC236}">
                <a16:creationId xmlns:a16="http://schemas.microsoft.com/office/drawing/2014/main" id="{6312D8AC-FD02-773A-3B95-6D3A748E7D28}"/>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extLst>
      <p:ext uri="{BB962C8B-B14F-4D97-AF65-F5344CB8AC3E}">
        <p14:creationId xmlns:p14="http://schemas.microsoft.com/office/powerpoint/2010/main" val="107929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47EE-6170-892D-A36B-DD565B86FDC4}"/>
              </a:ext>
            </a:extLst>
          </p:cNvPr>
          <p:cNvSpPr txBox="1">
            <a:spLocks noGrp="1"/>
          </p:cNvSpPr>
          <p:nvPr>
            <p:ph type="title"/>
          </p:nvPr>
        </p:nvSpPr>
        <p:spPr>
          <a:xfrm>
            <a:off x="2168554" y="883923"/>
            <a:ext cx="6409395" cy="1052099"/>
          </a:xfrm>
        </p:spPr>
        <p:txBody>
          <a:bodyPr/>
          <a:lstStyle/>
          <a:p>
            <a:pPr lvl="0"/>
            <a:r>
              <a:rPr lang="en-GB"/>
              <a:t>Agenda</a:t>
            </a:r>
          </a:p>
        </p:txBody>
      </p:sp>
      <p:sp>
        <p:nvSpPr>
          <p:cNvPr id="3" name="Title 1">
            <a:extLst>
              <a:ext uri="{FF2B5EF4-FFF2-40B4-BE49-F238E27FC236}">
                <a16:creationId xmlns:a16="http://schemas.microsoft.com/office/drawing/2014/main" id="{7C6B88C4-D9A4-1F91-28D4-7AB98F284B0B}"/>
              </a:ext>
            </a:extLst>
          </p:cNvPr>
          <p:cNvSpPr txBox="1"/>
          <p:nvPr/>
        </p:nvSpPr>
        <p:spPr>
          <a:xfrm>
            <a:off x="1454444" y="2267227"/>
            <a:ext cx="6409395" cy="4072618"/>
          </a:xfrm>
          <a:prstGeom prst="rect">
            <a:avLst/>
          </a:prstGeom>
          <a:noFill/>
          <a:ln cap="flat">
            <a:noFill/>
          </a:ln>
        </p:spPr>
        <p:txBody>
          <a:bodyPr vert="horz" wrap="square" lIns="91440" tIns="45720" rIns="91440" bIns="45720" anchor="ctr" anchorCtr="0" compatLnSpc="1">
            <a:normAutofit/>
          </a:bodyPr>
          <a:lstStyle/>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72CE"/>
                </a:solidFill>
                <a:uFillTx/>
                <a:latin typeface="Mokoko Medium" pitchFamily="18"/>
                <a:cs typeface="Mokoko Medium" pitchFamily="18"/>
              </a:rPr>
              <a:t>10:00 Welcome</a:t>
            </a: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72CE"/>
                </a:solidFill>
                <a:uFillTx/>
                <a:latin typeface="Mokoko Medium" pitchFamily="18"/>
                <a:cs typeface="Mokoko Medium" pitchFamily="18"/>
              </a:rPr>
              <a:t>10:10 Shelia Chauhan-Moon</a:t>
            </a: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72CE"/>
                </a:solidFill>
                <a:uFillTx/>
                <a:latin typeface="Mokoko Medium" pitchFamily="18"/>
                <a:cs typeface="Mokoko Medium" pitchFamily="18"/>
              </a:rPr>
              <a:t>10:40 Satyan Kotecha and Rahul Patel Weight Management Service (Safe, Effective and Ethical)</a:t>
            </a: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72CE"/>
                </a:solidFill>
                <a:uFillTx/>
                <a:latin typeface="Mokoko Medium" pitchFamily="18"/>
                <a:cs typeface="Mokoko Medium" pitchFamily="18"/>
              </a:rPr>
              <a:t>11:10 Mike Skarlatos Medical Educator &amp; Dietitian</a:t>
            </a: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72CE"/>
                </a:solidFill>
                <a:uFillTx/>
                <a:latin typeface="Mokoko Medium" pitchFamily="18"/>
                <a:cs typeface="Mokoko Medium" pitchFamily="18"/>
              </a:rPr>
              <a:t>11:40 Q&amp;A – Open Discussion</a:t>
            </a: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72CE"/>
                </a:solidFill>
                <a:uFillTx/>
                <a:latin typeface="Mokoko Medium" pitchFamily="18"/>
                <a:cs typeface="Mokoko Medium" pitchFamily="18"/>
              </a:rPr>
              <a:t>12:00 Close</a:t>
            </a: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a:solidFill>
                <a:srgbClr val="0072CE"/>
              </a:solidFill>
              <a:uFillTx/>
              <a:latin typeface="Mokoko Medium" pitchFamily="18"/>
              <a:cs typeface="Mokoko Medium" pitchFamily="18"/>
            </a:endParaRP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a:solidFill>
                <a:srgbClr val="0072CE"/>
              </a:solidFill>
              <a:uFillTx/>
              <a:latin typeface="Mokoko Medium" pitchFamily="18"/>
              <a:cs typeface="Mokoko Medium" pitchFamily="18"/>
            </a:endParaRPr>
          </a:p>
          <a:p>
            <a:pPr marL="685800" marR="0" lvl="0" indent="-685800" algn="l" defTabSz="914400" rtl="0" fontAlgn="auto" hangingPunct="1">
              <a:lnSpc>
                <a:spcPct val="11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a:solidFill>
                <a:srgbClr val="0072CE"/>
              </a:solidFill>
              <a:uFillTx/>
              <a:latin typeface="Mokoko Medium" pitchFamily="18"/>
              <a:cs typeface="Mokoko Medium" pitchFamily="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0C50-0434-AB98-D99F-98998288A75C}"/>
              </a:ext>
            </a:extLst>
          </p:cNvPr>
          <p:cNvSpPr txBox="1">
            <a:spLocks noGrp="1"/>
          </p:cNvSpPr>
          <p:nvPr>
            <p:ph type="title"/>
          </p:nvPr>
        </p:nvSpPr>
        <p:spPr>
          <a:xfrm>
            <a:off x="-282220" y="577279"/>
            <a:ext cx="10410471" cy="2015365"/>
          </a:xfrm>
        </p:spPr>
        <p:txBody>
          <a:bodyPr anchorCtr="1"/>
          <a:lstStyle/>
          <a:p>
            <a:pPr lvl="0" algn="ctr"/>
            <a:r>
              <a:rPr lang="en-GB" sz="4800"/>
              <a:t>Implementation Considerations</a:t>
            </a:r>
          </a:p>
        </p:txBody>
      </p:sp>
      <p:sp>
        <p:nvSpPr>
          <p:cNvPr id="3" name="Text Placeholder 2">
            <a:extLst>
              <a:ext uri="{FF2B5EF4-FFF2-40B4-BE49-F238E27FC236}">
                <a16:creationId xmlns:a16="http://schemas.microsoft.com/office/drawing/2014/main" id="{F43DFED1-DCB3-C863-FDD3-4A8BCDA09BE2}"/>
              </a:ext>
            </a:extLst>
          </p:cNvPr>
          <p:cNvSpPr txBox="1">
            <a:spLocks noGrp="1"/>
          </p:cNvSpPr>
          <p:nvPr>
            <p:ph type="body" idx="1"/>
          </p:nvPr>
        </p:nvSpPr>
        <p:spPr>
          <a:xfrm>
            <a:off x="1152025" y="1584956"/>
            <a:ext cx="10410471" cy="4378165"/>
          </a:xfrm>
        </p:spPr>
        <p:txBody>
          <a:bodyPr/>
          <a:lstStyle/>
          <a:p>
            <a:pPr marL="457200" lvl="0" indent="-457200">
              <a:buFont typeface="Arial" pitchFamily="34"/>
              <a:buChar char="•"/>
            </a:pPr>
            <a:r>
              <a:rPr lang="en-GB" sz="3200">
                <a:latin typeface="Mokoko Medium"/>
              </a:rPr>
              <a:t>Training for PGD/IP, clear governance</a:t>
            </a:r>
          </a:p>
          <a:p>
            <a:pPr marL="457200" lvl="0" indent="-457200">
              <a:buFont typeface="Arial" pitchFamily="34"/>
              <a:buChar char="•"/>
            </a:pPr>
            <a:r>
              <a:rPr lang="en-GB" sz="3200">
                <a:latin typeface="Mokoko Medium"/>
              </a:rPr>
              <a:t>Use digital tools for:</a:t>
            </a:r>
          </a:p>
          <a:p>
            <a:pPr lvl="0">
              <a:lnSpc>
                <a:spcPct val="100000"/>
              </a:lnSpc>
              <a:spcBef>
                <a:spcPts val="0"/>
              </a:spcBef>
            </a:pPr>
            <a:r>
              <a:rPr lang="en-GB" sz="3200">
                <a:latin typeface="Mokoko Medium"/>
              </a:rPr>
              <a:t>	Booking</a:t>
            </a:r>
          </a:p>
          <a:p>
            <a:pPr lvl="0">
              <a:lnSpc>
                <a:spcPct val="100000"/>
              </a:lnSpc>
              <a:spcBef>
                <a:spcPts val="0"/>
              </a:spcBef>
            </a:pPr>
            <a:r>
              <a:rPr lang="en-GB" sz="3200">
                <a:latin typeface="Mokoko Medium"/>
              </a:rPr>
              <a:t>	Record keeping</a:t>
            </a:r>
          </a:p>
          <a:p>
            <a:pPr lvl="0">
              <a:lnSpc>
                <a:spcPct val="100000"/>
              </a:lnSpc>
              <a:spcBef>
                <a:spcPts val="0"/>
              </a:spcBef>
            </a:pPr>
            <a:r>
              <a:rPr lang="en-GB" sz="3200">
                <a:latin typeface="Mokoko Medium"/>
              </a:rPr>
              <a:t>	Follow up &amp; outcomes</a:t>
            </a:r>
          </a:p>
          <a:p>
            <a:pPr marL="457200" lvl="0" indent="-457200">
              <a:lnSpc>
                <a:spcPct val="100000"/>
              </a:lnSpc>
              <a:spcBef>
                <a:spcPts val="0"/>
              </a:spcBef>
              <a:buFont typeface="Arial" pitchFamily="34"/>
              <a:buChar char="•"/>
            </a:pPr>
            <a:r>
              <a:rPr lang="en-GB" sz="3200">
                <a:latin typeface="Mokoko Medium"/>
              </a:rPr>
              <a:t>GPHC &amp; MHRA guidance</a:t>
            </a:r>
          </a:p>
          <a:p>
            <a:pPr lvl="0"/>
            <a:endParaRPr lang="en-GB" sz="3200">
              <a:latin typeface="Mokoko Medium"/>
            </a:endParaRPr>
          </a:p>
          <a:p>
            <a:pPr marL="457200" lvl="0" indent="-457200">
              <a:buFont typeface="Arial" pitchFamily="34"/>
              <a:buChar char="•"/>
            </a:pPr>
            <a:endParaRPr lang="en-GB" sz="3200">
              <a:latin typeface="Mokoko Medium"/>
            </a:endParaRPr>
          </a:p>
          <a:p>
            <a:pPr lvl="0"/>
            <a:endParaRPr lang="en-GB"/>
          </a:p>
        </p:txBody>
      </p:sp>
      <p:pic>
        <p:nvPicPr>
          <p:cNvPr id="4" name="Picture 4" descr="A logo with text on it&#10;&#10;AI-generated content may be incorrect.">
            <a:extLst>
              <a:ext uri="{FF2B5EF4-FFF2-40B4-BE49-F238E27FC236}">
                <a16:creationId xmlns:a16="http://schemas.microsoft.com/office/drawing/2014/main" id="{BC3A68F3-B3CF-335E-5DE1-8F1C19F1F2EE}"/>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DD10-B6E8-0CC8-7E7F-4AE0F26BDAAB}"/>
              </a:ext>
            </a:extLst>
          </p:cNvPr>
          <p:cNvSpPr txBox="1">
            <a:spLocks noGrp="1"/>
          </p:cNvSpPr>
          <p:nvPr>
            <p:ph type="title"/>
          </p:nvPr>
        </p:nvSpPr>
        <p:spPr>
          <a:xfrm>
            <a:off x="449299" y="577279"/>
            <a:ext cx="10410471" cy="2015365"/>
          </a:xfrm>
        </p:spPr>
        <p:txBody>
          <a:bodyPr/>
          <a:lstStyle/>
          <a:p>
            <a:pPr lvl="0"/>
            <a:r>
              <a:rPr lang="en-GB" sz="3600"/>
              <a:t>Next Steps </a:t>
            </a:r>
          </a:p>
        </p:txBody>
      </p:sp>
      <p:sp>
        <p:nvSpPr>
          <p:cNvPr id="3" name="Text Placeholder 2">
            <a:extLst>
              <a:ext uri="{FF2B5EF4-FFF2-40B4-BE49-F238E27FC236}">
                <a16:creationId xmlns:a16="http://schemas.microsoft.com/office/drawing/2014/main" id="{8EFFE499-9482-0D87-8F68-785B5747D542}"/>
              </a:ext>
            </a:extLst>
          </p:cNvPr>
          <p:cNvSpPr txBox="1">
            <a:spLocks noGrp="1"/>
          </p:cNvSpPr>
          <p:nvPr>
            <p:ph type="body" idx="1"/>
          </p:nvPr>
        </p:nvSpPr>
        <p:spPr>
          <a:xfrm>
            <a:off x="1134605" y="1828800"/>
            <a:ext cx="10410471" cy="3587931"/>
          </a:xfrm>
        </p:spPr>
        <p:txBody>
          <a:bodyPr/>
          <a:lstStyle/>
          <a:p>
            <a:pPr marL="457200" lvl="0" indent="-457200">
              <a:buFont typeface="Arial" pitchFamily="34"/>
              <a:buChar char="•"/>
            </a:pPr>
            <a:r>
              <a:rPr lang="en-GB" sz="3200" dirty="0">
                <a:latin typeface="Mokoko Medium"/>
              </a:rPr>
              <a:t>Pharmacists: pursue IP or PGD training</a:t>
            </a:r>
          </a:p>
          <a:p>
            <a:pPr marL="457200" lvl="0" indent="-457200">
              <a:buFont typeface="Arial" pitchFamily="34"/>
              <a:buChar char="•"/>
            </a:pPr>
            <a:r>
              <a:rPr lang="en-GB" sz="3200" dirty="0">
                <a:latin typeface="Mokoko Medium"/>
              </a:rPr>
              <a:t>Pharmacy owners: invest in service setup &amp; branding</a:t>
            </a:r>
          </a:p>
          <a:p>
            <a:pPr marL="457200" lvl="0" indent="-457200">
              <a:buFont typeface="Arial" pitchFamily="34"/>
              <a:buChar char="•"/>
            </a:pPr>
            <a:r>
              <a:rPr lang="en-GB" sz="2400" dirty="0">
                <a:latin typeface="Mokoko Medium"/>
              </a:rPr>
              <a:t>LPC work with ICB for potential commissioning models</a:t>
            </a:r>
          </a:p>
          <a:p>
            <a:pPr lvl="0"/>
            <a:endParaRPr lang="en-GB" dirty="0"/>
          </a:p>
        </p:txBody>
      </p:sp>
      <p:pic>
        <p:nvPicPr>
          <p:cNvPr id="4" name="Picture 4" descr="A logo with text on it&#10;&#10;AI-generated content may be incorrect.">
            <a:extLst>
              <a:ext uri="{FF2B5EF4-FFF2-40B4-BE49-F238E27FC236}">
                <a16:creationId xmlns:a16="http://schemas.microsoft.com/office/drawing/2014/main" id="{8727CACF-76C8-3F5D-54BB-D05D83227B3C}"/>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49FC-7FC6-0073-5348-2E8A5B74A520}"/>
              </a:ext>
            </a:extLst>
          </p:cNvPr>
          <p:cNvSpPr txBox="1">
            <a:spLocks noGrp="1"/>
          </p:cNvSpPr>
          <p:nvPr>
            <p:ph type="title"/>
          </p:nvPr>
        </p:nvSpPr>
        <p:spPr>
          <a:xfrm>
            <a:off x="449299" y="577279"/>
            <a:ext cx="10410471" cy="2015365"/>
          </a:xfrm>
        </p:spPr>
        <p:txBody>
          <a:bodyPr/>
          <a:lstStyle/>
          <a:p>
            <a:pPr lvl="0"/>
            <a:r>
              <a:rPr lang="en-GB" sz="3600"/>
              <a:t>Conclusion – A Win-Win Proposition</a:t>
            </a:r>
          </a:p>
        </p:txBody>
      </p:sp>
      <p:sp>
        <p:nvSpPr>
          <p:cNvPr id="3" name="Text Placeholder 2">
            <a:extLst>
              <a:ext uri="{FF2B5EF4-FFF2-40B4-BE49-F238E27FC236}">
                <a16:creationId xmlns:a16="http://schemas.microsoft.com/office/drawing/2014/main" id="{AF57C063-547D-E382-F20E-3892251885F0}"/>
              </a:ext>
            </a:extLst>
          </p:cNvPr>
          <p:cNvSpPr txBox="1">
            <a:spLocks noGrp="1"/>
          </p:cNvSpPr>
          <p:nvPr>
            <p:ph type="body" idx="1"/>
          </p:nvPr>
        </p:nvSpPr>
        <p:spPr>
          <a:xfrm>
            <a:off x="1134605" y="1828800"/>
            <a:ext cx="10410471" cy="3587931"/>
          </a:xfrm>
        </p:spPr>
        <p:txBody>
          <a:bodyPr/>
          <a:lstStyle/>
          <a:p>
            <a:pPr marL="457200" lvl="0" indent="-457200">
              <a:buFont typeface="Arial" pitchFamily="34"/>
              <a:buChar char="•"/>
            </a:pPr>
            <a:r>
              <a:rPr lang="en-GB" sz="3200">
                <a:latin typeface="Mokoko Medium"/>
              </a:rPr>
              <a:t>Patients: safe, accessible weight loss support</a:t>
            </a:r>
          </a:p>
          <a:p>
            <a:pPr marL="457200" lvl="0" indent="-457200">
              <a:buFont typeface="Arial" pitchFamily="34"/>
              <a:buChar char="•"/>
            </a:pPr>
            <a:r>
              <a:rPr lang="en-GB" sz="3200">
                <a:latin typeface="Mokoko Medium"/>
              </a:rPr>
              <a:t>Pharmacies: new revenue, professional expansion</a:t>
            </a:r>
          </a:p>
          <a:p>
            <a:pPr marL="457200" lvl="0" indent="-457200">
              <a:buFont typeface="Arial" pitchFamily="34"/>
              <a:buChar char="•"/>
            </a:pPr>
            <a:r>
              <a:rPr lang="en-GB" sz="3200">
                <a:latin typeface="Mokoko Medium"/>
              </a:rPr>
              <a:t>NHS: reduced long-term cost and pressure</a:t>
            </a:r>
          </a:p>
          <a:p>
            <a:pPr lvl="0"/>
            <a:endParaRPr lang="en-GB"/>
          </a:p>
        </p:txBody>
      </p:sp>
      <p:pic>
        <p:nvPicPr>
          <p:cNvPr id="4" name="Picture 4" descr="A logo with text on it&#10;&#10;AI-generated content may be incorrect.">
            <a:extLst>
              <a:ext uri="{FF2B5EF4-FFF2-40B4-BE49-F238E27FC236}">
                <a16:creationId xmlns:a16="http://schemas.microsoft.com/office/drawing/2014/main" id="{20D46672-7BDF-50C0-68C9-E9AAD05D519E}"/>
              </a:ext>
            </a:extLst>
          </p:cNvPr>
          <p:cNvPicPr>
            <a:picLocks noChangeAspect="1"/>
          </p:cNvPicPr>
          <p:nvPr/>
        </p:nvPicPr>
        <p:blipFill>
          <a:blip r:embed="rId3"/>
          <a:stretch>
            <a:fillRect/>
          </a:stretch>
        </p:blipFill>
        <p:spPr>
          <a:xfrm>
            <a:off x="0" y="5843454"/>
            <a:ext cx="3156399" cy="1014545"/>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268F-6D47-84C7-51A5-35BCE6EEC4BC}"/>
              </a:ext>
            </a:extLst>
          </p:cNvPr>
          <p:cNvSpPr txBox="1">
            <a:spLocks noGrp="1"/>
          </p:cNvSpPr>
          <p:nvPr>
            <p:ph type="title"/>
          </p:nvPr>
        </p:nvSpPr>
        <p:spPr/>
        <p:txBody>
          <a:bodyPr/>
          <a:lstStyle/>
          <a:p>
            <a:pPr lvl="0"/>
            <a:r>
              <a:rPr lang="en-GB"/>
              <a:t>Questions…….</a:t>
            </a:r>
          </a:p>
        </p:txBody>
      </p:sp>
      <p:sp>
        <p:nvSpPr>
          <p:cNvPr id="3" name="TextBox 3">
            <a:extLst>
              <a:ext uri="{FF2B5EF4-FFF2-40B4-BE49-F238E27FC236}">
                <a16:creationId xmlns:a16="http://schemas.microsoft.com/office/drawing/2014/main" id="{A67AE74D-806A-B483-2C55-48BD4D68EBE3}"/>
              </a:ext>
            </a:extLst>
          </p:cNvPr>
          <p:cNvSpPr txBox="1"/>
          <p:nvPr/>
        </p:nvSpPr>
        <p:spPr>
          <a:xfrm>
            <a:off x="3049313" y="2967337"/>
            <a:ext cx="609862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5E92D3FA-0250-6142-97FE-698FAD820E47}"/>
              </a:ext>
            </a:extLst>
          </p:cNvPr>
          <p:cNvPicPr>
            <a:picLocks noGrp="1" noChangeAspect="1"/>
          </p:cNvPicPr>
          <p:nvPr>
            <p:ph idx="1"/>
          </p:nvPr>
        </p:nvPicPr>
        <p:blipFill>
          <a:blip r:embed="rId3"/>
          <a:stretch>
            <a:fillRect/>
          </a:stretch>
        </p:blipFill>
        <p:spPr>
          <a:xfrm>
            <a:off x="949430" y="372334"/>
            <a:ext cx="10175251" cy="535472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6F5B-A4CB-D385-9FE4-DC54A1512160}"/>
              </a:ext>
            </a:extLst>
          </p:cNvPr>
          <p:cNvSpPr txBox="1">
            <a:spLocks noGrp="1"/>
          </p:cNvSpPr>
          <p:nvPr>
            <p:ph type="title"/>
          </p:nvPr>
        </p:nvSpPr>
        <p:spPr/>
        <p:txBody>
          <a:bodyPr/>
          <a:lstStyle/>
          <a:p>
            <a:pPr lvl="0"/>
            <a:r>
              <a:rPr lang="en-GB"/>
              <a:t>Obesity</a:t>
            </a:r>
          </a:p>
        </p:txBody>
      </p:sp>
      <p:sp>
        <p:nvSpPr>
          <p:cNvPr id="3" name="Content Placeholder 2">
            <a:extLst>
              <a:ext uri="{FF2B5EF4-FFF2-40B4-BE49-F238E27FC236}">
                <a16:creationId xmlns:a16="http://schemas.microsoft.com/office/drawing/2014/main" id="{2A1C5F90-5C4C-E5F7-45D1-374AEF70D5FA}"/>
              </a:ext>
            </a:extLst>
          </p:cNvPr>
          <p:cNvSpPr txBox="1">
            <a:spLocks noGrp="1"/>
          </p:cNvSpPr>
          <p:nvPr>
            <p:ph idx="1"/>
          </p:nvPr>
        </p:nvSpPr>
        <p:spPr>
          <a:xfrm>
            <a:off x="513655" y="2014048"/>
            <a:ext cx="10191746" cy="4351336"/>
          </a:xfrm>
        </p:spPr>
        <p:txBody>
          <a:bodyPr/>
          <a:lstStyle/>
          <a:p>
            <a:pPr marL="1828800" lvl="4" indent="0">
              <a:buNone/>
            </a:pPr>
            <a:endParaRPr lang="en-GB"/>
          </a:p>
          <a:p>
            <a:pPr marL="1828800" lvl="4" indent="0">
              <a:buNone/>
            </a:pPr>
            <a:r>
              <a:rPr lang="en-GB" sz="3600"/>
              <a:t>‘A </a:t>
            </a:r>
            <a:r>
              <a:rPr lang="en-GB" sz="3600" b="1"/>
              <a:t>treatable </a:t>
            </a:r>
            <a:r>
              <a:rPr lang="en-GB" sz="3600"/>
              <a:t>disease associated with </a:t>
            </a:r>
          </a:p>
          <a:p>
            <a:pPr marL="0" lvl="0" indent="0">
              <a:buNone/>
            </a:pPr>
            <a:r>
              <a:rPr lang="en-GB" sz="3600"/>
              <a:t>			having too much body fat’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2942-6012-850E-8789-9E18908E6B75}"/>
              </a:ext>
            </a:extLst>
          </p:cNvPr>
          <p:cNvSpPr txBox="1">
            <a:spLocks noGrp="1"/>
          </p:cNvSpPr>
          <p:nvPr>
            <p:ph type="title"/>
          </p:nvPr>
        </p:nvSpPr>
        <p:spPr/>
        <p:txBody>
          <a:bodyPr/>
          <a:lstStyle/>
          <a:p>
            <a:pPr lvl="0"/>
            <a:r>
              <a:rPr lang="en-US"/>
              <a:t>The Obesity Challenge </a:t>
            </a:r>
          </a:p>
        </p:txBody>
      </p:sp>
      <p:sp>
        <p:nvSpPr>
          <p:cNvPr id="3" name="Content Placeholder 2">
            <a:extLst>
              <a:ext uri="{FF2B5EF4-FFF2-40B4-BE49-F238E27FC236}">
                <a16:creationId xmlns:a16="http://schemas.microsoft.com/office/drawing/2014/main" id="{932CA7B2-2FB9-98CC-F373-EED8F2A2E00A}"/>
              </a:ext>
            </a:extLst>
          </p:cNvPr>
          <p:cNvSpPr txBox="1">
            <a:spLocks noGrp="1"/>
          </p:cNvSpPr>
          <p:nvPr>
            <p:ph idx="1"/>
          </p:nvPr>
        </p:nvSpPr>
        <p:spPr/>
        <p:txBody>
          <a:bodyPr/>
          <a:lstStyle/>
          <a:p>
            <a:pPr lvl="0"/>
            <a:r>
              <a:rPr lang="en-US" dirty="0"/>
              <a:t>64% adults overweight/obese</a:t>
            </a:r>
            <a:endParaRPr lang="en-GB" dirty="0"/>
          </a:p>
          <a:p>
            <a:pPr lvl="0"/>
            <a:r>
              <a:rPr lang="en-GB" dirty="0"/>
              <a:t>1 in 4 adults in the UK living with obesity</a:t>
            </a:r>
          </a:p>
          <a:p>
            <a:pPr lvl="0"/>
            <a:r>
              <a:rPr lang="en-GB" dirty="0"/>
              <a:t>Increased risk of CVD,</a:t>
            </a:r>
            <a:r>
              <a:rPr lang="en-US" dirty="0"/>
              <a:t> </a:t>
            </a:r>
            <a:r>
              <a:rPr lang="en-GB" dirty="0"/>
              <a:t>T2DM,</a:t>
            </a:r>
            <a:r>
              <a:rPr lang="en-US" dirty="0"/>
              <a:t> </a:t>
            </a:r>
            <a:r>
              <a:rPr lang="en-GB" dirty="0"/>
              <a:t>Cancer, Liver &amp; Respiratory disease</a:t>
            </a:r>
          </a:p>
          <a:p>
            <a:pPr lvl="0"/>
            <a:r>
              <a:rPr lang="en-GB" dirty="0"/>
              <a:t>Costs the NHS £11.4b per annum</a:t>
            </a:r>
          </a:p>
          <a:p>
            <a:pPr lvl="0"/>
            <a:r>
              <a:rPr lang="en-GB" dirty="0"/>
              <a:t>Socio economic costs &gt; £74b per annum</a:t>
            </a:r>
          </a:p>
          <a:p>
            <a:pPr lvl="0"/>
            <a:r>
              <a:rPr lang="en-GB" dirty="0"/>
              <a:t>Obesity has overtaken smoking as the leading cause of some cancers</a:t>
            </a:r>
          </a:p>
          <a:p>
            <a:pPr marL="0" lvl="0" indent="0">
              <a:buNone/>
            </a:pPr>
            <a:endParaRPr lang="en-GB" dirty="0"/>
          </a:p>
          <a:p>
            <a:pPr lvl="0"/>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FF75-1A7B-F0DF-A065-E33647F7BF58}"/>
              </a:ext>
            </a:extLst>
          </p:cNvPr>
          <p:cNvSpPr txBox="1">
            <a:spLocks noGrp="1"/>
          </p:cNvSpPr>
          <p:nvPr>
            <p:ph type="title"/>
          </p:nvPr>
        </p:nvSpPr>
        <p:spPr/>
        <p:txBody>
          <a:bodyPr/>
          <a:lstStyle/>
          <a:p>
            <a:pPr lvl="0"/>
            <a:r>
              <a:rPr lang="en-GB"/>
              <a:t>Why offer a Weight loss Service?</a:t>
            </a:r>
          </a:p>
        </p:txBody>
      </p:sp>
      <p:sp>
        <p:nvSpPr>
          <p:cNvPr id="3" name="Content Placeholder 2">
            <a:extLst>
              <a:ext uri="{FF2B5EF4-FFF2-40B4-BE49-F238E27FC236}">
                <a16:creationId xmlns:a16="http://schemas.microsoft.com/office/drawing/2014/main" id="{77D3E8DE-F031-8F39-9764-3D542A6774A1}"/>
              </a:ext>
            </a:extLst>
          </p:cNvPr>
          <p:cNvSpPr txBox="1">
            <a:spLocks noGrp="1"/>
          </p:cNvSpPr>
          <p:nvPr>
            <p:ph idx="1"/>
          </p:nvPr>
        </p:nvSpPr>
        <p:spPr/>
        <p:txBody>
          <a:bodyPr/>
          <a:lstStyle/>
          <a:p>
            <a:pPr lvl="0"/>
            <a:r>
              <a:rPr lang="en-GB"/>
              <a:t>Rising demand </a:t>
            </a:r>
          </a:p>
          <a:p>
            <a:pPr lvl="0"/>
            <a:r>
              <a:rPr lang="en-GB"/>
              <a:t>Utilises clinical skills of Pharmacists ( IP / PGD ) </a:t>
            </a:r>
          </a:p>
          <a:p>
            <a:pPr lvl="0"/>
            <a:r>
              <a:rPr lang="en-GB"/>
              <a:t>Foundation for future public health roles</a:t>
            </a:r>
          </a:p>
          <a:p>
            <a:pPr lvl="0"/>
            <a:r>
              <a:rPr lang="en-GB"/>
              <a:t>Supplementary income (not dependent on NHS funding) </a:t>
            </a:r>
          </a:p>
          <a:p>
            <a:pPr lvl="0"/>
            <a:r>
              <a:rPr lang="en-GB"/>
              <a:t>High levels of trust in pharmacy teams</a:t>
            </a:r>
          </a:p>
          <a:p>
            <a:pPr lvl="0"/>
            <a:r>
              <a:rPr lang="en-GB"/>
              <a:t>NHS service limited to certain cohorts</a:t>
            </a:r>
          </a:p>
          <a:p>
            <a:pPr lvl="0"/>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A6A7-A7FC-AD29-1511-825F2A3D694E}"/>
              </a:ext>
            </a:extLst>
          </p:cNvPr>
          <p:cNvSpPr txBox="1">
            <a:spLocks noGrp="1"/>
          </p:cNvSpPr>
          <p:nvPr>
            <p:ph type="title"/>
          </p:nvPr>
        </p:nvSpPr>
        <p:spPr/>
        <p:txBody>
          <a:bodyPr anchorCtr="1"/>
          <a:lstStyle/>
          <a:p>
            <a:pPr lvl="0" algn="ctr"/>
            <a:r>
              <a:rPr lang="en-GB"/>
              <a:t>Limitations of NHS Service</a:t>
            </a:r>
          </a:p>
        </p:txBody>
      </p:sp>
      <p:sp>
        <p:nvSpPr>
          <p:cNvPr id="3" name="Text Placeholder 2">
            <a:extLst>
              <a:ext uri="{FF2B5EF4-FFF2-40B4-BE49-F238E27FC236}">
                <a16:creationId xmlns:a16="http://schemas.microsoft.com/office/drawing/2014/main" id="{1036D954-2F3D-C25E-F232-902149ED7805}"/>
              </a:ext>
            </a:extLst>
          </p:cNvPr>
          <p:cNvSpPr txBox="1">
            <a:spLocks noGrp="1"/>
          </p:cNvSpPr>
          <p:nvPr>
            <p:ph type="body" idx="1"/>
          </p:nvPr>
        </p:nvSpPr>
        <p:spPr>
          <a:xfrm>
            <a:off x="936976" y="2246808"/>
            <a:ext cx="10410471" cy="3491197"/>
          </a:xfrm>
        </p:spPr>
        <p:txBody>
          <a:bodyPr/>
          <a:lstStyle/>
          <a:p>
            <a:pPr marL="342900" lvl="0" indent="-342900">
              <a:buFont typeface="Arial" pitchFamily="34"/>
              <a:buChar char="•"/>
            </a:pPr>
            <a:r>
              <a:rPr lang="en-GB" sz="3200">
                <a:latin typeface="Mokoko Medium"/>
              </a:rPr>
              <a:t>Currently limited access to NHS Tier 3/4 services in LLR and many areas across the country</a:t>
            </a:r>
          </a:p>
          <a:p>
            <a:pPr marL="342900" lvl="0" indent="-342900">
              <a:buFont typeface="Arial" pitchFamily="34"/>
              <a:buChar char="•"/>
            </a:pPr>
            <a:r>
              <a:rPr lang="en-GB" sz="3200">
                <a:latin typeface="Mokoko Medium"/>
              </a:rPr>
              <a:t>NICE has issued interim commissioning guidance for ICBs – the eligibility criteria is quite limited and will be rolled out over the next 3 years </a:t>
            </a:r>
          </a:p>
          <a:p>
            <a:pPr lvl="0"/>
            <a:endParaRPr lang="en-GB"/>
          </a:p>
        </p:txBody>
      </p:sp>
      <p:pic>
        <p:nvPicPr>
          <p:cNvPr id="4" name="Picture 3" descr="A logo with text on it&#10;&#10;AI-generated content may be incorrect.">
            <a:extLst>
              <a:ext uri="{FF2B5EF4-FFF2-40B4-BE49-F238E27FC236}">
                <a16:creationId xmlns:a16="http://schemas.microsoft.com/office/drawing/2014/main" id="{BBBBCEE5-366C-1C6C-2E8B-5B7A60BF21AA}"/>
              </a:ext>
            </a:extLst>
          </p:cNvPr>
          <p:cNvPicPr>
            <a:picLocks noChangeAspect="1"/>
          </p:cNvPicPr>
          <p:nvPr/>
        </p:nvPicPr>
        <p:blipFill>
          <a:blip r:embed="rId3"/>
          <a:stretch>
            <a:fillRect/>
          </a:stretch>
        </p:blipFill>
        <p:spPr>
          <a:xfrm>
            <a:off x="178984" y="5843445"/>
            <a:ext cx="3156399" cy="1014545"/>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BE84-AC8A-F19F-F20D-2042D0B4A8CA}"/>
              </a:ext>
            </a:extLst>
          </p:cNvPr>
          <p:cNvSpPr txBox="1">
            <a:spLocks noGrp="1"/>
          </p:cNvSpPr>
          <p:nvPr>
            <p:ph type="title"/>
          </p:nvPr>
        </p:nvSpPr>
        <p:spPr>
          <a:xfrm>
            <a:off x="-656685" y="459449"/>
            <a:ext cx="10410471" cy="2015365"/>
          </a:xfrm>
        </p:spPr>
        <p:txBody>
          <a:bodyPr anchorCtr="1"/>
          <a:lstStyle/>
          <a:p>
            <a:pPr lvl="0" algn="ctr"/>
            <a:r>
              <a:rPr lang="en-GB"/>
              <a:t>Cohort I (Year 1 2025/2026)</a:t>
            </a:r>
          </a:p>
        </p:txBody>
      </p:sp>
      <p:sp>
        <p:nvSpPr>
          <p:cNvPr id="3" name="Text Placeholder 2">
            <a:extLst>
              <a:ext uri="{FF2B5EF4-FFF2-40B4-BE49-F238E27FC236}">
                <a16:creationId xmlns:a16="http://schemas.microsoft.com/office/drawing/2014/main" id="{FD5CE835-95FA-8CBE-26A3-C2784D680ABD}"/>
              </a:ext>
            </a:extLst>
          </p:cNvPr>
          <p:cNvSpPr txBox="1">
            <a:spLocks noGrp="1"/>
          </p:cNvSpPr>
          <p:nvPr>
            <p:ph type="body" idx="1"/>
          </p:nvPr>
        </p:nvSpPr>
        <p:spPr>
          <a:xfrm>
            <a:off x="890762" y="1776551"/>
            <a:ext cx="10410471" cy="4378165"/>
          </a:xfrm>
        </p:spPr>
        <p:txBody>
          <a:bodyPr/>
          <a:lstStyle/>
          <a:p>
            <a:pPr lvl="0">
              <a:lnSpc>
                <a:spcPct val="120000"/>
              </a:lnSpc>
            </a:pPr>
            <a:r>
              <a:rPr lang="en-GB" sz="2200">
                <a:latin typeface="Mokoko Medium"/>
              </a:rPr>
              <a:t>BMI ≥ 40* </a:t>
            </a:r>
            <a:r>
              <a:rPr lang="en-GB" sz="3000" b="1">
                <a:latin typeface="Mokoko Medium"/>
              </a:rPr>
              <a:t>&amp;</a:t>
            </a:r>
            <a:r>
              <a:rPr lang="en-GB" sz="2200">
                <a:latin typeface="Mokoko Medium"/>
              </a:rPr>
              <a:t>….</a:t>
            </a:r>
          </a:p>
          <a:p>
            <a:pPr lvl="0">
              <a:lnSpc>
                <a:spcPct val="120000"/>
              </a:lnSpc>
            </a:pPr>
            <a:r>
              <a:rPr lang="en-GB" sz="2200">
                <a:latin typeface="Mokoko Medium"/>
              </a:rPr>
              <a:t>≥ 4 ‘qualifying’ comorbidities </a:t>
            </a:r>
          </a:p>
          <a:p>
            <a:pPr lvl="0">
              <a:lnSpc>
                <a:spcPct val="120000"/>
              </a:lnSpc>
            </a:pPr>
            <a:r>
              <a:rPr lang="en-GB" sz="2200">
                <a:latin typeface="Mokoko Medium"/>
              </a:rPr>
              <a:t>hypertension </a:t>
            </a:r>
          </a:p>
          <a:p>
            <a:pPr lvl="0">
              <a:lnSpc>
                <a:spcPct val="120000"/>
              </a:lnSpc>
            </a:pPr>
            <a:r>
              <a:rPr lang="en-GB" sz="2200">
                <a:latin typeface="Mokoko Medium"/>
              </a:rPr>
              <a:t>dyslipidaemia </a:t>
            </a:r>
          </a:p>
          <a:p>
            <a:pPr lvl="0">
              <a:lnSpc>
                <a:spcPct val="120000"/>
              </a:lnSpc>
            </a:pPr>
            <a:r>
              <a:rPr lang="en-GB" sz="2200">
                <a:latin typeface="Mokoko Medium"/>
              </a:rPr>
              <a:t>Obstructive Sleep Apnoea </a:t>
            </a:r>
          </a:p>
          <a:p>
            <a:pPr lvl="0">
              <a:lnSpc>
                <a:spcPct val="120000"/>
              </a:lnSpc>
            </a:pPr>
            <a:r>
              <a:rPr lang="en-GB" sz="2200">
                <a:latin typeface="Mokoko Medium"/>
              </a:rPr>
              <a:t>CVD </a:t>
            </a:r>
          </a:p>
          <a:p>
            <a:pPr lvl="0">
              <a:lnSpc>
                <a:spcPct val="120000"/>
              </a:lnSpc>
            </a:pPr>
            <a:r>
              <a:rPr lang="en-GB" sz="2200">
                <a:latin typeface="Mokoko Medium"/>
              </a:rPr>
              <a:t>T2DM</a:t>
            </a:r>
          </a:p>
          <a:p>
            <a:pPr lvl="0" algn="r">
              <a:lnSpc>
                <a:spcPct val="100000"/>
              </a:lnSpc>
            </a:pPr>
            <a:r>
              <a:rPr lang="en-GB" sz="1400">
                <a:latin typeface="Mokoko Medium"/>
              </a:rPr>
              <a:t>			</a:t>
            </a:r>
            <a:r>
              <a:rPr lang="en-GB" sz="400"/>
              <a:t>	</a:t>
            </a:r>
            <a:r>
              <a:rPr lang="en-GB" sz="1900"/>
              <a:t>*BMI threshold 2.5kg/m2 lower for certain ethnicities </a:t>
            </a:r>
          </a:p>
          <a:p>
            <a:pPr lvl="0">
              <a:lnSpc>
                <a:spcPct val="100000"/>
              </a:lnSpc>
            </a:pPr>
            <a:endParaRPr lang="en-GB" sz="500"/>
          </a:p>
        </p:txBody>
      </p:sp>
      <p:pic>
        <p:nvPicPr>
          <p:cNvPr id="4" name="Picture 4" descr="A logo with text on it&#10;&#10;AI-generated content may be incorrect.">
            <a:extLst>
              <a:ext uri="{FF2B5EF4-FFF2-40B4-BE49-F238E27FC236}">
                <a16:creationId xmlns:a16="http://schemas.microsoft.com/office/drawing/2014/main" id="{1B0C05AC-E81E-2E89-6E1B-3C13A247AC53}"/>
              </a:ext>
            </a:extLst>
          </p:cNvPr>
          <p:cNvPicPr>
            <a:picLocks noChangeAspect="1"/>
          </p:cNvPicPr>
          <p:nvPr/>
        </p:nvPicPr>
        <p:blipFill>
          <a:blip r:embed="rId3"/>
          <a:stretch>
            <a:fillRect/>
          </a:stretch>
        </p:blipFill>
        <p:spPr>
          <a:xfrm>
            <a:off x="178984" y="5843445"/>
            <a:ext cx="3156399" cy="1014545"/>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251C-1578-A7B5-4592-B34EFC06801A}"/>
              </a:ext>
            </a:extLst>
          </p:cNvPr>
          <p:cNvSpPr txBox="1">
            <a:spLocks noGrp="1"/>
          </p:cNvSpPr>
          <p:nvPr>
            <p:ph type="title"/>
          </p:nvPr>
        </p:nvSpPr>
        <p:spPr>
          <a:xfrm>
            <a:off x="-526063" y="529117"/>
            <a:ext cx="10410471" cy="2015365"/>
          </a:xfrm>
        </p:spPr>
        <p:txBody>
          <a:bodyPr anchorCtr="1"/>
          <a:lstStyle/>
          <a:p>
            <a:pPr lvl="0" algn="ctr"/>
            <a:r>
              <a:rPr lang="en-GB"/>
              <a:t>Cohort II (Year 2 2026/2027)</a:t>
            </a:r>
          </a:p>
        </p:txBody>
      </p:sp>
      <p:sp>
        <p:nvSpPr>
          <p:cNvPr id="3" name="Text Placeholder 2">
            <a:extLst>
              <a:ext uri="{FF2B5EF4-FFF2-40B4-BE49-F238E27FC236}">
                <a16:creationId xmlns:a16="http://schemas.microsoft.com/office/drawing/2014/main" id="{6F9A5E39-61DA-1C77-31A7-4405F9860896}"/>
              </a:ext>
            </a:extLst>
          </p:cNvPr>
          <p:cNvSpPr txBox="1">
            <a:spLocks noGrp="1"/>
          </p:cNvSpPr>
          <p:nvPr>
            <p:ph type="body" idx="1"/>
          </p:nvPr>
        </p:nvSpPr>
        <p:spPr>
          <a:xfrm>
            <a:off x="890762" y="1776551"/>
            <a:ext cx="10410471" cy="4378165"/>
          </a:xfrm>
        </p:spPr>
        <p:txBody>
          <a:bodyPr/>
          <a:lstStyle/>
          <a:p>
            <a:pPr lvl="0">
              <a:lnSpc>
                <a:spcPct val="110000"/>
              </a:lnSpc>
            </a:pPr>
            <a:r>
              <a:rPr lang="en-GB" sz="2400"/>
              <a:t>BMI ≥ 35 – 39.9*</a:t>
            </a:r>
          </a:p>
          <a:p>
            <a:pPr lvl="0">
              <a:lnSpc>
                <a:spcPct val="110000"/>
              </a:lnSpc>
            </a:pPr>
            <a:r>
              <a:rPr lang="en-GB" sz="2400"/>
              <a:t>≥ 4 ‘qualifying’ comorbidities</a:t>
            </a:r>
          </a:p>
          <a:p>
            <a:pPr lvl="0">
              <a:lnSpc>
                <a:spcPct val="110000"/>
              </a:lnSpc>
            </a:pPr>
            <a:r>
              <a:rPr lang="en-GB" sz="2400"/>
              <a:t>	hypertension </a:t>
            </a:r>
          </a:p>
          <a:p>
            <a:pPr lvl="0">
              <a:lnSpc>
                <a:spcPct val="110000"/>
              </a:lnSpc>
            </a:pPr>
            <a:r>
              <a:rPr lang="en-GB" sz="2400"/>
              <a:t>	dyslipidaemia 	</a:t>
            </a:r>
          </a:p>
          <a:p>
            <a:pPr lvl="0">
              <a:lnSpc>
                <a:spcPct val="110000"/>
              </a:lnSpc>
            </a:pPr>
            <a:r>
              <a:rPr lang="en-GB" sz="2400"/>
              <a:t>	Obstructive Sleep Apnoea </a:t>
            </a:r>
          </a:p>
          <a:p>
            <a:pPr lvl="0">
              <a:lnSpc>
                <a:spcPct val="110000"/>
              </a:lnSpc>
            </a:pPr>
            <a:r>
              <a:rPr lang="en-GB" sz="2400"/>
              <a:t>	CVD </a:t>
            </a:r>
          </a:p>
          <a:p>
            <a:pPr lvl="0">
              <a:lnSpc>
                <a:spcPct val="110000"/>
              </a:lnSpc>
            </a:pPr>
            <a:r>
              <a:rPr lang="en-GB" sz="2400"/>
              <a:t>	T2DM</a:t>
            </a:r>
          </a:p>
          <a:p>
            <a:pPr lvl="0" algn="r">
              <a:lnSpc>
                <a:spcPct val="110000"/>
              </a:lnSpc>
            </a:pPr>
            <a:r>
              <a:rPr lang="en-GB" sz="1500">
                <a:latin typeface="Mokoko Medium"/>
              </a:rPr>
              <a:t>			</a:t>
            </a:r>
            <a:r>
              <a:rPr lang="en-GB" sz="400"/>
              <a:t>	</a:t>
            </a:r>
            <a:r>
              <a:rPr lang="en-GB"/>
              <a:t>*BMI threshold 2.5kg/m2 lower for certain ethnicities </a:t>
            </a:r>
          </a:p>
          <a:p>
            <a:pPr lvl="0">
              <a:lnSpc>
                <a:spcPct val="110000"/>
              </a:lnSpc>
            </a:pPr>
            <a:endParaRPr lang="en-GB" sz="500"/>
          </a:p>
        </p:txBody>
      </p:sp>
      <p:pic>
        <p:nvPicPr>
          <p:cNvPr id="4" name="Picture 4" descr="A logo with text on it&#10;&#10;AI-generated content may be incorrect.">
            <a:extLst>
              <a:ext uri="{FF2B5EF4-FFF2-40B4-BE49-F238E27FC236}">
                <a16:creationId xmlns:a16="http://schemas.microsoft.com/office/drawing/2014/main" id="{DA1CAB47-64E9-6B4F-BF84-FEF1F7943192}"/>
              </a:ext>
            </a:extLst>
          </p:cNvPr>
          <p:cNvPicPr>
            <a:picLocks noChangeAspect="1"/>
          </p:cNvPicPr>
          <p:nvPr/>
        </p:nvPicPr>
        <p:blipFill>
          <a:blip r:embed="rId3"/>
          <a:stretch>
            <a:fillRect/>
          </a:stretch>
        </p:blipFill>
        <p:spPr>
          <a:xfrm>
            <a:off x="178984" y="5843445"/>
            <a:ext cx="3156399" cy="1014545"/>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fc013dbc03897080d3624ed1bdbbdcff">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0c84d59ddcaa9b73e37d01bb0e672db0"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Props1.xml><?xml version="1.0" encoding="utf-8"?>
<ds:datastoreItem xmlns:ds="http://schemas.openxmlformats.org/officeDocument/2006/customXml" ds:itemID="{719D93F1-17BE-4221-A11E-B379C63FCE75}"/>
</file>

<file path=customXml/itemProps2.xml><?xml version="1.0" encoding="utf-8"?>
<ds:datastoreItem xmlns:ds="http://schemas.openxmlformats.org/officeDocument/2006/customXml" ds:itemID="{BE0C8812-BFBF-4C98-A312-3EA402D4C28A}"/>
</file>

<file path=customXml/itemProps3.xml><?xml version="1.0" encoding="utf-8"?>
<ds:datastoreItem xmlns:ds="http://schemas.openxmlformats.org/officeDocument/2006/customXml" ds:itemID="{5F306DB5-B418-412F-9815-070322077A3E}"/>
</file>

<file path=docProps/app.xml><?xml version="1.0" encoding="utf-8"?>
<Properties xmlns="http://schemas.openxmlformats.org/officeDocument/2006/extended-properties" xmlns:vt="http://schemas.openxmlformats.org/officeDocument/2006/docPropsVTypes">
  <Template>LPC%20Presentation%20Template</Template>
  <TotalTime>0</TotalTime>
  <Words>2619</Words>
  <Application>Microsoft Office PowerPoint</Application>
  <PresentationFormat>Widescreen</PresentationFormat>
  <Paragraphs>198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DM Sans</vt:lpstr>
      <vt:lpstr>Mokoko Medium</vt:lpstr>
      <vt:lpstr>Wingdings</vt:lpstr>
      <vt:lpstr>Office Theme</vt:lpstr>
      <vt:lpstr>Weight management services – Learn More</vt:lpstr>
      <vt:lpstr>Agenda</vt:lpstr>
      <vt:lpstr>PowerPoint Presentation</vt:lpstr>
      <vt:lpstr>Obesity</vt:lpstr>
      <vt:lpstr>The Obesity Challenge </vt:lpstr>
      <vt:lpstr>Why offer a Weight loss Service?</vt:lpstr>
      <vt:lpstr>Limitations of NHS Service</vt:lpstr>
      <vt:lpstr>Cohort I (Year 1 2025/2026)</vt:lpstr>
      <vt:lpstr>Cohort II (Year 2 2026/2027)</vt:lpstr>
      <vt:lpstr>Cohort III (Year 2/3 2026 &amp;2026/27)</vt:lpstr>
      <vt:lpstr>Opportunity for Community Pharmacy</vt:lpstr>
      <vt:lpstr>Clinical &amp; Public Health Benefits</vt:lpstr>
      <vt:lpstr>Case for Leicester &amp; Leicestershire &amp; Rutland</vt:lpstr>
      <vt:lpstr>Why Community Pharmacy Is the Safer, Smarter Choice</vt:lpstr>
      <vt:lpstr>Business Model</vt:lpstr>
      <vt:lpstr>Clinical considerations</vt:lpstr>
      <vt:lpstr>Counselling points</vt:lpstr>
      <vt:lpstr>Advertising Rules for Weight Loss Medicines</vt:lpstr>
      <vt:lpstr>Enforcement &amp; Industry Action</vt:lpstr>
      <vt:lpstr>Implementation Considerations</vt:lpstr>
      <vt:lpstr>Next Steps </vt:lpstr>
      <vt:lpstr>Conclusion – A Win-Win Proposition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RON8K</cp:lastModifiedBy>
  <cp:revision>18</cp:revision>
  <cp:lastPrinted>2025-07-06T07:07:50Z</cp:lastPrinted>
  <dcterms:created xsi:type="dcterms:W3CDTF">2025-07-04T10:10:08Z</dcterms:created>
  <dcterms:modified xsi:type="dcterms:W3CDTF">2025-07-06T07:23:06Z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0x010100C56328CCCE7BEA4585B029F41A0E1AC9</vt:lpwstr>
  </property>
</Properties>
</file>