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2" r:id="rId3"/>
    <p:sldId id="2609" r:id="rId4"/>
    <p:sldId id="259" r:id="rId5"/>
    <p:sldId id="2602" r:id="rId6"/>
    <p:sldId id="2604" r:id="rId7"/>
    <p:sldId id="2603" r:id="rId8"/>
    <p:sldId id="2597" r:id="rId9"/>
    <p:sldId id="2605" r:id="rId10"/>
    <p:sldId id="2606" r:id="rId11"/>
    <p:sldId id="2607" r:id="rId12"/>
    <p:sldId id="2586" r:id="rId13"/>
    <p:sldId id="26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CE"/>
    <a:srgbClr val="47D1BA"/>
    <a:srgbClr val="0F6B61"/>
    <a:srgbClr val="CC9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varScale="1">
        <p:scale>
          <a:sx n="55" d="100"/>
          <a:sy n="55" d="100"/>
        </p:scale>
        <p:origin x="1096" y="264"/>
      </p:cViewPr>
      <p:guideLst>
        <p:guide orient="horz" pos="2160"/>
        <p:guide pos="3840"/>
      </p:guideLst>
    </p:cSldViewPr>
  </p:slideViewPr>
  <p:notesTextViewPr>
    <p:cViewPr>
      <p:scale>
        <a:sx n="1" d="1"/>
        <a:sy n="1" d="1"/>
      </p:scale>
      <p:origin x="0" y="0"/>
    </p:cViewPr>
  </p:notesTextViewPr>
  <p:sorterViewPr>
    <p:cViewPr>
      <p:scale>
        <a:sx n="100" d="100"/>
        <a:sy n="100" d="100"/>
      </p:scale>
      <p:origin x="0" y="-126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an Kaushish" userId="cf1f9c97ef53276d" providerId="LiveId" clId="{ACB6005B-A16A-4E36-969E-C13A8904FC2B}"/>
    <pc:docChg chg="delSld delMainMaster">
      <pc:chgData name="Charan Kaushish" userId="cf1f9c97ef53276d" providerId="LiveId" clId="{ACB6005B-A16A-4E36-969E-C13A8904FC2B}" dt="2025-10-23T19:50:52.974" v="0" actId="47"/>
      <pc:docMkLst>
        <pc:docMk/>
      </pc:docMkLst>
      <pc:sldChg chg="del">
        <pc:chgData name="Charan Kaushish" userId="cf1f9c97ef53276d" providerId="LiveId" clId="{ACB6005B-A16A-4E36-969E-C13A8904FC2B}" dt="2025-10-23T19:50:52.974" v="0" actId="47"/>
        <pc:sldMkLst>
          <pc:docMk/>
          <pc:sldMk cId="3371879156" sldId="2613"/>
        </pc:sldMkLst>
      </pc:sldChg>
      <pc:sldChg chg="del">
        <pc:chgData name="Charan Kaushish" userId="cf1f9c97ef53276d" providerId="LiveId" clId="{ACB6005B-A16A-4E36-969E-C13A8904FC2B}" dt="2025-10-23T19:50:52.974" v="0" actId="47"/>
        <pc:sldMkLst>
          <pc:docMk/>
          <pc:sldMk cId="4093696530" sldId="2614"/>
        </pc:sldMkLst>
      </pc:sldChg>
      <pc:sldChg chg="del">
        <pc:chgData name="Charan Kaushish" userId="cf1f9c97ef53276d" providerId="LiveId" clId="{ACB6005B-A16A-4E36-969E-C13A8904FC2B}" dt="2025-10-23T19:50:52.974" v="0" actId="47"/>
        <pc:sldMkLst>
          <pc:docMk/>
          <pc:sldMk cId="1535091460" sldId="2615"/>
        </pc:sldMkLst>
      </pc:sldChg>
      <pc:sldChg chg="del">
        <pc:chgData name="Charan Kaushish" userId="cf1f9c97ef53276d" providerId="LiveId" clId="{ACB6005B-A16A-4E36-969E-C13A8904FC2B}" dt="2025-10-23T19:50:52.974" v="0" actId="47"/>
        <pc:sldMkLst>
          <pc:docMk/>
          <pc:sldMk cId="671804487" sldId="2616"/>
        </pc:sldMkLst>
      </pc:sldChg>
      <pc:sldChg chg="del">
        <pc:chgData name="Charan Kaushish" userId="cf1f9c97ef53276d" providerId="LiveId" clId="{ACB6005B-A16A-4E36-969E-C13A8904FC2B}" dt="2025-10-23T19:50:52.974" v="0" actId="47"/>
        <pc:sldMkLst>
          <pc:docMk/>
          <pc:sldMk cId="2058567975" sldId="2617"/>
        </pc:sldMkLst>
      </pc:sldChg>
      <pc:sldChg chg="del">
        <pc:chgData name="Charan Kaushish" userId="cf1f9c97ef53276d" providerId="LiveId" clId="{ACB6005B-A16A-4E36-969E-C13A8904FC2B}" dt="2025-10-23T19:50:52.974" v="0" actId="47"/>
        <pc:sldMkLst>
          <pc:docMk/>
          <pc:sldMk cId="1354457732" sldId="2618"/>
        </pc:sldMkLst>
      </pc:sldChg>
      <pc:sldMasterChg chg="del delSldLayout">
        <pc:chgData name="Charan Kaushish" userId="cf1f9c97ef53276d" providerId="LiveId" clId="{ACB6005B-A16A-4E36-969E-C13A8904FC2B}" dt="2025-10-23T19:50:52.974" v="0" actId="47"/>
        <pc:sldMasterMkLst>
          <pc:docMk/>
          <pc:sldMasterMk cId="482231339" sldId="2147483688"/>
        </pc:sldMasterMkLst>
        <pc:sldLayoutChg chg="del">
          <pc:chgData name="Charan Kaushish" userId="cf1f9c97ef53276d" providerId="LiveId" clId="{ACB6005B-A16A-4E36-969E-C13A8904FC2B}" dt="2025-10-23T19:50:52.974" v="0" actId="47"/>
          <pc:sldLayoutMkLst>
            <pc:docMk/>
            <pc:sldMasterMk cId="482231339" sldId="2147483688"/>
            <pc:sldLayoutMk cId="1680605302" sldId="2147483689"/>
          </pc:sldLayoutMkLst>
        </pc:sldLayoutChg>
        <pc:sldLayoutChg chg="del">
          <pc:chgData name="Charan Kaushish" userId="cf1f9c97ef53276d" providerId="LiveId" clId="{ACB6005B-A16A-4E36-969E-C13A8904FC2B}" dt="2025-10-23T19:50:52.974" v="0" actId="47"/>
          <pc:sldLayoutMkLst>
            <pc:docMk/>
            <pc:sldMasterMk cId="482231339" sldId="2147483688"/>
            <pc:sldLayoutMk cId="2497849546" sldId="2147483690"/>
          </pc:sldLayoutMkLst>
        </pc:sldLayoutChg>
        <pc:sldLayoutChg chg="del">
          <pc:chgData name="Charan Kaushish" userId="cf1f9c97ef53276d" providerId="LiveId" clId="{ACB6005B-A16A-4E36-969E-C13A8904FC2B}" dt="2025-10-23T19:50:52.974" v="0" actId="47"/>
          <pc:sldLayoutMkLst>
            <pc:docMk/>
            <pc:sldMasterMk cId="482231339" sldId="2147483688"/>
            <pc:sldLayoutMk cId="1290592956" sldId="2147483691"/>
          </pc:sldLayoutMkLst>
        </pc:sldLayoutChg>
        <pc:sldLayoutChg chg="del">
          <pc:chgData name="Charan Kaushish" userId="cf1f9c97ef53276d" providerId="LiveId" clId="{ACB6005B-A16A-4E36-969E-C13A8904FC2B}" dt="2025-10-23T19:50:52.974" v="0" actId="47"/>
          <pc:sldLayoutMkLst>
            <pc:docMk/>
            <pc:sldMasterMk cId="482231339" sldId="2147483688"/>
            <pc:sldLayoutMk cId="2033600989" sldId="2147483692"/>
          </pc:sldLayoutMkLst>
        </pc:sldLayoutChg>
        <pc:sldLayoutChg chg="del">
          <pc:chgData name="Charan Kaushish" userId="cf1f9c97ef53276d" providerId="LiveId" clId="{ACB6005B-A16A-4E36-969E-C13A8904FC2B}" dt="2025-10-23T19:50:52.974" v="0" actId="47"/>
          <pc:sldLayoutMkLst>
            <pc:docMk/>
            <pc:sldMasterMk cId="482231339" sldId="2147483688"/>
            <pc:sldLayoutMk cId="3682469817" sldId="2147483693"/>
          </pc:sldLayoutMkLst>
        </pc:sldLayoutChg>
        <pc:sldLayoutChg chg="del">
          <pc:chgData name="Charan Kaushish" userId="cf1f9c97ef53276d" providerId="LiveId" clId="{ACB6005B-A16A-4E36-969E-C13A8904FC2B}" dt="2025-10-23T19:50:52.974" v="0" actId="47"/>
          <pc:sldLayoutMkLst>
            <pc:docMk/>
            <pc:sldMasterMk cId="482231339" sldId="2147483688"/>
            <pc:sldLayoutMk cId="978960368" sldId="2147483694"/>
          </pc:sldLayoutMkLst>
        </pc:sldLayoutChg>
        <pc:sldLayoutChg chg="del">
          <pc:chgData name="Charan Kaushish" userId="cf1f9c97ef53276d" providerId="LiveId" clId="{ACB6005B-A16A-4E36-969E-C13A8904FC2B}" dt="2025-10-23T19:50:52.974" v="0" actId="47"/>
          <pc:sldLayoutMkLst>
            <pc:docMk/>
            <pc:sldMasterMk cId="482231339" sldId="2147483688"/>
            <pc:sldLayoutMk cId="2736630279" sldId="2147483695"/>
          </pc:sldLayoutMkLst>
        </pc:sldLayoutChg>
        <pc:sldLayoutChg chg="del">
          <pc:chgData name="Charan Kaushish" userId="cf1f9c97ef53276d" providerId="LiveId" clId="{ACB6005B-A16A-4E36-969E-C13A8904FC2B}" dt="2025-10-23T19:50:52.974" v="0" actId="47"/>
          <pc:sldLayoutMkLst>
            <pc:docMk/>
            <pc:sldMasterMk cId="482231339" sldId="2147483688"/>
            <pc:sldLayoutMk cId="2366570726" sldId="2147483696"/>
          </pc:sldLayoutMkLst>
        </pc:sldLayoutChg>
        <pc:sldLayoutChg chg="del">
          <pc:chgData name="Charan Kaushish" userId="cf1f9c97ef53276d" providerId="LiveId" clId="{ACB6005B-A16A-4E36-969E-C13A8904FC2B}" dt="2025-10-23T19:50:52.974" v="0" actId="47"/>
          <pc:sldLayoutMkLst>
            <pc:docMk/>
            <pc:sldMasterMk cId="482231339" sldId="2147483688"/>
            <pc:sldLayoutMk cId="232905802" sldId="2147483697"/>
          </pc:sldLayoutMkLst>
        </pc:sldLayoutChg>
        <pc:sldLayoutChg chg="del">
          <pc:chgData name="Charan Kaushish" userId="cf1f9c97ef53276d" providerId="LiveId" clId="{ACB6005B-A16A-4E36-969E-C13A8904FC2B}" dt="2025-10-23T19:50:52.974" v="0" actId="47"/>
          <pc:sldLayoutMkLst>
            <pc:docMk/>
            <pc:sldMasterMk cId="482231339" sldId="2147483688"/>
            <pc:sldLayoutMk cId="2127512069" sldId="2147483698"/>
          </pc:sldLayoutMkLst>
        </pc:sldLayoutChg>
        <pc:sldLayoutChg chg="del">
          <pc:chgData name="Charan Kaushish" userId="cf1f9c97ef53276d" providerId="LiveId" clId="{ACB6005B-A16A-4E36-969E-C13A8904FC2B}" dt="2025-10-23T19:50:52.974" v="0" actId="47"/>
          <pc:sldLayoutMkLst>
            <pc:docMk/>
            <pc:sldMasterMk cId="482231339" sldId="2147483688"/>
            <pc:sldLayoutMk cId="715353433" sldId="214748369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cf1f9c97ef53276d/Desktop/PHARMACY%20CONTRACTS%202025/LLR%20LPC%20Contract%20-%202%20months/Resource%20Folder%20(hand-out%20and%20on%20LPC%20website)/LLR%20Service%20Del%20Data%20May-Aug%20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Leicester, Leicestershire</a:t>
            </a:r>
            <a:r>
              <a:rPr lang="en-GB" sz="1200" baseline="0"/>
              <a:t> &amp; Rutland PCS Consultations</a:t>
            </a:r>
            <a:endParaRPr lang="en-GB"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Sheet1!$A$2</c:f>
              <c:strCache>
                <c:ptCount val="1"/>
                <c:pt idx="0">
                  <c:v>Initiation</c:v>
                </c:pt>
              </c:strCache>
            </c:strRef>
          </c:tx>
          <c:spPr>
            <a:ln w="28575" cap="rnd">
              <a:solidFill>
                <a:schemeClr val="accent1"/>
              </a:solidFill>
              <a:round/>
            </a:ln>
            <a:effectLst/>
          </c:spPr>
          <c:marker>
            <c:symbol val="none"/>
          </c:marker>
          <c:cat>
            <c:strRef>
              <c:f>Sheet1!$B$1:$E$1</c:f>
              <c:strCache>
                <c:ptCount val="4"/>
                <c:pt idx="0">
                  <c:v>May</c:v>
                </c:pt>
                <c:pt idx="1">
                  <c:v>June</c:v>
                </c:pt>
                <c:pt idx="2">
                  <c:v>July</c:v>
                </c:pt>
                <c:pt idx="3">
                  <c:v>August</c:v>
                </c:pt>
              </c:strCache>
            </c:strRef>
          </c:cat>
          <c:val>
            <c:numRef>
              <c:f>Sheet1!$B$2:$E$2</c:f>
              <c:numCache>
                <c:formatCode>General</c:formatCode>
                <c:ptCount val="4"/>
                <c:pt idx="0">
                  <c:v>163</c:v>
                </c:pt>
                <c:pt idx="1">
                  <c:v>165</c:v>
                </c:pt>
                <c:pt idx="2">
                  <c:v>150</c:v>
                </c:pt>
                <c:pt idx="3">
                  <c:v>145</c:v>
                </c:pt>
              </c:numCache>
            </c:numRef>
          </c:val>
          <c:smooth val="0"/>
          <c:extLst>
            <c:ext xmlns:c16="http://schemas.microsoft.com/office/drawing/2014/chart" uri="{C3380CC4-5D6E-409C-BE32-E72D297353CC}">
              <c16:uniqueId val="{00000000-80BA-4B28-A677-132732A103BF}"/>
            </c:ext>
          </c:extLst>
        </c:ser>
        <c:ser>
          <c:idx val="1"/>
          <c:order val="1"/>
          <c:tx>
            <c:strRef>
              <c:f>Sheet1!$A$3</c:f>
              <c:strCache>
                <c:ptCount val="1"/>
                <c:pt idx="0">
                  <c:v>Ongoing</c:v>
                </c:pt>
              </c:strCache>
            </c:strRef>
          </c:tx>
          <c:spPr>
            <a:ln w="28575" cap="rnd">
              <a:solidFill>
                <a:schemeClr val="accent2"/>
              </a:solidFill>
              <a:round/>
            </a:ln>
            <a:effectLst/>
          </c:spPr>
          <c:marker>
            <c:symbol val="none"/>
          </c:marker>
          <c:cat>
            <c:strRef>
              <c:f>Sheet1!$B$1:$E$1</c:f>
              <c:strCache>
                <c:ptCount val="4"/>
                <c:pt idx="0">
                  <c:v>May</c:v>
                </c:pt>
                <c:pt idx="1">
                  <c:v>June</c:v>
                </c:pt>
                <c:pt idx="2">
                  <c:v>July</c:v>
                </c:pt>
                <c:pt idx="3">
                  <c:v>August</c:v>
                </c:pt>
              </c:strCache>
            </c:strRef>
          </c:cat>
          <c:val>
            <c:numRef>
              <c:f>Sheet1!$B$3:$E$3</c:f>
              <c:numCache>
                <c:formatCode>General</c:formatCode>
                <c:ptCount val="4"/>
                <c:pt idx="0">
                  <c:v>1423</c:v>
                </c:pt>
                <c:pt idx="1">
                  <c:v>1529</c:v>
                </c:pt>
                <c:pt idx="2">
                  <c:v>1549</c:v>
                </c:pt>
                <c:pt idx="3">
                  <c:v>1498</c:v>
                </c:pt>
              </c:numCache>
            </c:numRef>
          </c:val>
          <c:smooth val="0"/>
          <c:extLst>
            <c:ext xmlns:c16="http://schemas.microsoft.com/office/drawing/2014/chart" uri="{C3380CC4-5D6E-409C-BE32-E72D297353CC}">
              <c16:uniqueId val="{00000001-80BA-4B28-A677-132732A103BF}"/>
            </c:ext>
          </c:extLst>
        </c:ser>
        <c:ser>
          <c:idx val="2"/>
          <c:order val="2"/>
          <c:tx>
            <c:strRef>
              <c:f>Sheet1!$A$4</c:f>
              <c:strCache>
                <c:ptCount val="1"/>
                <c:pt idx="0">
                  <c:v>Total</c:v>
                </c:pt>
              </c:strCache>
            </c:strRef>
          </c:tx>
          <c:spPr>
            <a:ln w="28575" cap="rnd">
              <a:solidFill>
                <a:schemeClr val="bg2">
                  <a:lumMod val="75000"/>
                </a:schemeClr>
              </a:solidFill>
              <a:round/>
            </a:ln>
            <a:effectLst/>
          </c:spPr>
          <c:marker>
            <c:symbol val="none"/>
          </c:marker>
          <c:cat>
            <c:strRef>
              <c:f>Sheet1!$B$1:$E$1</c:f>
              <c:strCache>
                <c:ptCount val="4"/>
                <c:pt idx="0">
                  <c:v>May</c:v>
                </c:pt>
                <c:pt idx="1">
                  <c:v>June</c:v>
                </c:pt>
                <c:pt idx="2">
                  <c:v>July</c:v>
                </c:pt>
                <c:pt idx="3">
                  <c:v>August</c:v>
                </c:pt>
              </c:strCache>
            </c:strRef>
          </c:cat>
          <c:val>
            <c:numRef>
              <c:f>Sheet1!$B$4:$E$4</c:f>
              <c:numCache>
                <c:formatCode>General</c:formatCode>
                <c:ptCount val="4"/>
                <c:pt idx="0">
                  <c:v>1586</c:v>
                </c:pt>
                <c:pt idx="1">
                  <c:v>1694</c:v>
                </c:pt>
                <c:pt idx="2">
                  <c:v>1699</c:v>
                </c:pt>
                <c:pt idx="3">
                  <c:v>1643</c:v>
                </c:pt>
              </c:numCache>
            </c:numRef>
          </c:val>
          <c:smooth val="0"/>
          <c:extLst>
            <c:ext xmlns:c16="http://schemas.microsoft.com/office/drawing/2014/chart" uri="{C3380CC4-5D6E-409C-BE32-E72D297353CC}">
              <c16:uniqueId val="{00000002-80BA-4B28-A677-132732A103BF}"/>
            </c:ext>
          </c:extLst>
        </c:ser>
        <c:dLbls>
          <c:showLegendKey val="0"/>
          <c:showVal val="0"/>
          <c:showCatName val="0"/>
          <c:showSerName val="0"/>
          <c:showPercent val="0"/>
          <c:showBubbleSize val="0"/>
        </c:dLbls>
        <c:smooth val="0"/>
        <c:axId val="755623840"/>
        <c:axId val="755625280"/>
      </c:lineChart>
      <c:catAx>
        <c:axId val="75562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625280"/>
        <c:crosses val="autoZero"/>
        <c:auto val="1"/>
        <c:lblAlgn val="ctr"/>
        <c:lblOffset val="100"/>
        <c:noMultiLvlLbl val="0"/>
      </c:catAx>
      <c:valAx>
        <c:axId val="755625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623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479CD-EE8E-42FA-90D5-457E99AB4593}"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GB"/>
        </a:p>
      </dgm:t>
    </dgm:pt>
    <dgm:pt modelId="{9CCB5760-33B8-45FA-90D9-7D4C54D07F4C}">
      <dgm:prSet phldrT="[Text]" phldr="0"/>
      <dgm:spPr/>
      <dgm:t>
        <a:bodyPr/>
        <a:lstStyle/>
        <a:p>
          <a:r>
            <a:rPr lang="en-GB" dirty="0"/>
            <a:t>LNG</a:t>
          </a:r>
        </a:p>
      </dgm:t>
    </dgm:pt>
    <dgm:pt modelId="{82510FAD-CDDA-4D93-8167-54EB8F5841FD}" type="parTrans" cxnId="{3CCC5E4D-217E-42C6-B295-000DB57BB1B1}">
      <dgm:prSet/>
      <dgm:spPr/>
      <dgm:t>
        <a:bodyPr/>
        <a:lstStyle/>
        <a:p>
          <a:endParaRPr lang="en-GB"/>
        </a:p>
      </dgm:t>
    </dgm:pt>
    <dgm:pt modelId="{F158AFE3-EAC6-4804-8190-DC6E36C24604}" type="sibTrans" cxnId="{3CCC5E4D-217E-42C6-B295-000DB57BB1B1}">
      <dgm:prSet/>
      <dgm:spPr/>
      <dgm:t>
        <a:bodyPr/>
        <a:lstStyle/>
        <a:p>
          <a:endParaRPr lang="en-GB"/>
        </a:p>
      </dgm:t>
    </dgm:pt>
    <dgm:pt modelId="{AE9F08D2-ABDA-4A2D-BBD8-8328B152823B}">
      <dgm:prSet phldrT="[Text]"/>
      <dgm:spPr/>
      <dgm:t>
        <a:bodyPr/>
        <a:lstStyle/>
        <a:p>
          <a:pPr algn="ctr">
            <a:buFont typeface="Arial" panose="020B0604020202020204" pitchFamily="34" charset="0"/>
            <a:buNone/>
          </a:pPr>
          <a:r>
            <a:rPr lang="en-GB" dirty="0">
              <a:solidFill>
                <a:srgbClr val="0072CE"/>
              </a:solidFill>
            </a:rPr>
            <a:t>Presentation between 0 and 96 hours of UPSI or compromised OC</a:t>
          </a:r>
        </a:p>
      </dgm:t>
    </dgm:pt>
    <dgm:pt modelId="{E30250E8-BC1A-488D-9D23-92B57C876086}" type="parTrans" cxnId="{1609E26F-2396-4CAA-9E96-2342660D3CBB}">
      <dgm:prSet/>
      <dgm:spPr/>
      <dgm:t>
        <a:bodyPr/>
        <a:lstStyle/>
        <a:p>
          <a:endParaRPr lang="en-GB"/>
        </a:p>
      </dgm:t>
    </dgm:pt>
    <dgm:pt modelId="{26786CAF-4BC7-44C2-BEE3-44047B2EAB51}" type="sibTrans" cxnId="{1609E26F-2396-4CAA-9E96-2342660D3CBB}">
      <dgm:prSet/>
      <dgm:spPr/>
      <dgm:t>
        <a:bodyPr/>
        <a:lstStyle/>
        <a:p>
          <a:endParaRPr lang="en-GB"/>
        </a:p>
      </dgm:t>
    </dgm:pt>
    <dgm:pt modelId="{1B4AE6E1-C13B-4D84-AA09-76F42E0BCF46}">
      <dgm:prSet phldrT="[Text]" phldr="0"/>
      <dgm:spPr/>
      <dgm:t>
        <a:bodyPr/>
        <a:lstStyle/>
        <a:p>
          <a:r>
            <a:rPr lang="en-GB" dirty="0"/>
            <a:t>UPA</a:t>
          </a:r>
        </a:p>
      </dgm:t>
    </dgm:pt>
    <dgm:pt modelId="{B29E59BB-9E24-4384-9773-CE675B8AB236}" type="parTrans" cxnId="{B3843112-1B56-4B7F-868B-E9FB398E02B6}">
      <dgm:prSet/>
      <dgm:spPr/>
      <dgm:t>
        <a:bodyPr/>
        <a:lstStyle/>
        <a:p>
          <a:endParaRPr lang="en-GB"/>
        </a:p>
      </dgm:t>
    </dgm:pt>
    <dgm:pt modelId="{A22E722B-0FFB-4862-A863-EB2CB7EE152D}" type="sibTrans" cxnId="{B3843112-1B56-4B7F-868B-E9FB398E02B6}">
      <dgm:prSet/>
      <dgm:spPr/>
      <dgm:t>
        <a:bodyPr/>
        <a:lstStyle/>
        <a:p>
          <a:endParaRPr lang="en-GB"/>
        </a:p>
      </dgm:t>
    </dgm:pt>
    <dgm:pt modelId="{2D0083B5-B2D9-4CA5-8FB6-A7C37E5A7FFB}">
      <dgm:prSet phldrT="[Text]"/>
      <dgm:spPr/>
      <dgm:t>
        <a:bodyPr/>
        <a:lstStyle/>
        <a:p>
          <a:pPr algn="ctr">
            <a:buNone/>
          </a:pPr>
          <a:r>
            <a:rPr lang="en-GB" dirty="0">
              <a:solidFill>
                <a:srgbClr val="0072CE"/>
              </a:solidFill>
            </a:rPr>
            <a:t>Presentation between 0 and 120 hours of UPSI or compromised OC</a:t>
          </a:r>
        </a:p>
      </dgm:t>
    </dgm:pt>
    <dgm:pt modelId="{3C7F9517-9A4B-4F87-BAF8-5101AE55505E}" type="parTrans" cxnId="{69BD798F-1107-4C9F-B305-796DA8789A29}">
      <dgm:prSet/>
      <dgm:spPr/>
      <dgm:t>
        <a:bodyPr/>
        <a:lstStyle/>
        <a:p>
          <a:endParaRPr lang="en-GB"/>
        </a:p>
      </dgm:t>
    </dgm:pt>
    <dgm:pt modelId="{E8341D9D-01A5-4BBD-A775-8610FA2E9E89}" type="sibTrans" cxnId="{69BD798F-1107-4C9F-B305-796DA8789A29}">
      <dgm:prSet/>
      <dgm:spPr/>
      <dgm:t>
        <a:bodyPr/>
        <a:lstStyle/>
        <a:p>
          <a:endParaRPr lang="en-GB"/>
        </a:p>
      </dgm:t>
    </dgm:pt>
    <dgm:pt modelId="{53915DB6-CD5E-4964-8A2B-62B6ECFF7B90}" type="pres">
      <dgm:prSet presAssocID="{047479CD-EE8E-42FA-90D5-457E99AB4593}" presName="Name0" presStyleCnt="0">
        <dgm:presLayoutVars>
          <dgm:dir/>
          <dgm:animLvl val="lvl"/>
          <dgm:resizeHandles val="exact"/>
        </dgm:presLayoutVars>
      </dgm:prSet>
      <dgm:spPr/>
    </dgm:pt>
    <dgm:pt modelId="{083E7B18-E460-4631-B9BB-4A7253AA97D2}" type="pres">
      <dgm:prSet presAssocID="{9CCB5760-33B8-45FA-90D9-7D4C54D07F4C}" presName="composite" presStyleCnt="0"/>
      <dgm:spPr/>
    </dgm:pt>
    <dgm:pt modelId="{E1F4C239-4E6C-459D-9387-F6B3F88669C7}" type="pres">
      <dgm:prSet presAssocID="{9CCB5760-33B8-45FA-90D9-7D4C54D07F4C}" presName="parTx" presStyleLbl="alignNode1" presStyleIdx="0" presStyleCnt="2">
        <dgm:presLayoutVars>
          <dgm:chMax val="0"/>
          <dgm:chPref val="0"/>
          <dgm:bulletEnabled val="1"/>
        </dgm:presLayoutVars>
      </dgm:prSet>
      <dgm:spPr/>
    </dgm:pt>
    <dgm:pt modelId="{5FADA1B5-880D-467D-A192-D26F936A23A1}" type="pres">
      <dgm:prSet presAssocID="{9CCB5760-33B8-45FA-90D9-7D4C54D07F4C}" presName="desTx" presStyleLbl="alignAccFollowNode1" presStyleIdx="0" presStyleCnt="2">
        <dgm:presLayoutVars>
          <dgm:bulletEnabled val="1"/>
        </dgm:presLayoutVars>
      </dgm:prSet>
      <dgm:spPr/>
    </dgm:pt>
    <dgm:pt modelId="{6BF22F2E-6CCA-43AA-838A-147842D66591}" type="pres">
      <dgm:prSet presAssocID="{F158AFE3-EAC6-4804-8190-DC6E36C24604}" presName="space" presStyleCnt="0"/>
      <dgm:spPr/>
    </dgm:pt>
    <dgm:pt modelId="{4E7D2864-9ACF-41ED-8A30-0648C3AB39DC}" type="pres">
      <dgm:prSet presAssocID="{1B4AE6E1-C13B-4D84-AA09-76F42E0BCF46}" presName="composite" presStyleCnt="0"/>
      <dgm:spPr/>
    </dgm:pt>
    <dgm:pt modelId="{A62AEA64-4749-4BAF-8FE3-255AC84D57B4}" type="pres">
      <dgm:prSet presAssocID="{1B4AE6E1-C13B-4D84-AA09-76F42E0BCF46}" presName="parTx" presStyleLbl="alignNode1" presStyleIdx="1" presStyleCnt="2">
        <dgm:presLayoutVars>
          <dgm:chMax val="0"/>
          <dgm:chPref val="0"/>
          <dgm:bulletEnabled val="1"/>
        </dgm:presLayoutVars>
      </dgm:prSet>
      <dgm:spPr/>
    </dgm:pt>
    <dgm:pt modelId="{240A4E28-C6CA-40F6-9262-DE8A95126F9F}" type="pres">
      <dgm:prSet presAssocID="{1B4AE6E1-C13B-4D84-AA09-76F42E0BCF46}" presName="desTx" presStyleLbl="alignAccFollowNode1" presStyleIdx="1" presStyleCnt="2">
        <dgm:presLayoutVars>
          <dgm:bulletEnabled val="1"/>
        </dgm:presLayoutVars>
      </dgm:prSet>
      <dgm:spPr/>
    </dgm:pt>
  </dgm:ptLst>
  <dgm:cxnLst>
    <dgm:cxn modelId="{B3843112-1B56-4B7F-868B-E9FB398E02B6}" srcId="{047479CD-EE8E-42FA-90D5-457E99AB4593}" destId="{1B4AE6E1-C13B-4D84-AA09-76F42E0BCF46}" srcOrd="1" destOrd="0" parTransId="{B29E59BB-9E24-4384-9773-CE675B8AB236}" sibTransId="{A22E722B-0FFB-4862-A863-EB2CB7EE152D}"/>
    <dgm:cxn modelId="{4F621C5B-37FE-4C13-A341-625C3560B218}" type="presOf" srcId="{9CCB5760-33B8-45FA-90D9-7D4C54D07F4C}" destId="{E1F4C239-4E6C-459D-9387-F6B3F88669C7}" srcOrd="0" destOrd="0" presId="urn:microsoft.com/office/officeart/2005/8/layout/hList1"/>
    <dgm:cxn modelId="{74D98B47-AD60-4B07-BDFB-55FF84865840}" type="presOf" srcId="{2D0083B5-B2D9-4CA5-8FB6-A7C37E5A7FFB}" destId="{240A4E28-C6CA-40F6-9262-DE8A95126F9F}" srcOrd="0" destOrd="0" presId="urn:microsoft.com/office/officeart/2005/8/layout/hList1"/>
    <dgm:cxn modelId="{3CCC5E4D-217E-42C6-B295-000DB57BB1B1}" srcId="{047479CD-EE8E-42FA-90D5-457E99AB4593}" destId="{9CCB5760-33B8-45FA-90D9-7D4C54D07F4C}" srcOrd="0" destOrd="0" parTransId="{82510FAD-CDDA-4D93-8167-54EB8F5841FD}" sibTransId="{F158AFE3-EAC6-4804-8190-DC6E36C24604}"/>
    <dgm:cxn modelId="{1609E26F-2396-4CAA-9E96-2342660D3CBB}" srcId="{9CCB5760-33B8-45FA-90D9-7D4C54D07F4C}" destId="{AE9F08D2-ABDA-4A2D-BBD8-8328B152823B}" srcOrd="0" destOrd="0" parTransId="{E30250E8-BC1A-488D-9D23-92B57C876086}" sibTransId="{26786CAF-4BC7-44C2-BEE3-44047B2EAB51}"/>
    <dgm:cxn modelId="{69BD798F-1107-4C9F-B305-796DA8789A29}" srcId="{1B4AE6E1-C13B-4D84-AA09-76F42E0BCF46}" destId="{2D0083B5-B2D9-4CA5-8FB6-A7C37E5A7FFB}" srcOrd="0" destOrd="0" parTransId="{3C7F9517-9A4B-4F87-BAF8-5101AE55505E}" sibTransId="{E8341D9D-01A5-4BBD-A775-8610FA2E9E89}"/>
    <dgm:cxn modelId="{3D1ADBA0-9044-4804-87BD-900851C9AC92}" type="presOf" srcId="{1B4AE6E1-C13B-4D84-AA09-76F42E0BCF46}" destId="{A62AEA64-4749-4BAF-8FE3-255AC84D57B4}" srcOrd="0" destOrd="0" presId="urn:microsoft.com/office/officeart/2005/8/layout/hList1"/>
    <dgm:cxn modelId="{89E92FA3-9ED5-4A4A-973F-02D516FDA456}" type="presOf" srcId="{047479CD-EE8E-42FA-90D5-457E99AB4593}" destId="{53915DB6-CD5E-4964-8A2B-62B6ECFF7B90}" srcOrd="0" destOrd="0" presId="urn:microsoft.com/office/officeart/2005/8/layout/hList1"/>
    <dgm:cxn modelId="{2EF3B6D3-80F6-4CF1-9BDF-28C12C237257}" type="presOf" srcId="{AE9F08D2-ABDA-4A2D-BBD8-8328B152823B}" destId="{5FADA1B5-880D-467D-A192-D26F936A23A1}" srcOrd="0" destOrd="0" presId="urn:microsoft.com/office/officeart/2005/8/layout/hList1"/>
    <dgm:cxn modelId="{177E3E6D-A8F4-42F8-B2D0-0275253E0AF7}" type="presParOf" srcId="{53915DB6-CD5E-4964-8A2B-62B6ECFF7B90}" destId="{083E7B18-E460-4631-B9BB-4A7253AA97D2}" srcOrd="0" destOrd="0" presId="urn:microsoft.com/office/officeart/2005/8/layout/hList1"/>
    <dgm:cxn modelId="{BA010BF1-5E07-4BEB-AA80-112F0A605A04}" type="presParOf" srcId="{083E7B18-E460-4631-B9BB-4A7253AA97D2}" destId="{E1F4C239-4E6C-459D-9387-F6B3F88669C7}" srcOrd="0" destOrd="0" presId="urn:microsoft.com/office/officeart/2005/8/layout/hList1"/>
    <dgm:cxn modelId="{7840DCE2-4D4A-4D75-B0CF-F1374BBC2A19}" type="presParOf" srcId="{083E7B18-E460-4631-B9BB-4A7253AA97D2}" destId="{5FADA1B5-880D-467D-A192-D26F936A23A1}" srcOrd="1" destOrd="0" presId="urn:microsoft.com/office/officeart/2005/8/layout/hList1"/>
    <dgm:cxn modelId="{CB7876E2-EBEC-42FA-AC08-DD1EF739C7C8}" type="presParOf" srcId="{53915DB6-CD5E-4964-8A2B-62B6ECFF7B90}" destId="{6BF22F2E-6CCA-43AA-838A-147842D66591}" srcOrd="1" destOrd="0" presId="urn:microsoft.com/office/officeart/2005/8/layout/hList1"/>
    <dgm:cxn modelId="{D3F7416B-C0AA-4FE7-9F82-7EAB5F02C0D6}" type="presParOf" srcId="{53915DB6-CD5E-4964-8A2B-62B6ECFF7B90}" destId="{4E7D2864-9ACF-41ED-8A30-0648C3AB39DC}" srcOrd="2" destOrd="0" presId="urn:microsoft.com/office/officeart/2005/8/layout/hList1"/>
    <dgm:cxn modelId="{D6628176-3D56-40A3-9C37-AD484720C37C}" type="presParOf" srcId="{4E7D2864-9ACF-41ED-8A30-0648C3AB39DC}" destId="{A62AEA64-4749-4BAF-8FE3-255AC84D57B4}" srcOrd="0" destOrd="0" presId="urn:microsoft.com/office/officeart/2005/8/layout/hList1"/>
    <dgm:cxn modelId="{23B59F70-2598-41F4-B1EB-9003C1E80D86}" type="presParOf" srcId="{4E7D2864-9ACF-41ED-8A30-0648C3AB39DC}" destId="{240A4E28-C6CA-40F6-9262-DE8A95126F9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4C239-4E6C-459D-9387-F6B3F88669C7}">
      <dsp:nvSpPr>
        <dsp:cNvPr id="0" name=""/>
        <dsp:cNvSpPr/>
      </dsp:nvSpPr>
      <dsp:spPr>
        <a:xfrm>
          <a:off x="38" y="32602"/>
          <a:ext cx="3672317" cy="720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kern="1200" dirty="0"/>
            <a:t>LNG</a:t>
          </a:r>
        </a:p>
      </dsp:txBody>
      <dsp:txXfrm>
        <a:off x="38" y="32602"/>
        <a:ext cx="3672317" cy="720000"/>
      </dsp:txXfrm>
    </dsp:sp>
    <dsp:sp modelId="{5FADA1B5-880D-467D-A192-D26F936A23A1}">
      <dsp:nvSpPr>
        <dsp:cNvPr id="0" name=""/>
        <dsp:cNvSpPr/>
      </dsp:nvSpPr>
      <dsp:spPr>
        <a:xfrm>
          <a:off x="38" y="752602"/>
          <a:ext cx="3672317" cy="14068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Font typeface="Arial" panose="020B0604020202020204" pitchFamily="34" charset="0"/>
            <a:buNone/>
          </a:pPr>
          <a:r>
            <a:rPr lang="en-GB" sz="2500" kern="1200" dirty="0">
              <a:solidFill>
                <a:srgbClr val="0072CE"/>
              </a:solidFill>
            </a:rPr>
            <a:t>Presentation between 0 and 96 hours of UPSI or compromised OC</a:t>
          </a:r>
        </a:p>
      </dsp:txBody>
      <dsp:txXfrm>
        <a:off x="38" y="752602"/>
        <a:ext cx="3672317" cy="1406812"/>
      </dsp:txXfrm>
    </dsp:sp>
    <dsp:sp modelId="{A62AEA64-4749-4BAF-8FE3-255AC84D57B4}">
      <dsp:nvSpPr>
        <dsp:cNvPr id="0" name=""/>
        <dsp:cNvSpPr/>
      </dsp:nvSpPr>
      <dsp:spPr>
        <a:xfrm>
          <a:off x="4186480" y="32602"/>
          <a:ext cx="3672317" cy="720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kern="1200" dirty="0"/>
            <a:t>UPA</a:t>
          </a:r>
        </a:p>
      </dsp:txBody>
      <dsp:txXfrm>
        <a:off x="4186480" y="32602"/>
        <a:ext cx="3672317" cy="720000"/>
      </dsp:txXfrm>
    </dsp:sp>
    <dsp:sp modelId="{240A4E28-C6CA-40F6-9262-DE8A95126F9F}">
      <dsp:nvSpPr>
        <dsp:cNvPr id="0" name=""/>
        <dsp:cNvSpPr/>
      </dsp:nvSpPr>
      <dsp:spPr>
        <a:xfrm>
          <a:off x="4186480" y="752602"/>
          <a:ext cx="3672317" cy="14068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None/>
          </a:pPr>
          <a:r>
            <a:rPr lang="en-GB" sz="2500" kern="1200" dirty="0">
              <a:solidFill>
                <a:srgbClr val="0072CE"/>
              </a:solidFill>
            </a:rPr>
            <a:t>Presentation between 0 and 120 hours of UPSI or compromised OC</a:t>
          </a:r>
        </a:p>
      </dsp:txBody>
      <dsp:txXfrm>
        <a:off x="4186480" y="752602"/>
        <a:ext cx="3672317" cy="14068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Register your cars</a:t>
            </a:r>
          </a:p>
        </p:txBody>
      </p:sp>
      <p:sp>
        <p:nvSpPr>
          <p:cNvPr id="4" name="Slide Number Placeholder 3"/>
          <p:cNvSpPr>
            <a:spLocks noGrp="1"/>
          </p:cNvSpPr>
          <p:nvPr>
            <p:ph type="sldNum" sz="quarter" idx="5"/>
          </p:nvPr>
        </p:nvSpPr>
        <p:spPr/>
        <p:txBody>
          <a:bodyPr/>
          <a:lstStyle/>
          <a:p>
            <a:fld id="{11856578-BF11-9F4D-A837-E435DD4B880A}" type="slidenum">
              <a:rPr lang="en-US" smtClean="0"/>
              <a:t>1</a:t>
            </a:fld>
            <a:endParaRPr lang="en-US"/>
          </a:p>
        </p:txBody>
      </p:sp>
    </p:spTree>
    <p:extLst>
      <p:ext uri="{BB962C8B-B14F-4D97-AF65-F5344CB8AC3E}">
        <p14:creationId xmlns:p14="http://schemas.microsoft.com/office/powerpoint/2010/main" val="264998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of hands for who has attended any webinars?</a:t>
            </a:r>
          </a:p>
          <a:p>
            <a:endParaRPr lang="en-GB" dirty="0"/>
          </a:p>
          <a:p>
            <a:r>
              <a:rPr lang="en-GB" dirty="0"/>
              <a:t>Show of hands of any technicians</a:t>
            </a:r>
          </a:p>
        </p:txBody>
      </p:sp>
      <p:sp>
        <p:nvSpPr>
          <p:cNvPr id="4" name="Slide Number Placeholder 3"/>
          <p:cNvSpPr>
            <a:spLocks noGrp="1"/>
          </p:cNvSpPr>
          <p:nvPr>
            <p:ph type="sldNum" sz="quarter" idx="5"/>
          </p:nvPr>
        </p:nvSpPr>
        <p:spPr/>
        <p:txBody>
          <a:bodyPr/>
          <a:lstStyle/>
          <a:p>
            <a:fld id="{11856578-BF11-9F4D-A837-E435DD4B880A}" type="slidenum">
              <a:rPr lang="en-US" smtClean="0"/>
              <a:t>2</a:t>
            </a:fld>
            <a:endParaRPr lang="en-US"/>
          </a:p>
        </p:txBody>
      </p:sp>
    </p:spTree>
    <p:extLst>
      <p:ext uri="{BB962C8B-B14F-4D97-AF65-F5344CB8AC3E}">
        <p14:creationId xmlns:p14="http://schemas.microsoft.com/office/powerpoint/2010/main" val="193396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856578-BF11-9F4D-A837-E435DD4B880A}" type="slidenum">
              <a:rPr lang="en-US" smtClean="0"/>
              <a:t>3</a:t>
            </a:fld>
            <a:endParaRPr lang="en-US"/>
          </a:p>
        </p:txBody>
      </p:sp>
    </p:spTree>
    <p:extLst>
      <p:ext uri="{BB962C8B-B14F-4D97-AF65-F5344CB8AC3E}">
        <p14:creationId xmlns:p14="http://schemas.microsoft.com/office/powerpoint/2010/main" val="369886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PCS expansion is a result of the CPCF negotiations. We’ve been advised that from Wednesday 29</a:t>
            </a:r>
            <a:r>
              <a:rPr lang="en-GB" baseline="30000" dirty="0"/>
              <a:t>th</a:t>
            </a:r>
            <a:r>
              <a:rPr lang="en-GB" dirty="0"/>
              <a:t> October (subject to changes to the clinical IT systems being on schedule) the expanded service will go live. I will give you an insight into what the changes are a little later but first let's get a better understanding on why we deliver PCS and reasons for expansion.</a:t>
            </a:r>
          </a:p>
          <a:p>
            <a:endParaRPr lang="en-GB" dirty="0"/>
          </a:p>
          <a:p>
            <a:r>
              <a:rPr lang="en-GB" dirty="0"/>
              <a:t>The Community Pharmacy Contraception Service and its expansion aligns with the Delivery Plan for recovering access to primary care which aims to increase access and convenience to contraception through pharmacies for millions of patients, whilst reducing pressure on other healthcare settings. </a:t>
            </a:r>
          </a:p>
          <a:p>
            <a:endParaRPr lang="en-GB" dirty="0"/>
          </a:p>
          <a:p>
            <a:r>
              <a:rPr lang="en-GB" dirty="0"/>
              <a:t>As well as the women’s strategy for England which is the first of its kind. A 10yr strategy to improve health outcomes, tackle health inequalities and enhance overall wellbeing.</a:t>
            </a:r>
          </a:p>
          <a:p>
            <a:endParaRPr lang="en-GB" dirty="0"/>
          </a:p>
          <a:p>
            <a:r>
              <a:rPr lang="en-GB" dirty="0"/>
              <a:t>And may I use this opportunity to remind you all that you have all at some point in your career if not on a weekly basis have delivered an emergency contraceptive pill service as it has been a locally commissioned service for around 25 years nationwide. This national model allows community pharmacy to be at the front and centre in providing individuals with greater choice and access
</a:t>
            </a:r>
          </a:p>
          <a:p>
            <a:endParaRPr lang="en-GB" dirty="0"/>
          </a:p>
        </p:txBody>
      </p:sp>
      <p:sp>
        <p:nvSpPr>
          <p:cNvPr id="4" name="Slide Number Placeholder 3"/>
          <p:cNvSpPr>
            <a:spLocks noGrp="1"/>
          </p:cNvSpPr>
          <p:nvPr>
            <p:ph type="sldNum" sz="quarter" idx="5"/>
          </p:nvPr>
        </p:nvSpPr>
        <p:spPr/>
        <p:txBody>
          <a:bodyPr/>
          <a:lstStyle/>
          <a:p>
            <a:fld id="{11856578-BF11-9F4D-A837-E435DD4B880A}" type="slidenum">
              <a:rPr lang="en-US" smtClean="0"/>
              <a:t>5</a:t>
            </a:fld>
            <a:endParaRPr lang="en-US"/>
          </a:p>
        </p:txBody>
      </p:sp>
    </p:spTree>
    <p:extLst>
      <p:ext uri="{BB962C8B-B14F-4D97-AF65-F5344CB8AC3E}">
        <p14:creationId xmlns:p14="http://schemas.microsoft.com/office/powerpoint/2010/main" val="72358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Service will be expanded to include EC and is covered by two </a:t>
            </a:r>
            <a:r>
              <a:rPr lang="en-GB"/>
              <a:t>new PGDS </a:t>
            </a:r>
            <a:r>
              <a:rPr lang="en-GB" dirty="0"/>
              <a:t>– Ulipristal and Levonorgestrel. Please read these PGDs as it also includes off-label use</a:t>
            </a:r>
          </a:p>
          <a:p>
            <a:endParaRPr lang="en-GB" dirty="0"/>
          </a:p>
          <a:p>
            <a:r>
              <a:rPr lang="en-GB" dirty="0"/>
              <a:t>Addition of </a:t>
            </a:r>
            <a:r>
              <a:rPr lang="en-GB" dirty="0" err="1"/>
              <a:t>drosperienone</a:t>
            </a:r>
            <a:r>
              <a:rPr lang="en-GB" dirty="0"/>
              <a:t> to the POP PGD which is licensed from menarche </a:t>
            </a:r>
            <a:r>
              <a:rPr lang="en-GB" dirty="0" err="1"/>
              <a:t>upto</a:t>
            </a:r>
            <a:r>
              <a:rPr lang="en-GB" dirty="0"/>
              <a:t> and including 49yrs. All other POPs can continue to be provided </a:t>
            </a:r>
            <a:r>
              <a:rPr lang="en-GB" dirty="0" err="1"/>
              <a:t>upto</a:t>
            </a:r>
            <a:r>
              <a:rPr lang="en-GB" dirty="0"/>
              <a:t> and including 54 yrs.</a:t>
            </a:r>
          </a:p>
          <a:p>
            <a:endParaRPr lang="en-GB" dirty="0"/>
          </a:p>
          <a:p>
            <a:r>
              <a:rPr lang="en-GB" dirty="0"/>
              <a:t>Going forward pharmacy technicians can deliver the service, which supports greater use of skill mix</a:t>
            </a:r>
          </a:p>
          <a:p>
            <a:endParaRPr lang="en-GB" dirty="0"/>
          </a:p>
          <a:p>
            <a:r>
              <a:rPr lang="en-GB" dirty="0"/>
              <a:t>Minimum of 6 months supply for ongoing supply. If a lesser amount is supplied you are expected to document your clinical reason. </a:t>
            </a:r>
          </a:p>
          <a:p>
            <a:endParaRPr lang="en-GB" dirty="0"/>
          </a:p>
          <a:p>
            <a:r>
              <a:rPr lang="en-GB" dirty="0"/>
              <a:t>Service fees – Supply of OC is £25 which was increased in April and oral EC will be £20 per consultation</a:t>
            </a:r>
          </a:p>
          <a:p>
            <a:endParaRPr lang="en-GB" dirty="0"/>
          </a:p>
        </p:txBody>
      </p:sp>
      <p:sp>
        <p:nvSpPr>
          <p:cNvPr id="4" name="Slide Number Placeholder 3"/>
          <p:cNvSpPr>
            <a:spLocks noGrp="1"/>
          </p:cNvSpPr>
          <p:nvPr>
            <p:ph type="sldNum" sz="quarter" idx="5"/>
          </p:nvPr>
        </p:nvSpPr>
        <p:spPr/>
        <p:txBody>
          <a:bodyPr/>
          <a:lstStyle/>
          <a:p>
            <a:fld id="{11856578-BF11-9F4D-A837-E435DD4B880A}" type="slidenum">
              <a:rPr lang="en-US" smtClean="0"/>
              <a:t>8</a:t>
            </a:fld>
            <a:endParaRPr lang="en-US"/>
          </a:p>
        </p:txBody>
      </p:sp>
    </p:spTree>
    <p:extLst>
      <p:ext uri="{BB962C8B-B14F-4D97-AF65-F5344CB8AC3E}">
        <p14:creationId xmlns:p14="http://schemas.microsoft.com/office/powerpoint/2010/main" val="163715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C6517-98F4-29FA-75AA-72EEB576E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BE0D5-1CF4-0B92-04E0-5880C2C42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864E2-5532-D145-1576-28F469EA8E12}"/>
              </a:ext>
            </a:extLst>
          </p:cNvPr>
          <p:cNvSpPr>
            <a:spLocks noGrp="1"/>
          </p:cNvSpPr>
          <p:nvPr>
            <p:ph type="body" idx="1"/>
          </p:nvPr>
        </p:nvSpPr>
        <p:spPr/>
        <p:txBody>
          <a:bodyPr/>
          <a:lstStyle/>
          <a:p>
            <a:r>
              <a:rPr lang="en-GB" dirty="0"/>
              <a:t>EHC – some key points but for more details refer to the CPE website which I have linked at the end of this presentation and the respective PGDs</a:t>
            </a:r>
          </a:p>
          <a:p>
            <a:endParaRPr lang="en-GB" dirty="0"/>
          </a:p>
          <a:p>
            <a:endParaRPr lang="en-GB" dirty="0"/>
          </a:p>
          <a:p>
            <a:r>
              <a:rPr lang="en-GB" dirty="0"/>
              <a:t>Repeat doses: within 7 days for LNG and 5 days for UPA</a:t>
            </a:r>
          </a:p>
          <a:p>
            <a:endParaRPr lang="en-GB" dirty="0"/>
          </a:p>
        </p:txBody>
      </p:sp>
      <p:sp>
        <p:nvSpPr>
          <p:cNvPr id="4" name="Slide Number Placeholder 3">
            <a:extLst>
              <a:ext uri="{FF2B5EF4-FFF2-40B4-BE49-F238E27FC236}">
                <a16:creationId xmlns:a16="http://schemas.microsoft.com/office/drawing/2014/main" id="{E01A3301-CC3B-7C51-0D36-EA0BBAA4895E}"/>
              </a:ext>
            </a:extLst>
          </p:cNvPr>
          <p:cNvSpPr>
            <a:spLocks noGrp="1"/>
          </p:cNvSpPr>
          <p:nvPr>
            <p:ph type="sldNum" sz="quarter" idx="5"/>
          </p:nvPr>
        </p:nvSpPr>
        <p:spPr/>
        <p:txBody>
          <a:bodyPr/>
          <a:lstStyle/>
          <a:p>
            <a:fld id="{11856578-BF11-9F4D-A837-E435DD4B880A}" type="slidenum">
              <a:rPr lang="en-US" smtClean="0"/>
              <a:t>9</a:t>
            </a:fld>
            <a:endParaRPr lang="en-US"/>
          </a:p>
        </p:txBody>
      </p:sp>
    </p:spTree>
    <p:extLst>
      <p:ext uri="{BB962C8B-B14F-4D97-AF65-F5344CB8AC3E}">
        <p14:creationId xmlns:p14="http://schemas.microsoft.com/office/powerpoint/2010/main" val="386125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64B52-E769-C811-00C7-879EDFF3B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3FCCF-04E8-20D7-E0DF-900AEDAD3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92C30-F2C6-E3CB-E501-447FB7C0D9F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C00A714-F1D9-5971-BD84-D46EE342285E}"/>
              </a:ext>
            </a:extLst>
          </p:cNvPr>
          <p:cNvSpPr>
            <a:spLocks noGrp="1"/>
          </p:cNvSpPr>
          <p:nvPr>
            <p:ph type="sldNum" sz="quarter" idx="5"/>
          </p:nvPr>
        </p:nvSpPr>
        <p:spPr/>
        <p:txBody>
          <a:bodyPr/>
          <a:lstStyle/>
          <a:p>
            <a:fld id="{29B9D439-0684-4FC3-8705-5A5F85408C58}" type="slidenum">
              <a:rPr lang="en-GB" smtClean="0"/>
              <a:t>11</a:t>
            </a:fld>
            <a:endParaRPr lang="en-GB"/>
          </a:p>
        </p:txBody>
      </p:sp>
    </p:spTree>
    <p:extLst>
      <p:ext uri="{BB962C8B-B14F-4D97-AF65-F5344CB8AC3E}">
        <p14:creationId xmlns:p14="http://schemas.microsoft.com/office/powerpoint/2010/main" val="139443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surgery to refer patients to pharmacy for ongoing supplies, remove OC from repeat prescription, in return support GPs with QOF by sharing BP and weight measurements via notes section.</a:t>
            </a:r>
          </a:p>
        </p:txBody>
      </p:sp>
      <p:sp>
        <p:nvSpPr>
          <p:cNvPr id="4" name="Slide Number Placeholder 3"/>
          <p:cNvSpPr>
            <a:spLocks noGrp="1"/>
          </p:cNvSpPr>
          <p:nvPr>
            <p:ph type="sldNum" sz="quarter" idx="5"/>
          </p:nvPr>
        </p:nvSpPr>
        <p:spPr/>
        <p:txBody>
          <a:bodyPr/>
          <a:lstStyle/>
          <a:p>
            <a:fld id="{45B89FD1-BDFE-467A-8F29-0B890EDFC3B3}" type="slidenum">
              <a:rPr lang="en-GB" smtClean="0"/>
              <a:t>12</a:t>
            </a:fld>
            <a:endParaRPr lang="en-GB"/>
          </a:p>
        </p:txBody>
      </p:sp>
    </p:spTree>
    <p:extLst>
      <p:ext uri="{BB962C8B-B14F-4D97-AF65-F5344CB8AC3E}">
        <p14:creationId xmlns:p14="http://schemas.microsoft.com/office/powerpoint/2010/main" val="2350244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GB" dirty="0"/>
              <a:t>Click to edit Master title style</a:t>
            </a:r>
            <a:endParaRPr lang="en-US" dirty="0"/>
          </a:p>
        </p:txBody>
      </p:sp>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ection 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11281" y="2773"/>
            <a:ext cx="12182138" cy="6852452"/>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386942" y="2276794"/>
            <a:ext cx="6100092" cy="3172785"/>
          </a:xfrm>
        </p:spPr>
        <p:txBody>
          <a:bodyPr anchor="t" anchorCtr="0">
            <a:normAutofit/>
          </a:bodyPr>
          <a:lstStyle>
            <a:lvl1pPr>
              <a:lnSpc>
                <a:spcPct val="110000"/>
              </a:lnSpc>
              <a:defRPr sz="5400">
                <a:solidFill>
                  <a:srgbClr val="47D1BA"/>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36014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ection 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11282" y="2773"/>
            <a:ext cx="12182136" cy="6852452"/>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386942" y="2276794"/>
            <a:ext cx="6100092" cy="3172785"/>
          </a:xfrm>
        </p:spPr>
        <p:txBody>
          <a:bodyPr anchor="t" anchorCtr="0">
            <a:normAutofit/>
          </a:bodyPr>
          <a:lstStyle>
            <a:lvl1pPr>
              <a:lnSpc>
                <a:spcPct val="110000"/>
              </a:lnSpc>
              <a:defRPr sz="54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527897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ection 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9864" y="5548"/>
            <a:ext cx="12182136" cy="6852451"/>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386942" y="2276794"/>
            <a:ext cx="6100092" cy="3172785"/>
          </a:xfrm>
        </p:spPr>
        <p:txBody>
          <a:bodyPr anchor="t" anchorCtr="0">
            <a:normAutofit/>
          </a:bodyPr>
          <a:lstStyle>
            <a:lvl1pPr>
              <a:lnSpc>
                <a:spcPct val="110000"/>
              </a:lnSpc>
              <a:defRPr sz="54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297772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1172150" y="703285"/>
            <a:ext cx="10175300" cy="2015367"/>
          </a:xfrm>
        </p:spPr>
        <p:txBody>
          <a:bodyPr anchor="t" anchorCtr="0">
            <a:normAutofit/>
          </a:bodyPr>
          <a:lstStyle>
            <a:lvl1pPr>
              <a:defRPr sz="54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1172150" y="3429000"/>
            <a:ext cx="10175300"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10/23/2025</a:t>
            </a:fld>
            <a:endParaRPr lang="en-US"/>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1157110" y="1825625"/>
            <a:ext cx="4862689"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491110" y="1825625"/>
            <a:ext cx="4862689"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10/23/2025</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103617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1165931" y="365125"/>
            <a:ext cx="10189457" cy="132556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1165931" y="1681163"/>
            <a:ext cx="4831644"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1165931" y="2718651"/>
            <a:ext cx="4831644" cy="347101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10/23/2025</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25352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10/23/2025</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210252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1196698" y="982436"/>
            <a:ext cx="3575327" cy="2198914"/>
          </a:xfrm>
        </p:spPr>
        <p:txBody>
          <a:bodyPr anchor="t" anchorCtr="0"/>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1196698" y="3429000"/>
            <a:ext cx="357532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10/23/2025</a:t>
            </a:fld>
            <a:endParaRPr lang="en-US"/>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560555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1200539" y="987424"/>
            <a:ext cx="3571486" cy="2172543"/>
          </a:xfrm>
        </p:spPr>
        <p:txBody>
          <a:bodyPr anchor="t" anchorCtr="0"/>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1200539" y="3429000"/>
            <a:ext cx="3571486"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10/23/2025</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762705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10/23/2025</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085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GB" dirty="0"/>
              <a:t>Click to edit Master title style</a:t>
            </a:r>
            <a:endParaRPr lang="en-US" dirty="0"/>
          </a:p>
        </p:txBody>
      </p:sp>
    </p:spTree>
    <p:extLst>
      <p:ext uri="{BB962C8B-B14F-4D97-AF65-F5344CB8AC3E}">
        <p14:creationId xmlns:p14="http://schemas.microsoft.com/office/powerpoint/2010/main" val="3907329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10/23/2025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2788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10/23/2025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254561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10/23/2025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9021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GB" dirty="0"/>
              <a:t>Click to edit Master title style</a:t>
            </a:r>
            <a:endParaRPr lang="en-US" dirty="0"/>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GB" dirty="0"/>
              <a:t>Click to edit Master title style</a:t>
            </a:r>
            <a:endParaRPr lang="en-US" dirty="0"/>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rgbClr val="47D1BA"/>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ection 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386942" y="2276794"/>
            <a:ext cx="6130776" cy="3172785"/>
          </a:xfrm>
        </p:spPr>
        <p:txBody>
          <a:bodyPr anchor="t" anchorCtr="0">
            <a:normAutofit/>
          </a:bodyPr>
          <a:lstStyle>
            <a:lvl1pPr>
              <a:lnSpc>
                <a:spcPct val="110000"/>
              </a:lnSpc>
              <a:defRPr sz="5400"/>
            </a:lvl1pPr>
          </a:lstStyle>
          <a:p>
            <a:r>
              <a:rPr lang="en-GB" dirty="0"/>
              <a:t>Click to edit Master title style</a:t>
            </a:r>
            <a:endParaRPr lang="en-US" dirty="0"/>
          </a:p>
        </p:txBody>
      </p:sp>
    </p:spTree>
    <p:extLst>
      <p:ext uri="{BB962C8B-B14F-4D97-AF65-F5344CB8AC3E}">
        <p14:creationId xmlns:p14="http://schemas.microsoft.com/office/powerpoint/2010/main" val="33507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ection 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386942" y="2276794"/>
            <a:ext cx="6130776" cy="3172785"/>
          </a:xfrm>
        </p:spPr>
        <p:txBody>
          <a:bodyPr anchor="t" anchorCtr="0">
            <a:normAutofit/>
          </a:bodyPr>
          <a:lstStyle>
            <a:lvl1pPr>
              <a:lnSpc>
                <a:spcPct val="110000"/>
              </a:lnSpc>
              <a:defRPr sz="5400"/>
            </a:lvl1pPr>
          </a:lstStyle>
          <a:p>
            <a:r>
              <a:rPr lang="en-GB" dirty="0"/>
              <a:t>Click to edit Master title style</a:t>
            </a:r>
            <a:endParaRPr lang="en-US" dirty="0"/>
          </a:p>
        </p:txBody>
      </p:sp>
    </p:spTree>
    <p:extLst>
      <p:ext uri="{BB962C8B-B14F-4D97-AF65-F5344CB8AC3E}">
        <p14:creationId xmlns:p14="http://schemas.microsoft.com/office/powerpoint/2010/main" val="321166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10/23/2025</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pic>
        <p:nvPicPr>
          <p:cNvPr id="10" name="Picture 9" descr="A blue and orange text on a black background&#10;&#10;Description automatically generated with medium confidence">
            <a:extLst>
              <a:ext uri="{FF2B5EF4-FFF2-40B4-BE49-F238E27FC236}">
                <a16:creationId xmlns:a16="http://schemas.microsoft.com/office/drawing/2014/main" id="{6D1DA007-3DD4-09B1-AF31-72286EDF8BBF}"/>
              </a:ext>
            </a:extLst>
          </p:cNvPr>
          <p:cNvPicPr>
            <a:picLocks noChangeAspect="1"/>
          </p:cNvPicPr>
          <p:nvPr userDrawn="1"/>
        </p:nvPicPr>
        <p:blipFill>
          <a:blip r:embed="rId24"/>
          <a:stretch>
            <a:fillRect/>
          </a:stretch>
        </p:blipFill>
        <p:spPr>
          <a:xfrm>
            <a:off x="192616" y="6400800"/>
            <a:ext cx="1506362" cy="322792"/>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63" r:id="rId8"/>
    <p:sldLayoutId id="2147483668" r:id="rId9"/>
    <p:sldLayoutId id="2147483664" r:id="rId10"/>
    <p:sldLayoutId id="2147483669" r:id="rId11"/>
    <p:sldLayoutId id="2147483670" r:id="rId12"/>
    <p:sldLayoutId id="2147483651" r:id="rId13"/>
    <p:sldLayoutId id="2147483652" r:id="rId14"/>
    <p:sldLayoutId id="2147483653" r:id="rId15"/>
    <p:sldLayoutId id="2147483654" r:id="rId16"/>
    <p:sldLayoutId id="2147483656" r:id="rId17"/>
    <p:sldLayoutId id="2147483657" r:id="rId18"/>
    <p:sldLayoutId id="2147483655" r:id="rId19"/>
    <p:sldLayoutId id="2147483673" r:id="rId20"/>
    <p:sldLayoutId id="2147483674" r:id="rId21"/>
    <p:sldLayoutId id="2147483675" r:id="rId22"/>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leicestershire-rutland.communitypharmacy.org.uk/national-services/advanced-services/pharmacy-contraception-service/" TargetMode="External"/><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cpe.org.uk/national-pharmacy-services/advanced-services/pharmacy-contraception-service/#:~:text=This%20page%20contains%20information%20about%20the%20Pharmacy%20Contraception,supply%20of%20oral%20contraception%20%28OC%29%20from%20community%20pharmacies." TargetMode="Externa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slido.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e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a:xfrm>
            <a:off x="694130" y="1730478"/>
            <a:ext cx="5740073" cy="4044358"/>
          </a:xfrm>
        </p:spPr>
        <p:txBody>
          <a:bodyPr/>
          <a:lstStyle/>
          <a:p>
            <a:r>
              <a:rPr lang="en-GB" dirty="0"/>
              <a:t>Pharmacy Contraception Service Workshop</a:t>
            </a:r>
            <a:endParaRPr lang="en-US" dirty="0"/>
          </a:p>
        </p:txBody>
      </p:sp>
      <p:pic>
        <p:nvPicPr>
          <p:cNvPr id="2" name="Picture 1" descr="A logo with text on it&#10;&#10;AI-generated content may be incorrect.">
            <a:extLst>
              <a:ext uri="{FF2B5EF4-FFF2-40B4-BE49-F238E27FC236}">
                <a16:creationId xmlns:a16="http://schemas.microsoft.com/office/drawing/2014/main" id="{721ED3C8-7822-033F-7CC7-2AE1EE6716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260" y="150330"/>
            <a:ext cx="4218214" cy="1580148"/>
          </a:xfrm>
          <a:prstGeom prst="rect">
            <a:avLst/>
          </a:prstGeom>
          <a:noFill/>
          <a:ln>
            <a:noFill/>
          </a:ln>
        </p:spPr>
      </p:pic>
      <p:sp>
        <p:nvSpPr>
          <p:cNvPr id="3" name="TextBox 2">
            <a:extLst>
              <a:ext uri="{FF2B5EF4-FFF2-40B4-BE49-F238E27FC236}">
                <a16:creationId xmlns:a16="http://schemas.microsoft.com/office/drawing/2014/main" id="{902BBD27-FE7B-C1E5-CCF0-0046D0B75280}"/>
              </a:ext>
            </a:extLst>
          </p:cNvPr>
          <p:cNvSpPr txBox="1"/>
          <p:nvPr/>
        </p:nvSpPr>
        <p:spPr>
          <a:xfrm>
            <a:off x="694130" y="5544274"/>
            <a:ext cx="2847723" cy="646331"/>
          </a:xfrm>
          <a:prstGeom prst="rect">
            <a:avLst/>
          </a:prstGeom>
          <a:noFill/>
        </p:spPr>
        <p:txBody>
          <a:bodyPr wrap="square" rtlCol="0">
            <a:spAutoFit/>
          </a:bodyPr>
          <a:lstStyle/>
          <a:p>
            <a:r>
              <a:rPr lang="en-GB" b="1" dirty="0"/>
              <a:t>WIFI: Hilton Honors WIFI</a:t>
            </a:r>
          </a:p>
          <a:p>
            <a:r>
              <a:rPr lang="en-GB" b="1" dirty="0"/>
              <a:t>Password: Welcome25</a:t>
            </a:r>
          </a:p>
        </p:txBody>
      </p:sp>
    </p:spTree>
    <p:extLst>
      <p:ext uri="{BB962C8B-B14F-4D97-AF65-F5344CB8AC3E}">
        <p14:creationId xmlns:p14="http://schemas.microsoft.com/office/powerpoint/2010/main" val="248830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0BB1E-3EE7-AE0D-A1E0-7B73877FA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C0436-DB43-D2EC-7E7D-FE406AF5A96E}"/>
              </a:ext>
            </a:extLst>
          </p:cNvPr>
          <p:cNvSpPr>
            <a:spLocks noGrp="1"/>
          </p:cNvSpPr>
          <p:nvPr>
            <p:ph type="title"/>
          </p:nvPr>
        </p:nvSpPr>
        <p:spPr/>
        <p:txBody>
          <a:bodyPr>
            <a:normAutofit fontScale="90000"/>
          </a:bodyPr>
          <a:lstStyle/>
          <a:p>
            <a:r>
              <a:rPr lang="en-GB" dirty="0"/>
              <a:t>Supporting Implementation and Ongoing Professional Development</a:t>
            </a:r>
            <a:endParaRPr lang="en-US" dirty="0"/>
          </a:p>
        </p:txBody>
      </p:sp>
    </p:spTree>
    <p:extLst>
      <p:ext uri="{BB962C8B-B14F-4D97-AF65-F5344CB8AC3E}">
        <p14:creationId xmlns:p14="http://schemas.microsoft.com/office/powerpoint/2010/main" val="220317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18CAB-A2E7-C2D5-B2E7-62728A38F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E6131-23B6-C12F-5F1C-0E440F474464}"/>
              </a:ext>
            </a:extLst>
          </p:cNvPr>
          <p:cNvSpPr>
            <a:spLocks noGrp="1"/>
          </p:cNvSpPr>
          <p:nvPr>
            <p:ph type="title"/>
          </p:nvPr>
        </p:nvSpPr>
        <p:spPr>
          <a:xfrm>
            <a:off x="5676900" y="284255"/>
            <a:ext cx="5908548" cy="816125"/>
          </a:xfrm>
        </p:spPr>
        <p:txBody>
          <a:bodyPr vert="horz" lIns="91440" tIns="45720" rIns="91440" bIns="45720" rtlCol="0" anchor="b">
            <a:normAutofit/>
          </a:bodyPr>
          <a:lstStyle/>
          <a:p>
            <a:r>
              <a:rPr lang="en-US" sz="4000" dirty="0"/>
              <a:t>Competency &amp; Training</a:t>
            </a:r>
            <a:endParaRPr lang="en-US" sz="4000" b="0" kern="1200" cap="all" baseline="0" dirty="0">
              <a:latin typeface="+mj-lt"/>
              <a:ea typeface="+mj-ea"/>
              <a:cs typeface="+mj-cs"/>
            </a:endParaRPr>
          </a:p>
        </p:txBody>
      </p:sp>
      <p:sp>
        <p:nvSpPr>
          <p:cNvPr id="8" name="TextBox 7">
            <a:extLst>
              <a:ext uri="{FF2B5EF4-FFF2-40B4-BE49-F238E27FC236}">
                <a16:creationId xmlns:a16="http://schemas.microsoft.com/office/drawing/2014/main" id="{DA206CB8-45CA-47A2-8F70-80995449C66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76900" y="1100379"/>
            <a:ext cx="5908548" cy="5611705"/>
          </a:xfrm>
          <a:prstGeom prst="rect">
            <a:avLst/>
          </a:prstGeom>
        </p:spPr>
        <p:txBody>
          <a:bodyPr>
            <a:noAutofit/>
          </a:bodyPr>
          <a:lstStyle/>
          <a:p>
            <a:pPr marL="285750" lvl="0" indent="-285750">
              <a:lnSpc>
                <a:spcPct val="130000"/>
              </a:lnSpc>
              <a:spcBef>
                <a:spcPts val="1000"/>
              </a:spcBef>
              <a:buClr>
                <a:srgbClr val="FF6E3B"/>
              </a:buClr>
              <a:buSzPct val="80000"/>
              <a:buFont typeface="Wingdings" panose="05000000000000000000" pitchFamily="2" charset="2"/>
              <a:buChar char="§"/>
            </a:pPr>
            <a:r>
              <a:rPr lang="en-GB" dirty="0">
                <a:solidFill>
                  <a:srgbClr val="0072CE"/>
                </a:solidFill>
                <a:latin typeface="DM Sans" pitchFamily="2" charset="77"/>
              </a:rPr>
              <a:t>Read all the information provided in the Resource Pack:</a:t>
            </a:r>
          </a:p>
          <a:p>
            <a:pPr lvl="1"/>
            <a:r>
              <a:rPr lang="en-GB" sz="1600" dirty="0">
                <a:solidFill>
                  <a:srgbClr val="0072CE"/>
                </a:solidFill>
                <a:latin typeface="DM Sans" pitchFamily="2" charset="77"/>
              </a:rPr>
              <a:t>Service Spec, PGDs, Summary of Changes, Top Tips, Signposting, FAQs, Formulary and Appointment Cards - </a:t>
            </a:r>
            <a:r>
              <a:rPr lang="en-GB" sz="1600" dirty="0">
                <a:solidFill>
                  <a:srgbClr val="0072CE"/>
                </a:solidFill>
                <a:latin typeface="DM Sans" pitchFamily="2" charset="77"/>
                <a:hlinkClick r:id="rId3">
                  <a:extLst>
                    <a:ext uri="{A12FA001-AC4F-418D-AE19-62706E023703}">
                      <ahyp:hlinkClr xmlns:ahyp="http://schemas.microsoft.com/office/drawing/2018/hyperlinkcolor" val="tx"/>
                    </a:ext>
                  </a:extLst>
                </a:hlinkClick>
              </a:rPr>
              <a:t>Pharmacy Contraception Service-Overview &amp; Local Support</a:t>
            </a:r>
            <a:endParaRPr lang="en-GB" sz="1600" dirty="0">
              <a:solidFill>
                <a:srgbClr val="0072CE"/>
              </a:solidFill>
              <a:latin typeface="DM Sans" pitchFamily="2" charset="77"/>
            </a:endParaRPr>
          </a:p>
          <a:p>
            <a:pPr lvl="1"/>
            <a:endParaRPr lang="en-GB" dirty="0">
              <a:solidFill>
                <a:srgbClr val="0072CE"/>
              </a:solidFill>
              <a:latin typeface="DM Sans" pitchFamily="2" charset="77"/>
            </a:endParaRPr>
          </a:p>
          <a:p>
            <a:pPr lvl="1"/>
            <a:endParaRPr lang="en-GB" dirty="0">
              <a:solidFill>
                <a:srgbClr val="0072CE"/>
              </a:solidFill>
              <a:latin typeface="DM Sans" pitchFamily="2" charset="77"/>
            </a:endParaRPr>
          </a:p>
          <a:p>
            <a:pPr lvl="1"/>
            <a:endParaRPr lang="en-GB" dirty="0">
              <a:solidFill>
                <a:srgbClr val="0072CE"/>
              </a:solidFill>
              <a:latin typeface="DM Sans" pitchFamily="2" charset="77"/>
            </a:endParaRPr>
          </a:p>
          <a:p>
            <a:pPr lvl="1"/>
            <a:endParaRPr lang="en-GB" dirty="0">
              <a:solidFill>
                <a:srgbClr val="0072CE"/>
              </a:solidFill>
              <a:latin typeface="DM Sans" pitchFamily="2" charset="77"/>
            </a:endParaRPr>
          </a:p>
          <a:p>
            <a:pPr lvl="1"/>
            <a:endParaRPr lang="en-GB" dirty="0">
              <a:solidFill>
                <a:srgbClr val="0072CE"/>
              </a:solidFill>
              <a:latin typeface="DM Sans" pitchFamily="2" charset="77"/>
            </a:endParaRPr>
          </a:p>
          <a:p>
            <a:pPr marL="228600" indent="-228600">
              <a:lnSpc>
                <a:spcPct val="130000"/>
              </a:lnSpc>
              <a:spcBef>
                <a:spcPts val="1000"/>
              </a:spcBef>
              <a:buClr>
                <a:srgbClr val="FF6E3B"/>
              </a:buClr>
              <a:buSzPct val="80000"/>
              <a:buFont typeface="Wingdings" pitchFamily="2" charset="2"/>
              <a:buChar char="§"/>
            </a:pPr>
            <a:endParaRPr lang="en-GB" dirty="0">
              <a:solidFill>
                <a:srgbClr val="0072CE"/>
              </a:solidFill>
              <a:latin typeface="DM Sans" pitchFamily="2" charset="77"/>
            </a:endParaRPr>
          </a:p>
          <a:p>
            <a:pPr marL="228600" indent="-228600">
              <a:lnSpc>
                <a:spcPct val="130000"/>
              </a:lnSpc>
              <a:spcBef>
                <a:spcPts val="1000"/>
              </a:spcBef>
              <a:buClr>
                <a:srgbClr val="FF6E3B"/>
              </a:buClr>
              <a:buSzPct val="80000"/>
              <a:buFont typeface="Wingdings" pitchFamily="2" charset="2"/>
              <a:buChar char="§"/>
            </a:pPr>
            <a:r>
              <a:rPr lang="en-GB" dirty="0">
                <a:solidFill>
                  <a:srgbClr val="0072CE"/>
                </a:solidFill>
                <a:latin typeface="DM Sans" pitchFamily="2" charset="77"/>
              </a:rPr>
              <a:t>CPE website: </a:t>
            </a:r>
            <a:r>
              <a:rPr lang="en-GB" dirty="0">
                <a:solidFill>
                  <a:srgbClr val="0072CE"/>
                </a:solidFill>
                <a:latin typeface="DM Sans" pitchFamily="2" charset="77"/>
                <a:hlinkClick r:id="rId4">
                  <a:extLst>
                    <a:ext uri="{A12FA001-AC4F-418D-AE19-62706E023703}">
                      <ahyp:hlinkClr xmlns:ahyp="http://schemas.microsoft.com/office/drawing/2018/hyperlinkcolor" val="tx"/>
                    </a:ext>
                  </a:extLst>
                </a:hlinkClick>
              </a:rPr>
              <a:t>Pharmacy Contraception Service (PCS) - Community Pharmacy England</a:t>
            </a:r>
            <a:endParaRPr lang="en-GB" dirty="0">
              <a:solidFill>
                <a:srgbClr val="0072CE"/>
              </a:solidFill>
              <a:latin typeface="DM Sans" pitchFamily="2" charset="77"/>
            </a:endParaRPr>
          </a:p>
        </p:txBody>
      </p:sp>
      <p:grpSp>
        <p:nvGrpSpPr>
          <p:cNvPr id="5" name="Group 4">
            <a:extLst>
              <a:ext uri="{FF2B5EF4-FFF2-40B4-BE49-F238E27FC236}">
                <a16:creationId xmlns:a16="http://schemas.microsoft.com/office/drawing/2014/main" id="{A6A417BC-3BFC-62B7-6B84-5D91505B518A}"/>
              </a:ext>
            </a:extLst>
          </p:cNvPr>
          <p:cNvGrpSpPr/>
          <p:nvPr/>
        </p:nvGrpSpPr>
        <p:grpSpPr>
          <a:xfrm>
            <a:off x="1100575" y="1147736"/>
            <a:ext cx="3239769" cy="4562528"/>
            <a:chOff x="1042209" y="1308100"/>
            <a:chExt cx="3239769" cy="4562528"/>
          </a:xfrm>
        </p:grpSpPr>
        <p:pic>
          <p:nvPicPr>
            <p:cNvPr id="12" name="Picture 11" descr="A screenshot of a computer&#10;&#10;AI-generated content may be incorrect.">
              <a:extLst>
                <a:ext uri="{FF2B5EF4-FFF2-40B4-BE49-F238E27FC236}">
                  <a16:creationId xmlns:a16="http://schemas.microsoft.com/office/drawing/2014/main" id="{91DFC38A-2CAC-C8B3-30A8-844FFD6D6C79}"/>
                </a:ext>
              </a:extLst>
            </p:cNvPr>
            <p:cNvPicPr>
              <a:picLocks noChangeAspect="1"/>
            </p:cNvPicPr>
            <p:nvPr/>
          </p:nvPicPr>
          <p:blipFill rotWithShape="1">
            <a:blip r:embed="rId5"/>
            <a:srcRect l="38850" t="16536" r="40208" b="30887"/>
            <a:stretch>
              <a:fillRect/>
            </a:stretch>
          </p:blipFill>
          <p:spPr bwMode="auto">
            <a:xfrm>
              <a:off x="1042209" y="1308100"/>
              <a:ext cx="1619884" cy="2288258"/>
            </a:xfrm>
            <a:prstGeom prst="rect">
              <a:avLst/>
            </a:prstGeom>
            <a:ln>
              <a:solidFill>
                <a:schemeClr val="tx1"/>
              </a:solidFill>
            </a:ln>
            <a:extLst>
              <a:ext uri="{53640926-AAD7-44D8-BBD7-CCE9431645EC}">
                <a14:shadowObscured xmlns:a14="http://schemas.microsoft.com/office/drawing/2010/main"/>
              </a:ext>
            </a:extLst>
          </p:spPr>
        </p:pic>
        <p:pic>
          <p:nvPicPr>
            <p:cNvPr id="10" name="Picture 9" descr="A screenshot of a computer&#10;&#10;AI-generated content may be incorrect.">
              <a:extLst>
                <a:ext uri="{FF2B5EF4-FFF2-40B4-BE49-F238E27FC236}">
                  <a16:creationId xmlns:a16="http://schemas.microsoft.com/office/drawing/2014/main" id="{692F0356-53C8-ABDC-7115-6932A90305EC}"/>
                </a:ext>
              </a:extLst>
            </p:cNvPr>
            <p:cNvPicPr>
              <a:picLocks noChangeAspect="1"/>
            </p:cNvPicPr>
            <p:nvPr/>
          </p:nvPicPr>
          <p:blipFill rotWithShape="1">
            <a:blip r:embed="rId6"/>
            <a:srcRect l="38967" t="16283" r="40267" b="32252"/>
            <a:stretch>
              <a:fillRect/>
            </a:stretch>
          </p:blipFill>
          <p:spPr bwMode="auto">
            <a:xfrm>
              <a:off x="1852151" y="2299970"/>
              <a:ext cx="1619885" cy="2258060"/>
            </a:xfrm>
            <a:prstGeom prst="rect">
              <a:avLst/>
            </a:prstGeom>
            <a:ln>
              <a:solidFill>
                <a:schemeClr val="tx1"/>
              </a:solid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9A541F5-3997-F56F-1153-494306E6523A}"/>
                </a:ext>
              </a:extLst>
            </p:cNvPr>
            <p:cNvPicPr>
              <a:picLocks noChangeAspect="1"/>
            </p:cNvPicPr>
            <p:nvPr/>
          </p:nvPicPr>
          <p:blipFill rotWithShape="1">
            <a:blip r:embed="rId7"/>
            <a:srcRect l="38985" t="16283" r="40346" b="32155"/>
            <a:stretch>
              <a:fillRect/>
            </a:stretch>
          </p:blipFill>
          <p:spPr bwMode="auto">
            <a:xfrm>
              <a:off x="2662093" y="3596358"/>
              <a:ext cx="1619885" cy="2274270"/>
            </a:xfrm>
            <a:prstGeom prst="rect">
              <a:avLst/>
            </a:prstGeom>
            <a:ln>
              <a:solidFill>
                <a:schemeClr val="tx1"/>
              </a:solidFill>
            </a:ln>
            <a:extLst>
              <a:ext uri="{53640926-AAD7-44D8-BBD7-CCE9431645EC}">
                <a14:shadowObscured xmlns:a14="http://schemas.microsoft.com/office/drawing/2010/main"/>
              </a:ext>
            </a:extLst>
          </p:spPr>
        </p:pic>
      </p:grpSp>
      <p:pic>
        <p:nvPicPr>
          <p:cNvPr id="3" name="Picture 2" descr="A logo with text on it&#10;&#10;AI-generated content may be incorrect.">
            <a:extLst>
              <a:ext uri="{FF2B5EF4-FFF2-40B4-BE49-F238E27FC236}">
                <a16:creationId xmlns:a16="http://schemas.microsoft.com/office/drawing/2014/main" id="{3C009129-6543-F576-53C5-67E6C422480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 y="6218582"/>
            <a:ext cx="1703540" cy="638148"/>
          </a:xfrm>
          <a:prstGeom prst="rect">
            <a:avLst/>
          </a:prstGeom>
          <a:noFill/>
          <a:ln>
            <a:noFill/>
          </a:ln>
        </p:spPr>
      </p:pic>
      <p:pic>
        <p:nvPicPr>
          <p:cNvPr id="4" name="Picture 3" descr="A qr code on a white background&#10;&#10;AI-generated content may be incorrect.">
            <a:extLst>
              <a:ext uri="{FF2B5EF4-FFF2-40B4-BE49-F238E27FC236}">
                <a16:creationId xmlns:a16="http://schemas.microsoft.com/office/drawing/2014/main" id="{F5DFF9DC-08A0-4613-1960-AC0A86B5DA3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66772" y="2906076"/>
            <a:ext cx="1528804" cy="1528804"/>
          </a:xfrm>
          <a:prstGeom prst="rect">
            <a:avLst/>
          </a:prstGeom>
          <a:noFill/>
          <a:ln>
            <a:noFill/>
          </a:ln>
        </p:spPr>
      </p:pic>
    </p:spTree>
    <p:extLst>
      <p:ext uri="{BB962C8B-B14F-4D97-AF65-F5344CB8AC3E}">
        <p14:creationId xmlns:p14="http://schemas.microsoft.com/office/powerpoint/2010/main" val="361702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E04A-117E-31C2-7C95-24168D407AB2}"/>
              </a:ext>
            </a:extLst>
          </p:cNvPr>
          <p:cNvSpPr>
            <a:spLocks noGrp="1"/>
          </p:cNvSpPr>
          <p:nvPr>
            <p:ph type="title"/>
          </p:nvPr>
        </p:nvSpPr>
        <p:spPr/>
        <p:txBody>
          <a:bodyPr>
            <a:normAutofit/>
          </a:bodyPr>
          <a:lstStyle/>
          <a:p>
            <a:r>
              <a:rPr lang="en-GB" sz="4000" dirty="0"/>
              <a:t>Next Steps</a:t>
            </a:r>
          </a:p>
        </p:txBody>
      </p:sp>
      <p:sp>
        <p:nvSpPr>
          <p:cNvPr id="3" name="Content Placeholder 2">
            <a:extLst>
              <a:ext uri="{FF2B5EF4-FFF2-40B4-BE49-F238E27FC236}">
                <a16:creationId xmlns:a16="http://schemas.microsoft.com/office/drawing/2014/main" id="{CE00E5CD-5311-3212-D5EC-0D6379C69B22}"/>
              </a:ext>
            </a:extLst>
          </p:cNvPr>
          <p:cNvSpPr>
            <a:spLocks noGrp="1"/>
          </p:cNvSpPr>
          <p:nvPr>
            <p:ph idx="1"/>
          </p:nvPr>
        </p:nvSpPr>
        <p:spPr>
          <a:xfrm>
            <a:off x="431172" y="1280367"/>
            <a:ext cx="11125032" cy="4905116"/>
          </a:xfrm>
        </p:spPr>
        <p:txBody>
          <a:bodyPr>
            <a:normAutofit fontScale="85000" lnSpcReduction="10000"/>
          </a:bodyPr>
          <a:lstStyle/>
          <a:p>
            <a:r>
              <a:rPr lang="en-GB" sz="2100" dirty="0"/>
              <a:t>Currently registered and wish to continue (including EC)? NO action required</a:t>
            </a:r>
          </a:p>
          <a:p>
            <a:r>
              <a:rPr lang="en-GB" sz="2100" dirty="0"/>
              <a:t>Currently registered but do not wish to deliver EC? De-register via the NHSBSA’s MYS portal before 29</a:t>
            </a:r>
            <a:r>
              <a:rPr lang="en-GB" sz="2100" baseline="30000" dirty="0"/>
              <a:t>th</a:t>
            </a:r>
            <a:r>
              <a:rPr lang="en-GB" sz="2100" dirty="0"/>
              <a:t> October</a:t>
            </a:r>
          </a:p>
          <a:p>
            <a:pPr lvl="1"/>
            <a:r>
              <a:rPr lang="en-GB" dirty="0"/>
              <a:t>De-registering from the service after 31st August 2025 will make you unable to fulfil the gateway criteria for the Pharmacy Quality Scheme 2025/26, and consequently any Aspiration payments you have already received will be re-claimed at a future date. In addition, to receive the Pharmacy First Clinical Pathways monthly payment from June 2025, pharmacies need to be signed up to provide both the Hypertension Case-Finding Service and PCS.</a:t>
            </a:r>
          </a:p>
          <a:p>
            <a:r>
              <a:rPr lang="en-GB" sz="2100" dirty="0"/>
              <a:t>Take aways</a:t>
            </a:r>
          </a:p>
          <a:p>
            <a:pPr lvl="1"/>
            <a:r>
              <a:rPr lang="en-GB" dirty="0"/>
              <a:t>Read Service Spec and PGDs</a:t>
            </a:r>
          </a:p>
          <a:p>
            <a:pPr lvl="1"/>
            <a:r>
              <a:rPr lang="en-GB" dirty="0"/>
              <a:t>Maximising service delivery – time allocation and engaging the whole pharmacy team</a:t>
            </a:r>
          </a:p>
          <a:p>
            <a:pPr lvl="1"/>
            <a:r>
              <a:rPr lang="en-GB" dirty="0"/>
              <a:t>The role of pharmacy technicians</a:t>
            </a:r>
          </a:p>
          <a:p>
            <a:pPr lvl="1"/>
            <a:r>
              <a:rPr lang="en-GB" dirty="0"/>
              <a:t>Initial conversation with your surgery</a:t>
            </a:r>
          </a:p>
          <a:p>
            <a:pPr lvl="2"/>
            <a:endParaRPr lang="en-GB" dirty="0"/>
          </a:p>
          <a:p>
            <a:pPr lvl="2"/>
            <a:endParaRPr lang="en-GB" dirty="0"/>
          </a:p>
        </p:txBody>
      </p:sp>
      <p:pic>
        <p:nvPicPr>
          <p:cNvPr id="7" name="Picture 6" descr="A logo with text on it&#10;&#10;AI-generated content may be incorrect.">
            <a:extLst>
              <a:ext uri="{FF2B5EF4-FFF2-40B4-BE49-F238E27FC236}">
                <a16:creationId xmlns:a16="http://schemas.microsoft.com/office/drawing/2014/main" id="{E3DEBAF7-46F2-FDDE-4DD8-417E1DFC5D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6218582"/>
            <a:ext cx="1703540" cy="638148"/>
          </a:xfrm>
          <a:prstGeom prst="rect">
            <a:avLst/>
          </a:prstGeom>
          <a:noFill/>
          <a:ln>
            <a:noFill/>
          </a:ln>
        </p:spPr>
      </p:pic>
    </p:spTree>
    <p:extLst>
      <p:ext uri="{BB962C8B-B14F-4D97-AF65-F5344CB8AC3E}">
        <p14:creationId xmlns:p14="http://schemas.microsoft.com/office/powerpoint/2010/main" val="308470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81116-9468-32C6-C288-1939D0E92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39C5E-B8F6-7C46-615C-7FBB2B4D6D3E}"/>
              </a:ext>
            </a:extLst>
          </p:cNvPr>
          <p:cNvSpPr>
            <a:spLocks noGrp="1"/>
          </p:cNvSpPr>
          <p:nvPr>
            <p:ph type="title"/>
          </p:nvPr>
        </p:nvSpPr>
        <p:spPr/>
        <p:txBody>
          <a:bodyPr>
            <a:normAutofit/>
          </a:bodyPr>
          <a:lstStyle/>
          <a:p>
            <a:r>
              <a:rPr lang="en-GB" dirty="0"/>
              <a:t>Q&amp;A</a:t>
            </a:r>
            <a:endParaRPr lang="en-US" dirty="0"/>
          </a:p>
        </p:txBody>
      </p:sp>
    </p:spTree>
    <p:extLst>
      <p:ext uri="{BB962C8B-B14F-4D97-AF65-F5344CB8AC3E}">
        <p14:creationId xmlns:p14="http://schemas.microsoft.com/office/powerpoint/2010/main" val="330613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32E61-9EE1-1409-79BD-40EE40D44E19}"/>
              </a:ext>
            </a:extLst>
          </p:cNvPr>
          <p:cNvSpPr>
            <a:spLocks noGrp="1"/>
          </p:cNvSpPr>
          <p:nvPr>
            <p:ph type="title"/>
          </p:nvPr>
        </p:nvSpPr>
        <p:spPr>
          <a:xfrm>
            <a:off x="1172150" y="703285"/>
            <a:ext cx="10175300" cy="950151"/>
          </a:xfrm>
        </p:spPr>
        <p:txBody>
          <a:bodyPr>
            <a:normAutofit fontScale="90000"/>
          </a:bodyPr>
          <a:lstStyle/>
          <a:p>
            <a:r>
              <a:rPr lang="en-GB" dirty="0"/>
              <a:t>Agenda</a:t>
            </a:r>
            <a:endParaRPr lang="en-US" dirty="0"/>
          </a:p>
        </p:txBody>
      </p:sp>
      <p:sp>
        <p:nvSpPr>
          <p:cNvPr id="3" name="Text Placeholder 2">
            <a:extLst>
              <a:ext uri="{FF2B5EF4-FFF2-40B4-BE49-F238E27FC236}">
                <a16:creationId xmlns:a16="http://schemas.microsoft.com/office/drawing/2014/main" id="{5AE5956F-809A-8047-2998-1E2AA1632DAD}"/>
              </a:ext>
            </a:extLst>
          </p:cNvPr>
          <p:cNvSpPr>
            <a:spLocks noGrp="1"/>
          </p:cNvSpPr>
          <p:nvPr>
            <p:ph type="body" idx="1"/>
          </p:nvPr>
        </p:nvSpPr>
        <p:spPr>
          <a:xfrm>
            <a:off x="1172150" y="1653436"/>
            <a:ext cx="10175300" cy="4084577"/>
          </a:xfrm>
        </p:spPr>
        <p:txBody>
          <a:bodyPr>
            <a:normAutofit/>
          </a:bodyPr>
          <a:lstStyle/>
          <a:p>
            <a:pPr marL="342900" indent="-342900">
              <a:buFont typeface="Arial" panose="020B0604020202020204" pitchFamily="34" charset="0"/>
              <a:buChar char="•"/>
            </a:pPr>
            <a:r>
              <a:rPr lang="en-GB" dirty="0"/>
              <a:t>Overview of the Pharmacy Contraception Service</a:t>
            </a:r>
          </a:p>
          <a:p>
            <a:pPr marL="342900" indent="-342900">
              <a:buFont typeface="Arial" panose="020B0604020202020204" pitchFamily="34" charset="0"/>
              <a:buChar char="•"/>
            </a:pPr>
            <a:r>
              <a:rPr lang="en-GB" dirty="0"/>
              <a:t>Understanding the Upcoming Service Changes</a:t>
            </a:r>
          </a:p>
          <a:p>
            <a:pPr marL="342900" lvl="0" indent="-342900">
              <a:buFont typeface="Arial" panose="020B0604020202020204" pitchFamily="34" charset="0"/>
              <a:buChar char="•"/>
            </a:pPr>
            <a:r>
              <a:rPr lang="en-GB" dirty="0"/>
              <a:t>Guest Speaker: Anthony Singh (Lead Clinical Pharmacist) – Delivering High-Quality Contraception Consultations</a:t>
            </a:r>
          </a:p>
          <a:p>
            <a:pPr marL="342900" lvl="0" indent="-342900">
              <a:buFont typeface="Arial" panose="020B0604020202020204" pitchFamily="34" charset="0"/>
              <a:buChar char="•"/>
            </a:pPr>
            <a:r>
              <a:rPr lang="en-GB" dirty="0"/>
              <a:t>Guest Speaker: Nadya Jethwa (Lead Clinical Pharmacist and Pharmacy Contractor): Creating a Service-Driven Pharmacy: Culture, Systems and Success</a:t>
            </a:r>
          </a:p>
          <a:p>
            <a:pPr marL="342900" indent="-342900">
              <a:buFont typeface="Arial" panose="020B0604020202020204" pitchFamily="34" charset="0"/>
              <a:buChar char="•"/>
            </a:pPr>
            <a:r>
              <a:rPr lang="en-GB" dirty="0"/>
              <a:t>Supporting Implementation and Ongoing Professional Development</a:t>
            </a:r>
          </a:p>
          <a:p>
            <a:pPr marL="342900" indent="-342900">
              <a:buFont typeface="Arial" panose="020B0604020202020204" pitchFamily="34" charset="0"/>
              <a:buChar char="•"/>
            </a:pPr>
            <a:r>
              <a:rPr lang="en-GB" dirty="0"/>
              <a:t>Q&amp;A and feedback</a:t>
            </a:r>
          </a:p>
        </p:txBody>
      </p:sp>
      <p:pic>
        <p:nvPicPr>
          <p:cNvPr id="4" name="Picture 3" descr="A logo with text on it&#10;&#10;AI-generated content may be incorrect.">
            <a:extLst>
              <a:ext uri="{FF2B5EF4-FFF2-40B4-BE49-F238E27FC236}">
                <a16:creationId xmlns:a16="http://schemas.microsoft.com/office/drawing/2014/main" id="{2C6CA203-2A40-C75E-32C6-8BE48D5F5B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6218582"/>
            <a:ext cx="1703540" cy="638148"/>
          </a:xfrm>
          <a:prstGeom prst="rect">
            <a:avLst/>
          </a:prstGeom>
          <a:noFill/>
          <a:ln>
            <a:noFill/>
          </a:ln>
        </p:spPr>
      </p:pic>
      <p:sp>
        <p:nvSpPr>
          <p:cNvPr id="6" name="TextBox 5">
            <a:extLst>
              <a:ext uri="{FF2B5EF4-FFF2-40B4-BE49-F238E27FC236}">
                <a16:creationId xmlns:a16="http://schemas.microsoft.com/office/drawing/2014/main" id="{4CBC6B04-1FA4-07B1-12D4-3E5B0164DF1E}"/>
              </a:ext>
            </a:extLst>
          </p:cNvPr>
          <p:cNvSpPr txBox="1"/>
          <p:nvPr/>
        </p:nvSpPr>
        <p:spPr>
          <a:xfrm>
            <a:off x="2855811" y="6148844"/>
            <a:ext cx="6807978" cy="523220"/>
          </a:xfrm>
          <a:prstGeom prst="rect">
            <a:avLst/>
          </a:prstGeom>
          <a:noFill/>
        </p:spPr>
        <p:txBody>
          <a:bodyPr wrap="square">
            <a:spAutoFit/>
          </a:bodyPr>
          <a:lstStyle/>
          <a:p>
            <a:pPr marL="0" indent="0" algn="ctr">
              <a:buNone/>
            </a:pPr>
            <a:r>
              <a:rPr lang="en-GB" sz="1400" dirty="0">
                <a:solidFill>
                  <a:srgbClr val="0072CE"/>
                </a:solidFill>
                <a:latin typeface="DM Sans" pitchFamily="2" charset="77"/>
              </a:rPr>
              <a:t>This event is sponsored by </a:t>
            </a:r>
            <a:r>
              <a:rPr lang="en-GB" sz="1400" dirty="0" err="1">
                <a:solidFill>
                  <a:srgbClr val="0072CE"/>
                </a:solidFill>
                <a:latin typeface="DM Sans" pitchFamily="2" charset="77"/>
              </a:rPr>
              <a:t>Exeltis</a:t>
            </a:r>
            <a:r>
              <a:rPr lang="en-GB" sz="1400" dirty="0">
                <a:solidFill>
                  <a:srgbClr val="0072CE"/>
                </a:solidFill>
                <a:latin typeface="DM Sans" pitchFamily="2" charset="77"/>
              </a:rPr>
              <a:t>. </a:t>
            </a:r>
          </a:p>
          <a:p>
            <a:pPr marL="0" indent="0" algn="ctr">
              <a:buNone/>
            </a:pPr>
            <a:r>
              <a:rPr lang="en-GB" sz="1400" dirty="0">
                <a:solidFill>
                  <a:srgbClr val="0072CE"/>
                </a:solidFill>
                <a:latin typeface="DM Sans" pitchFamily="2" charset="77"/>
              </a:rPr>
              <a:t>The agenda has been developed independently.</a:t>
            </a:r>
          </a:p>
        </p:txBody>
      </p:sp>
    </p:spTree>
    <p:extLst>
      <p:ext uri="{BB962C8B-B14F-4D97-AF65-F5344CB8AC3E}">
        <p14:creationId xmlns:p14="http://schemas.microsoft.com/office/powerpoint/2010/main" val="68155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C0179-EA7C-666D-3458-0E13CAB93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94A0F-0108-EF8C-8285-A5813B3DBC18}"/>
              </a:ext>
            </a:extLst>
          </p:cNvPr>
          <p:cNvSpPr>
            <a:spLocks noGrp="1"/>
          </p:cNvSpPr>
          <p:nvPr>
            <p:ph type="title"/>
          </p:nvPr>
        </p:nvSpPr>
        <p:spPr>
          <a:xfrm>
            <a:off x="1172150" y="703285"/>
            <a:ext cx="10175300" cy="950151"/>
          </a:xfrm>
        </p:spPr>
        <p:txBody>
          <a:bodyPr>
            <a:normAutofit fontScale="90000"/>
          </a:bodyPr>
          <a:lstStyle/>
          <a:p>
            <a:r>
              <a:rPr lang="en-GB" dirty="0"/>
              <a:t>Slido</a:t>
            </a:r>
            <a:endParaRPr lang="en-US" dirty="0"/>
          </a:p>
        </p:txBody>
      </p:sp>
      <p:sp>
        <p:nvSpPr>
          <p:cNvPr id="3" name="Text Placeholder 2">
            <a:extLst>
              <a:ext uri="{FF2B5EF4-FFF2-40B4-BE49-F238E27FC236}">
                <a16:creationId xmlns:a16="http://schemas.microsoft.com/office/drawing/2014/main" id="{A9AE559E-1EBF-FD52-E585-0174CC73AA40}"/>
              </a:ext>
            </a:extLst>
          </p:cNvPr>
          <p:cNvSpPr>
            <a:spLocks noGrp="1"/>
          </p:cNvSpPr>
          <p:nvPr>
            <p:ph type="body" idx="1"/>
          </p:nvPr>
        </p:nvSpPr>
        <p:spPr>
          <a:xfrm>
            <a:off x="1172150" y="1653436"/>
            <a:ext cx="10175300" cy="4084577"/>
          </a:xfrm>
        </p:spPr>
        <p:txBody>
          <a:bodyPr>
            <a:noAutofit/>
          </a:bodyPr>
          <a:lstStyle/>
          <a:p>
            <a:pPr marL="342900" indent="-342900">
              <a:buFont typeface="Arial" panose="020B0604020202020204" pitchFamily="34" charset="0"/>
              <a:buChar char="•"/>
            </a:pPr>
            <a:r>
              <a:rPr lang="en-GB" sz="1800" dirty="0">
                <a:hlinkClick r:id="rId3"/>
              </a:rPr>
              <a:t>WIFI: Hilton Honors WIFI</a:t>
            </a:r>
          </a:p>
          <a:p>
            <a:pPr marL="342900" indent="-342900">
              <a:buFont typeface="Arial" panose="020B0604020202020204" pitchFamily="34" charset="0"/>
              <a:buChar char="•"/>
            </a:pPr>
            <a:r>
              <a:rPr lang="en-GB" sz="1800" dirty="0">
                <a:hlinkClick r:id="rId3"/>
              </a:rPr>
              <a:t>Password: Welcome25</a:t>
            </a:r>
          </a:p>
          <a:p>
            <a:pPr marL="342900" indent="-342900">
              <a:buFont typeface="Arial" panose="020B0604020202020204" pitchFamily="34" charset="0"/>
              <a:buChar char="•"/>
            </a:pPr>
            <a:r>
              <a:rPr lang="en-GB" sz="1800" dirty="0">
                <a:hlinkClick r:id="rId3"/>
              </a:rPr>
              <a:t>www.slido.com</a:t>
            </a:r>
            <a:endParaRPr lang="en-GB" sz="1800" dirty="0"/>
          </a:p>
          <a:p>
            <a:pPr marL="342900" indent="-342900">
              <a:buFont typeface="Arial" panose="020B0604020202020204" pitchFamily="34" charset="0"/>
              <a:buChar char="•"/>
            </a:pPr>
            <a:r>
              <a:rPr lang="en-GB" sz="1800" dirty="0"/>
              <a:t>Code: #1246421</a:t>
            </a:r>
          </a:p>
        </p:txBody>
      </p:sp>
      <p:pic>
        <p:nvPicPr>
          <p:cNvPr id="4" name="Picture 3" descr="A logo with text on it&#10;&#10;AI-generated content may be incorrect.">
            <a:extLst>
              <a:ext uri="{FF2B5EF4-FFF2-40B4-BE49-F238E27FC236}">
                <a16:creationId xmlns:a16="http://schemas.microsoft.com/office/drawing/2014/main" id="{90D6E180-3B57-3867-42E7-3FE8E9333A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6218582"/>
            <a:ext cx="1703540" cy="638148"/>
          </a:xfrm>
          <a:prstGeom prst="rect">
            <a:avLst/>
          </a:prstGeom>
          <a:noFill/>
          <a:ln>
            <a:noFill/>
          </a:ln>
        </p:spPr>
      </p:pic>
      <p:pic>
        <p:nvPicPr>
          <p:cNvPr id="6" name="Picture 5">
            <a:extLst>
              <a:ext uri="{FF2B5EF4-FFF2-40B4-BE49-F238E27FC236}">
                <a16:creationId xmlns:a16="http://schemas.microsoft.com/office/drawing/2014/main" id="{1F443C33-8171-C59E-A822-4D865EDC6CA0}"/>
              </a:ext>
            </a:extLst>
          </p:cNvPr>
          <p:cNvPicPr>
            <a:picLocks noChangeAspect="1"/>
          </p:cNvPicPr>
          <p:nvPr/>
        </p:nvPicPr>
        <p:blipFill>
          <a:blip r:embed="rId5"/>
          <a:srcRect l="2873" t="16331" r="80851" b="53759"/>
          <a:stretch>
            <a:fillRect/>
          </a:stretch>
        </p:blipFill>
        <p:spPr>
          <a:xfrm>
            <a:off x="1534869" y="3749578"/>
            <a:ext cx="1963675" cy="2029764"/>
          </a:xfrm>
          <a:prstGeom prst="rect">
            <a:avLst/>
          </a:prstGeom>
        </p:spPr>
      </p:pic>
      <p:pic>
        <p:nvPicPr>
          <p:cNvPr id="8" name="Picture 7" descr="Wooden blocks with question marks">
            <a:extLst>
              <a:ext uri="{FF2B5EF4-FFF2-40B4-BE49-F238E27FC236}">
                <a16:creationId xmlns:a16="http://schemas.microsoft.com/office/drawing/2014/main" id="{D52675CD-8CDE-E50A-DE08-44917768B874}"/>
              </a:ext>
            </a:extLst>
          </p:cNvPr>
          <p:cNvPicPr>
            <a:picLocks noChangeAspect="1"/>
          </p:cNvPicPr>
          <p:nvPr/>
        </p:nvPicPr>
        <p:blipFill>
          <a:blip r:embed="rId6"/>
          <a:stretch>
            <a:fillRect/>
          </a:stretch>
        </p:blipFill>
        <p:spPr>
          <a:xfrm rot="5400000">
            <a:off x="6477000" y="1143001"/>
            <a:ext cx="6858001" cy="4572000"/>
          </a:xfrm>
          <a:prstGeom prst="rect">
            <a:avLst/>
          </a:prstGeom>
        </p:spPr>
      </p:pic>
    </p:spTree>
    <p:extLst>
      <p:ext uri="{BB962C8B-B14F-4D97-AF65-F5344CB8AC3E}">
        <p14:creationId xmlns:p14="http://schemas.microsoft.com/office/powerpoint/2010/main" val="139908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7E5C-E4CE-D203-6F60-A4E6B0ABF1AE}"/>
              </a:ext>
            </a:extLst>
          </p:cNvPr>
          <p:cNvSpPr>
            <a:spLocks noGrp="1"/>
          </p:cNvSpPr>
          <p:nvPr>
            <p:ph type="title"/>
          </p:nvPr>
        </p:nvSpPr>
        <p:spPr/>
        <p:txBody>
          <a:bodyPr>
            <a:normAutofit fontScale="90000"/>
          </a:bodyPr>
          <a:lstStyle/>
          <a:p>
            <a:r>
              <a:rPr lang="en-GB" dirty="0"/>
              <a:t>Overview of the Pharmacy Contraception Service</a:t>
            </a:r>
            <a:endParaRPr lang="en-US" dirty="0"/>
          </a:p>
        </p:txBody>
      </p:sp>
    </p:spTree>
    <p:extLst>
      <p:ext uri="{BB962C8B-B14F-4D97-AF65-F5344CB8AC3E}">
        <p14:creationId xmlns:p14="http://schemas.microsoft.com/office/powerpoint/2010/main" val="92340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59389-C6C4-0152-7D74-9CADA04AED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9F62B-2F9F-D9D8-3231-AC6ECA49C953}"/>
              </a:ext>
            </a:extLst>
          </p:cNvPr>
          <p:cNvSpPr>
            <a:spLocks noGrp="1"/>
          </p:cNvSpPr>
          <p:nvPr>
            <p:ph sz="quarter" idx="14"/>
          </p:nvPr>
        </p:nvSpPr>
        <p:spPr>
          <a:xfrm>
            <a:off x="429767" y="1539489"/>
            <a:ext cx="5666233" cy="4679093"/>
          </a:xfrm>
        </p:spPr>
        <p:txBody>
          <a:bodyPr>
            <a:noAutofit/>
          </a:bodyPr>
          <a:lstStyle/>
          <a:p>
            <a:pPr>
              <a:lnSpc>
                <a:spcPct val="120000"/>
              </a:lnSpc>
              <a:spcBef>
                <a:spcPts val="2500"/>
              </a:spcBef>
              <a:spcAft>
                <a:spcPts val="600"/>
              </a:spcAft>
            </a:pPr>
            <a:r>
              <a:rPr lang="en-GB" sz="1400" dirty="0"/>
              <a:t>Following negotiations for the CPCF, an expansion of the Pharmacy Contraception Service (PCS) was agreed to include oral emergency contraception (EC)</a:t>
            </a:r>
          </a:p>
          <a:p>
            <a:pPr>
              <a:lnSpc>
                <a:spcPct val="120000"/>
              </a:lnSpc>
              <a:spcBef>
                <a:spcPts val="2500"/>
              </a:spcBef>
              <a:spcAft>
                <a:spcPts val="600"/>
              </a:spcAft>
            </a:pPr>
            <a:r>
              <a:rPr lang="en-GB" sz="1400" b="1" dirty="0"/>
              <a:t>Provisional date: Wednesday 29</a:t>
            </a:r>
            <a:r>
              <a:rPr lang="en-GB" sz="1400" b="1" baseline="30000" dirty="0"/>
              <a:t>th</a:t>
            </a:r>
            <a:r>
              <a:rPr lang="en-GB" sz="1400" b="1" dirty="0"/>
              <a:t> October 2025</a:t>
            </a:r>
          </a:p>
          <a:p>
            <a:pPr marL="285750" lvl="1" indent="-285750">
              <a:lnSpc>
                <a:spcPct val="120000"/>
              </a:lnSpc>
              <a:spcBef>
                <a:spcPts val="1000"/>
              </a:spcBef>
              <a:spcAft>
                <a:spcPts val="600"/>
              </a:spcAft>
            </a:pPr>
            <a:r>
              <a:rPr lang="en-GB" sz="1400" dirty="0"/>
              <a:t>Delivery plan for recovering access to primary care (May 2023)</a:t>
            </a:r>
          </a:p>
          <a:p>
            <a:pPr marL="742950" lvl="2" indent="-285750">
              <a:lnSpc>
                <a:spcPct val="120000"/>
              </a:lnSpc>
              <a:spcBef>
                <a:spcPts val="1000"/>
              </a:spcBef>
              <a:spcAft>
                <a:spcPts val="600"/>
              </a:spcAft>
              <a:buFont typeface="Arial" panose="020B0604020202020204" pitchFamily="34" charset="0"/>
              <a:buChar char="•"/>
            </a:pPr>
            <a:r>
              <a:rPr lang="en-GB" sz="1200" dirty="0"/>
              <a:t>The service improves access, making it more convenient for patients and reduces demand on other healthcare settings. </a:t>
            </a:r>
          </a:p>
          <a:p>
            <a:pPr marL="285750" lvl="1" indent="-285750">
              <a:lnSpc>
                <a:spcPct val="120000"/>
              </a:lnSpc>
              <a:spcBef>
                <a:spcPts val="1000"/>
              </a:spcBef>
              <a:spcAft>
                <a:spcPts val="600"/>
              </a:spcAft>
            </a:pPr>
            <a:r>
              <a:rPr lang="en-GB" sz="1400" dirty="0"/>
              <a:t>The Women’s Health Strategy for England (Aug 2022)</a:t>
            </a:r>
          </a:p>
          <a:p>
            <a:pPr marL="742950" lvl="2" indent="-285750">
              <a:lnSpc>
                <a:spcPct val="120000"/>
              </a:lnSpc>
              <a:spcBef>
                <a:spcPts val="1000"/>
              </a:spcBef>
              <a:spcAft>
                <a:spcPts val="600"/>
              </a:spcAft>
              <a:buFont typeface="Arial" panose="020B0604020202020204" pitchFamily="34" charset="0"/>
              <a:buChar char="•"/>
            </a:pPr>
            <a:r>
              <a:rPr lang="en-GB" sz="1200" dirty="0"/>
              <a:t>The governments 10-year strategy to improve health outcomes, tackle health inequalities and enhance overall wellbeing.</a:t>
            </a:r>
          </a:p>
          <a:p>
            <a:pPr marL="285750" lvl="1" indent="-285750">
              <a:lnSpc>
                <a:spcPct val="120000"/>
              </a:lnSpc>
              <a:spcBef>
                <a:spcPts val="1000"/>
              </a:spcBef>
              <a:spcAft>
                <a:spcPts val="600"/>
              </a:spcAft>
            </a:pPr>
            <a:r>
              <a:rPr lang="en-GB" sz="1400" dirty="0"/>
              <a:t>Community Pharmacy has been providing EC for around 25 years</a:t>
            </a:r>
          </a:p>
        </p:txBody>
      </p:sp>
      <p:pic>
        <p:nvPicPr>
          <p:cNvPr id="7" name="Content Placeholder 6" descr="Man attending clients at pharmacy.">
            <a:extLst>
              <a:ext uri="{FF2B5EF4-FFF2-40B4-BE49-F238E27FC236}">
                <a16:creationId xmlns:a16="http://schemas.microsoft.com/office/drawing/2014/main" id="{A1AA35DA-3A09-1BC0-D5E7-19BC6422B6E5}"/>
              </a:ext>
            </a:extLst>
          </p:cNvPr>
          <p:cNvPicPr>
            <a:picLocks noChangeAspect="1"/>
          </p:cNvPicPr>
          <p:nvPr/>
        </p:nvPicPr>
        <p:blipFill>
          <a:blip r:embed="rId3"/>
          <a:srcRect r="32674" b="1"/>
          <a:stretch>
            <a:fillRect/>
          </a:stretch>
        </p:blipFill>
        <p:spPr>
          <a:xfrm>
            <a:off x="6651321" y="1125865"/>
            <a:ext cx="5540679" cy="5493238"/>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noFill/>
        </p:spPr>
      </p:pic>
      <p:pic>
        <p:nvPicPr>
          <p:cNvPr id="8" name="Picture 7" descr="A logo with text on it&#10;&#10;AI-generated content may be incorrect.">
            <a:extLst>
              <a:ext uri="{FF2B5EF4-FFF2-40B4-BE49-F238E27FC236}">
                <a16:creationId xmlns:a16="http://schemas.microsoft.com/office/drawing/2014/main" id="{2BF0E83B-614E-BB94-7503-B588D22EC3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6218582"/>
            <a:ext cx="1703540" cy="638148"/>
          </a:xfrm>
          <a:prstGeom prst="rect">
            <a:avLst/>
          </a:prstGeom>
          <a:noFill/>
          <a:ln>
            <a:noFill/>
          </a:ln>
        </p:spPr>
      </p:pic>
      <p:sp>
        <p:nvSpPr>
          <p:cNvPr id="9" name="Title 1">
            <a:extLst>
              <a:ext uri="{FF2B5EF4-FFF2-40B4-BE49-F238E27FC236}">
                <a16:creationId xmlns:a16="http://schemas.microsoft.com/office/drawing/2014/main" id="{43F68E76-4BE1-C1F3-A628-B5415C5BBBD7}"/>
              </a:ext>
            </a:extLst>
          </p:cNvPr>
          <p:cNvSpPr>
            <a:spLocks noGrp="1"/>
          </p:cNvSpPr>
          <p:nvPr>
            <p:ph type="title"/>
          </p:nvPr>
        </p:nvSpPr>
        <p:spPr>
          <a:xfrm>
            <a:off x="429767" y="185351"/>
            <a:ext cx="6221554" cy="1354138"/>
          </a:xfrm>
        </p:spPr>
        <p:txBody>
          <a:bodyPr>
            <a:noAutofit/>
          </a:bodyPr>
          <a:lstStyle/>
          <a:p>
            <a:r>
              <a:rPr lang="en-GB" sz="4000" dirty="0"/>
              <a:t>Background and Service Objectives</a:t>
            </a:r>
          </a:p>
        </p:txBody>
      </p:sp>
    </p:spTree>
    <p:extLst>
      <p:ext uri="{BB962C8B-B14F-4D97-AF65-F5344CB8AC3E}">
        <p14:creationId xmlns:p14="http://schemas.microsoft.com/office/powerpoint/2010/main" val="309988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9A4A-F88B-12A4-9A84-B92D5446EC9B}"/>
              </a:ext>
            </a:extLst>
          </p:cNvPr>
          <p:cNvSpPr>
            <a:spLocks noGrp="1"/>
          </p:cNvSpPr>
          <p:nvPr>
            <p:ph type="title"/>
          </p:nvPr>
        </p:nvSpPr>
        <p:spPr>
          <a:xfrm>
            <a:off x="558935" y="320343"/>
            <a:ext cx="10191750" cy="638149"/>
          </a:xfrm>
        </p:spPr>
        <p:txBody>
          <a:bodyPr>
            <a:normAutofit fontScale="90000"/>
          </a:bodyPr>
          <a:lstStyle/>
          <a:p>
            <a:r>
              <a:rPr lang="en-GB" dirty="0"/>
              <a:t>Service Delivery Data</a:t>
            </a:r>
          </a:p>
        </p:txBody>
      </p:sp>
      <p:pic>
        <p:nvPicPr>
          <p:cNvPr id="3" name="Picture 2" descr="A logo with text on it&#10;&#10;AI-generated content may be incorrect.">
            <a:extLst>
              <a:ext uri="{FF2B5EF4-FFF2-40B4-BE49-F238E27FC236}">
                <a16:creationId xmlns:a16="http://schemas.microsoft.com/office/drawing/2014/main" id="{C0F3440F-DA2E-5662-41EE-9DF137B58B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6218582"/>
            <a:ext cx="1703540" cy="638148"/>
          </a:xfrm>
          <a:prstGeom prst="rect">
            <a:avLst/>
          </a:prstGeom>
          <a:noFill/>
          <a:ln>
            <a:noFill/>
          </a:ln>
        </p:spPr>
      </p:pic>
      <p:graphicFrame>
        <p:nvGraphicFramePr>
          <p:cNvPr id="4" name="Chart 3">
            <a:extLst>
              <a:ext uri="{FF2B5EF4-FFF2-40B4-BE49-F238E27FC236}">
                <a16:creationId xmlns:a16="http://schemas.microsoft.com/office/drawing/2014/main" id="{D730B4F4-C702-28E7-F3D2-C94A50D27D3D}"/>
              </a:ext>
            </a:extLst>
          </p:cNvPr>
          <p:cNvGraphicFramePr>
            <a:graphicFrameLocks/>
          </p:cNvGraphicFramePr>
          <p:nvPr>
            <p:extLst>
              <p:ext uri="{D42A27DB-BD31-4B8C-83A1-F6EECF244321}">
                <p14:modId xmlns:p14="http://schemas.microsoft.com/office/powerpoint/2010/main" val="308427808"/>
              </p:ext>
            </p:extLst>
          </p:nvPr>
        </p:nvGraphicFramePr>
        <p:xfrm>
          <a:off x="6096000" y="3429000"/>
          <a:ext cx="5437761" cy="278958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B77DE191-4BBB-F512-DF83-2DE3B4A77D8B}"/>
              </a:ext>
            </a:extLst>
          </p:cNvPr>
          <p:cNvPicPr>
            <a:picLocks noChangeAspect="1"/>
          </p:cNvPicPr>
          <p:nvPr/>
        </p:nvPicPr>
        <p:blipFill>
          <a:blip r:embed="rId4"/>
          <a:srcRect l="2075" t="32624" r="40479" b="19433"/>
          <a:stretch>
            <a:fillRect/>
          </a:stretch>
        </p:blipFill>
        <p:spPr>
          <a:xfrm>
            <a:off x="558936" y="1147864"/>
            <a:ext cx="5636286" cy="2645923"/>
          </a:xfrm>
          <a:prstGeom prst="rect">
            <a:avLst/>
          </a:prstGeom>
        </p:spPr>
      </p:pic>
      <p:sp>
        <p:nvSpPr>
          <p:cNvPr id="7" name="TextBox 6">
            <a:extLst>
              <a:ext uri="{FF2B5EF4-FFF2-40B4-BE49-F238E27FC236}">
                <a16:creationId xmlns:a16="http://schemas.microsoft.com/office/drawing/2014/main" id="{FC51C8A1-34FE-6F72-856D-814508255F1A}"/>
              </a:ext>
            </a:extLst>
          </p:cNvPr>
          <p:cNvSpPr txBox="1"/>
          <p:nvPr/>
        </p:nvSpPr>
        <p:spPr>
          <a:xfrm>
            <a:off x="6841551" y="2103766"/>
            <a:ext cx="3946658" cy="369332"/>
          </a:xfrm>
          <a:prstGeom prst="rect">
            <a:avLst/>
          </a:prstGeom>
          <a:noFill/>
        </p:spPr>
        <p:txBody>
          <a:bodyPr wrap="none" rtlCol="0">
            <a:spAutoFit/>
          </a:bodyPr>
          <a:lstStyle/>
          <a:p>
            <a:r>
              <a:rPr lang="en-GB" b="1" dirty="0">
                <a:solidFill>
                  <a:srgbClr val="0072CE"/>
                </a:solidFill>
              </a:rPr>
              <a:t>LLR is ranking 4</a:t>
            </a:r>
            <a:r>
              <a:rPr lang="en-GB" b="1" baseline="30000" dirty="0">
                <a:solidFill>
                  <a:srgbClr val="0072CE"/>
                </a:solidFill>
              </a:rPr>
              <a:t>th</a:t>
            </a:r>
            <a:r>
              <a:rPr lang="en-GB" b="1" dirty="0">
                <a:solidFill>
                  <a:srgbClr val="0072CE"/>
                </a:solidFill>
              </a:rPr>
              <a:t> place within Midlands</a:t>
            </a:r>
          </a:p>
        </p:txBody>
      </p:sp>
    </p:spTree>
    <p:extLst>
      <p:ext uri="{BB962C8B-B14F-4D97-AF65-F5344CB8AC3E}">
        <p14:creationId xmlns:p14="http://schemas.microsoft.com/office/powerpoint/2010/main" val="8468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8C3FD-D3D9-A55E-99C9-E35A198FC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6630D-B73F-2C63-CA32-36477F948F25}"/>
              </a:ext>
            </a:extLst>
          </p:cNvPr>
          <p:cNvSpPr>
            <a:spLocks noGrp="1"/>
          </p:cNvSpPr>
          <p:nvPr>
            <p:ph type="title"/>
          </p:nvPr>
        </p:nvSpPr>
        <p:spPr/>
        <p:txBody>
          <a:bodyPr>
            <a:normAutofit/>
          </a:bodyPr>
          <a:lstStyle/>
          <a:p>
            <a:r>
              <a:rPr lang="en-GB" dirty="0"/>
              <a:t>Understanding the Upcoming Changes</a:t>
            </a:r>
            <a:endParaRPr lang="en-US" dirty="0"/>
          </a:p>
        </p:txBody>
      </p:sp>
    </p:spTree>
    <p:extLst>
      <p:ext uri="{BB962C8B-B14F-4D97-AF65-F5344CB8AC3E}">
        <p14:creationId xmlns:p14="http://schemas.microsoft.com/office/powerpoint/2010/main" val="388388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E9F98-3D85-698E-BFB2-A64732D85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8DEFC-FD96-014C-4FF1-2452480D5FE0}"/>
              </a:ext>
            </a:extLst>
          </p:cNvPr>
          <p:cNvSpPr>
            <a:spLocks noGrp="1"/>
          </p:cNvSpPr>
          <p:nvPr>
            <p:ph type="title"/>
          </p:nvPr>
        </p:nvSpPr>
        <p:spPr>
          <a:xfrm>
            <a:off x="517057" y="321148"/>
            <a:ext cx="10175300" cy="950151"/>
          </a:xfrm>
        </p:spPr>
        <p:txBody>
          <a:bodyPr>
            <a:normAutofit/>
          </a:bodyPr>
          <a:lstStyle/>
          <a:p>
            <a:r>
              <a:rPr lang="en-GB" sz="4000" dirty="0"/>
              <a:t>Key Changes</a:t>
            </a:r>
            <a:endParaRPr lang="en-US" sz="4000" dirty="0"/>
          </a:p>
        </p:txBody>
      </p:sp>
      <p:sp>
        <p:nvSpPr>
          <p:cNvPr id="3" name="Text Placeholder 2">
            <a:extLst>
              <a:ext uri="{FF2B5EF4-FFF2-40B4-BE49-F238E27FC236}">
                <a16:creationId xmlns:a16="http://schemas.microsoft.com/office/drawing/2014/main" id="{8AF7D75E-989A-D039-77D6-372F24AEA5CC}"/>
              </a:ext>
            </a:extLst>
          </p:cNvPr>
          <p:cNvSpPr>
            <a:spLocks noGrp="1"/>
          </p:cNvSpPr>
          <p:nvPr>
            <p:ph type="body" idx="1"/>
          </p:nvPr>
        </p:nvSpPr>
        <p:spPr>
          <a:xfrm>
            <a:off x="517057" y="1121174"/>
            <a:ext cx="10175300" cy="5097408"/>
          </a:xfrm>
        </p:spPr>
        <p:txBody>
          <a:bodyPr>
            <a:normAutofit lnSpcReduction="10000"/>
          </a:bodyPr>
          <a:lstStyle/>
          <a:p>
            <a:pPr marL="342900" indent="-342900">
              <a:buFont typeface="Arial" panose="020B0604020202020204" pitchFamily="34" charset="0"/>
              <a:buChar char="•"/>
            </a:pPr>
            <a:r>
              <a:rPr lang="en-GB" sz="1400" dirty="0"/>
              <a:t>Service changes apply from </a:t>
            </a:r>
            <a:r>
              <a:rPr lang="en-GB" sz="1600" b="1" dirty="0"/>
              <a:t>29</a:t>
            </a:r>
            <a:r>
              <a:rPr lang="en-GB" sz="1600" b="1" baseline="30000" dirty="0"/>
              <a:t>th</a:t>
            </a:r>
            <a:r>
              <a:rPr lang="en-GB" sz="1600" b="1" dirty="0"/>
              <a:t> October 2025</a:t>
            </a:r>
          </a:p>
          <a:p>
            <a:pPr marL="342900" indent="-342900">
              <a:buFont typeface="Arial" panose="020B0604020202020204" pitchFamily="34" charset="0"/>
              <a:buChar char="•"/>
            </a:pPr>
            <a:r>
              <a:rPr lang="en-GB" sz="1400" dirty="0"/>
              <a:t>Service will be expanded to </a:t>
            </a:r>
            <a:r>
              <a:rPr lang="en-GB" sz="1600" b="1" dirty="0"/>
              <a:t>include EC</a:t>
            </a:r>
          </a:p>
          <a:p>
            <a:pPr marL="342900" indent="-342900">
              <a:buFont typeface="Arial" panose="020B0604020202020204" pitchFamily="34" charset="0"/>
              <a:buChar char="•"/>
            </a:pPr>
            <a:r>
              <a:rPr lang="en-GB" sz="1400" dirty="0"/>
              <a:t>Addition of </a:t>
            </a:r>
            <a:r>
              <a:rPr lang="en-GB" sz="1600" b="1" dirty="0" err="1"/>
              <a:t>drospirenone</a:t>
            </a:r>
            <a:r>
              <a:rPr lang="en-GB" sz="1400" dirty="0"/>
              <a:t> to the Progesterone Only Pill PGD to enable the supply of this medicine</a:t>
            </a:r>
          </a:p>
          <a:p>
            <a:pPr marL="342900" indent="-342900">
              <a:buFont typeface="Arial" panose="020B0604020202020204" pitchFamily="34" charset="0"/>
              <a:buChar char="•"/>
            </a:pPr>
            <a:r>
              <a:rPr lang="en-GB" sz="1400" dirty="0"/>
              <a:t>Can be provided by trained and competent </a:t>
            </a:r>
            <a:r>
              <a:rPr lang="en-GB" sz="1600" b="1" dirty="0"/>
              <a:t>pharmacy technicians</a:t>
            </a:r>
          </a:p>
          <a:p>
            <a:pPr marL="342900" indent="-342900">
              <a:buFont typeface="Arial" panose="020B0604020202020204" pitchFamily="34" charset="0"/>
              <a:buChar char="•"/>
            </a:pPr>
            <a:r>
              <a:rPr lang="en-GB" sz="1400" dirty="0"/>
              <a:t>All consultations must be </a:t>
            </a:r>
            <a:r>
              <a:rPr lang="en-GB" sz="1600" b="1" dirty="0"/>
              <a:t>verbal and provided from the pharmacy premises</a:t>
            </a:r>
            <a:r>
              <a:rPr lang="en-GB" sz="1400" dirty="0"/>
              <a:t>, directly with the person accessing the service, and for whom the medication is for</a:t>
            </a:r>
          </a:p>
          <a:p>
            <a:pPr marL="342900" indent="-342900">
              <a:buFont typeface="Arial" panose="020B0604020202020204" pitchFamily="34" charset="0"/>
              <a:buChar char="•"/>
            </a:pPr>
            <a:r>
              <a:rPr lang="en-GB" sz="1400" dirty="0"/>
              <a:t>The need to provide </a:t>
            </a:r>
            <a:r>
              <a:rPr lang="en-GB" sz="1600" b="1" dirty="0"/>
              <a:t>additional support and advice</a:t>
            </a:r>
            <a:r>
              <a:rPr lang="en-GB" sz="1400" dirty="0"/>
              <a:t>, including advice on the avoidance of pregnancy and sexually transmitted infections (STIs) </a:t>
            </a:r>
          </a:p>
          <a:p>
            <a:pPr marL="342900" indent="-342900">
              <a:buFont typeface="Arial" panose="020B0604020202020204" pitchFamily="34" charset="0"/>
              <a:buChar char="•"/>
            </a:pPr>
            <a:r>
              <a:rPr lang="en-GB" sz="1400" dirty="0"/>
              <a:t>Greater emphasis on </a:t>
            </a:r>
            <a:r>
              <a:rPr lang="en-GB" sz="1600" b="1" dirty="0"/>
              <a:t>recording information</a:t>
            </a:r>
            <a:r>
              <a:rPr lang="en-GB" sz="1400" dirty="0"/>
              <a:t>, particularly related to any safeguarding actions and any chaperone details</a:t>
            </a:r>
          </a:p>
          <a:p>
            <a:pPr marL="342900" indent="-342900">
              <a:buFont typeface="Arial" panose="020B0604020202020204" pitchFamily="34" charset="0"/>
              <a:buChar char="•"/>
            </a:pPr>
            <a:r>
              <a:rPr lang="en-GB" sz="1400" dirty="0"/>
              <a:t>A requirement to check the individual’s </a:t>
            </a:r>
            <a:r>
              <a:rPr lang="en-GB" sz="1600" b="1" dirty="0"/>
              <a:t>GP record </a:t>
            </a:r>
            <a:r>
              <a:rPr lang="en-GB" sz="1400" dirty="0"/>
              <a:t>during all consultations</a:t>
            </a:r>
          </a:p>
          <a:p>
            <a:pPr marL="342900" indent="-342900">
              <a:buFont typeface="Arial" panose="020B0604020202020204" pitchFamily="34" charset="0"/>
              <a:buChar char="•"/>
            </a:pPr>
            <a:r>
              <a:rPr lang="en-GB" sz="1400" dirty="0"/>
              <a:t>Change in minimum quantity of OC for </a:t>
            </a:r>
            <a:r>
              <a:rPr lang="en-GB" sz="1600" b="1" dirty="0"/>
              <a:t>ongoing supplies</a:t>
            </a:r>
          </a:p>
          <a:p>
            <a:pPr marL="342900" indent="-342900">
              <a:buFont typeface="Arial" panose="020B0604020202020204" pitchFamily="34" charset="0"/>
              <a:buChar char="•"/>
            </a:pPr>
            <a:r>
              <a:rPr lang="en-GB" sz="1400" dirty="0"/>
              <a:t>Increased item of </a:t>
            </a:r>
            <a:r>
              <a:rPr lang="en-GB" sz="1600" b="1" dirty="0"/>
              <a:t>service fees</a:t>
            </a:r>
            <a:endParaRPr lang="en-GB" sz="1400" b="1" dirty="0"/>
          </a:p>
        </p:txBody>
      </p:sp>
      <p:pic>
        <p:nvPicPr>
          <p:cNvPr id="4" name="Picture 3" descr="A logo with text on it&#10;&#10;AI-generated content may be incorrect.">
            <a:extLst>
              <a:ext uri="{FF2B5EF4-FFF2-40B4-BE49-F238E27FC236}">
                <a16:creationId xmlns:a16="http://schemas.microsoft.com/office/drawing/2014/main" id="{E8700D99-A236-E84F-D1C6-730265ABCB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6218582"/>
            <a:ext cx="1703540" cy="638148"/>
          </a:xfrm>
          <a:prstGeom prst="rect">
            <a:avLst/>
          </a:prstGeom>
          <a:noFill/>
          <a:ln>
            <a:noFill/>
          </a:ln>
        </p:spPr>
      </p:pic>
    </p:spTree>
    <p:extLst>
      <p:ext uri="{BB962C8B-B14F-4D97-AF65-F5344CB8AC3E}">
        <p14:creationId xmlns:p14="http://schemas.microsoft.com/office/powerpoint/2010/main" val="137077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9392C-632A-681B-9071-DAB21BB5F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0517E-5A1B-4B7D-B6D9-2F9C421901BD}"/>
              </a:ext>
            </a:extLst>
          </p:cNvPr>
          <p:cNvSpPr>
            <a:spLocks noGrp="1"/>
          </p:cNvSpPr>
          <p:nvPr>
            <p:ph type="title"/>
          </p:nvPr>
        </p:nvSpPr>
        <p:spPr>
          <a:xfrm>
            <a:off x="435170" y="286831"/>
            <a:ext cx="10175300" cy="950151"/>
          </a:xfrm>
        </p:spPr>
        <p:txBody>
          <a:bodyPr>
            <a:normAutofit/>
          </a:bodyPr>
          <a:lstStyle/>
          <a:p>
            <a:r>
              <a:rPr lang="en-GB" sz="4000" dirty="0"/>
              <a:t>EHC</a:t>
            </a:r>
            <a:endParaRPr lang="en-US" sz="4000" dirty="0"/>
          </a:p>
        </p:txBody>
      </p:sp>
      <p:sp>
        <p:nvSpPr>
          <p:cNvPr id="3" name="Text Placeholder 2">
            <a:extLst>
              <a:ext uri="{FF2B5EF4-FFF2-40B4-BE49-F238E27FC236}">
                <a16:creationId xmlns:a16="http://schemas.microsoft.com/office/drawing/2014/main" id="{CB9586C7-9CEA-3DF6-46B4-2A93565C695F}"/>
              </a:ext>
            </a:extLst>
          </p:cNvPr>
          <p:cNvSpPr>
            <a:spLocks noGrp="1"/>
          </p:cNvSpPr>
          <p:nvPr>
            <p:ph type="body" idx="1"/>
          </p:nvPr>
        </p:nvSpPr>
        <p:spPr>
          <a:xfrm>
            <a:off x="435170" y="3576092"/>
            <a:ext cx="10175300" cy="2961564"/>
          </a:xfrm>
        </p:spPr>
        <p:txBody>
          <a:bodyPr>
            <a:normAutofit/>
          </a:bodyPr>
          <a:lstStyle/>
          <a:p>
            <a:pPr marL="285750" indent="-285750">
              <a:buFont typeface="Arial" panose="020B0604020202020204" pitchFamily="34" charset="0"/>
              <a:buChar char="•"/>
            </a:pPr>
            <a:r>
              <a:rPr lang="en-GB" sz="1800" dirty="0"/>
              <a:t>Must provide same medication for all repeat doses</a:t>
            </a:r>
          </a:p>
          <a:p>
            <a:pPr marL="285750" indent="-285750">
              <a:buFont typeface="Arial" panose="020B0604020202020204" pitchFamily="34" charset="0"/>
              <a:buChar char="•"/>
            </a:pPr>
            <a:r>
              <a:rPr lang="en-GB" sz="1800" dirty="0"/>
              <a:t>If the individual has not reached menarche consider onward referral for further assessment</a:t>
            </a:r>
          </a:p>
          <a:p>
            <a:pPr marL="285750" indent="-285750">
              <a:buFont typeface="Arial" panose="020B0604020202020204" pitchFamily="34" charset="0"/>
              <a:buChar char="•"/>
            </a:pPr>
            <a:r>
              <a:rPr lang="en-GB" sz="1800" dirty="0"/>
              <a:t>If a Cu-IUD is appropriate and acceptable, supply oral EC and refer to appropriate health service provider</a:t>
            </a:r>
          </a:p>
          <a:p>
            <a:pPr marL="285750" indent="-285750">
              <a:buFont typeface="Arial" panose="020B0604020202020204" pitchFamily="34" charset="0"/>
              <a:buChar char="•"/>
            </a:pPr>
            <a:r>
              <a:rPr lang="en-GB" sz="1800" dirty="0"/>
              <a:t>Leicester City decommissioning EHC on 29</a:t>
            </a:r>
            <a:r>
              <a:rPr lang="en-GB" sz="1800" baseline="30000" dirty="0"/>
              <a:t>th</a:t>
            </a:r>
            <a:r>
              <a:rPr lang="en-GB" sz="1800" dirty="0"/>
              <a:t> October with a 3-month grace period.</a:t>
            </a:r>
          </a:p>
        </p:txBody>
      </p:sp>
      <p:pic>
        <p:nvPicPr>
          <p:cNvPr id="4" name="Picture 3" descr="A logo with text on it&#10;&#10;AI-generated content may be incorrect.">
            <a:extLst>
              <a:ext uri="{FF2B5EF4-FFF2-40B4-BE49-F238E27FC236}">
                <a16:creationId xmlns:a16="http://schemas.microsoft.com/office/drawing/2014/main" id="{8D070686-F6E8-CDD7-AED8-73019E1C9C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6218582"/>
            <a:ext cx="1703540" cy="638148"/>
          </a:xfrm>
          <a:prstGeom prst="rect">
            <a:avLst/>
          </a:prstGeom>
          <a:noFill/>
          <a:ln>
            <a:noFill/>
          </a:ln>
        </p:spPr>
      </p:pic>
      <p:graphicFrame>
        <p:nvGraphicFramePr>
          <p:cNvPr id="5" name="Diagram 4">
            <a:extLst>
              <a:ext uri="{FF2B5EF4-FFF2-40B4-BE49-F238E27FC236}">
                <a16:creationId xmlns:a16="http://schemas.microsoft.com/office/drawing/2014/main" id="{EFC51DE5-DF5A-C191-038B-342063EFC7F3}"/>
              </a:ext>
            </a:extLst>
          </p:cNvPr>
          <p:cNvGraphicFramePr/>
          <p:nvPr>
            <p:extLst>
              <p:ext uri="{D42A27DB-BD31-4B8C-83A1-F6EECF244321}">
                <p14:modId xmlns:p14="http://schemas.microsoft.com/office/powerpoint/2010/main" val="3543732943"/>
              </p:ext>
            </p:extLst>
          </p:nvPr>
        </p:nvGraphicFramePr>
        <p:xfrm>
          <a:off x="2166582" y="1073210"/>
          <a:ext cx="7858836" cy="2192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7628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328CCCE7BEA4585B029F41A0E1AC9" ma:contentTypeVersion="15" ma:contentTypeDescription="Create a new document." ma:contentTypeScope="" ma:versionID="fc013dbc03897080d3624ed1bdbbdcff">
  <xsd:schema xmlns:xsd="http://www.w3.org/2001/XMLSchema" xmlns:xs="http://www.w3.org/2001/XMLSchema" xmlns:p="http://schemas.microsoft.com/office/2006/metadata/properties" xmlns:ns2="f17fc8a1-5490-45e7-81e7-6700eb699e55" xmlns:ns3="dbade1a9-730d-4822-837f-bf8eae94ace9" targetNamespace="http://schemas.microsoft.com/office/2006/metadata/properties" ma:root="true" ma:fieldsID="0c84d59ddcaa9b73e37d01bb0e672db0" ns2:_="" ns3:_="">
    <xsd:import namespace="f17fc8a1-5490-45e7-81e7-6700eb699e55"/>
    <xsd:import namespace="dbade1a9-730d-4822-837f-bf8eae94ac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fc8a1-5490-45e7-81e7-6700eb699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e1eefcb-1ca8-4dab-9857-826876a6e6e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de1a9-730d-4822-837f-bf8eae94ace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da928e8-cd46-4692-860c-df6c89c65594}" ma:internalName="TaxCatchAll" ma:showField="CatchAllData" ma:web="dbade1a9-730d-4822-837f-bf8eae94ac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7fc8a1-5490-45e7-81e7-6700eb699e55">
      <Terms xmlns="http://schemas.microsoft.com/office/infopath/2007/PartnerControls"/>
    </lcf76f155ced4ddcb4097134ff3c332f>
    <TaxCatchAll xmlns="dbade1a9-730d-4822-837f-bf8eae94ace9" xsi:nil="true"/>
  </documentManagement>
</p:properties>
</file>

<file path=customXml/itemProps1.xml><?xml version="1.0" encoding="utf-8"?>
<ds:datastoreItem xmlns:ds="http://schemas.openxmlformats.org/officeDocument/2006/customXml" ds:itemID="{EBEC7DE5-C0A7-4F9E-9A0E-61093D55D613}"/>
</file>

<file path=customXml/itemProps2.xml><?xml version="1.0" encoding="utf-8"?>
<ds:datastoreItem xmlns:ds="http://schemas.openxmlformats.org/officeDocument/2006/customXml" ds:itemID="{F53BFDF7-14B0-413B-8C4A-2B5F1A6B2B78}"/>
</file>

<file path=customXml/itemProps3.xml><?xml version="1.0" encoding="utf-8"?>
<ds:datastoreItem xmlns:ds="http://schemas.openxmlformats.org/officeDocument/2006/customXml" ds:itemID="{09655089-78D5-4469-9B46-7C7A88849D07}"/>
</file>

<file path=docProps/app.xml><?xml version="1.0" encoding="utf-8"?>
<Properties xmlns="http://schemas.openxmlformats.org/officeDocument/2006/extended-properties" xmlns:vt="http://schemas.openxmlformats.org/officeDocument/2006/docPropsVTypes">
  <TotalTime>420</TotalTime>
  <Words>1083</Words>
  <Application>Microsoft Office PowerPoint</Application>
  <PresentationFormat>Widescreen</PresentationFormat>
  <Paragraphs>104</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DM Sans</vt:lpstr>
      <vt:lpstr>Mokoko Medium</vt:lpstr>
      <vt:lpstr>Wingdings</vt:lpstr>
      <vt:lpstr>Office Theme</vt:lpstr>
      <vt:lpstr>Pharmacy Contraception Service Workshop</vt:lpstr>
      <vt:lpstr>Agenda</vt:lpstr>
      <vt:lpstr>Slido</vt:lpstr>
      <vt:lpstr>Overview of the Pharmacy Contraception Service</vt:lpstr>
      <vt:lpstr>Background and Service Objectives</vt:lpstr>
      <vt:lpstr>Service Delivery Data</vt:lpstr>
      <vt:lpstr>Understanding the Upcoming Changes</vt:lpstr>
      <vt:lpstr>Key Changes</vt:lpstr>
      <vt:lpstr>EHC</vt:lpstr>
      <vt:lpstr>Supporting Implementation and Ongoing Professional Development</vt:lpstr>
      <vt:lpstr>Competency &amp; Training</vt:lpstr>
      <vt:lpstr>Next Steps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McQue</dc:creator>
  <cp:lastModifiedBy>Charan Kaushish</cp:lastModifiedBy>
  <cp:revision>16</cp:revision>
  <dcterms:created xsi:type="dcterms:W3CDTF">2023-03-03T12:57:53Z</dcterms:created>
  <dcterms:modified xsi:type="dcterms:W3CDTF">2025-10-23T19:50:57Z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0x010100C56328CCCE7BEA4585B029F41A0E1AC9</vt:lpwstr>
  </property>
</Properties>
</file>