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14747653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8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DF2584-9FF7-4C7C-9CF0-52D40C1B608E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18938F-CED1-4946-88E4-EEB064E9E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0462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1FBC9F-C72A-413F-85D8-6CFD7056A83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9774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0">
              <a:schemeClr val="tx2"/>
            </a:gs>
            <a:gs pos="63000">
              <a:schemeClr val="bg1"/>
            </a:gs>
            <a:gs pos="50000">
              <a:srgbClr val="ABC0E4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557D9C1-9146-D61E-B5C5-8E2491C39E25}"/>
              </a:ext>
            </a:extLst>
          </p:cNvPr>
          <p:cNvSpPr/>
          <p:nvPr userDrawn="1"/>
        </p:nvSpPr>
        <p:spPr>
          <a:xfrm>
            <a:off x="342477" y="4018913"/>
            <a:ext cx="11489524" cy="2839087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67000">
                <a:srgbClr val="3C3067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2A3796-460A-9048-DE0D-4BB9AAFE88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000" y="1756559"/>
            <a:ext cx="11472000" cy="1440000"/>
          </a:xfrm>
        </p:spPr>
        <p:txBody>
          <a:bodyPr anchor="b">
            <a:normAutofit/>
          </a:bodyPr>
          <a:lstStyle>
            <a:lvl1pPr algn="l">
              <a:defRPr sz="4800" b="1" cap="none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6B4CE5-C488-80B1-E154-7DD91B2B97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0001" y="3319736"/>
            <a:ext cx="11471999" cy="576000"/>
          </a:xfrm>
        </p:spPr>
        <p:txBody>
          <a:bodyPr>
            <a:normAutofit/>
          </a:bodyPr>
          <a:lstStyle>
            <a:lvl1pPr marL="0" indent="0" algn="l">
              <a:buNone/>
              <a:defRPr sz="32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7" name="Picture 6" descr="Logo for NHS Leicester, Leicestershire and Rutland.">
            <a:extLst>
              <a:ext uri="{FF2B5EF4-FFF2-40B4-BE49-F238E27FC236}">
                <a16:creationId xmlns:a16="http://schemas.microsoft.com/office/drawing/2014/main" id="{F3CAE951-B0E7-42D7-2CF2-5EE9465767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2625" y="360000"/>
            <a:ext cx="3600000" cy="1157613"/>
          </a:xfrm>
          <a:prstGeom prst="rect">
            <a:avLst/>
          </a:prstGeom>
        </p:spPr>
      </p:pic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73A025EF-CDF9-90BE-EF56-3225902D7ECE}"/>
              </a:ext>
            </a:extLst>
          </p:cNvPr>
          <p:cNvSpPr/>
          <p:nvPr userDrawn="1"/>
        </p:nvSpPr>
        <p:spPr>
          <a:xfrm>
            <a:off x="342477" y="360000"/>
            <a:ext cx="1800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: Single Corner Rounded 11">
            <a:extLst>
              <a:ext uri="{FF2B5EF4-FFF2-40B4-BE49-F238E27FC236}">
                <a16:creationId xmlns:a16="http://schemas.microsoft.com/office/drawing/2014/main" id="{E0A4437A-EDC2-1E2E-6EDE-81A9573544B7}"/>
              </a:ext>
            </a:extLst>
          </p:cNvPr>
          <p:cNvSpPr/>
          <p:nvPr userDrawn="1"/>
        </p:nvSpPr>
        <p:spPr>
          <a:xfrm>
            <a:off x="2508466" y="352650"/>
            <a:ext cx="1800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: Single Corner Rounded 12">
            <a:extLst>
              <a:ext uri="{FF2B5EF4-FFF2-40B4-BE49-F238E27FC236}">
                <a16:creationId xmlns:a16="http://schemas.microsoft.com/office/drawing/2014/main" id="{BCB2586C-D5B3-8749-7ED5-7B792037DBF3}"/>
              </a:ext>
            </a:extLst>
          </p:cNvPr>
          <p:cNvSpPr/>
          <p:nvPr userDrawn="1"/>
        </p:nvSpPr>
        <p:spPr>
          <a:xfrm>
            <a:off x="4668466" y="352650"/>
            <a:ext cx="1800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Rectangle: Single Corner Rounded 14">
            <a:extLst>
              <a:ext uri="{FF2B5EF4-FFF2-40B4-BE49-F238E27FC236}">
                <a16:creationId xmlns:a16="http://schemas.microsoft.com/office/drawing/2014/main" id="{B720A473-8A48-C00F-31BC-56CBE334AE58}"/>
              </a:ext>
            </a:extLst>
          </p:cNvPr>
          <p:cNvSpPr/>
          <p:nvPr userDrawn="1"/>
        </p:nvSpPr>
        <p:spPr>
          <a:xfrm>
            <a:off x="6828466" y="349498"/>
            <a:ext cx="1800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82813-10F1-AAB2-452D-F8175F6A45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20466" y="6258433"/>
            <a:ext cx="5076000" cy="345039"/>
          </a:xfrm>
        </p:spPr>
        <p:txBody>
          <a:bodyPr/>
          <a:lstStyle>
            <a:lvl1pPr algn="ctr">
              <a:defRPr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NHS Leicester, Leicestershire and Rutland is the operating name of Leicester, Leicestershire and Rutland Integrated Care Board</a:t>
            </a:r>
          </a:p>
        </p:txBody>
      </p:sp>
      <p:pic>
        <p:nvPicPr>
          <p:cNvPr id="6" name="Picture 5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621D1D3A-1281-C09C-4533-04A228EED72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6045" y="5608921"/>
            <a:ext cx="3235955" cy="1249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701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Single Corner Rounded 8">
            <a:extLst>
              <a:ext uri="{FF2B5EF4-FFF2-40B4-BE49-F238E27FC236}">
                <a16:creationId xmlns:a16="http://schemas.microsoft.com/office/drawing/2014/main" id="{F6F1BEE3-405D-6B34-1846-2E955EA41AEB}"/>
              </a:ext>
            </a:extLst>
          </p:cNvPr>
          <p:cNvSpPr/>
          <p:nvPr userDrawn="1"/>
        </p:nvSpPr>
        <p:spPr>
          <a:xfrm>
            <a:off x="360000" y="6250144"/>
            <a:ext cx="2592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: Single Corner Rounded 9">
            <a:extLst>
              <a:ext uri="{FF2B5EF4-FFF2-40B4-BE49-F238E27FC236}">
                <a16:creationId xmlns:a16="http://schemas.microsoft.com/office/drawing/2014/main" id="{E5325875-D111-BACB-1247-ED8EC601309B}"/>
              </a:ext>
            </a:extLst>
          </p:cNvPr>
          <p:cNvSpPr/>
          <p:nvPr userDrawn="1"/>
        </p:nvSpPr>
        <p:spPr>
          <a:xfrm>
            <a:off x="3348000" y="6240875"/>
            <a:ext cx="2592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F8EA9900-7907-6868-38CB-D8FD7F35D041}"/>
              </a:ext>
            </a:extLst>
          </p:cNvPr>
          <p:cNvSpPr/>
          <p:nvPr userDrawn="1"/>
        </p:nvSpPr>
        <p:spPr>
          <a:xfrm>
            <a:off x="6310200" y="6247187"/>
            <a:ext cx="2592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: Single Corner Rounded 11">
            <a:extLst>
              <a:ext uri="{FF2B5EF4-FFF2-40B4-BE49-F238E27FC236}">
                <a16:creationId xmlns:a16="http://schemas.microsoft.com/office/drawing/2014/main" id="{D7223807-E762-56D3-0AE5-B705E6DC61FD}"/>
              </a:ext>
            </a:extLst>
          </p:cNvPr>
          <p:cNvSpPr/>
          <p:nvPr userDrawn="1"/>
        </p:nvSpPr>
        <p:spPr>
          <a:xfrm>
            <a:off x="9240000" y="6250144"/>
            <a:ext cx="2592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8725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bg>
      <p:bgPr>
        <a:gradFill>
          <a:gsLst>
            <a:gs pos="0">
              <a:schemeClr val="tx2"/>
            </a:gs>
            <a:gs pos="63000">
              <a:schemeClr val="bg1"/>
            </a:gs>
            <a:gs pos="50000">
              <a:srgbClr val="ABC0E4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Single Corner Rounded 8">
            <a:extLst>
              <a:ext uri="{FF2B5EF4-FFF2-40B4-BE49-F238E27FC236}">
                <a16:creationId xmlns:a16="http://schemas.microsoft.com/office/drawing/2014/main" id="{F6F1BEE3-405D-6B34-1846-2E955EA41AEB}"/>
              </a:ext>
            </a:extLst>
          </p:cNvPr>
          <p:cNvSpPr/>
          <p:nvPr userDrawn="1"/>
        </p:nvSpPr>
        <p:spPr>
          <a:xfrm>
            <a:off x="360000" y="6250144"/>
            <a:ext cx="2592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: Single Corner Rounded 9">
            <a:extLst>
              <a:ext uri="{FF2B5EF4-FFF2-40B4-BE49-F238E27FC236}">
                <a16:creationId xmlns:a16="http://schemas.microsoft.com/office/drawing/2014/main" id="{E5325875-D111-BACB-1247-ED8EC601309B}"/>
              </a:ext>
            </a:extLst>
          </p:cNvPr>
          <p:cNvSpPr/>
          <p:nvPr userDrawn="1"/>
        </p:nvSpPr>
        <p:spPr>
          <a:xfrm>
            <a:off x="3348000" y="6240875"/>
            <a:ext cx="2592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F8EA9900-7907-6868-38CB-D8FD7F35D041}"/>
              </a:ext>
            </a:extLst>
          </p:cNvPr>
          <p:cNvSpPr/>
          <p:nvPr userDrawn="1"/>
        </p:nvSpPr>
        <p:spPr>
          <a:xfrm>
            <a:off x="6310200" y="6247187"/>
            <a:ext cx="2592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: Single Corner Rounded 11">
            <a:extLst>
              <a:ext uri="{FF2B5EF4-FFF2-40B4-BE49-F238E27FC236}">
                <a16:creationId xmlns:a16="http://schemas.microsoft.com/office/drawing/2014/main" id="{D7223807-E762-56D3-0AE5-B705E6DC61FD}"/>
              </a:ext>
            </a:extLst>
          </p:cNvPr>
          <p:cNvSpPr/>
          <p:nvPr userDrawn="1"/>
        </p:nvSpPr>
        <p:spPr>
          <a:xfrm>
            <a:off x="9240000" y="6250144"/>
            <a:ext cx="2592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0598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FD3DF78-5F15-A49F-0925-F1559359E6BA}"/>
              </a:ext>
            </a:extLst>
          </p:cNvPr>
          <p:cNvSpPr/>
          <p:nvPr userDrawn="1"/>
        </p:nvSpPr>
        <p:spPr>
          <a:xfrm>
            <a:off x="360000" y="5467149"/>
            <a:ext cx="11489524" cy="120373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7F0BCA-9F09-6F9E-2957-8737FDC54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263" y="5582652"/>
            <a:ext cx="4466122" cy="991403"/>
          </a:xfrm>
        </p:spPr>
        <p:txBody>
          <a:bodyPr anchor="b"/>
          <a:lstStyle>
            <a:lvl1pPr>
              <a:defRPr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9295B-6B8F-3480-6C5D-F319E1E2C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750050"/>
            <a:ext cx="11472000" cy="4620271"/>
          </a:xfrm>
        </p:spPr>
        <p:txBody>
          <a:bodyPr/>
          <a:lstStyle>
            <a:lvl1pPr>
              <a:defRPr sz="3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C247FD-1B73-879D-37E9-A79E453855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84529" y="5582652"/>
            <a:ext cx="6626208" cy="991403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Rectangle: Single Corner Rounded 7">
            <a:extLst>
              <a:ext uri="{FF2B5EF4-FFF2-40B4-BE49-F238E27FC236}">
                <a16:creationId xmlns:a16="http://schemas.microsoft.com/office/drawing/2014/main" id="{DDE09FD9-50FC-D4FF-6800-8FECF9135749}"/>
              </a:ext>
            </a:extLst>
          </p:cNvPr>
          <p:cNvSpPr/>
          <p:nvPr userDrawn="1"/>
        </p:nvSpPr>
        <p:spPr>
          <a:xfrm>
            <a:off x="360000" y="365125"/>
            <a:ext cx="2592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: Single Corner Rounded 8">
            <a:extLst>
              <a:ext uri="{FF2B5EF4-FFF2-40B4-BE49-F238E27FC236}">
                <a16:creationId xmlns:a16="http://schemas.microsoft.com/office/drawing/2014/main" id="{8FF102FC-3E64-C871-D189-DB07DD0CE365}"/>
              </a:ext>
            </a:extLst>
          </p:cNvPr>
          <p:cNvSpPr/>
          <p:nvPr userDrawn="1"/>
        </p:nvSpPr>
        <p:spPr>
          <a:xfrm>
            <a:off x="3348000" y="355856"/>
            <a:ext cx="2592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: Single Corner Rounded 9">
            <a:extLst>
              <a:ext uri="{FF2B5EF4-FFF2-40B4-BE49-F238E27FC236}">
                <a16:creationId xmlns:a16="http://schemas.microsoft.com/office/drawing/2014/main" id="{801CD0CE-B90A-B4CE-7699-A37C50D7E065}"/>
              </a:ext>
            </a:extLst>
          </p:cNvPr>
          <p:cNvSpPr/>
          <p:nvPr userDrawn="1"/>
        </p:nvSpPr>
        <p:spPr>
          <a:xfrm>
            <a:off x="6310200" y="362168"/>
            <a:ext cx="2592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C11634A1-6465-9E9A-92C2-440F2FFF38A4}"/>
              </a:ext>
            </a:extLst>
          </p:cNvPr>
          <p:cNvSpPr/>
          <p:nvPr userDrawn="1"/>
        </p:nvSpPr>
        <p:spPr>
          <a:xfrm>
            <a:off x="9240000" y="365125"/>
            <a:ext cx="2592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7759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A5FF6-81A9-2D71-912E-957917875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5395619"/>
            <a:ext cx="11472000" cy="582993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B7D48D-421B-1835-C561-E89B46329C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60000" y="738456"/>
            <a:ext cx="11472000" cy="454723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E8ADBB-4D51-683F-D25D-29AAD9575D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0000" y="6088545"/>
            <a:ext cx="11472000" cy="36646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: Single Corner Rounded 7">
            <a:extLst>
              <a:ext uri="{FF2B5EF4-FFF2-40B4-BE49-F238E27FC236}">
                <a16:creationId xmlns:a16="http://schemas.microsoft.com/office/drawing/2014/main" id="{40F294E1-5AC5-3608-3635-24E7D6603267}"/>
              </a:ext>
            </a:extLst>
          </p:cNvPr>
          <p:cNvSpPr/>
          <p:nvPr userDrawn="1"/>
        </p:nvSpPr>
        <p:spPr>
          <a:xfrm>
            <a:off x="360000" y="365125"/>
            <a:ext cx="2592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: Single Corner Rounded 8">
            <a:extLst>
              <a:ext uri="{FF2B5EF4-FFF2-40B4-BE49-F238E27FC236}">
                <a16:creationId xmlns:a16="http://schemas.microsoft.com/office/drawing/2014/main" id="{C5CD5A89-E464-D985-3A61-EB255A795E99}"/>
              </a:ext>
            </a:extLst>
          </p:cNvPr>
          <p:cNvSpPr/>
          <p:nvPr userDrawn="1"/>
        </p:nvSpPr>
        <p:spPr>
          <a:xfrm>
            <a:off x="3348000" y="355856"/>
            <a:ext cx="2592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: Single Corner Rounded 9">
            <a:extLst>
              <a:ext uri="{FF2B5EF4-FFF2-40B4-BE49-F238E27FC236}">
                <a16:creationId xmlns:a16="http://schemas.microsoft.com/office/drawing/2014/main" id="{D93103CB-37B2-B9A5-C7E9-0648978B2FDD}"/>
              </a:ext>
            </a:extLst>
          </p:cNvPr>
          <p:cNvSpPr/>
          <p:nvPr userDrawn="1"/>
        </p:nvSpPr>
        <p:spPr>
          <a:xfrm>
            <a:off x="6310200" y="362168"/>
            <a:ext cx="2592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563C11CE-A6E0-B18E-A358-F8924730CF50}"/>
              </a:ext>
            </a:extLst>
          </p:cNvPr>
          <p:cNvSpPr/>
          <p:nvPr userDrawn="1"/>
        </p:nvSpPr>
        <p:spPr>
          <a:xfrm>
            <a:off x="9240000" y="365125"/>
            <a:ext cx="2592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87242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bg>
      <p:bgPr>
        <a:gradFill>
          <a:gsLst>
            <a:gs pos="0">
              <a:schemeClr val="tx2"/>
            </a:gs>
            <a:gs pos="63000">
              <a:schemeClr val="bg1"/>
            </a:gs>
            <a:gs pos="50000">
              <a:srgbClr val="ABC0E4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A5FF6-81A9-2D71-912E-957917875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5395619"/>
            <a:ext cx="11472000" cy="582993"/>
          </a:xfrm>
        </p:spPr>
        <p:txBody>
          <a:bodyPr anchor="b"/>
          <a:lstStyle>
            <a:lvl1pPr>
              <a:defRPr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B7D48D-421B-1835-C561-E89B46329C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60000" y="738456"/>
            <a:ext cx="11472000" cy="454723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E8ADBB-4D51-683F-D25D-29AAD9575D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0000" y="6088545"/>
            <a:ext cx="11472000" cy="36646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: Single Corner Rounded 7">
            <a:extLst>
              <a:ext uri="{FF2B5EF4-FFF2-40B4-BE49-F238E27FC236}">
                <a16:creationId xmlns:a16="http://schemas.microsoft.com/office/drawing/2014/main" id="{40F294E1-5AC5-3608-3635-24E7D6603267}"/>
              </a:ext>
            </a:extLst>
          </p:cNvPr>
          <p:cNvSpPr/>
          <p:nvPr userDrawn="1"/>
        </p:nvSpPr>
        <p:spPr>
          <a:xfrm>
            <a:off x="360000" y="365125"/>
            <a:ext cx="2592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: Single Corner Rounded 8">
            <a:extLst>
              <a:ext uri="{FF2B5EF4-FFF2-40B4-BE49-F238E27FC236}">
                <a16:creationId xmlns:a16="http://schemas.microsoft.com/office/drawing/2014/main" id="{C5CD5A89-E464-D985-3A61-EB255A795E99}"/>
              </a:ext>
            </a:extLst>
          </p:cNvPr>
          <p:cNvSpPr/>
          <p:nvPr userDrawn="1"/>
        </p:nvSpPr>
        <p:spPr>
          <a:xfrm>
            <a:off x="3348000" y="355856"/>
            <a:ext cx="2592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: Single Corner Rounded 9">
            <a:extLst>
              <a:ext uri="{FF2B5EF4-FFF2-40B4-BE49-F238E27FC236}">
                <a16:creationId xmlns:a16="http://schemas.microsoft.com/office/drawing/2014/main" id="{D93103CB-37B2-B9A5-C7E9-0648978B2FDD}"/>
              </a:ext>
            </a:extLst>
          </p:cNvPr>
          <p:cNvSpPr/>
          <p:nvPr userDrawn="1"/>
        </p:nvSpPr>
        <p:spPr>
          <a:xfrm>
            <a:off x="6310200" y="362168"/>
            <a:ext cx="2592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563C11CE-A6E0-B18E-A358-F8924730CF50}"/>
              </a:ext>
            </a:extLst>
          </p:cNvPr>
          <p:cNvSpPr/>
          <p:nvPr userDrawn="1"/>
        </p:nvSpPr>
        <p:spPr>
          <a:xfrm>
            <a:off x="9240000" y="365125"/>
            <a:ext cx="2592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9291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5810B-1C62-0A41-39A8-601D93DDF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678480"/>
            <a:ext cx="11472000" cy="1082832"/>
          </a:xfrm>
          <a:solidFill>
            <a:schemeClr val="tx2"/>
          </a:solidFill>
        </p:spPr>
        <p:txBody>
          <a:bodyPr/>
          <a:lstStyle>
            <a:lvl1pPr>
              <a:defRPr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5A63A-FDFE-098F-A434-2629B8DB6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825624"/>
            <a:ext cx="11472000" cy="4676519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Rectangle: Single Corner Rounded 7">
            <a:extLst>
              <a:ext uri="{FF2B5EF4-FFF2-40B4-BE49-F238E27FC236}">
                <a16:creationId xmlns:a16="http://schemas.microsoft.com/office/drawing/2014/main" id="{1779C2F1-9D0F-57BB-6605-9E5DA09786B4}"/>
              </a:ext>
            </a:extLst>
          </p:cNvPr>
          <p:cNvSpPr/>
          <p:nvPr userDrawn="1"/>
        </p:nvSpPr>
        <p:spPr>
          <a:xfrm>
            <a:off x="360000" y="365125"/>
            <a:ext cx="2592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: Single Corner Rounded 8">
            <a:extLst>
              <a:ext uri="{FF2B5EF4-FFF2-40B4-BE49-F238E27FC236}">
                <a16:creationId xmlns:a16="http://schemas.microsoft.com/office/drawing/2014/main" id="{E14CBEAF-F85E-2EF5-5D49-B2BF4CE58BEC}"/>
              </a:ext>
            </a:extLst>
          </p:cNvPr>
          <p:cNvSpPr/>
          <p:nvPr userDrawn="1"/>
        </p:nvSpPr>
        <p:spPr>
          <a:xfrm>
            <a:off x="3348000" y="355856"/>
            <a:ext cx="2592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: Single Corner Rounded 9">
            <a:extLst>
              <a:ext uri="{FF2B5EF4-FFF2-40B4-BE49-F238E27FC236}">
                <a16:creationId xmlns:a16="http://schemas.microsoft.com/office/drawing/2014/main" id="{BE81212C-3AD9-2556-09BE-5105BE276A75}"/>
              </a:ext>
            </a:extLst>
          </p:cNvPr>
          <p:cNvSpPr/>
          <p:nvPr userDrawn="1"/>
        </p:nvSpPr>
        <p:spPr>
          <a:xfrm>
            <a:off x="6310200" y="362168"/>
            <a:ext cx="2592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BA97BEFE-02B8-A1EE-EF91-9D41AD1C5F5C}"/>
              </a:ext>
            </a:extLst>
          </p:cNvPr>
          <p:cNvSpPr/>
          <p:nvPr userDrawn="1"/>
        </p:nvSpPr>
        <p:spPr>
          <a:xfrm>
            <a:off x="9240000" y="365125"/>
            <a:ext cx="2592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5468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>
          <a:gsLst>
            <a:gs pos="0">
              <a:schemeClr val="tx2"/>
            </a:gs>
            <a:gs pos="63000">
              <a:schemeClr val="bg1"/>
            </a:gs>
            <a:gs pos="50000">
              <a:srgbClr val="ABC0E4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AF56D-6F90-1779-39DE-296E71A27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789" y="3220517"/>
            <a:ext cx="11560148" cy="1440000"/>
          </a:xfrm>
        </p:spPr>
        <p:txBody>
          <a:bodyPr anchor="b"/>
          <a:lstStyle>
            <a:lvl1pPr>
              <a:defRPr sz="6000" b="1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93AB0C-EA56-77C4-2A5F-7DF06CCC8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7789" y="4760839"/>
            <a:ext cx="11527247" cy="7200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 descr="Text&#10;&#10;Description automatically generated with medium confidence">
            <a:extLst>
              <a:ext uri="{FF2B5EF4-FFF2-40B4-BE49-F238E27FC236}">
                <a16:creationId xmlns:a16="http://schemas.microsoft.com/office/drawing/2014/main" id="{321F97C4-31E1-FD80-843A-9997B0AFFA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2625" y="360000"/>
            <a:ext cx="3600000" cy="1157613"/>
          </a:xfrm>
          <a:prstGeom prst="rect">
            <a:avLst/>
          </a:prstGeom>
        </p:spPr>
      </p:pic>
      <p:sp>
        <p:nvSpPr>
          <p:cNvPr id="8" name="Rectangle: Single Corner Rounded 7">
            <a:extLst>
              <a:ext uri="{FF2B5EF4-FFF2-40B4-BE49-F238E27FC236}">
                <a16:creationId xmlns:a16="http://schemas.microsoft.com/office/drawing/2014/main" id="{0D84742D-8BFF-C5F0-FA1E-DEACCB95C376}"/>
              </a:ext>
            </a:extLst>
          </p:cNvPr>
          <p:cNvSpPr/>
          <p:nvPr userDrawn="1"/>
        </p:nvSpPr>
        <p:spPr>
          <a:xfrm>
            <a:off x="342477" y="360000"/>
            <a:ext cx="1800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: Single Corner Rounded 8">
            <a:extLst>
              <a:ext uri="{FF2B5EF4-FFF2-40B4-BE49-F238E27FC236}">
                <a16:creationId xmlns:a16="http://schemas.microsoft.com/office/drawing/2014/main" id="{A00B553E-D8B9-B295-CE76-A10416BB7BCB}"/>
              </a:ext>
            </a:extLst>
          </p:cNvPr>
          <p:cNvSpPr/>
          <p:nvPr userDrawn="1"/>
        </p:nvSpPr>
        <p:spPr>
          <a:xfrm>
            <a:off x="2508466" y="352650"/>
            <a:ext cx="1800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: Single Corner Rounded 9">
            <a:extLst>
              <a:ext uri="{FF2B5EF4-FFF2-40B4-BE49-F238E27FC236}">
                <a16:creationId xmlns:a16="http://schemas.microsoft.com/office/drawing/2014/main" id="{09FA700C-AD2A-9CA2-ECC1-500567DC8A59}"/>
              </a:ext>
            </a:extLst>
          </p:cNvPr>
          <p:cNvSpPr/>
          <p:nvPr userDrawn="1"/>
        </p:nvSpPr>
        <p:spPr>
          <a:xfrm>
            <a:off x="4668466" y="352650"/>
            <a:ext cx="1800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A67716AA-7356-7594-AB30-1811ADCFC6D7}"/>
              </a:ext>
            </a:extLst>
          </p:cNvPr>
          <p:cNvSpPr/>
          <p:nvPr userDrawn="1"/>
        </p:nvSpPr>
        <p:spPr>
          <a:xfrm>
            <a:off x="6828466" y="349498"/>
            <a:ext cx="1800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E8D8210-278E-23A2-E74E-1190274BF457}"/>
              </a:ext>
            </a:extLst>
          </p:cNvPr>
          <p:cNvSpPr/>
          <p:nvPr userDrawn="1"/>
        </p:nvSpPr>
        <p:spPr>
          <a:xfrm>
            <a:off x="377789" y="5608920"/>
            <a:ext cx="11489524" cy="1249080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73000">
                <a:srgbClr val="3C3067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5" name="Picture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91107844-FBDE-EAED-BC44-2B27F2F06F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358" y="5608921"/>
            <a:ext cx="3235955" cy="1249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380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F893C-A405-9002-1987-A8FF58095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681037"/>
            <a:ext cx="11472000" cy="1009651"/>
          </a:xfr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>
            <a:lvl1pPr>
              <a:defRPr lang="en-GB" b="1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761127-C9F4-7E51-5B89-C5A3615D67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0000" y="1825624"/>
            <a:ext cx="5659800" cy="4676519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3BD79B-65DA-44A9-B8DB-66E60FDE55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659800" cy="4667250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Rectangle: Single Corner Rounded 7">
            <a:extLst>
              <a:ext uri="{FF2B5EF4-FFF2-40B4-BE49-F238E27FC236}">
                <a16:creationId xmlns:a16="http://schemas.microsoft.com/office/drawing/2014/main" id="{3D14486B-1116-F750-6AAF-F35A2B1AA355}"/>
              </a:ext>
            </a:extLst>
          </p:cNvPr>
          <p:cNvSpPr/>
          <p:nvPr userDrawn="1"/>
        </p:nvSpPr>
        <p:spPr>
          <a:xfrm>
            <a:off x="360000" y="365125"/>
            <a:ext cx="2592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: Single Corner Rounded 8">
            <a:extLst>
              <a:ext uri="{FF2B5EF4-FFF2-40B4-BE49-F238E27FC236}">
                <a16:creationId xmlns:a16="http://schemas.microsoft.com/office/drawing/2014/main" id="{C2DEF368-8B9D-BE93-C2DB-575CA6CD102A}"/>
              </a:ext>
            </a:extLst>
          </p:cNvPr>
          <p:cNvSpPr/>
          <p:nvPr userDrawn="1"/>
        </p:nvSpPr>
        <p:spPr>
          <a:xfrm>
            <a:off x="3348000" y="355856"/>
            <a:ext cx="2592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: Single Corner Rounded 9">
            <a:extLst>
              <a:ext uri="{FF2B5EF4-FFF2-40B4-BE49-F238E27FC236}">
                <a16:creationId xmlns:a16="http://schemas.microsoft.com/office/drawing/2014/main" id="{210E55DA-C621-8037-19F5-6486A3E01E51}"/>
              </a:ext>
            </a:extLst>
          </p:cNvPr>
          <p:cNvSpPr/>
          <p:nvPr userDrawn="1"/>
        </p:nvSpPr>
        <p:spPr>
          <a:xfrm>
            <a:off x="6310200" y="362168"/>
            <a:ext cx="2592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80090559-C685-76F7-7977-B9C745514D5B}"/>
              </a:ext>
            </a:extLst>
          </p:cNvPr>
          <p:cNvSpPr/>
          <p:nvPr userDrawn="1"/>
        </p:nvSpPr>
        <p:spPr>
          <a:xfrm>
            <a:off x="9240000" y="365125"/>
            <a:ext cx="2592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711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EB6CF-77BC-3CD8-0B29-E7B42C405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668337"/>
            <a:ext cx="11472000" cy="1022351"/>
          </a:xfr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>
            <a:lvl1pPr>
              <a:defRPr lang="en-GB" b="1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657BA2-25A4-B813-32B6-0C92EC5409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00" y="1681163"/>
            <a:ext cx="5637575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182375-3D47-F10C-530A-4088B6CF44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0000" y="2505074"/>
            <a:ext cx="5637575" cy="3997069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890C1C-C95C-9904-E4D1-84F6FCD0F0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65980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A47B69-2A8C-0767-6A89-ED2E9D26DB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59799" cy="3987800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Rectangle: Single Corner Rounded 9">
            <a:extLst>
              <a:ext uri="{FF2B5EF4-FFF2-40B4-BE49-F238E27FC236}">
                <a16:creationId xmlns:a16="http://schemas.microsoft.com/office/drawing/2014/main" id="{9CCDB72B-9F92-E758-5A2C-7A9928F63E53}"/>
              </a:ext>
            </a:extLst>
          </p:cNvPr>
          <p:cNvSpPr/>
          <p:nvPr userDrawn="1"/>
        </p:nvSpPr>
        <p:spPr>
          <a:xfrm>
            <a:off x="360000" y="365125"/>
            <a:ext cx="2592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C9B98FD7-CEF2-09BF-789F-9F28AF242E0D}"/>
              </a:ext>
            </a:extLst>
          </p:cNvPr>
          <p:cNvSpPr/>
          <p:nvPr userDrawn="1"/>
        </p:nvSpPr>
        <p:spPr>
          <a:xfrm>
            <a:off x="3348000" y="355856"/>
            <a:ext cx="2592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: Single Corner Rounded 11">
            <a:extLst>
              <a:ext uri="{FF2B5EF4-FFF2-40B4-BE49-F238E27FC236}">
                <a16:creationId xmlns:a16="http://schemas.microsoft.com/office/drawing/2014/main" id="{7648C35B-D9FE-F008-3887-5D0128D9F2E2}"/>
              </a:ext>
            </a:extLst>
          </p:cNvPr>
          <p:cNvSpPr/>
          <p:nvPr userDrawn="1"/>
        </p:nvSpPr>
        <p:spPr>
          <a:xfrm>
            <a:off x="6310200" y="362168"/>
            <a:ext cx="2592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: Single Corner Rounded 12">
            <a:extLst>
              <a:ext uri="{FF2B5EF4-FFF2-40B4-BE49-F238E27FC236}">
                <a16:creationId xmlns:a16="http://schemas.microsoft.com/office/drawing/2014/main" id="{6908C171-E714-3CC0-31C5-CD5FB38CB701}"/>
              </a:ext>
            </a:extLst>
          </p:cNvPr>
          <p:cNvSpPr/>
          <p:nvPr userDrawn="1"/>
        </p:nvSpPr>
        <p:spPr>
          <a:xfrm>
            <a:off x="9240000" y="365125"/>
            <a:ext cx="2592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0841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4FDFA-3E6D-EEFC-6F3E-59ECBFE08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010" y="721895"/>
            <a:ext cx="11446990" cy="1211524"/>
          </a:xfr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>
            <a:lvl1pPr>
              <a:defRPr lang="en-GB" b="1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Rectangle: Single Corner Rounded 5">
            <a:extLst>
              <a:ext uri="{FF2B5EF4-FFF2-40B4-BE49-F238E27FC236}">
                <a16:creationId xmlns:a16="http://schemas.microsoft.com/office/drawing/2014/main" id="{084FD889-77F4-2282-472C-E99E08236B53}"/>
              </a:ext>
            </a:extLst>
          </p:cNvPr>
          <p:cNvSpPr/>
          <p:nvPr userDrawn="1"/>
        </p:nvSpPr>
        <p:spPr>
          <a:xfrm>
            <a:off x="360000" y="365125"/>
            <a:ext cx="2592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: Single Corner Rounded 6">
            <a:extLst>
              <a:ext uri="{FF2B5EF4-FFF2-40B4-BE49-F238E27FC236}">
                <a16:creationId xmlns:a16="http://schemas.microsoft.com/office/drawing/2014/main" id="{7EB17BE8-3808-8A45-2E82-F3F0A80B382F}"/>
              </a:ext>
            </a:extLst>
          </p:cNvPr>
          <p:cNvSpPr/>
          <p:nvPr userDrawn="1"/>
        </p:nvSpPr>
        <p:spPr>
          <a:xfrm>
            <a:off x="3348000" y="355856"/>
            <a:ext cx="2592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: Single Corner Rounded 7">
            <a:extLst>
              <a:ext uri="{FF2B5EF4-FFF2-40B4-BE49-F238E27FC236}">
                <a16:creationId xmlns:a16="http://schemas.microsoft.com/office/drawing/2014/main" id="{8FC83A76-78C9-74AD-0553-4CD4E50B4116}"/>
              </a:ext>
            </a:extLst>
          </p:cNvPr>
          <p:cNvSpPr/>
          <p:nvPr userDrawn="1"/>
        </p:nvSpPr>
        <p:spPr>
          <a:xfrm>
            <a:off x="6310200" y="362168"/>
            <a:ext cx="2592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: Single Corner Rounded 8">
            <a:extLst>
              <a:ext uri="{FF2B5EF4-FFF2-40B4-BE49-F238E27FC236}">
                <a16:creationId xmlns:a16="http://schemas.microsoft.com/office/drawing/2014/main" id="{9FDDB156-7FF7-A756-5161-428343482F69}"/>
              </a:ext>
            </a:extLst>
          </p:cNvPr>
          <p:cNvSpPr/>
          <p:nvPr userDrawn="1"/>
        </p:nvSpPr>
        <p:spPr>
          <a:xfrm>
            <a:off x="9240000" y="365125"/>
            <a:ext cx="2592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1456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bg>
      <p:bgPr>
        <a:gradFill>
          <a:gsLst>
            <a:gs pos="0">
              <a:schemeClr val="tx2"/>
            </a:gs>
            <a:gs pos="63000">
              <a:schemeClr val="bg1"/>
            </a:gs>
            <a:gs pos="50000">
              <a:srgbClr val="ABC0E4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4FDFA-3E6D-EEFC-6F3E-59ECBFE08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010" y="721895"/>
            <a:ext cx="11446990" cy="1211524"/>
          </a:xfr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>
            <a:lvl1pPr>
              <a:defRPr lang="en-GB" b="1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Rectangle: Single Corner Rounded 5">
            <a:extLst>
              <a:ext uri="{FF2B5EF4-FFF2-40B4-BE49-F238E27FC236}">
                <a16:creationId xmlns:a16="http://schemas.microsoft.com/office/drawing/2014/main" id="{084FD889-77F4-2282-472C-E99E08236B53}"/>
              </a:ext>
            </a:extLst>
          </p:cNvPr>
          <p:cNvSpPr/>
          <p:nvPr userDrawn="1"/>
        </p:nvSpPr>
        <p:spPr>
          <a:xfrm>
            <a:off x="360000" y="365125"/>
            <a:ext cx="2592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: Single Corner Rounded 6">
            <a:extLst>
              <a:ext uri="{FF2B5EF4-FFF2-40B4-BE49-F238E27FC236}">
                <a16:creationId xmlns:a16="http://schemas.microsoft.com/office/drawing/2014/main" id="{7EB17BE8-3808-8A45-2E82-F3F0A80B382F}"/>
              </a:ext>
            </a:extLst>
          </p:cNvPr>
          <p:cNvSpPr/>
          <p:nvPr userDrawn="1"/>
        </p:nvSpPr>
        <p:spPr>
          <a:xfrm>
            <a:off x="3348000" y="355856"/>
            <a:ext cx="2592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: Single Corner Rounded 7">
            <a:extLst>
              <a:ext uri="{FF2B5EF4-FFF2-40B4-BE49-F238E27FC236}">
                <a16:creationId xmlns:a16="http://schemas.microsoft.com/office/drawing/2014/main" id="{8FC83A76-78C9-74AD-0553-4CD4E50B4116}"/>
              </a:ext>
            </a:extLst>
          </p:cNvPr>
          <p:cNvSpPr/>
          <p:nvPr userDrawn="1"/>
        </p:nvSpPr>
        <p:spPr>
          <a:xfrm>
            <a:off x="6310200" y="362168"/>
            <a:ext cx="2592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: Single Corner Rounded 8">
            <a:extLst>
              <a:ext uri="{FF2B5EF4-FFF2-40B4-BE49-F238E27FC236}">
                <a16:creationId xmlns:a16="http://schemas.microsoft.com/office/drawing/2014/main" id="{9FDDB156-7FF7-A756-5161-428343482F69}"/>
              </a:ext>
            </a:extLst>
          </p:cNvPr>
          <p:cNvSpPr/>
          <p:nvPr userDrawn="1"/>
        </p:nvSpPr>
        <p:spPr>
          <a:xfrm>
            <a:off x="9240000" y="365125"/>
            <a:ext cx="2592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042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Single Corner Rounded 4">
            <a:extLst>
              <a:ext uri="{FF2B5EF4-FFF2-40B4-BE49-F238E27FC236}">
                <a16:creationId xmlns:a16="http://schemas.microsoft.com/office/drawing/2014/main" id="{6A65206F-01E1-DEFA-545A-32F27721960F}"/>
              </a:ext>
            </a:extLst>
          </p:cNvPr>
          <p:cNvSpPr/>
          <p:nvPr userDrawn="1"/>
        </p:nvSpPr>
        <p:spPr>
          <a:xfrm>
            <a:off x="360000" y="365125"/>
            <a:ext cx="2592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Rectangle: Single Corner Rounded 5">
            <a:extLst>
              <a:ext uri="{FF2B5EF4-FFF2-40B4-BE49-F238E27FC236}">
                <a16:creationId xmlns:a16="http://schemas.microsoft.com/office/drawing/2014/main" id="{28DEF950-5D7A-C4F8-BFBB-DA70B9B80FFC}"/>
              </a:ext>
            </a:extLst>
          </p:cNvPr>
          <p:cNvSpPr/>
          <p:nvPr userDrawn="1"/>
        </p:nvSpPr>
        <p:spPr>
          <a:xfrm>
            <a:off x="3348000" y="355856"/>
            <a:ext cx="2592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: Single Corner Rounded 6">
            <a:extLst>
              <a:ext uri="{FF2B5EF4-FFF2-40B4-BE49-F238E27FC236}">
                <a16:creationId xmlns:a16="http://schemas.microsoft.com/office/drawing/2014/main" id="{42E544DE-A47B-FEA5-D501-281CC4CB44CF}"/>
              </a:ext>
            </a:extLst>
          </p:cNvPr>
          <p:cNvSpPr/>
          <p:nvPr userDrawn="1"/>
        </p:nvSpPr>
        <p:spPr>
          <a:xfrm>
            <a:off x="6310200" y="362168"/>
            <a:ext cx="2592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: Single Corner Rounded 7">
            <a:extLst>
              <a:ext uri="{FF2B5EF4-FFF2-40B4-BE49-F238E27FC236}">
                <a16:creationId xmlns:a16="http://schemas.microsoft.com/office/drawing/2014/main" id="{86D08B2A-9108-659D-1AEF-C0A3FAB2AEAA}"/>
              </a:ext>
            </a:extLst>
          </p:cNvPr>
          <p:cNvSpPr/>
          <p:nvPr userDrawn="1"/>
        </p:nvSpPr>
        <p:spPr>
          <a:xfrm>
            <a:off x="9240000" y="365125"/>
            <a:ext cx="2592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3678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bg>
      <p:bgPr>
        <a:gradFill>
          <a:gsLst>
            <a:gs pos="0">
              <a:schemeClr val="tx2"/>
            </a:gs>
            <a:gs pos="63000">
              <a:schemeClr val="bg1"/>
            </a:gs>
            <a:gs pos="50000">
              <a:srgbClr val="ABC0E4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Single Corner Rounded 4">
            <a:extLst>
              <a:ext uri="{FF2B5EF4-FFF2-40B4-BE49-F238E27FC236}">
                <a16:creationId xmlns:a16="http://schemas.microsoft.com/office/drawing/2014/main" id="{6A65206F-01E1-DEFA-545A-32F27721960F}"/>
              </a:ext>
            </a:extLst>
          </p:cNvPr>
          <p:cNvSpPr/>
          <p:nvPr userDrawn="1"/>
        </p:nvSpPr>
        <p:spPr>
          <a:xfrm>
            <a:off x="360000" y="365125"/>
            <a:ext cx="2592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Rectangle: Single Corner Rounded 5">
            <a:extLst>
              <a:ext uri="{FF2B5EF4-FFF2-40B4-BE49-F238E27FC236}">
                <a16:creationId xmlns:a16="http://schemas.microsoft.com/office/drawing/2014/main" id="{28DEF950-5D7A-C4F8-BFBB-DA70B9B80FFC}"/>
              </a:ext>
            </a:extLst>
          </p:cNvPr>
          <p:cNvSpPr/>
          <p:nvPr userDrawn="1"/>
        </p:nvSpPr>
        <p:spPr>
          <a:xfrm>
            <a:off x="3348000" y="355856"/>
            <a:ext cx="2592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: Single Corner Rounded 6">
            <a:extLst>
              <a:ext uri="{FF2B5EF4-FFF2-40B4-BE49-F238E27FC236}">
                <a16:creationId xmlns:a16="http://schemas.microsoft.com/office/drawing/2014/main" id="{42E544DE-A47B-FEA5-D501-281CC4CB44CF}"/>
              </a:ext>
            </a:extLst>
          </p:cNvPr>
          <p:cNvSpPr/>
          <p:nvPr userDrawn="1"/>
        </p:nvSpPr>
        <p:spPr>
          <a:xfrm>
            <a:off x="6310200" y="362168"/>
            <a:ext cx="2592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: Single Corner Rounded 7">
            <a:extLst>
              <a:ext uri="{FF2B5EF4-FFF2-40B4-BE49-F238E27FC236}">
                <a16:creationId xmlns:a16="http://schemas.microsoft.com/office/drawing/2014/main" id="{86D08B2A-9108-659D-1AEF-C0A3FAB2AEAA}"/>
              </a:ext>
            </a:extLst>
          </p:cNvPr>
          <p:cNvSpPr/>
          <p:nvPr userDrawn="1"/>
        </p:nvSpPr>
        <p:spPr>
          <a:xfrm>
            <a:off x="9240000" y="365125"/>
            <a:ext cx="2592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676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FEEE0A-ABD1-F2AF-6F3E-A08685BF2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5787F0-AB68-3D38-6D23-8234F77A17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CA4121-7A73-6F03-6053-14C6CB307A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C27EE3D-8D61-4FD7-AD8B-6F576CDB6039}" type="datetimeFigureOut">
              <a:rPr lang="en-GB" smtClean="0"/>
              <a:pPr/>
              <a:t>01/10/2025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7510C-90F1-585D-CC46-A4CB4F111D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E2F66-8908-1B38-497E-5B416F1313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68ADAB1-71B1-46B9-B3D5-0CBACA01A5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427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eicesterleicestershireandrutland.icb.nhs.uk/your-health/vaccinations/how-to-get-your-vaccin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BCBCB5-A89E-F402-D1C8-8E2B1E335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7E11F-24DA-9EFD-D6AC-970E3964E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678480"/>
            <a:ext cx="11472000" cy="503549"/>
          </a:xfrm>
          <a:solidFill>
            <a:schemeClr val="tx2"/>
          </a:solidFill>
        </p:spPr>
        <p:txBody>
          <a:bodyPr>
            <a:noAutofit/>
          </a:bodyPr>
          <a:lstStyle/>
          <a:p>
            <a:r>
              <a:rPr lang="en-US" sz="1900" dirty="0"/>
              <a:t>Roving Healthcare Unit Offering Walk-in COVID, Flu, MMR, Pertussis &amp; RSV Vaccinations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DF072B3-1716-A0AE-B4D7-55EAE7483F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4828179"/>
              </p:ext>
            </p:extLst>
          </p:nvPr>
        </p:nvGraphicFramePr>
        <p:xfrm>
          <a:off x="360000" y="1445464"/>
          <a:ext cx="9384076" cy="5232734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1411416">
                  <a:extLst>
                    <a:ext uri="{9D8B030D-6E8A-4147-A177-3AD203B41FA5}">
                      <a16:colId xmlns:a16="http://schemas.microsoft.com/office/drawing/2014/main" val="3960476979"/>
                    </a:ext>
                  </a:extLst>
                </a:gridCol>
                <a:gridCol w="6075412">
                  <a:extLst>
                    <a:ext uri="{9D8B030D-6E8A-4147-A177-3AD203B41FA5}">
                      <a16:colId xmlns:a16="http://schemas.microsoft.com/office/drawing/2014/main" val="711630015"/>
                    </a:ext>
                  </a:extLst>
                </a:gridCol>
                <a:gridCol w="1897248">
                  <a:extLst>
                    <a:ext uri="{9D8B030D-6E8A-4147-A177-3AD203B41FA5}">
                      <a16:colId xmlns:a16="http://schemas.microsoft.com/office/drawing/2014/main" val="1501910007"/>
                    </a:ext>
                  </a:extLst>
                </a:gridCol>
              </a:tblGrid>
              <a:tr h="563832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effectLst/>
                        </a:rPr>
                        <a:t>Date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effectLst/>
                        </a:rPr>
                        <a:t>Locations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effectLst/>
                        </a:rPr>
                        <a:t>Times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1607848205"/>
                  </a:ext>
                </a:extLst>
              </a:tr>
              <a:tr h="518735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06/10/2025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Whitwick Leisure Centre, Stephenson Way, Coalville LE67 3FE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10am to 4pm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580106081"/>
                  </a:ext>
                </a:extLst>
              </a:tr>
              <a:tr h="518735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10/10/2025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Peepul Centre, Orchardson Way, LE4 6DP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11am to 3pm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3876966353"/>
                  </a:ext>
                </a:extLst>
              </a:tr>
              <a:tr h="518735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14/10/2025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Beaumont Leys Food Bank, Christ the King Church, Beaumont Way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9am to 3pm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4274045325"/>
                  </a:ext>
                </a:extLst>
              </a:tr>
              <a:tr h="518735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15/10/2025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New Parks Children &amp; Young People Centre, Pindar Rd, LE3 9RN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10am to 4pm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3014531755"/>
                  </a:ext>
                </a:extLst>
              </a:tr>
              <a:tr h="518735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22/10/2025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Loros Hospice, </a:t>
                      </a:r>
                      <a:r>
                        <a:rPr lang="en-GB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Groby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Rd, LE3 9QE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10am to 4pm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2391616726"/>
                  </a:ext>
                </a:extLst>
              </a:tr>
              <a:tr h="518735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25/10/2025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Stoneygate Baptist Church, London Rd LE2 3ND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1pm to 4pm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766690768"/>
                  </a:ext>
                </a:extLst>
              </a:tr>
              <a:tr h="518735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30/10/2025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Beaumont Leys Food Bank, Christ the King Church, Beaumont Way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9am to 3pm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2059431422"/>
                  </a:ext>
                </a:extLst>
              </a:tr>
              <a:tr h="518735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01/11/2025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Haymarket Steps, Belgrave Gate, LE1 3GP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10am to 4pm 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555997255"/>
                  </a:ext>
                </a:extLst>
              </a:tr>
              <a:tr h="519022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03/11/2025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Thurmaston Community Centre, Silverdale Dr, Thurmaston LE4 8NH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10am to 4pm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3668779224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F7B4A710-C75A-6F87-BB59-C4B354E731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43186" y="5253623"/>
            <a:ext cx="1002077" cy="100207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3094261-DD81-51B0-FE7C-9A62642B15C7}"/>
              </a:ext>
            </a:extLst>
          </p:cNvPr>
          <p:cNvSpPr txBox="1"/>
          <p:nvPr/>
        </p:nvSpPr>
        <p:spPr>
          <a:xfrm>
            <a:off x="9972675" y="3835650"/>
            <a:ext cx="185932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Click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4"/>
              </a:rPr>
              <a:t>here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 find out more about how to get your vaccine in LLR or scan this QR code 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4C06D992-DBBC-94B4-FCC3-DA724D8CA176}"/>
              </a:ext>
            </a:extLst>
          </p:cNvPr>
          <p:cNvSpPr/>
          <p:nvPr/>
        </p:nvSpPr>
        <p:spPr>
          <a:xfrm>
            <a:off x="10801451" y="4886325"/>
            <a:ext cx="142774" cy="29527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302424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LLR ICB">
      <a:dk1>
        <a:sysClr val="windowText" lastClr="000000"/>
      </a:dk1>
      <a:lt1>
        <a:sysClr val="window" lastClr="FFFFFF"/>
      </a:lt1>
      <a:dk2>
        <a:srgbClr val="005EB8"/>
      </a:dk2>
      <a:lt2>
        <a:srgbClr val="E8EDEE"/>
      </a:lt2>
      <a:accent1>
        <a:srgbClr val="0072CE"/>
      </a:accent1>
      <a:accent2>
        <a:srgbClr val="ED8B00"/>
      </a:accent2>
      <a:accent3>
        <a:srgbClr val="AE2573"/>
      </a:accent3>
      <a:accent4>
        <a:srgbClr val="330072"/>
      </a:accent4>
      <a:accent5>
        <a:srgbClr val="00A499"/>
      </a:accent5>
      <a:accent6>
        <a:srgbClr val="00A9CE"/>
      </a:accent6>
      <a:hlink>
        <a:srgbClr val="005EB8"/>
      </a:hlink>
      <a:folHlink>
        <a:srgbClr val="3300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</Words>
  <Application>Microsoft Office PowerPoint</Application>
  <PresentationFormat>Widescreen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1_Office Theme</vt:lpstr>
      <vt:lpstr>Roving Healthcare Unit Offering Walk-in COVID, Flu, MMR, Pertussis &amp; RSV Vaccinations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KEATING, Samantha (NHS LEICESTER, LEICESTERSHIRE AND RUTLAND ICB - 04C)</dc:creator>
  <cp:lastModifiedBy>KEATING, Samantha (NHS LEICESTER, LEICESTERSHIRE AND RUTLAND ICB - 04C)</cp:lastModifiedBy>
  <cp:revision>1</cp:revision>
  <dcterms:created xsi:type="dcterms:W3CDTF">2025-10-03T19:10:36Z</dcterms:created>
  <dcterms:modified xsi:type="dcterms:W3CDTF">2025-10-03T19:11:16Z</dcterms:modified>
</cp:coreProperties>
</file>