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fficeLicence" userId="9a8bc066-0cab-4746-8306-24e53e56e472" providerId="ADAL" clId="{A1ADC5C2-75FC-49BA-A50A-1AD5FCF0DA65}"/>
    <pc:docChg chg="delSld delMainMaster">
      <pc:chgData name="OfficeLicence" userId="9a8bc066-0cab-4746-8306-24e53e56e472" providerId="ADAL" clId="{A1ADC5C2-75FC-49BA-A50A-1AD5FCF0DA65}" dt="2025-12-16T19:20:30.601" v="0" actId="47"/>
      <pc:docMkLst>
        <pc:docMk/>
      </pc:docMkLst>
      <pc:sldChg chg="del">
        <pc:chgData name="OfficeLicence" userId="9a8bc066-0cab-4746-8306-24e53e56e472" providerId="ADAL" clId="{A1ADC5C2-75FC-49BA-A50A-1AD5FCF0DA65}" dt="2025-12-16T19:20:30.601" v="0" actId="47"/>
        <pc:sldMkLst>
          <pc:docMk/>
          <pc:sldMk cId="2916214087" sldId="263"/>
        </pc:sldMkLst>
      </pc:sldChg>
      <pc:sldMasterChg chg="del delSldLayout">
        <pc:chgData name="OfficeLicence" userId="9a8bc066-0cab-4746-8306-24e53e56e472" providerId="ADAL" clId="{A1ADC5C2-75FC-49BA-A50A-1AD5FCF0DA65}" dt="2025-12-16T19:20:30.601" v="0" actId="47"/>
        <pc:sldMasterMkLst>
          <pc:docMk/>
          <pc:sldMasterMk cId="2345052257" sldId="2147483660"/>
        </pc:sldMasterMkLst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2842693343" sldId="2147483661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649546358" sldId="2147483662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248714016" sldId="2147483663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715658467" sldId="2147483664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3204232126" sldId="2147483665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3076531115" sldId="2147483666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2707896848" sldId="2147483667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3063753235" sldId="2147483668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1701765918" sldId="2147483669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970289928" sldId="2147483670"/>
          </pc:sldLayoutMkLst>
        </pc:sldLayoutChg>
        <pc:sldLayoutChg chg="del">
          <pc:chgData name="OfficeLicence" userId="9a8bc066-0cab-4746-8306-24e53e56e472" providerId="ADAL" clId="{A1ADC5C2-75FC-49BA-A50A-1AD5FCF0DA65}" dt="2025-12-16T19:20:30.601" v="0" actId="47"/>
          <pc:sldLayoutMkLst>
            <pc:docMk/>
            <pc:sldMasterMk cId="2345052257" sldId="2147483660"/>
            <pc:sldLayoutMk cId="304413209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B22D1-4778-4AAF-8868-F1F7A11A7FF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B6A77-3361-4418-AD92-2464C1DE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EA0101-D378-044F-1AEF-A52EDED63345}"/>
              </a:ext>
            </a:extLst>
          </p:cNvPr>
          <p:cNvSpPr/>
          <p:nvPr userDrawn="1"/>
        </p:nvSpPr>
        <p:spPr>
          <a:xfrm>
            <a:off x="0" y="0"/>
            <a:ext cx="12192000" cy="6075485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07102" y="3366656"/>
            <a:ext cx="1064301" cy="15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496436"/>
            <a:ext cx="10155382" cy="1662401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8" y="3747653"/>
            <a:ext cx="10155382" cy="46051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183C6BB-8EC9-33CA-F684-2662B3A20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6130" y="241596"/>
            <a:ext cx="899109" cy="3608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DB3859-FCE2-8E48-EFC2-FD4C9C88FD98}"/>
              </a:ext>
            </a:extLst>
          </p:cNvPr>
          <p:cNvSpPr/>
          <p:nvPr userDrawn="1"/>
        </p:nvSpPr>
        <p:spPr>
          <a:xfrm>
            <a:off x="1610052" y="6524197"/>
            <a:ext cx="1440000" cy="219456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8E7EE-3809-0551-A878-00E45004FB07}"/>
              </a:ext>
            </a:extLst>
          </p:cNvPr>
          <p:cNvSpPr/>
          <p:nvPr userDrawn="1"/>
        </p:nvSpPr>
        <p:spPr>
          <a:xfrm>
            <a:off x="3120926" y="6524197"/>
            <a:ext cx="1440000" cy="219456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7C887-4084-FD42-01EE-AC53B006DFB9}"/>
              </a:ext>
            </a:extLst>
          </p:cNvPr>
          <p:cNvSpPr/>
          <p:nvPr userDrawn="1"/>
        </p:nvSpPr>
        <p:spPr>
          <a:xfrm>
            <a:off x="4631800" y="6519625"/>
            <a:ext cx="1440000" cy="219456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53B02-2AF0-D01E-D6B4-948B15E0AE7F}"/>
              </a:ext>
            </a:extLst>
          </p:cNvPr>
          <p:cNvSpPr/>
          <p:nvPr userDrawn="1"/>
        </p:nvSpPr>
        <p:spPr>
          <a:xfrm>
            <a:off x="6142674" y="6519625"/>
            <a:ext cx="1440000" cy="21945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302785-92CB-4E1F-3F1E-20B2B9C503E9}"/>
              </a:ext>
            </a:extLst>
          </p:cNvPr>
          <p:cNvSpPr/>
          <p:nvPr userDrawn="1"/>
        </p:nvSpPr>
        <p:spPr>
          <a:xfrm>
            <a:off x="9164422" y="6511185"/>
            <a:ext cx="1440000" cy="219456"/>
          </a:xfrm>
          <a:prstGeom prst="rect">
            <a:avLst/>
          </a:prstGeom>
          <a:solidFill>
            <a:srgbClr val="7C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D64F1-25AA-D1AD-188E-E1C1D2C76D23}"/>
              </a:ext>
            </a:extLst>
          </p:cNvPr>
          <p:cNvSpPr/>
          <p:nvPr userDrawn="1"/>
        </p:nvSpPr>
        <p:spPr>
          <a:xfrm>
            <a:off x="0" y="6511185"/>
            <a:ext cx="1539178" cy="21945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AB10B-9910-6B7E-F3D8-A8F1C8A8A1F3}"/>
              </a:ext>
            </a:extLst>
          </p:cNvPr>
          <p:cNvSpPr/>
          <p:nvPr userDrawn="1"/>
        </p:nvSpPr>
        <p:spPr>
          <a:xfrm>
            <a:off x="7653548" y="6511185"/>
            <a:ext cx="1440000" cy="219456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CA8CF3-57F7-BA85-6EDE-78D696F638C5}"/>
              </a:ext>
            </a:extLst>
          </p:cNvPr>
          <p:cNvSpPr/>
          <p:nvPr userDrawn="1"/>
        </p:nvSpPr>
        <p:spPr>
          <a:xfrm>
            <a:off x="10664108" y="6511185"/>
            <a:ext cx="1527892" cy="21945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561B56-6148-8500-84BA-61D3D300F83C}"/>
              </a:ext>
            </a:extLst>
          </p:cNvPr>
          <p:cNvSpPr txBox="1"/>
          <p:nvPr userDrawn="1"/>
        </p:nvSpPr>
        <p:spPr>
          <a:xfrm>
            <a:off x="340127" y="6113910"/>
            <a:ext cx="11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 err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Leicester,</a:t>
            </a:r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Leicestershire and Rutland and NHS Northamptonshire Integrated Care Boards</a:t>
            </a:r>
          </a:p>
        </p:txBody>
      </p:sp>
    </p:spTree>
    <p:extLst>
      <p:ext uri="{BB962C8B-B14F-4D97-AF65-F5344CB8AC3E}">
        <p14:creationId xmlns:p14="http://schemas.microsoft.com/office/powerpoint/2010/main" val="248085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5288" y="1843088"/>
            <a:ext cx="3692525" cy="25495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47862" y="1843088"/>
            <a:ext cx="3692525" cy="25495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03034" y="1825625"/>
            <a:ext cx="3692525" cy="2549525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20" y="4530435"/>
            <a:ext cx="3688772" cy="164652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251615" y="4530434"/>
            <a:ext cx="3688772" cy="164652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8104911" y="4530434"/>
            <a:ext cx="3688772" cy="164652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EA0101-D378-044F-1AEF-A52EDED63345}"/>
              </a:ext>
            </a:extLst>
          </p:cNvPr>
          <p:cNvSpPr/>
          <p:nvPr userDrawn="1"/>
        </p:nvSpPr>
        <p:spPr>
          <a:xfrm>
            <a:off x="0" y="0"/>
            <a:ext cx="12192000" cy="607548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07102" y="3366656"/>
            <a:ext cx="1064301" cy="15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496436"/>
            <a:ext cx="10155382" cy="1662401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8" y="3747653"/>
            <a:ext cx="10155382" cy="46051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183C6BB-8EC9-33CA-F684-2662B3A20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6130" y="241596"/>
            <a:ext cx="899109" cy="3608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DB3859-FCE2-8E48-EFC2-FD4C9C88FD98}"/>
              </a:ext>
            </a:extLst>
          </p:cNvPr>
          <p:cNvSpPr/>
          <p:nvPr userDrawn="1"/>
        </p:nvSpPr>
        <p:spPr>
          <a:xfrm>
            <a:off x="1610052" y="6524197"/>
            <a:ext cx="1440000" cy="219456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8E7EE-3809-0551-A878-00E45004FB07}"/>
              </a:ext>
            </a:extLst>
          </p:cNvPr>
          <p:cNvSpPr/>
          <p:nvPr userDrawn="1"/>
        </p:nvSpPr>
        <p:spPr>
          <a:xfrm>
            <a:off x="3120926" y="6524197"/>
            <a:ext cx="1440000" cy="219456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7C887-4084-FD42-01EE-AC53B006DFB9}"/>
              </a:ext>
            </a:extLst>
          </p:cNvPr>
          <p:cNvSpPr/>
          <p:nvPr userDrawn="1"/>
        </p:nvSpPr>
        <p:spPr>
          <a:xfrm>
            <a:off x="4631800" y="6519625"/>
            <a:ext cx="1440000" cy="219456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53B02-2AF0-D01E-D6B4-948B15E0AE7F}"/>
              </a:ext>
            </a:extLst>
          </p:cNvPr>
          <p:cNvSpPr/>
          <p:nvPr userDrawn="1"/>
        </p:nvSpPr>
        <p:spPr>
          <a:xfrm>
            <a:off x="6142674" y="6519625"/>
            <a:ext cx="1440000" cy="21945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302785-92CB-4E1F-3F1E-20B2B9C503E9}"/>
              </a:ext>
            </a:extLst>
          </p:cNvPr>
          <p:cNvSpPr/>
          <p:nvPr userDrawn="1"/>
        </p:nvSpPr>
        <p:spPr>
          <a:xfrm>
            <a:off x="9164422" y="6511185"/>
            <a:ext cx="1440000" cy="219456"/>
          </a:xfrm>
          <a:prstGeom prst="rect">
            <a:avLst/>
          </a:prstGeom>
          <a:solidFill>
            <a:srgbClr val="7C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D64F1-25AA-D1AD-188E-E1C1D2C76D23}"/>
              </a:ext>
            </a:extLst>
          </p:cNvPr>
          <p:cNvSpPr/>
          <p:nvPr userDrawn="1"/>
        </p:nvSpPr>
        <p:spPr>
          <a:xfrm>
            <a:off x="0" y="6511185"/>
            <a:ext cx="1539178" cy="21945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AB10B-9910-6B7E-F3D8-A8F1C8A8A1F3}"/>
              </a:ext>
            </a:extLst>
          </p:cNvPr>
          <p:cNvSpPr/>
          <p:nvPr userDrawn="1"/>
        </p:nvSpPr>
        <p:spPr>
          <a:xfrm>
            <a:off x="7653548" y="6511185"/>
            <a:ext cx="1440000" cy="219456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CA8CF3-57F7-BA85-6EDE-78D696F638C5}"/>
              </a:ext>
            </a:extLst>
          </p:cNvPr>
          <p:cNvSpPr/>
          <p:nvPr userDrawn="1"/>
        </p:nvSpPr>
        <p:spPr>
          <a:xfrm>
            <a:off x="10664108" y="6511185"/>
            <a:ext cx="1527892" cy="21945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561B56-6148-8500-84BA-61D3D300F83C}"/>
              </a:ext>
            </a:extLst>
          </p:cNvPr>
          <p:cNvSpPr txBox="1"/>
          <p:nvPr userDrawn="1"/>
        </p:nvSpPr>
        <p:spPr>
          <a:xfrm>
            <a:off x="340127" y="6113910"/>
            <a:ext cx="11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 err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Leicester,</a:t>
            </a:r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Leicestershire and Rutland and NHS Northamptonshire Integrated Care Boards</a:t>
            </a:r>
          </a:p>
        </p:txBody>
      </p:sp>
    </p:spTree>
    <p:extLst>
      <p:ext uri="{BB962C8B-B14F-4D97-AF65-F5344CB8AC3E}">
        <p14:creationId xmlns:p14="http://schemas.microsoft.com/office/powerpoint/2010/main" val="9221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EA0101-D378-044F-1AEF-A52EDED63345}"/>
              </a:ext>
            </a:extLst>
          </p:cNvPr>
          <p:cNvSpPr/>
          <p:nvPr userDrawn="1"/>
        </p:nvSpPr>
        <p:spPr>
          <a:xfrm>
            <a:off x="0" y="0"/>
            <a:ext cx="12192000" cy="6075485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07102" y="3366656"/>
            <a:ext cx="1064301" cy="15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496436"/>
            <a:ext cx="10155382" cy="1662401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8" y="3747653"/>
            <a:ext cx="10155382" cy="46051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183C6BB-8EC9-33CA-F684-2662B3A20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6130" y="241596"/>
            <a:ext cx="899109" cy="3608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DB3859-FCE2-8E48-EFC2-FD4C9C88FD98}"/>
              </a:ext>
            </a:extLst>
          </p:cNvPr>
          <p:cNvSpPr/>
          <p:nvPr userDrawn="1"/>
        </p:nvSpPr>
        <p:spPr>
          <a:xfrm>
            <a:off x="1610052" y="6524197"/>
            <a:ext cx="1440000" cy="219456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8E7EE-3809-0551-A878-00E45004FB07}"/>
              </a:ext>
            </a:extLst>
          </p:cNvPr>
          <p:cNvSpPr/>
          <p:nvPr userDrawn="1"/>
        </p:nvSpPr>
        <p:spPr>
          <a:xfrm>
            <a:off x="3120926" y="6524197"/>
            <a:ext cx="1440000" cy="219456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7C887-4084-FD42-01EE-AC53B006DFB9}"/>
              </a:ext>
            </a:extLst>
          </p:cNvPr>
          <p:cNvSpPr/>
          <p:nvPr userDrawn="1"/>
        </p:nvSpPr>
        <p:spPr>
          <a:xfrm>
            <a:off x="4631800" y="6519625"/>
            <a:ext cx="1440000" cy="219456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53B02-2AF0-D01E-D6B4-948B15E0AE7F}"/>
              </a:ext>
            </a:extLst>
          </p:cNvPr>
          <p:cNvSpPr/>
          <p:nvPr userDrawn="1"/>
        </p:nvSpPr>
        <p:spPr>
          <a:xfrm>
            <a:off x="6142674" y="6519625"/>
            <a:ext cx="1440000" cy="21945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302785-92CB-4E1F-3F1E-20B2B9C503E9}"/>
              </a:ext>
            </a:extLst>
          </p:cNvPr>
          <p:cNvSpPr/>
          <p:nvPr userDrawn="1"/>
        </p:nvSpPr>
        <p:spPr>
          <a:xfrm>
            <a:off x="9164422" y="6511185"/>
            <a:ext cx="1440000" cy="219456"/>
          </a:xfrm>
          <a:prstGeom prst="rect">
            <a:avLst/>
          </a:prstGeom>
          <a:solidFill>
            <a:srgbClr val="7C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D64F1-25AA-D1AD-188E-E1C1D2C76D23}"/>
              </a:ext>
            </a:extLst>
          </p:cNvPr>
          <p:cNvSpPr/>
          <p:nvPr userDrawn="1"/>
        </p:nvSpPr>
        <p:spPr>
          <a:xfrm>
            <a:off x="0" y="6511185"/>
            <a:ext cx="1539178" cy="21945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AB10B-9910-6B7E-F3D8-A8F1C8A8A1F3}"/>
              </a:ext>
            </a:extLst>
          </p:cNvPr>
          <p:cNvSpPr/>
          <p:nvPr userDrawn="1"/>
        </p:nvSpPr>
        <p:spPr>
          <a:xfrm>
            <a:off x="7653548" y="6511185"/>
            <a:ext cx="1440000" cy="219456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CA8CF3-57F7-BA85-6EDE-78D696F638C5}"/>
              </a:ext>
            </a:extLst>
          </p:cNvPr>
          <p:cNvSpPr/>
          <p:nvPr userDrawn="1"/>
        </p:nvSpPr>
        <p:spPr>
          <a:xfrm>
            <a:off x="10664108" y="6511185"/>
            <a:ext cx="1527892" cy="21945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561B56-6148-8500-84BA-61D3D300F83C}"/>
              </a:ext>
            </a:extLst>
          </p:cNvPr>
          <p:cNvSpPr txBox="1"/>
          <p:nvPr userDrawn="1"/>
        </p:nvSpPr>
        <p:spPr>
          <a:xfrm>
            <a:off x="340127" y="6113910"/>
            <a:ext cx="11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 err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Leicester,</a:t>
            </a:r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Leicestershire and Rutland and NHS Northamptonshire Integrated Care Boards</a:t>
            </a:r>
          </a:p>
        </p:txBody>
      </p:sp>
    </p:spTree>
    <p:extLst>
      <p:ext uri="{BB962C8B-B14F-4D97-AF65-F5344CB8AC3E}">
        <p14:creationId xmlns:p14="http://schemas.microsoft.com/office/powerpoint/2010/main" val="314316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EA0101-D378-044F-1AEF-A52EDED63345}"/>
              </a:ext>
            </a:extLst>
          </p:cNvPr>
          <p:cNvSpPr/>
          <p:nvPr userDrawn="1"/>
        </p:nvSpPr>
        <p:spPr>
          <a:xfrm>
            <a:off x="0" y="0"/>
            <a:ext cx="12192000" cy="6075485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07102" y="3366656"/>
            <a:ext cx="1064301" cy="15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496436"/>
            <a:ext cx="10155382" cy="1662401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8" y="3747653"/>
            <a:ext cx="10155382" cy="46051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183C6BB-8EC9-33CA-F684-2662B3A20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6130" y="241596"/>
            <a:ext cx="899109" cy="3608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DB3859-FCE2-8E48-EFC2-FD4C9C88FD98}"/>
              </a:ext>
            </a:extLst>
          </p:cNvPr>
          <p:cNvSpPr/>
          <p:nvPr userDrawn="1"/>
        </p:nvSpPr>
        <p:spPr>
          <a:xfrm>
            <a:off x="1610052" y="6524197"/>
            <a:ext cx="1440000" cy="219456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8E7EE-3809-0551-A878-00E45004FB07}"/>
              </a:ext>
            </a:extLst>
          </p:cNvPr>
          <p:cNvSpPr/>
          <p:nvPr userDrawn="1"/>
        </p:nvSpPr>
        <p:spPr>
          <a:xfrm>
            <a:off x="3120926" y="6524197"/>
            <a:ext cx="1440000" cy="219456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7C887-4084-FD42-01EE-AC53B006DFB9}"/>
              </a:ext>
            </a:extLst>
          </p:cNvPr>
          <p:cNvSpPr/>
          <p:nvPr userDrawn="1"/>
        </p:nvSpPr>
        <p:spPr>
          <a:xfrm>
            <a:off x="4631800" y="6519625"/>
            <a:ext cx="1440000" cy="219456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53B02-2AF0-D01E-D6B4-948B15E0AE7F}"/>
              </a:ext>
            </a:extLst>
          </p:cNvPr>
          <p:cNvSpPr/>
          <p:nvPr userDrawn="1"/>
        </p:nvSpPr>
        <p:spPr>
          <a:xfrm>
            <a:off x="6142674" y="6519625"/>
            <a:ext cx="1440000" cy="21945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302785-92CB-4E1F-3F1E-20B2B9C503E9}"/>
              </a:ext>
            </a:extLst>
          </p:cNvPr>
          <p:cNvSpPr/>
          <p:nvPr userDrawn="1"/>
        </p:nvSpPr>
        <p:spPr>
          <a:xfrm>
            <a:off x="9164422" y="6511185"/>
            <a:ext cx="1440000" cy="219456"/>
          </a:xfrm>
          <a:prstGeom prst="rect">
            <a:avLst/>
          </a:prstGeom>
          <a:solidFill>
            <a:srgbClr val="7C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D64F1-25AA-D1AD-188E-E1C1D2C76D23}"/>
              </a:ext>
            </a:extLst>
          </p:cNvPr>
          <p:cNvSpPr/>
          <p:nvPr userDrawn="1"/>
        </p:nvSpPr>
        <p:spPr>
          <a:xfrm>
            <a:off x="0" y="6511185"/>
            <a:ext cx="1539178" cy="21945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AB10B-9910-6B7E-F3D8-A8F1C8A8A1F3}"/>
              </a:ext>
            </a:extLst>
          </p:cNvPr>
          <p:cNvSpPr/>
          <p:nvPr userDrawn="1"/>
        </p:nvSpPr>
        <p:spPr>
          <a:xfrm>
            <a:off x="7653548" y="6511185"/>
            <a:ext cx="1440000" cy="219456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CA8CF3-57F7-BA85-6EDE-78D696F638C5}"/>
              </a:ext>
            </a:extLst>
          </p:cNvPr>
          <p:cNvSpPr/>
          <p:nvPr userDrawn="1"/>
        </p:nvSpPr>
        <p:spPr>
          <a:xfrm>
            <a:off x="10664108" y="6511185"/>
            <a:ext cx="1527892" cy="21945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561B56-6148-8500-84BA-61D3D300F83C}"/>
              </a:ext>
            </a:extLst>
          </p:cNvPr>
          <p:cNvSpPr txBox="1"/>
          <p:nvPr userDrawn="1"/>
        </p:nvSpPr>
        <p:spPr>
          <a:xfrm>
            <a:off x="340127" y="6113910"/>
            <a:ext cx="11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 err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Leicester,</a:t>
            </a:r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Leicestershire and Rutland and NHS Northamptonshire Integrated Care Boards</a:t>
            </a:r>
          </a:p>
        </p:txBody>
      </p:sp>
    </p:spTree>
    <p:extLst>
      <p:ext uri="{BB962C8B-B14F-4D97-AF65-F5344CB8AC3E}">
        <p14:creationId xmlns:p14="http://schemas.microsoft.com/office/powerpoint/2010/main" val="1927775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EA0101-D378-044F-1AEF-A52EDED63345}"/>
              </a:ext>
            </a:extLst>
          </p:cNvPr>
          <p:cNvSpPr/>
          <p:nvPr userDrawn="1"/>
        </p:nvSpPr>
        <p:spPr>
          <a:xfrm>
            <a:off x="0" y="0"/>
            <a:ext cx="12192000" cy="6075485"/>
          </a:xfrm>
          <a:prstGeom prst="rect">
            <a:avLst/>
          </a:prstGeom>
          <a:gradFill flip="none" rotWithShape="1">
            <a:gsLst>
              <a:gs pos="0">
                <a:srgbClr val="41B6E6"/>
              </a:gs>
              <a:gs pos="25000">
                <a:srgbClr val="00A9CE"/>
              </a:gs>
              <a:gs pos="91000">
                <a:schemeClr val="bg1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07102" y="3366656"/>
            <a:ext cx="1064301" cy="152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496436"/>
            <a:ext cx="10155382" cy="1662401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rgbClr val="231F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8" y="3747653"/>
            <a:ext cx="10155382" cy="46051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183C6BB-8EC9-33CA-F684-2662B3A20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6130" y="241596"/>
            <a:ext cx="899109" cy="3608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DB3859-FCE2-8E48-EFC2-FD4C9C88FD98}"/>
              </a:ext>
            </a:extLst>
          </p:cNvPr>
          <p:cNvSpPr/>
          <p:nvPr userDrawn="1"/>
        </p:nvSpPr>
        <p:spPr>
          <a:xfrm>
            <a:off x="1610052" y="6524197"/>
            <a:ext cx="1440000" cy="219456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8E7EE-3809-0551-A878-00E45004FB07}"/>
              </a:ext>
            </a:extLst>
          </p:cNvPr>
          <p:cNvSpPr/>
          <p:nvPr userDrawn="1"/>
        </p:nvSpPr>
        <p:spPr>
          <a:xfrm>
            <a:off x="3120926" y="6524197"/>
            <a:ext cx="1440000" cy="219456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7C887-4084-FD42-01EE-AC53B006DFB9}"/>
              </a:ext>
            </a:extLst>
          </p:cNvPr>
          <p:cNvSpPr/>
          <p:nvPr userDrawn="1"/>
        </p:nvSpPr>
        <p:spPr>
          <a:xfrm>
            <a:off x="4631800" y="6519625"/>
            <a:ext cx="1440000" cy="219456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53B02-2AF0-D01E-D6B4-948B15E0AE7F}"/>
              </a:ext>
            </a:extLst>
          </p:cNvPr>
          <p:cNvSpPr/>
          <p:nvPr userDrawn="1"/>
        </p:nvSpPr>
        <p:spPr>
          <a:xfrm>
            <a:off x="6142674" y="6519625"/>
            <a:ext cx="1440000" cy="21945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302785-92CB-4E1F-3F1E-20B2B9C503E9}"/>
              </a:ext>
            </a:extLst>
          </p:cNvPr>
          <p:cNvSpPr/>
          <p:nvPr userDrawn="1"/>
        </p:nvSpPr>
        <p:spPr>
          <a:xfrm>
            <a:off x="9164422" y="6511185"/>
            <a:ext cx="1440000" cy="219456"/>
          </a:xfrm>
          <a:prstGeom prst="rect">
            <a:avLst/>
          </a:prstGeom>
          <a:solidFill>
            <a:srgbClr val="7C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D64F1-25AA-D1AD-188E-E1C1D2C76D23}"/>
              </a:ext>
            </a:extLst>
          </p:cNvPr>
          <p:cNvSpPr/>
          <p:nvPr userDrawn="1"/>
        </p:nvSpPr>
        <p:spPr>
          <a:xfrm>
            <a:off x="0" y="6511185"/>
            <a:ext cx="1539178" cy="21945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AB10B-9910-6B7E-F3D8-A8F1C8A8A1F3}"/>
              </a:ext>
            </a:extLst>
          </p:cNvPr>
          <p:cNvSpPr/>
          <p:nvPr userDrawn="1"/>
        </p:nvSpPr>
        <p:spPr>
          <a:xfrm>
            <a:off x="7653548" y="6511185"/>
            <a:ext cx="1440000" cy="219456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CA8CF3-57F7-BA85-6EDE-78D696F638C5}"/>
              </a:ext>
            </a:extLst>
          </p:cNvPr>
          <p:cNvSpPr/>
          <p:nvPr userDrawn="1"/>
        </p:nvSpPr>
        <p:spPr>
          <a:xfrm>
            <a:off x="10664108" y="6511185"/>
            <a:ext cx="1527892" cy="21945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561B56-6148-8500-84BA-61D3D300F83C}"/>
              </a:ext>
            </a:extLst>
          </p:cNvPr>
          <p:cNvSpPr txBox="1"/>
          <p:nvPr userDrawn="1"/>
        </p:nvSpPr>
        <p:spPr>
          <a:xfrm>
            <a:off x="340127" y="6113910"/>
            <a:ext cx="11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 err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Leicester,</a:t>
            </a:r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Leicestershire and Rutland and NHS Northamptonshire Integrated Care Boards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5D0A4B0E-2C4F-05C7-1240-225F6732A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89568" y="217434"/>
            <a:ext cx="893064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6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8BE707-4922-D587-D30F-21A64613985A}"/>
              </a:ext>
            </a:extLst>
          </p:cNvPr>
          <p:cNvSpPr/>
          <p:nvPr userDrawn="1"/>
        </p:nvSpPr>
        <p:spPr>
          <a:xfrm>
            <a:off x="0" y="0"/>
            <a:ext cx="12192000" cy="6075485"/>
          </a:xfrm>
          <a:prstGeom prst="rect">
            <a:avLst/>
          </a:prstGeom>
          <a:gradFill flip="none" rotWithShape="1">
            <a:gsLst>
              <a:gs pos="87000">
                <a:srgbClr val="FFFFFF"/>
              </a:gs>
              <a:gs pos="0">
                <a:srgbClr val="005EB8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1A6D8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7102" y="3366656"/>
            <a:ext cx="1064301" cy="152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496436"/>
            <a:ext cx="10155382" cy="1662401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rgbClr val="231F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8" y="3747653"/>
            <a:ext cx="10155382" cy="46051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183C6BB-8EC9-33CA-F684-2662B3A20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6130" y="241596"/>
            <a:ext cx="899109" cy="3608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DB3859-FCE2-8E48-EFC2-FD4C9C88FD98}"/>
              </a:ext>
            </a:extLst>
          </p:cNvPr>
          <p:cNvSpPr/>
          <p:nvPr userDrawn="1"/>
        </p:nvSpPr>
        <p:spPr>
          <a:xfrm>
            <a:off x="1610052" y="6524197"/>
            <a:ext cx="1440000" cy="219456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8E7EE-3809-0551-A878-00E45004FB07}"/>
              </a:ext>
            </a:extLst>
          </p:cNvPr>
          <p:cNvSpPr/>
          <p:nvPr userDrawn="1"/>
        </p:nvSpPr>
        <p:spPr>
          <a:xfrm>
            <a:off x="3120926" y="6524197"/>
            <a:ext cx="1440000" cy="219456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7C887-4084-FD42-01EE-AC53B006DFB9}"/>
              </a:ext>
            </a:extLst>
          </p:cNvPr>
          <p:cNvSpPr/>
          <p:nvPr userDrawn="1"/>
        </p:nvSpPr>
        <p:spPr>
          <a:xfrm>
            <a:off x="4631800" y="6519625"/>
            <a:ext cx="1440000" cy="219456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53B02-2AF0-D01E-D6B4-948B15E0AE7F}"/>
              </a:ext>
            </a:extLst>
          </p:cNvPr>
          <p:cNvSpPr/>
          <p:nvPr userDrawn="1"/>
        </p:nvSpPr>
        <p:spPr>
          <a:xfrm>
            <a:off x="6142674" y="6519625"/>
            <a:ext cx="1440000" cy="21945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302785-92CB-4E1F-3F1E-20B2B9C503E9}"/>
              </a:ext>
            </a:extLst>
          </p:cNvPr>
          <p:cNvSpPr/>
          <p:nvPr userDrawn="1"/>
        </p:nvSpPr>
        <p:spPr>
          <a:xfrm>
            <a:off x="9164422" y="6511185"/>
            <a:ext cx="1440000" cy="219456"/>
          </a:xfrm>
          <a:prstGeom prst="rect">
            <a:avLst/>
          </a:prstGeom>
          <a:solidFill>
            <a:srgbClr val="7C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D64F1-25AA-D1AD-188E-E1C1D2C76D23}"/>
              </a:ext>
            </a:extLst>
          </p:cNvPr>
          <p:cNvSpPr/>
          <p:nvPr userDrawn="1"/>
        </p:nvSpPr>
        <p:spPr>
          <a:xfrm>
            <a:off x="0" y="6511185"/>
            <a:ext cx="1539178" cy="21945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AB10B-9910-6B7E-F3D8-A8F1C8A8A1F3}"/>
              </a:ext>
            </a:extLst>
          </p:cNvPr>
          <p:cNvSpPr/>
          <p:nvPr userDrawn="1"/>
        </p:nvSpPr>
        <p:spPr>
          <a:xfrm>
            <a:off x="7653548" y="6511185"/>
            <a:ext cx="1440000" cy="219456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CA8CF3-57F7-BA85-6EDE-78D696F638C5}"/>
              </a:ext>
            </a:extLst>
          </p:cNvPr>
          <p:cNvSpPr/>
          <p:nvPr userDrawn="1"/>
        </p:nvSpPr>
        <p:spPr>
          <a:xfrm>
            <a:off x="10664108" y="6511185"/>
            <a:ext cx="1527892" cy="21945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561B56-6148-8500-84BA-61D3D300F83C}"/>
              </a:ext>
            </a:extLst>
          </p:cNvPr>
          <p:cNvSpPr txBox="1"/>
          <p:nvPr userDrawn="1"/>
        </p:nvSpPr>
        <p:spPr>
          <a:xfrm>
            <a:off x="340127" y="6113910"/>
            <a:ext cx="11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 err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Leicester,</a:t>
            </a:r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Leicestershire and Rutland and NHS Northamptonshire Integrated Care Boards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5D0A4B0E-2C4F-05C7-1240-225F6732A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89568" y="217434"/>
            <a:ext cx="893064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160A3-1802-C4C1-BFD6-071F59322E3F}"/>
              </a:ext>
            </a:extLst>
          </p:cNvPr>
          <p:cNvSpPr/>
          <p:nvPr userDrawn="1"/>
        </p:nvSpPr>
        <p:spPr>
          <a:xfrm>
            <a:off x="0" y="0"/>
            <a:ext cx="12192000" cy="6075485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496432"/>
            <a:ext cx="4184073" cy="1662401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8" y="3747649"/>
            <a:ext cx="4890655" cy="46051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7102" y="3366656"/>
            <a:ext cx="1064301" cy="15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48F0260C-BA9C-DCE8-8ECE-EB61D03EE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6130" y="241596"/>
            <a:ext cx="899109" cy="3608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F7C4AD-7BD6-2061-1556-39F48B7CE731}"/>
              </a:ext>
            </a:extLst>
          </p:cNvPr>
          <p:cNvSpPr/>
          <p:nvPr userDrawn="1"/>
        </p:nvSpPr>
        <p:spPr>
          <a:xfrm>
            <a:off x="1610052" y="6524197"/>
            <a:ext cx="1440000" cy="219456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E49FDB-0929-1B65-9322-481D9723170C}"/>
              </a:ext>
            </a:extLst>
          </p:cNvPr>
          <p:cNvSpPr/>
          <p:nvPr userDrawn="1"/>
        </p:nvSpPr>
        <p:spPr>
          <a:xfrm>
            <a:off x="3120926" y="6524197"/>
            <a:ext cx="1440000" cy="219456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B3157-FBAD-14C6-1E0D-7B90B0693739}"/>
              </a:ext>
            </a:extLst>
          </p:cNvPr>
          <p:cNvSpPr/>
          <p:nvPr userDrawn="1"/>
        </p:nvSpPr>
        <p:spPr>
          <a:xfrm>
            <a:off x="4631800" y="6519625"/>
            <a:ext cx="1440000" cy="219456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53523-49DC-5A14-C9D5-2BC058765CEB}"/>
              </a:ext>
            </a:extLst>
          </p:cNvPr>
          <p:cNvSpPr/>
          <p:nvPr userDrawn="1"/>
        </p:nvSpPr>
        <p:spPr>
          <a:xfrm>
            <a:off x="6142674" y="6519625"/>
            <a:ext cx="1440000" cy="21945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062664-8A6B-53F0-50AF-E26111135226}"/>
              </a:ext>
            </a:extLst>
          </p:cNvPr>
          <p:cNvSpPr/>
          <p:nvPr userDrawn="1"/>
        </p:nvSpPr>
        <p:spPr>
          <a:xfrm>
            <a:off x="9164422" y="6511185"/>
            <a:ext cx="1440000" cy="219456"/>
          </a:xfrm>
          <a:prstGeom prst="rect">
            <a:avLst/>
          </a:prstGeom>
          <a:solidFill>
            <a:srgbClr val="7C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5F8334-F0BB-0DB2-21FE-2F6DAE8A10D6}"/>
              </a:ext>
            </a:extLst>
          </p:cNvPr>
          <p:cNvSpPr/>
          <p:nvPr userDrawn="1"/>
        </p:nvSpPr>
        <p:spPr>
          <a:xfrm>
            <a:off x="0" y="6511185"/>
            <a:ext cx="1539178" cy="21945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D91F26-51D9-B41A-5E4F-6A15834F70BD}"/>
              </a:ext>
            </a:extLst>
          </p:cNvPr>
          <p:cNvSpPr/>
          <p:nvPr userDrawn="1"/>
        </p:nvSpPr>
        <p:spPr>
          <a:xfrm>
            <a:off x="7653548" y="6511185"/>
            <a:ext cx="1440000" cy="219456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2024A9-090E-172E-27DA-DB8C6CBBDECC}"/>
              </a:ext>
            </a:extLst>
          </p:cNvPr>
          <p:cNvSpPr/>
          <p:nvPr userDrawn="1"/>
        </p:nvSpPr>
        <p:spPr>
          <a:xfrm>
            <a:off x="10664108" y="6511185"/>
            <a:ext cx="1527892" cy="21945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24F07-ED29-DA61-A2E9-2E89CFC8D559}"/>
              </a:ext>
            </a:extLst>
          </p:cNvPr>
          <p:cNvSpPr txBox="1"/>
          <p:nvPr userDrawn="1"/>
        </p:nvSpPr>
        <p:spPr>
          <a:xfrm>
            <a:off x="340127" y="6113910"/>
            <a:ext cx="11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 err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Leicester,</a:t>
            </a:r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Leicestershire and Rutland and NHS Northamptonshire Integrated Care Boards</a:t>
            </a:r>
          </a:p>
        </p:txBody>
      </p:sp>
      <p:pic>
        <p:nvPicPr>
          <p:cNvPr id="21" name="Picture 20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60081226-F6C5-3D38-E48E-006F98623C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85" t="21820" r="23788" b="46936"/>
          <a:stretch/>
        </p:blipFill>
        <p:spPr>
          <a:xfrm>
            <a:off x="8193548" y="1496431"/>
            <a:ext cx="1800000" cy="1784497"/>
          </a:xfrm>
          <a:prstGeom prst="rect">
            <a:avLst/>
          </a:prstGeom>
        </p:spPr>
      </p:pic>
      <p:pic>
        <p:nvPicPr>
          <p:cNvPr id="22" name="Picture 21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0A3FB0FE-984D-E8C4-E6A1-E98B90E36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52" t="21820" r="4621" b="46936"/>
          <a:stretch/>
        </p:blipFill>
        <p:spPr>
          <a:xfrm>
            <a:off x="10135239" y="1496432"/>
            <a:ext cx="1800000" cy="1784496"/>
          </a:xfrm>
          <a:prstGeom prst="rect">
            <a:avLst/>
          </a:prstGeom>
        </p:spPr>
      </p:pic>
      <p:pic>
        <p:nvPicPr>
          <p:cNvPr id="23" name="Picture 2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5D65D645-314C-6392-B496-356D1C8BA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85" t="56095" r="23788" b="12662"/>
          <a:stretch/>
        </p:blipFill>
        <p:spPr>
          <a:xfrm>
            <a:off x="6231281" y="3366656"/>
            <a:ext cx="1800000" cy="1784496"/>
          </a:xfrm>
          <a:prstGeom prst="rect">
            <a:avLst/>
          </a:prstGeom>
        </p:spPr>
      </p:pic>
      <p:pic>
        <p:nvPicPr>
          <p:cNvPr id="24" name="Picture 23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3F96E852-C81F-2567-B7D5-2FFB1CF93A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52" t="56095" r="4621" b="12662"/>
          <a:stretch/>
        </p:blipFill>
        <p:spPr>
          <a:xfrm>
            <a:off x="8163151" y="3366656"/>
            <a:ext cx="1800000" cy="17844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F2B3FA-B3AC-FD35-1BC0-5FDEBDA480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6341" r="16341"/>
          <a:stretch/>
        </p:blipFill>
        <p:spPr>
          <a:xfrm>
            <a:off x="6231281" y="1496432"/>
            <a:ext cx="1800000" cy="17844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74DDD-2DF1-0897-A356-A3F3CD1882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6377" r="16377"/>
          <a:stretch/>
        </p:blipFill>
        <p:spPr>
          <a:xfrm>
            <a:off x="10135239" y="3351437"/>
            <a:ext cx="1800000" cy="178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496436"/>
            <a:ext cx="10155382" cy="1662401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8" y="3747653"/>
            <a:ext cx="10155382" cy="46051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7102" y="3366656"/>
            <a:ext cx="1064301" cy="152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1B66E-E3C1-B4B5-2698-1EEAF581AC0D}"/>
              </a:ext>
            </a:extLst>
          </p:cNvPr>
          <p:cNvSpPr/>
          <p:nvPr userDrawn="1"/>
        </p:nvSpPr>
        <p:spPr>
          <a:xfrm>
            <a:off x="1610052" y="6524197"/>
            <a:ext cx="1440000" cy="219456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D314A-2883-33AB-6089-B69E5FAF8009}"/>
              </a:ext>
            </a:extLst>
          </p:cNvPr>
          <p:cNvSpPr/>
          <p:nvPr userDrawn="1"/>
        </p:nvSpPr>
        <p:spPr>
          <a:xfrm>
            <a:off x="3120926" y="6524197"/>
            <a:ext cx="1440000" cy="219456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3D4DCA-46E7-A888-127B-3FD814D0A46C}"/>
              </a:ext>
            </a:extLst>
          </p:cNvPr>
          <p:cNvSpPr/>
          <p:nvPr userDrawn="1"/>
        </p:nvSpPr>
        <p:spPr>
          <a:xfrm>
            <a:off x="4631800" y="6519625"/>
            <a:ext cx="1440000" cy="219456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D42B08-F721-C6F4-FC38-81E34BCFEAE7}"/>
              </a:ext>
            </a:extLst>
          </p:cNvPr>
          <p:cNvSpPr/>
          <p:nvPr userDrawn="1"/>
        </p:nvSpPr>
        <p:spPr>
          <a:xfrm>
            <a:off x="6142674" y="6519625"/>
            <a:ext cx="1440000" cy="21945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BF09D-ED95-174C-8B19-C1465C9F39CF}"/>
              </a:ext>
            </a:extLst>
          </p:cNvPr>
          <p:cNvSpPr/>
          <p:nvPr userDrawn="1"/>
        </p:nvSpPr>
        <p:spPr>
          <a:xfrm>
            <a:off x="9164422" y="6511185"/>
            <a:ext cx="1440000" cy="219456"/>
          </a:xfrm>
          <a:prstGeom prst="rect">
            <a:avLst/>
          </a:prstGeom>
          <a:solidFill>
            <a:srgbClr val="7C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35E199-5FFF-75E6-2C4E-32242C865F6D}"/>
              </a:ext>
            </a:extLst>
          </p:cNvPr>
          <p:cNvSpPr/>
          <p:nvPr userDrawn="1"/>
        </p:nvSpPr>
        <p:spPr>
          <a:xfrm>
            <a:off x="0" y="6511185"/>
            <a:ext cx="1539178" cy="21945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36DB6D-C938-3F49-94EB-49BC3A301480}"/>
              </a:ext>
            </a:extLst>
          </p:cNvPr>
          <p:cNvSpPr/>
          <p:nvPr userDrawn="1"/>
        </p:nvSpPr>
        <p:spPr>
          <a:xfrm>
            <a:off x="7653548" y="6511185"/>
            <a:ext cx="1440000" cy="219456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4D48DB-0800-B2E0-54BA-5EDED37CA58D}"/>
              </a:ext>
            </a:extLst>
          </p:cNvPr>
          <p:cNvSpPr/>
          <p:nvPr userDrawn="1"/>
        </p:nvSpPr>
        <p:spPr>
          <a:xfrm>
            <a:off x="10664108" y="6511185"/>
            <a:ext cx="1527892" cy="21945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63536F-3837-77CC-9DA7-643EDBD70AEF}"/>
              </a:ext>
            </a:extLst>
          </p:cNvPr>
          <p:cNvSpPr txBox="1"/>
          <p:nvPr userDrawn="1"/>
        </p:nvSpPr>
        <p:spPr>
          <a:xfrm>
            <a:off x="340127" y="6113910"/>
            <a:ext cx="11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 err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Leicester,</a:t>
            </a:r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Leicestershire and Rutland and NHS Northamptonshire Integrated Care Boards</a:t>
            </a:r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11ED60AC-ADC0-25BE-6878-4BA1CCED3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9568" y="217434"/>
            <a:ext cx="893064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496432"/>
            <a:ext cx="4184073" cy="1662401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8" y="3747649"/>
            <a:ext cx="4890655" cy="46051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07102" y="3366656"/>
            <a:ext cx="1064301" cy="152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6F632-317C-7DDB-6CB1-206CACF26165}"/>
              </a:ext>
            </a:extLst>
          </p:cNvPr>
          <p:cNvSpPr/>
          <p:nvPr userDrawn="1"/>
        </p:nvSpPr>
        <p:spPr>
          <a:xfrm>
            <a:off x="1610052" y="6524197"/>
            <a:ext cx="1440000" cy="219456"/>
          </a:xfrm>
          <a:prstGeom prst="rect">
            <a:avLst/>
          </a:prstGeom>
          <a:solidFill>
            <a:srgbClr val="00A9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B59CF-744F-111B-F79E-454456F21A2B}"/>
              </a:ext>
            </a:extLst>
          </p:cNvPr>
          <p:cNvSpPr/>
          <p:nvPr userDrawn="1"/>
        </p:nvSpPr>
        <p:spPr>
          <a:xfrm>
            <a:off x="3120926" y="6524197"/>
            <a:ext cx="1440000" cy="219456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749B2-C350-032D-DA7C-7921886DC597}"/>
              </a:ext>
            </a:extLst>
          </p:cNvPr>
          <p:cNvSpPr/>
          <p:nvPr userDrawn="1"/>
        </p:nvSpPr>
        <p:spPr>
          <a:xfrm>
            <a:off x="4631800" y="6519625"/>
            <a:ext cx="1440000" cy="219456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C79C84-6AEA-33EF-C700-3E65C121D233}"/>
              </a:ext>
            </a:extLst>
          </p:cNvPr>
          <p:cNvSpPr/>
          <p:nvPr userDrawn="1"/>
        </p:nvSpPr>
        <p:spPr>
          <a:xfrm>
            <a:off x="6142674" y="6519625"/>
            <a:ext cx="1440000" cy="21945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A4BB14-001A-898A-8981-7F295BA5CE8B}"/>
              </a:ext>
            </a:extLst>
          </p:cNvPr>
          <p:cNvSpPr/>
          <p:nvPr userDrawn="1"/>
        </p:nvSpPr>
        <p:spPr>
          <a:xfrm>
            <a:off x="9164422" y="6511185"/>
            <a:ext cx="1440000" cy="219456"/>
          </a:xfrm>
          <a:prstGeom prst="rect">
            <a:avLst/>
          </a:prstGeom>
          <a:solidFill>
            <a:srgbClr val="7C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64C7-8816-F23D-EEB4-C63690E21DC5}"/>
              </a:ext>
            </a:extLst>
          </p:cNvPr>
          <p:cNvSpPr/>
          <p:nvPr userDrawn="1"/>
        </p:nvSpPr>
        <p:spPr>
          <a:xfrm>
            <a:off x="0" y="6511185"/>
            <a:ext cx="1539178" cy="21945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4DE8DE-CA4F-DB82-B689-CE38AF10F177}"/>
              </a:ext>
            </a:extLst>
          </p:cNvPr>
          <p:cNvSpPr/>
          <p:nvPr userDrawn="1"/>
        </p:nvSpPr>
        <p:spPr>
          <a:xfrm>
            <a:off x="7653548" y="6511185"/>
            <a:ext cx="1440000" cy="219456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3D940-A871-C386-F912-B832EBB5FDCE}"/>
              </a:ext>
            </a:extLst>
          </p:cNvPr>
          <p:cNvSpPr/>
          <p:nvPr userDrawn="1"/>
        </p:nvSpPr>
        <p:spPr>
          <a:xfrm>
            <a:off x="10664108" y="6511185"/>
            <a:ext cx="1527892" cy="219456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E9946-1465-7CCF-E4FB-4A701F047B8D}"/>
              </a:ext>
            </a:extLst>
          </p:cNvPr>
          <p:cNvSpPr txBox="1"/>
          <p:nvPr userDrawn="1"/>
        </p:nvSpPr>
        <p:spPr>
          <a:xfrm>
            <a:off x="340127" y="6113910"/>
            <a:ext cx="11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</a:t>
            </a:r>
            <a:r>
              <a:rPr lang="en-GB" b="1" dirty="0" err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Leicester,</a:t>
            </a:r>
            <a:r>
              <a:rPr lang="en-GB" b="1" dirty="0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Leicestershire and Rutland and NHS Northamptonshire Integrated Care Boards</a:t>
            </a:r>
          </a:p>
        </p:txBody>
      </p:sp>
      <p:pic>
        <p:nvPicPr>
          <p:cNvPr id="15" name="Picture 14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7252136A-62B4-FABA-0463-B04119A91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85" t="21820" r="23788" b="46936"/>
          <a:stretch/>
        </p:blipFill>
        <p:spPr>
          <a:xfrm>
            <a:off x="8193548" y="1496431"/>
            <a:ext cx="1800000" cy="1784497"/>
          </a:xfrm>
          <a:prstGeom prst="rect">
            <a:avLst/>
          </a:prstGeom>
        </p:spPr>
      </p:pic>
      <p:pic>
        <p:nvPicPr>
          <p:cNvPr id="16" name="Picture 15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4CF538E2-95FF-2EE0-165B-333490078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52" t="21820" r="4621" b="46936"/>
          <a:stretch/>
        </p:blipFill>
        <p:spPr>
          <a:xfrm>
            <a:off x="10135239" y="1496432"/>
            <a:ext cx="1800000" cy="1784496"/>
          </a:xfrm>
          <a:prstGeom prst="rect">
            <a:avLst/>
          </a:prstGeom>
        </p:spPr>
      </p:pic>
      <p:pic>
        <p:nvPicPr>
          <p:cNvPr id="17" name="Picture 16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25C01976-0132-121B-2824-C070826D3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85" t="56095" r="23788" b="12662"/>
          <a:stretch/>
        </p:blipFill>
        <p:spPr>
          <a:xfrm>
            <a:off x="6231281" y="3366656"/>
            <a:ext cx="1800000" cy="1784496"/>
          </a:xfrm>
          <a:prstGeom prst="rect">
            <a:avLst/>
          </a:prstGeom>
        </p:spPr>
      </p:pic>
      <p:pic>
        <p:nvPicPr>
          <p:cNvPr id="18" name="Picture 17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76F6DF7D-6CDD-AB61-E326-86B69A355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52" t="56095" r="4621" b="12662"/>
          <a:stretch/>
        </p:blipFill>
        <p:spPr>
          <a:xfrm>
            <a:off x="8163151" y="3366656"/>
            <a:ext cx="1800000" cy="1784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D106AE-886B-8493-EC61-E3F44C149E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6341" r="16341"/>
          <a:stretch/>
        </p:blipFill>
        <p:spPr>
          <a:xfrm>
            <a:off x="6231281" y="1496432"/>
            <a:ext cx="1800000" cy="17844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0AF96E-DD92-312E-C89B-CE06525D47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6377" r="16377"/>
          <a:stretch/>
        </p:blipFill>
        <p:spPr>
          <a:xfrm>
            <a:off x="10135239" y="3351437"/>
            <a:ext cx="1800000" cy="1784497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58CFCF1-451A-E00F-B508-B749DB3977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9568" y="217434"/>
            <a:ext cx="893064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0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27" y="1379913"/>
            <a:ext cx="11520000" cy="50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7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93526" y="1"/>
            <a:ext cx="5098473" cy="65532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6" y="221671"/>
            <a:ext cx="9000000" cy="6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27" y="1379910"/>
            <a:ext cx="6480000" cy="50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87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344975" y="1379915"/>
            <a:ext cx="11520000" cy="5040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02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344975" y="1377142"/>
            <a:ext cx="11520000" cy="504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61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4" y="221672"/>
            <a:ext cx="9000000" cy="6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27" y="1379913"/>
            <a:ext cx="6480000" cy="50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93527" y="1"/>
            <a:ext cx="5098473" cy="322810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093526" y="3325093"/>
            <a:ext cx="5098473" cy="3228108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8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976" y="221673"/>
            <a:ext cx="900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27" y="1280157"/>
            <a:ext cx="11520000" cy="468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000ECADC-9E44-4C13-5E97-1D360FFBB8B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989568" y="217434"/>
            <a:ext cx="893064" cy="3596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A88D92-EA2C-816C-482D-84625A27ACDF}"/>
              </a:ext>
            </a:extLst>
          </p:cNvPr>
          <p:cNvSpPr/>
          <p:nvPr userDrawn="1"/>
        </p:nvSpPr>
        <p:spPr>
          <a:xfrm>
            <a:off x="0" y="6539523"/>
            <a:ext cx="12192000" cy="34138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4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DA799A-7B69-C25F-510B-E5CD3C44B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9" y="147064"/>
            <a:ext cx="10929257" cy="636707"/>
          </a:xfrm>
        </p:spPr>
        <p:txBody>
          <a:bodyPr anchor="t"/>
          <a:lstStyle/>
          <a:p>
            <a:r>
              <a:rPr lang="en-GB" dirty="0"/>
              <a:t>Pharmacy First Across LLR, April – Sept 2025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726DBD-A750-0AC6-D40F-DC99EA4FE795}"/>
              </a:ext>
            </a:extLst>
          </p:cNvPr>
          <p:cNvGrpSpPr/>
          <p:nvPr/>
        </p:nvGrpSpPr>
        <p:grpSpPr>
          <a:xfrm>
            <a:off x="234346" y="755206"/>
            <a:ext cx="11688378" cy="2114352"/>
            <a:chOff x="251811" y="891076"/>
            <a:chExt cx="11688378" cy="21143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8AE4F61-8FED-28A8-31B4-9010E65EFB1C}"/>
                </a:ext>
              </a:extLst>
            </p:cNvPr>
            <p:cNvGrpSpPr/>
            <p:nvPr/>
          </p:nvGrpSpPr>
          <p:grpSpPr>
            <a:xfrm>
              <a:off x="251811" y="906430"/>
              <a:ext cx="3680029" cy="2098998"/>
              <a:chOff x="156286" y="63761"/>
              <a:chExt cx="3680029" cy="209899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B9C50F-DB14-35EE-BC07-E87F710E6E94}"/>
                  </a:ext>
                </a:extLst>
              </p:cNvPr>
              <p:cNvSpPr/>
              <p:nvPr/>
            </p:nvSpPr>
            <p:spPr>
              <a:xfrm>
                <a:off x="191215" y="63761"/>
                <a:ext cx="3645100" cy="2098998"/>
              </a:xfrm>
              <a:prstGeom prst="rect">
                <a:avLst/>
              </a:prstGeom>
              <a:solidFill>
                <a:srgbClr val="0E2841">
                  <a:lumMod val="10000"/>
                  <a:lumOff val="9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10954B-F463-77C4-331E-A3C83D93DB88}"/>
                  </a:ext>
                </a:extLst>
              </p:cNvPr>
              <p:cNvSpPr/>
              <p:nvPr/>
            </p:nvSpPr>
            <p:spPr>
              <a:xfrm>
                <a:off x="805543" y="262230"/>
                <a:ext cx="2904872" cy="166551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Urgent Medicines Supply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At the request of NHS111 and other non-GP providers pharmacies provided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14,198 </a:t>
                </a: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consultations to manage 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urgent repeat medicines </a:t>
                </a: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requests</a:t>
                </a:r>
              </a:p>
            </p:txBody>
          </p:sp>
          <p:pic>
            <p:nvPicPr>
              <p:cNvPr id="16" name="Graphic 43" descr="Medicine with solid fill">
                <a:extLst>
                  <a:ext uri="{FF2B5EF4-FFF2-40B4-BE49-F238E27FC236}">
                    <a16:creationId xmlns:a16="http://schemas.microsoft.com/office/drawing/2014/main" id="{F70C6B65-5973-338B-A848-3D24287AB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6286" y="637787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8CCBDF-8DA3-5042-04C1-F434371BF36E}"/>
                </a:ext>
              </a:extLst>
            </p:cNvPr>
            <p:cNvGrpSpPr/>
            <p:nvPr/>
          </p:nvGrpSpPr>
          <p:grpSpPr>
            <a:xfrm>
              <a:off x="4273450" y="891076"/>
              <a:ext cx="3645100" cy="2098998"/>
              <a:chOff x="4343668" y="854530"/>
              <a:chExt cx="3645100" cy="209899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F552D7A-F919-1E4D-6C65-C3D9F2DF777A}"/>
                  </a:ext>
                </a:extLst>
              </p:cNvPr>
              <p:cNvSpPr/>
              <p:nvPr/>
            </p:nvSpPr>
            <p:spPr>
              <a:xfrm>
                <a:off x="4343668" y="854530"/>
                <a:ext cx="3645100" cy="2098998"/>
              </a:xfrm>
              <a:prstGeom prst="rect">
                <a:avLst/>
              </a:prstGeom>
              <a:solidFill>
                <a:srgbClr val="0E2841">
                  <a:lumMod val="10000"/>
                  <a:lumOff val="9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4880690-E768-3C60-13CE-FAC3D0F9CB53}"/>
                  </a:ext>
                </a:extLst>
              </p:cNvPr>
              <p:cNvSpPr/>
              <p:nvPr/>
            </p:nvSpPr>
            <p:spPr>
              <a:xfrm>
                <a:off x="5094513" y="1071272"/>
                <a:ext cx="2751701" cy="166551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Clinical Pathways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For presentations that met the service gateway points  for the 7 conditions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30,765</a:t>
                </a:r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consultations were provided. These were either self presentations or referrals 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21" name="Graphic 59" descr="Medical outline">
                <a:extLst>
                  <a:ext uri="{FF2B5EF4-FFF2-40B4-BE49-F238E27FC236}">
                    <a16:creationId xmlns:a16="http://schemas.microsoft.com/office/drawing/2014/main" id="{EB2F443F-67FE-D2F3-4981-4021DAF28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66210" y="1513694"/>
                <a:ext cx="811378" cy="811378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42AFF47-4435-9CB5-4C8D-0E2C2A0910FB}"/>
                </a:ext>
              </a:extLst>
            </p:cNvPr>
            <p:cNvGrpSpPr/>
            <p:nvPr/>
          </p:nvGrpSpPr>
          <p:grpSpPr>
            <a:xfrm>
              <a:off x="8294650" y="906430"/>
              <a:ext cx="3645539" cy="2098998"/>
              <a:chOff x="8294650" y="906430"/>
              <a:chExt cx="3645539" cy="209899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131AF5-F768-76F5-8484-BBF447AA7028}"/>
                  </a:ext>
                </a:extLst>
              </p:cNvPr>
              <p:cNvSpPr/>
              <p:nvPr/>
            </p:nvSpPr>
            <p:spPr>
              <a:xfrm>
                <a:off x="8295089" y="906430"/>
                <a:ext cx="3645100" cy="2098998"/>
              </a:xfrm>
              <a:prstGeom prst="rect">
                <a:avLst/>
              </a:prstGeom>
              <a:solidFill>
                <a:srgbClr val="0E2841">
                  <a:lumMod val="10000"/>
                  <a:lumOff val="9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2576DD-FA53-BE3B-AD6E-BF779F153014}"/>
                  </a:ext>
                </a:extLst>
              </p:cNvPr>
              <p:cNvSpPr/>
              <p:nvPr/>
            </p:nvSpPr>
            <p:spPr>
              <a:xfrm>
                <a:off x="9045934" y="1123172"/>
                <a:ext cx="2751701" cy="166551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Minor Illness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Community pharmacies performed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18,174</a:t>
                </a:r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consultations for non-clinical pathway minor illnesses for patients referred by GP practices, NHS111 and other settings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Picture 27" descr="A black and white symbol&#10;&#10;Description automatically generated">
                <a:extLst>
                  <a:ext uri="{FF2B5EF4-FFF2-40B4-BE49-F238E27FC236}">
                    <a16:creationId xmlns:a16="http://schemas.microsoft.com/office/drawing/2014/main" id="{8F9C1AB9-287B-566D-2F49-368192361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4650" y="1531967"/>
                <a:ext cx="808269" cy="811378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563834-5851-AE6F-BEB1-630E9E52B125}"/>
              </a:ext>
            </a:extLst>
          </p:cNvPr>
          <p:cNvGrpSpPr/>
          <p:nvPr/>
        </p:nvGrpSpPr>
        <p:grpSpPr>
          <a:xfrm>
            <a:off x="269275" y="2869558"/>
            <a:ext cx="11653449" cy="962415"/>
            <a:chOff x="286739" y="3097955"/>
            <a:chExt cx="11653449" cy="96241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1ADC847-021A-8A65-01D9-7D3CC2A40CE2}"/>
                </a:ext>
              </a:extLst>
            </p:cNvPr>
            <p:cNvSpPr/>
            <p:nvPr/>
          </p:nvSpPr>
          <p:spPr>
            <a:xfrm>
              <a:off x="286739" y="3196898"/>
              <a:ext cx="11653449" cy="811378"/>
            </a:xfrm>
            <a:prstGeom prst="rect">
              <a:avLst/>
            </a:prstGeom>
            <a:solidFill>
              <a:srgbClr val="0E2841">
                <a:lumMod val="10000"/>
                <a:lumOff val="9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219E59-B119-8E66-4711-64573940A381}"/>
                </a:ext>
              </a:extLst>
            </p:cNvPr>
            <p:cNvSpPr/>
            <p:nvPr/>
          </p:nvSpPr>
          <p:spPr>
            <a:xfrm>
              <a:off x="1476150" y="3097955"/>
              <a:ext cx="9843272" cy="92976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 growing service</a:t>
              </a:r>
            </a:p>
            <a:p>
              <a:pPr algn="ctr">
                <a:defRPr/>
              </a:pP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total of 63,137 </a:t>
              </a:r>
              <a:r>
                <a:rPr kumimoji="0" lang="en-GB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Pharmacy First consultations were provided compared to 50,730 in the same period in 2024, with strong growth</a:t>
              </a:r>
              <a:r>
                <a:rPr lang="en-GB" sz="1600" dirty="0">
                  <a:solidFill>
                    <a:prstClr val="black"/>
                  </a:solidFill>
                  <a:latin typeface="Aptos" panose="02110004020202020204"/>
                </a:rPr>
                <a:t> towards the end of the period and consistently continuing into October</a:t>
              </a:r>
              <a:endParaRPr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pic>
          <p:nvPicPr>
            <p:cNvPr id="34" name="Graphic 33" descr="Linear Graph with solid fill">
              <a:extLst>
                <a:ext uri="{FF2B5EF4-FFF2-40B4-BE49-F238E27FC236}">
                  <a16:creationId xmlns:a16="http://schemas.microsoft.com/office/drawing/2014/main" id="{0D909049-C049-7A04-06C6-285BBE7CD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6739" y="3145970"/>
              <a:ext cx="914400" cy="914400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47A1F64-DC7A-AD70-BFA0-7681CA243B57}"/>
              </a:ext>
            </a:extLst>
          </p:cNvPr>
          <p:cNvSpPr/>
          <p:nvPr/>
        </p:nvSpPr>
        <p:spPr>
          <a:xfrm>
            <a:off x="269275" y="3859394"/>
            <a:ext cx="8406640" cy="811378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7130F1-FAEE-F478-B0DB-4D06D8D33E0D}"/>
              </a:ext>
            </a:extLst>
          </p:cNvPr>
          <p:cNvSpPr/>
          <p:nvPr/>
        </p:nvSpPr>
        <p:spPr>
          <a:xfrm>
            <a:off x="269194" y="3775612"/>
            <a:ext cx="7562098" cy="92976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prstClr val="black"/>
                </a:solidFill>
                <a:latin typeface="Aptos" panose="02110004020202020204"/>
              </a:rPr>
              <a:t>Meeting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Expectations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Total consultations exceeded plan by 9,137 (16.9%), clinical pathways by 679 (2.3%)</a:t>
            </a:r>
          </a:p>
        </p:txBody>
      </p:sp>
      <p:pic>
        <p:nvPicPr>
          <p:cNvPr id="41" name="Graphic 40" descr="Thumbs up sign outline">
            <a:extLst>
              <a:ext uri="{FF2B5EF4-FFF2-40B4-BE49-F238E27FC236}">
                <a16:creationId xmlns:a16="http://schemas.microsoft.com/office/drawing/2014/main" id="{9E69FD99-1447-E431-1315-633D56E01F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7789" y="3775612"/>
            <a:ext cx="914400" cy="9144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340A523-6205-1C81-2F9A-D8C9B057B9F0}"/>
              </a:ext>
            </a:extLst>
          </p:cNvPr>
          <p:cNvSpPr/>
          <p:nvPr/>
        </p:nvSpPr>
        <p:spPr>
          <a:xfrm>
            <a:off x="8780556" y="3859394"/>
            <a:ext cx="3137031" cy="2256431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936EDBD-7453-CFD3-5CBE-713AE193F6BA}"/>
              </a:ext>
            </a:extLst>
          </p:cNvPr>
          <p:cNvSpPr/>
          <p:nvPr/>
        </p:nvSpPr>
        <p:spPr>
          <a:xfrm>
            <a:off x="8815485" y="3933501"/>
            <a:ext cx="3042764" cy="149794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prstClr val="black"/>
                </a:solidFill>
                <a:latin typeface="Aptos" panose="02110004020202020204"/>
              </a:rPr>
              <a:t>NHS111 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Pharmacy First is a key disposition for NHS111, with </a:t>
            </a:r>
            <a:r>
              <a:rPr lang="en-GB" sz="1600" b="1" kern="0" dirty="0">
                <a:solidFill>
                  <a:prstClr val="black"/>
                </a:solidFill>
                <a:latin typeface="Aptos" panose="02110004020202020204"/>
              </a:rPr>
              <a:t>5,377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minor illness </a:t>
            </a:r>
            <a:r>
              <a:rPr lang="en-GB" sz="1600" b="1" kern="0" dirty="0">
                <a:solidFill>
                  <a:prstClr val="black"/>
                </a:solidFill>
                <a:latin typeface="Aptos" panose="02110004020202020204"/>
              </a:rPr>
              <a:t>and clinical pathways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referrals</a:t>
            </a: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LLR pharmacies in addition to over 99% of urgent medicines supply referrals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69957A4-D92E-010B-299D-DA31E696C5DF}"/>
              </a:ext>
            </a:extLst>
          </p:cNvPr>
          <p:cNvGrpSpPr/>
          <p:nvPr/>
        </p:nvGrpSpPr>
        <p:grpSpPr>
          <a:xfrm>
            <a:off x="234346" y="4781005"/>
            <a:ext cx="8660415" cy="1334820"/>
            <a:chOff x="291373" y="4781005"/>
            <a:chExt cx="8603388" cy="13348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3AA3F42-8F66-E6C7-9BC5-D27583931B3E}"/>
                </a:ext>
              </a:extLst>
            </p:cNvPr>
            <p:cNvSpPr/>
            <p:nvPr/>
          </p:nvSpPr>
          <p:spPr>
            <a:xfrm>
              <a:off x="291373" y="4793833"/>
              <a:ext cx="8406640" cy="1321992"/>
            </a:xfrm>
            <a:prstGeom prst="rect">
              <a:avLst/>
            </a:prstGeom>
            <a:solidFill>
              <a:srgbClr val="0E2841">
                <a:lumMod val="10000"/>
                <a:lumOff val="9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461D71-B5F6-9DE2-C200-62D72681459F}"/>
                </a:ext>
              </a:extLst>
            </p:cNvPr>
            <p:cNvSpPr/>
            <p:nvPr/>
          </p:nvSpPr>
          <p:spPr>
            <a:xfrm>
              <a:off x="1285049" y="4781005"/>
              <a:ext cx="7609712" cy="124247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prstClr val="black"/>
                  </a:solidFill>
                  <a:latin typeface="Aptos" panose="02110004020202020204"/>
                </a:rPr>
                <a:t>Referrals </a:t>
              </a:r>
              <a:endPara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Referrals for clinical pathways and minor illness from GP practices were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15,814</a:t>
              </a:r>
            </a:p>
            <a:p>
              <a:pPr>
                <a:defRPr/>
              </a:pPr>
              <a:r>
                <a:rPr lang="en-GB" sz="1600" kern="0" dirty="0">
                  <a:solidFill>
                    <a:prstClr val="black"/>
                  </a:solidFill>
                  <a:latin typeface="Aptos" panose="02110004020202020204"/>
                </a:rPr>
                <a:t>In</a:t>
              </a:r>
              <a:r>
                <a:rPr kumimoji="0" lang="en-GB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September, </a:t>
              </a:r>
              <a:r>
                <a:rPr lang="en-GB" sz="1600" kern="0" dirty="0">
                  <a:solidFill>
                    <a:prstClr val="black"/>
                  </a:solidFill>
                  <a:latin typeface="Aptos" panose="02110004020202020204"/>
                </a:rPr>
                <a:t>92</a:t>
              </a:r>
              <a:r>
                <a:rPr kumimoji="0" lang="en-GB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% of our GP practices </a:t>
              </a:r>
              <a:r>
                <a:rPr lang="en-GB" sz="1600" kern="0" dirty="0">
                  <a:solidFill>
                    <a:prstClr val="black"/>
                  </a:solidFill>
                  <a:latin typeface="Aptos" panose="02110004020202020204"/>
                </a:rPr>
                <a:t>made a referral to Pharmacy First, with 59 of them making 10 or more referrals.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We continue</a:t>
              </a:r>
              <a:r>
                <a:rPr lang="en-GB" sz="1600" kern="0" dirty="0">
                  <a:solidFill>
                    <a:prstClr val="black"/>
                  </a:solidFill>
                  <a:latin typeface="Aptos" panose="02110004020202020204"/>
                </a:rPr>
                <a:t> to work to embed Pharmacy First referrals into our LLR UTCs</a:t>
              </a:r>
              <a:endPara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0" name="Graphic 49" descr="Ethernet with solid fill">
              <a:extLst>
                <a:ext uri="{FF2B5EF4-FFF2-40B4-BE49-F238E27FC236}">
                  <a16:creationId xmlns:a16="http://schemas.microsoft.com/office/drawing/2014/main" id="{E6E778C4-95FC-C68B-D694-8E16452FB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0649" y="499762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74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LLR and N">
      <a:dk1>
        <a:srgbClr val="005EB8"/>
      </a:dk1>
      <a:lt1>
        <a:srgbClr val="FFFFFF"/>
      </a:lt1>
      <a:dk2>
        <a:srgbClr val="006747"/>
      </a:dk2>
      <a:lt2>
        <a:srgbClr val="E8EDEE"/>
      </a:lt2>
      <a:accent1>
        <a:srgbClr val="00A9CE"/>
      </a:accent1>
      <a:accent2>
        <a:srgbClr val="009639"/>
      </a:accent2>
      <a:accent3>
        <a:srgbClr val="AE2573"/>
      </a:accent3>
      <a:accent4>
        <a:srgbClr val="ED8B00"/>
      </a:accent4>
      <a:accent5>
        <a:srgbClr val="425563"/>
      </a:accent5>
      <a:accent6>
        <a:srgbClr val="3300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328CCCE7BEA4585B029F41A0E1AC9" ma:contentTypeVersion="15" ma:contentTypeDescription="Create a new document." ma:contentTypeScope="" ma:versionID="3a8fe2a108352ad53182fea486537564">
  <xsd:schema xmlns:xsd="http://www.w3.org/2001/XMLSchema" xmlns:xs="http://www.w3.org/2001/XMLSchema" xmlns:p="http://schemas.microsoft.com/office/2006/metadata/properties" xmlns:ns2="f17fc8a1-5490-45e7-81e7-6700eb699e55" xmlns:ns3="dbade1a9-730d-4822-837f-bf8eae94ace9" targetNamespace="http://schemas.microsoft.com/office/2006/metadata/properties" ma:root="true" ma:fieldsID="7d53bd0486feeafbb004858ae808f15c" ns2:_="" ns3:_="">
    <xsd:import namespace="f17fc8a1-5490-45e7-81e7-6700eb699e55"/>
    <xsd:import namespace="dbade1a9-730d-4822-837f-bf8eae94ac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fc8a1-5490-45e7-81e7-6700eb699e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e1eefcb-1ca8-4dab-9857-826876a6e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de1a9-730d-4822-837f-bf8eae94ace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da928e8-cd46-4692-860c-df6c89c65594}" ma:internalName="TaxCatchAll" ma:showField="CatchAllData" ma:web="dbade1a9-730d-4822-837f-bf8eae94ac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7fc8a1-5490-45e7-81e7-6700eb699e55">
      <Terms xmlns="http://schemas.microsoft.com/office/infopath/2007/PartnerControls"/>
    </lcf76f155ced4ddcb4097134ff3c332f>
    <TaxCatchAll xmlns="dbade1a9-730d-4822-837f-bf8eae94ace9" xsi:nil="true"/>
  </documentManagement>
</p:properties>
</file>

<file path=customXml/itemProps1.xml><?xml version="1.0" encoding="utf-8"?>
<ds:datastoreItem xmlns:ds="http://schemas.openxmlformats.org/officeDocument/2006/customXml" ds:itemID="{62C7C73F-3C8B-4A1C-B396-77CA9FDD8BAD}"/>
</file>

<file path=customXml/itemProps2.xml><?xml version="1.0" encoding="utf-8"?>
<ds:datastoreItem xmlns:ds="http://schemas.openxmlformats.org/officeDocument/2006/customXml" ds:itemID="{477B89F2-3704-4FAC-BC39-D0286FA34239}"/>
</file>

<file path=customXml/itemProps3.xml><?xml version="1.0" encoding="utf-8"?>
<ds:datastoreItem xmlns:ds="http://schemas.openxmlformats.org/officeDocument/2006/customXml" ds:itemID="{4DB94535-D449-4902-B8B6-64CA3BBE0374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218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Pharmacy First Across LLR, April – Sept 2025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GILBERT, Paul (NHS LEICESTER, LEICESTERSHIRE AND RUTLAND ICB - 04C)</dc:creator>
  <cp:lastModifiedBy>OfficeLicence</cp:lastModifiedBy>
  <cp:revision>10</cp:revision>
  <dcterms:created xsi:type="dcterms:W3CDTF">2025-12-11T09:55:33Z</dcterms:created>
  <dcterms:modified xsi:type="dcterms:W3CDTF">2025-12-16T19:20:36Z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0x010100C56328CCCE7BEA4585B029F41A0E1AC9</vt:lpwstr>
  </property>
</Properties>
</file>