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323" r:id="rId6"/>
    <p:sldId id="324" r:id="rId7"/>
    <p:sldId id="325" r:id="rId8"/>
    <p:sldId id="313" r:id="rId9"/>
    <p:sldId id="318" r:id="rId10"/>
    <p:sldId id="322" r:id="rId11"/>
    <p:sldId id="317" r:id="rId12"/>
    <p:sldId id="320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CAE42C-FE16-D5B8-4DDC-41F52A0879D1}" name="Amy Hickman" initials="AH" userId="S::amy.hickman@breastcancernow.org::d88c3506-7250-4c77-994a-bfde26c02d67" providerId="AD"/>
  <p188:author id="{64193660-EF25-CDF5-519B-908EA421E0B6}" name="Daisy Lindlar" initials="DL" userId="S::daisy.lindlar@breastcancernow.org::2ddf42d2-066e-42fe-8266-cc45cf3656b4" providerId="AD"/>
  <p188:author id="{3B725367-FF42-5D6C-F302-CC0FF39A1D17}" name="Fi Anderson" initials="FA" userId="S::fiona.anderson@breastcancernow.org::36797e6c-5de1-4243-b617-4e6f7eddbd0d" providerId="AD"/>
  <p188:author id="{D4684075-3CC6-D4A9-B96A-101FDECA2B75}" name="Manveet Basra" initials="MB" userId="S::Manveet.Basra@breastcancernow.org::3a6585db-2153-4dd8-b348-caca636baed9" providerId="AD"/>
  <p188:author id="{55B74C7F-09CA-41DC-3377-093F487414F4}" name="Amy Hickman" initials="AH" userId="S::Amy.Hickman@breastcancernow.org::d88c3506-7250-4c77-994a-bfde26c02d67" providerId="AD"/>
  <p188:author id="{9796C1E2-BF0A-5CC9-43D6-6E74C9AEC9CF}" name="Jason Biss" initials="JB" userId="S::jason.biss@breastcancernow.org::e440feda-bf1d-4121-af2a-ab6a9207d0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DEBCD"/>
    <a:srgbClr val="FDEAEF"/>
    <a:srgbClr val="FAD6DF"/>
    <a:srgbClr val="FFF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419" autoAdjust="0"/>
  </p:normalViewPr>
  <p:slideViewPr>
    <p:cSldViewPr snapToGrid="0">
      <p:cViewPr varScale="1">
        <p:scale>
          <a:sx n="33" d="100"/>
          <a:sy n="33" d="100"/>
        </p:scale>
        <p:origin x="1924" y="4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Reid" userId="ba006757-ce38-4fd0-8b7a-2f4492696b80" providerId="ADAL" clId="{DDF87E35-0719-4592-8513-0B6EEB27D0ED}"/>
    <pc:docChg chg="modSld">
      <pc:chgData name="Maya Reid" userId="ba006757-ce38-4fd0-8b7a-2f4492696b80" providerId="ADAL" clId="{DDF87E35-0719-4592-8513-0B6EEB27D0ED}" dt="2026-03-11T09:27:36.337" v="12" actId="20577"/>
      <pc:docMkLst>
        <pc:docMk/>
      </pc:docMkLst>
      <pc:sldChg chg="modNotesTx">
        <pc:chgData name="Maya Reid" userId="ba006757-ce38-4fd0-8b7a-2f4492696b80" providerId="ADAL" clId="{DDF87E35-0719-4592-8513-0B6EEB27D0ED}" dt="2026-03-11T09:26:58.697" v="0" actId="20577"/>
        <pc:sldMkLst>
          <pc:docMk/>
          <pc:sldMk cId="423258885" sldId="258"/>
        </pc:sldMkLst>
      </pc:sldChg>
      <pc:sldChg chg="modNotesTx">
        <pc:chgData name="Maya Reid" userId="ba006757-ce38-4fd0-8b7a-2f4492696b80" providerId="ADAL" clId="{DDF87E35-0719-4592-8513-0B6EEB27D0ED}" dt="2026-03-11T09:27:09.522" v="4" actId="20577"/>
        <pc:sldMkLst>
          <pc:docMk/>
          <pc:sldMk cId="3808468040" sldId="313"/>
        </pc:sldMkLst>
      </pc:sldChg>
      <pc:sldChg chg="modNotesTx">
        <pc:chgData name="Maya Reid" userId="ba006757-ce38-4fd0-8b7a-2f4492696b80" providerId="ADAL" clId="{DDF87E35-0719-4592-8513-0B6EEB27D0ED}" dt="2026-03-11T09:27:16.695" v="7" actId="20577"/>
        <pc:sldMkLst>
          <pc:docMk/>
          <pc:sldMk cId="703594607" sldId="317"/>
        </pc:sldMkLst>
      </pc:sldChg>
      <pc:sldChg chg="modNotesTx">
        <pc:chgData name="Maya Reid" userId="ba006757-ce38-4fd0-8b7a-2f4492696b80" providerId="ADAL" clId="{DDF87E35-0719-4592-8513-0B6EEB27D0ED}" dt="2026-03-11T09:27:11.605" v="5" actId="20577"/>
        <pc:sldMkLst>
          <pc:docMk/>
          <pc:sldMk cId="1862343428" sldId="318"/>
        </pc:sldMkLst>
      </pc:sldChg>
      <pc:sldChg chg="modNotesTx">
        <pc:chgData name="Maya Reid" userId="ba006757-ce38-4fd0-8b7a-2f4492696b80" providerId="ADAL" clId="{DDF87E35-0719-4592-8513-0B6EEB27D0ED}" dt="2026-03-11T09:27:20.368" v="8" actId="20577"/>
        <pc:sldMkLst>
          <pc:docMk/>
          <pc:sldMk cId="2425996807" sldId="320"/>
        </pc:sldMkLst>
      </pc:sldChg>
      <pc:sldChg chg="modNotesTx">
        <pc:chgData name="Maya Reid" userId="ba006757-ce38-4fd0-8b7a-2f4492696b80" providerId="ADAL" clId="{DDF87E35-0719-4592-8513-0B6EEB27D0ED}" dt="2026-03-11T09:27:14.221" v="6" actId="20577"/>
        <pc:sldMkLst>
          <pc:docMk/>
          <pc:sldMk cId="1790060065" sldId="322"/>
        </pc:sldMkLst>
      </pc:sldChg>
      <pc:sldChg chg="modSp mod modNotesTx">
        <pc:chgData name="Maya Reid" userId="ba006757-ce38-4fd0-8b7a-2f4492696b80" providerId="ADAL" clId="{DDF87E35-0719-4592-8513-0B6EEB27D0ED}" dt="2026-03-11T09:27:36.337" v="12" actId="20577"/>
        <pc:sldMkLst>
          <pc:docMk/>
          <pc:sldMk cId="1908460359" sldId="323"/>
        </pc:sldMkLst>
        <pc:spChg chg="mod">
          <ac:chgData name="Maya Reid" userId="ba006757-ce38-4fd0-8b7a-2f4492696b80" providerId="ADAL" clId="{DDF87E35-0719-4592-8513-0B6EEB27D0ED}" dt="2026-03-11T09:27:36.337" v="12" actId="20577"/>
          <ac:spMkLst>
            <pc:docMk/>
            <pc:sldMk cId="1908460359" sldId="323"/>
            <ac:spMk id="4" creationId="{C17C96FB-57D8-A6BC-CEDF-6F130CF71687}"/>
          </ac:spMkLst>
        </pc:spChg>
      </pc:sldChg>
      <pc:sldChg chg="modNotesTx">
        <pc:chgData name="Maya Reid" userId="ba006757-ce38-4fd0-8b7a-2f4492696b80" providerId="ADAL" clId="{DDF87E35-0719-4592-8513-0B6EEB27D0ED}" dt="2026-03-11T09:27:02.271" v="2" actId="20577"/>
        <pc:sldMkLst>
          <pc:docMk/>
          <pc:sldMk cId="616237667" sldId="324"/>
        </pc:sldMkLst>
      </pc:sldChg>
      <pc:sldChg chg="modNotesTx">
        <pc:chgData name="Maya Reid" userId="ba006757-ce38-4fd0-8b7a-2f4492696b80" providerId="ADAL" clId="{DDF87E35-0719-4592-8513-0B6EEB27D0ED}" dt="2026-03-11T09:27:04.847" v="3" actId="20577"/>
        <pc:sldMkLst>
          <pc:docMk/>
          <pc:sldMk cId="1888659303" sldId="325"/>
        </pc:sldMkLst>
      </pc:sldChg>
      <pc:sldChg chg="modNotesTx">
        <pc:chgData name="Maya Reid" userId="ba006757-ce38-4fd0-8b7a-2f4492696b80" providerId="ADAL" clId="{DDF87E35-0719-4592-8513-0B6EEB27D0ED}" dt="2026-03-11T09:27:22.432" v="9" actId="20577"/>
        <pc:sldMkLst>
          <pc:docMk/>
          <pc:sldMk cId="1483655507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08920-7BD1-407D-9E92-41DA020D3D28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0417" y="458788"/>
            <a:ext cx="5217166" cy="293465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493477"/>
            <a:ext cx="5486400" cy="51917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E400F-414A-4D4F-A474-154C65FC3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0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3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8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8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1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1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C077-73F2-E52C-AADE-98375143B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A1061-893C-C21E-1944-3B9D698E4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FED6C-2CE4-C7A4-D16B-3D3DCE4DD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667E1-BD1A-C832-4F09-C844F00AF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7AB31-6D07-4BE1-1D4A-32FE98BA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9368B-80F6-29ED-2569-80AC35F54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A42F6-8FF6-A53B-3DBC-C541AD5B8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B4DAB-22B7-3675-C74B-E018CDF93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C2DB-C4EB-B4F7-FEE4-A6AD09EAA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E7D3C-0099-C0A9-64B3-9140E7012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DF7A2-D2AA-0603-3BC7-0B535B64C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73080-1253-FD03-F2FB-54AD8F848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3C1E9-5AEF-2D90-902D-5FDB2B4C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E72E1-50DD-4D17-AA04-AB5CAEBCD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A67F17-C8A1-3710-3B46-F524D3673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4FB75-B75B-657B-0012-DED297552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8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6845-7F3E-AC8B-6BF1-CE5D4C3A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4702D-715B-0CF8-C26F-5E67D01B5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E44FA-3CF5-8DA3-7952-AF3BB011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EB359-B156-BDC0-4F84-9EF4CD574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2681-977B-4E2E-9D33-BF3D7BC3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90" y="2178121"/>
            <a:ext cx="3955907" cy="225079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5C3EB-4EF0-4CAE-98DC-DAAFE08B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090" y="4517544"/>
            <a:ext cx="3955907" cy="887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988C4-3A6B-4F61-8DAC-6C4018563EB3}"/>
              </a:ext>
            </a:extLst>
          </p:cNvPr>
          <p:cNvSpPr/>
          <p:nvPr userDrawn="1"/>
        </p:nvSpPr>
        <p:spPr>
          <a:xfrm>
            <a:off x="181429" y="6255657"/>
            <a:ext cx="2423885" cy="5072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2A7E645-82EB-4766-862C-04125DFDC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5" y="509220"/>
            <a:ext cx="1550856" cy="8181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85472-7481-4D81-99DE-9671649BDD24}"/>
              </a:ext>
            </a:extLst>
          </p:cNvPr>
          <p:cNvSpPr/>
          <p:nvPr userDrawn="1"/>
        </p:nvSpPr>
        <p:spPr>
          <a:xfrm>
            <a:off x="10882265" y="6391747"/>
            <a:ext cx="1059256" cy="371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2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itle x Content x Stat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3A2406-633F-4FC4-9B26-979AD5A65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8E7575-800A-45D5-990F-577A383BB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BF7FFC-019D-4749-8987-13D8AD9A1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582BCD-EC50-494F-933E-2EC8E41B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itle x Content x Pic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63CBCC-6D63-44E1-A4E8-24F8C940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E86D28-18F3-40EB-B18B-6AA48129C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022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itle x Content x Pic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F782EF-785E-4BE3-8FE0-608F3CAFB9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8FEA06-5EFF-4B05-9818-4FFDE81B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3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itle x Content x Stat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386315-E05E-4BAE-BF6D-E2AD5036A7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A9C4B5A-38E5-4F2E-A0C3-A99AE61F6B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FC8EE9-C206-4DD7-8245-6981B46A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3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itle x Content x Stat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DB637-DFFE-468C-8CA8-C7D41CD5A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E884B6-2CB9-4015-8CB9-7F9C147C5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5F853-D32C-4106-9819-147BE41B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8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itle x Content x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8F4813E-7C46-4089-B88E-0BCD4E0BE8AF}"/>
              </a:ext>
            </a:extLst>
          </p:cNvPr>
          <p:cNvSpPr/>
          <p:nvPr userDrawn="1"/>
        </p:nvSpPr>
        <p:spPr>
          <a:xfrm rot="905426" flipV="1">
            <a:off x="8778192" y="-2077684"/>
            <a:ext cx="416672" cy="3554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60540-4137-4925-BE20-FA226AAE66D0}"/>
              </a:ext>
            </a:extLst>
          </p:cNvPr>
          <p:cNvSpPr/>
          <p:nvPr userDrawn="1"/>
        </p:nvSpPr>
        <p:spPr>
          <a:xfrm rot="905426" flipV="1">
            <a:off x="9553753" y="-2082407"/>
            <a:ext cx="442048" cy="3809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A3557-84FA-4DB7-A86A-20E88F40BAC4}"/>
              </a:ext>
            </a:extLst>
          </p:cNvPr>
          <p:cNvSpPr/>
          <p:nvPr userDrawn="1"/>
        </p:nvSpPr>
        <p:spPr>
          <a:xfrm rot="905426" flipV="1">
            <a:off x="9163686" y="-2078419"/>
            <a:ext cx="434099" cy="3664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0EDBE-C0E0-4879-BD79-C69B206883AF}"/>
              </a:ext>
            </a:extLst>
          </p:cNvPr>
          <p:cNvSpPr/>
          <p:nvPr userDrawn="1"/>
        </p:nvSpPr>
        <p:spPr>
          <a:xfrm>
            <a:off x="8066638" y="1638677"/>
            <a:ext cx="1539089" cy="5018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DFFF4B-4AA4-440D-B873-762AF79C8D5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10771" y="568319"/>
            <a:ext cx="7128716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A9A7675-65FB-42F5-91E3-A032185AE4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7671" y="1860310"/>
            <a:ext cx="4268886" cy="4268886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4FE80EC-961B-4303-BF78-8ED68C36F82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945429" y="2140546"/>
            <a:ext cx="3773873" cy="377387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32D65-5375-437B-9DD7-3D58A26BDB83}"/>
              </a:ext>
            </a:extLst>
          </p:cNvPr>
          <p:cNvSpPr/>
          <p:nvPr userDrawn="1"/>
        </p:nvSpPr>
        <p:spPr>
          <a:xfrm>
            <a:off x="8193385" y="1729214"/>
            <a:ext cx="1294646" cy="1965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A8CFC-E892-4278-A4E7-FB45DA5B0CC5}"/>
              </a:ext>
            </a:extLst>
          </p:cNvPr>
          <p:cNvSpPr/>
          <p:nvPr userDrawn="1"/>
        </p:nvSpPr>
        <p:spPr>
          <a:xfrm rot="20694574">
            <a:off x="7808062" y="-1465857"/>
            <a:ext cx="416672" cy="3554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DBFC3-7107-4CAF-93B4-75F0F9542ADB}"/>
              </a:ext>
            </a:extLst>
          </p:cNvPr>
          <p:cNvSpPr/>
          <p:nvPr userDrawn="1"/>
        </p:nvSpPr>
        <p:spPr>
          <a:xfrm rot="20694574">
            <a:off x="8583623" y="-1715958"/>
            <a:ext cx="442048" cy="3809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ED88B9-533A-4E60-9796-081F9DD15C53}"/>
              </a:ext>
            </a:extLst>
          </p:cNvPr>
          <p:cNvSpPr/>
          <p:nvPr userDrawn="1"/>
        </p:nvSpPr>
        <p:spPr>
          <a:xfrm rot="20694574">
            <a:off x="8193556" y="-1575343"/>
            <a:ext cx="434099" cy="3664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27D0C-959D-4440-82F8-5FCF4F51DBC9}"/>
              </a:ext>
            </a:extLst>
          </p:cNvPr>
          <p:cNvSpPr/>
          <p:nvPr userDrawn="1"/>
        </p:nvSpPr>
        <p:spPr>
          <a:xfrm>
            <a:off x="8074501" y="1925770"/>
            <a:ext cx="1473689" cy="186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1F845F-5D35-4CC1-B7AE-4F19FA5BEE1B}"/>
              </a:ext>
            </a:extLst>
          </p:cNvPr>
          <p:cNvSpPr/>
          <p:nvPr userDrawn="1"/>
        </p:nvSpPr>
        <p:spPr>
          <a:xfrm>
            <a:off x="9488030" y="1673785"/>
            <a:ext cx="97978" cy="35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8EB57CD-85F1-43F2-90EF-7FB18F1003E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358120-DC07-4C66-8DAE-8F56D50E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0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Title x Content [left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6C091F-4003-4338-B915-3B7F916E0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027584"/>
            <a:ext cx="5459189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641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Title x Content [2 col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594267-CA7F-49A1-A49B-E94D9123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06" y="2027583"/>
            <a:ext cx="5655363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405F6C-3D0D-41BA-A309-3FE588F48F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930" y="2019330"/>
            <a:ext cx="5668026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6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Title x Content [cent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7216-85D6-4232-8C07-8B6812E5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856" y="2027584"/>
            <a:ext cx="5710136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685" y="568319"/>
            <a:ext cx="9656580" cy="883833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000DA-760B-4EC8-96F4-4F8D30E3B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07528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Title x Content x Pic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893E7C-93D8-4744-A670-5D360E18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2867A-F780-4955-99B6-F6DFDE1A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5AFE2E-E16C-4013-BE85-EE1E9DD97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148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Section Head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DEFB1C-DA00-4D61-8C8C-EBBA68F84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71" y="3069126"/>
            <a:ext cx="11015870" cy="50699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48A783-52FD-4EC3-AC7D-09F18B97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2007806"/>
            <a:ext cx="11015870" cy="88383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3AED9-6F39-4654-B034-7FC87006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64" y="6311900"/>
            <a:ext cx="2212817" cy="42148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48E2B7-D54A-43DA-9EBE-C3AC2280A50C}"/>
              </a:ext>
            </a:extLst>
          </p:cNvPr>
          <p:cNvSpPr txBox="1">
            <a:spLocks/>
          </p:cNvSpPr>
          <p:nvPr userDrawn="1"/>
        </p:nvSpPr>
        <p:spPr>
          <a:xfrm>
            <a:off x="10380573" y="6521387"/>
            <a:ext cx="1588882" cy="2506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>
                <a:solidFill>
                  <a:srgbClr val="FFFFFF"/>
                </a:solidFill>
                <a:latin typeface="Work Sans SemiBold" panose="00000700000000000000" pitchFamily="2" charset="0"/>
              </a:rPr>
              <a:t>We’re here</a:t>
            </a:r>
            <a:endParaRPr lang="en-GB" sz="1200" b="1">
              <a:solidFill>
                <a:srgbClr val="FFFFFF"/>
              </a:solidFill>
              <a:latin typeface="Work Sa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6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Title x Content x Pic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3A2406-633F-4FC4-9B26-979AD5A65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8E7575-800A-45D5-990F-577A383BB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0D458D-2E9B-4AD8-ABAE-8B0415D0F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16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itle x Content x Stat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4E3EE6-08FA-45AD-840F-F3431DE9D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3F5861-008C-472E-9A4A-C3E9386C41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E5828C0-C7A4-4319-A6F1-3CC560B117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E49F96-BD34-4141-AFCB-65579B3E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83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Title x Content x Stat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0D91B9-7C2C-4737-82A2-D25D2F858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8BB07-A522-44D5-A22D-3C0300C67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3048C5-73FA-474B-A215-34EDABF7E4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032758-F16D-4C09-B931-A49461BA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73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itle x Content x Pic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386315-E05E-4BAE-BF6D-E2AD5036A7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7C6F9A-F48B-4E6B-8240-684F7DF2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58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Title x Content x Pic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DB637-DFFE-468C-8CA8-C7D41CD5A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FCF297-0BD4-4764-99C9-DBDB5D1C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4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Title x Content x Stat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E86D28-18F3-40EB-B18B-6AA48129C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C177EA8-3BBF-4C28-8B47-E0CA951F3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207FB5-41F4-48DB-B868-9ED2D20F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99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Title x Content x Stat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F782EF-785E-4BE3-8FE0-608F3CAFB9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318B05-EFDA-4D65-9DE1-D63B51D4AB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4CB1C7-1B90-4892-9B1A-CF2A1D39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4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Title x Content [3 col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DB637-DFFE-468C-8CA8-C7D41CD5A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0373F0-BE05-4406-88B1-5EAE5D0A4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4019" t="48749"/>
          <a:stretch/>
        </p:blipFill>
        <p:spPr>
          <a:xfrm>
            <a:off x="7382991" y="1904214"/>
            <a:ext cx="2664449" cy="39315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5EC4831-56EA-4784-B4B4-E8933C548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4019" t="50000"/>
          <a:stretch/>
        </p:blipFill>
        <p:spPr>
          <a:xfrm>
            <a:off x="4494399" y="1984699"/>
            <a:ext cx="2664449" cy="38510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7AA330-4CD8-440B-932D-C82E8271A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4019" t="50625"/>
          <a:stretch/>
        </p:blipFill>
        <p:spPr>
          <a:xfrm>
            <a:off x="1605807" y="1984698"/>
            <a:ext cx="2664449" cy="38081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D91F210-2787-4F95-BB82-E740C22FA5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28813" y="2275274"/>
            <a:ext cx="2117725" cy="178435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1C00006-15AE-47AB-AC20-E834F42761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4972" y="2275274"/>
            <a:ext cx="2117725" cy="178435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4D26744B-6BDB-48D7-BD13-B7CAEE4727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3028" y="2275274"/>
            <a:ext cx="2117725" cy="178435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C0FA4B-B646-4A7C-B448-650BA644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3" y="4227578"/>
            <a:ext cx="2117725" cy="118639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Erika" panose="00000500000000000000" pitchFamily="50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600"/>
            </a:lvl4pPr>
            <a:lvl5pPr marL="1828800" indent="0">
              <a:buClr>
                <a:schemeClr val="tx2"/>
              </a:buClr>
              <a:buFont typeface="Erika" panose="00000500000000000000" pitchFamily="50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7CBFB5E-DF90-427B-A773-ACFC9650CE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62132" y="4227578"/>
            <a:ext cx="2117725" cy="118639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Erika" panose="00000500000000000000" pitchFamily="50" charset="0"/>
              <a:buNone/>
              <a:defRPr sz="1600">
                <a:solidFill>
                  <a:srgbClr val="FFFFFF"/>
                </a:solidFill>
              </a:defRPr>
            </a:lvl1pPr>
            <a:lvl2pPr marL="685800" indent="-228600">
              <a:buClr>
                <a:schemeClr val="tx2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600"/>
            </a:lvl4pPr>
            <a:lvl5pPr marL="1828800" indent="0">
              <a:buClr>
                <a:schemeClr val="tx2"/>
              </a:buClr>
              <a:buFont typeface="Erika" panose="00000500000000000000" pitchFamily="50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EA6DBF-36B4-4004-BAB7-AF6C3328C0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723027" y="4227578"/>
            <a:ext cx="2117725" cy="118639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Erika" panose="00000500000000000000" pitchFamily="50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600"/>
            </a:lvl4pPr>
            <a:lvl5pPr marL="1828800" indent="0">
              <a:buClr>
                <a:schemeClr val="tx2"/>
              </a:buClr>
              <a:buFont typeface="Erika" panose="00000500000000000000" pitchFamily="50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43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Section Hea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DEFB1C-DA00-4D61-8C8C-EBBA68F84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71" y="3069126"/>
            <a:ext cx="11015870" cy="50699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48A783-52FD-4EC3-AC7D-09F18B97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2007806"/>
            <a:ext cx="11015870" cy="883833"/>
          </a:xfrm>
        </p:spPr>
        <p:txBody>
          <a:bodyPr>
            <a:noAutofit/>
          </a:bodyPr>
          <a:lstStyle>
            <a:lvl1pPr>
              <a:defRPr sz="6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3AED9-6F39-4654-B034-7FC87006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64" y="6311900"/>
            <a:ext cx="2212817" cy="42148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48E2B7-D54A-43DA-9EBE-C3AC2280A50C}"/>
              </a:ext>
            </a:extLst>
          </p:cNvPr>
          <p:cNvSpPr txBox="1">
            <a:spLocks/>
          </p:cNvSpPr>
          <p:nvPr userDrawn="1"/>
        </p:nvSpPr>
        <p:spPr>
          <a:xfrm>
            <a:off x="10380573" y="6521387"/>
            <a:ext cx="1588882" cy="2506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>
                <a:solidFill>
                  <a:srgbClr val="FFFFFF"/>
                </a:solidFill>
              </a:rPr>
              <a:t>We’re here</a:t>
            </a:r>
            <a:endParaRPr 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x Content [left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6C091F-4003-4338-B915-3B7F916E0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027584"/>
            <a:ext cx="5459189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467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x Content [2 columns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594267-CA7F-49A1-A49B-E94D9123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06" y="2027583"/>
            <a:ext cx="5655363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405F6C-3D0D-41BA-A309-3FE588F48F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930" y="2019330"/>
            <a:ext cx="5668026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le x Content [cent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7216-85D6-4232-8C07-8B6812E5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856" y="2027584"/>
            <a:ext cx="5710136" cy="3944049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2200"/>
            </a:lvl1pPr>
            <a:lvl2pPr marL="6858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685" y="568319"/>
            <a:ext cx="9656580" cy="883833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000DA-760B-4EC8-96F4-4F8D30E3B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70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itle x Content x Pic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4E3EE6-08FA-45AD-840F-F3431DE9D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F7E2DE-693B-4F3B-A71D-635EA8D2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3F5861-008C-472E-9A4A-C3E9386C41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6882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itle x Content x Pic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0D91B9-7C2C-4737-82A2-D25D2F858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8BB07-A522-44D5-A22D-3C0300C67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703221-F29C-4DBF-BC3F-8C71F0F6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1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itle x Content x Stat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893E7C-93D8-4744-A670-5D360E18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5AFE2E-E16C-4013-BE85-EE1E9DD97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7AC6D16-8028-436A-A868-DE603CFF3A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33F35F-C51E-4015-BA8F-536F1E14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1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E25B9-5E72-4244-AF4D-F1801CE8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9" y="519026"/>
            <a:ext cx="11579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Header or main message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63337-C0ED-42BE-8558-C38CAF30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39" y="2205863"/>
            <a:ext cx="11579380" cy="366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F099F-50F1-491C-AC2D-9B1198D4FB4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" y="6311900"/>
            <a:ext cx="2212818" cy="421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27E17-E341-4D0F-9B62-15CF343712E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9724" y="6445407"/>
            <a:ext cx="10096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35" r:id="rId3"/>
    <p:sldLayoutId id="2147483695" r:id="rId4"/>
    <p:sldLayoutId id="2147483671" r:id="rId5"/>
    <p:sldLayoutId id="2147483665" r:id="rId6"/>
    <p:sldLayoutId id="2147483688" r:id="rId7"/>
    <p:sldLayoutId id="2147483667" r:id="rId8"/>
    <p:sldLayoutId id="2147483717" r:id="rId9"/>
    <p:sldLayoutId id="2147483718" r:id="rId10"/>
    <p:sldLayoutId id="2147483689" r:id="rId11"/>
    <p:sldLayoutId id="2147483690" r:id="rId12"/>
    <p:sldLayoutId id="2147483721" r:id="rId13"/>
    <p:sldLayoutId id="2147483723" r:id="rId14"/>
    <p:sldLayoutId id="2147483664" r:id="rId15"/>
    <p:sldLayoutId id="2147483698" r:id="rId16"/>
    <p:sldLayoutId id="2147483697" r:id="rId17"/>
    <p:sldLayoutId id="2147483696" r:id="rId18"/>
    <p:sldLayoutId id="2147483707" r:id="rId19"/>
    <p:sldLayoutId id="2147483708" r:id="rId20"/>
    <p:sldLayoutId id="2147483725" r:id="rId21"/>
    <p:sldLayoutId id="2147483726" r:id="rId22"/>
    <p:sldLayoutId id="2147483701" r:id="rId23"/>
    <p:sldLayoutId id="2147483703" r:id="rId24"/>
    <p:sldLayoutId id="2147483730" r:id="rId25"/>
    <p:sldLayoutId id="2147483732" r:id="rId26"/>
    <p:sldLayoutId id="214748373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BDED-D952-42CD-91D7-04A53287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87" y="1636915"/>
            <a:ext cx="4284475" cy="1919143"/>
          </a:xfrm>
        </p:spPr>
        <p:txBody>
          <a:bodyPr>
            <a:normAutofit fontScale="90000"/>
          </a:bodyPr>
          <a:lstStyle/>
          <a:p>
            <a:r>
              <a:rPr lang="en-GB" sz="4400">
                <a:latin typeface="Work Sans"/>
                <a:cs typeface="Arial"/>
              </a:rPr>
              <a:t>Train the Trainer -</a:t>
            </a:r>
            <a:br>
              <a:rPr lang="en-GB" sz="4400">
                <a:latin typeface="Work Sans" panose="00000500000000000000" pitchFamily="2" charset="0"/>
                <a:cs typeface="Arial"/>
              </a:rPr>
            </a:br>
            <a:r>
              <a:rPr lang="en-GB" sz="4400">
                <a:latin typeface="Work Sans"/>
                <a:cs typeface="Arial"/>
              </a:rPr>
              <a:t>Community Pharmacists Information Webinar </a:t>
            </a:r>
            <a:br>
              <a:rPr lang="en-GB" sz="5400">
                <a:latin typeface="Work Sans SemiBold"/>
                <a:cs typeface="Arial"/>
              </a:rPr>
            </a:br>
            <a:r>
              <a:rPr lang="en-GB" sz="5400">
                <a:latin typeface="Work Sans SemiBold"/>
                <a:cs typeface="Arial"/>
              </a:rPr>
              <a:t> </a:t>
            </a:r>
            <a:br>
              <a:rPr lang="en-GB" sz="5400">
                <a:latin typeface="Work Sans SemiBold" pitchFamily="2" charset="0"/>
                <a:cs typeface="Arial"/>
              </a:rPr>
            </a:br>
            <a:endParaRPr lang="en-GB" sz="5400">
              <a:latin typeface="Work Sans Semi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7465-3408-413B-B859-612FA52F0B9F}"/>
              </a:ext>
            </a:extLst>
          </p:cNvPr>
          <p:cNvSpPr txBox="1"/>
          <p:nvPr/>
        </p:nvSpPr>
        <p:spPr>
          <a:xfrm>
            <a:off x="219287" y="5424285"/>
            <a:ext cx="428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Work Sans" panose="00000500000000000000" pitchFamily="2" charset="0"/>
              </a:rPr>
              <a:t>Tuesday 10</a:t>
            </a:r>
            <a:r>
              <a:rPr lang="en-GB" b="1" baseline="30000">
                <a:solidFill>
                  <a:schemeClr val="tx2"/>
                </a:solidFill>
                <a:latin typeface="Work Sans" panose="00000500000000000000" pitchFamily="2" charset="0"/>
              </a:rPr>
              <a:t>th</a:t>
            </a:r>
            <a:r>
              <a:rPr lang="en-GB" b="1">
                <a:solidFill>
                  <a:schemeClr val="tx2"/>
                </a:solidFill>
                <a:latin typeface="Work Sans" panose="00000500000000000000" pitchFamily="2" charset="0"/>
              </a:rPr>
              <a:t> March 2026</a:t>
            </a:r>
          </a:p>
        </p:txBody>
      </p:sp>
    </p:spTree>
    <p:extLst>
      <p:ext uri="{BB962C8B-B14F-4D97-AF65-F5344CB8AC3E}">
        <p14:creationId xmlns:p14="http://schemas.microsoft.com/office/powerpoint/2010/main" val="42325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06398FA-1517-2C8E-4B33-A907589622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Work Sans" panose="00000500000000000000" pitchFamily="2" charset="0"/>
              </a:rPr>
              <a:t>You can also email the team at: </a:t>
            </a:r>
            <a:r>
              <a:rPr lang="en-GB" b="1">
                <a:latin typeface="Work Sans" panose="00000500000000000000" pitchFamily="2" charset="0"/>
              </a:rPr>
              <a:t>trainthetrainer@breastcancernow.org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7AD31-E0E3-FF10-DD96-7B00B315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Work Sans" panose="00000500000000000000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8365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CC2E-8535-2EBA-3F10-758D3CF8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1" y="478888"/>
            <a:ext cx="11015870" cy="883833"/>
          </a:xfrm>
        </p:spPr>
        <p:txBody>
          <a:bodyPr/>
          <a:lstStyle/>
          <a:p>
            <a:r>
              <a:rPr lang="en-GB">
                <a:latin typeface="Work Sans" panose="00000500000000000000" pitchFamily="2" charset="0"/>
              </a:rPr>
              <a:t>Breast Cancer Now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C96FB-57D8-A6BC-CEDF-6F130CF71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b="0" dirty="0">
                <a:latin typeface="Work Sans"/>
              </a:rPr>
              <a:t>A woman is diagnosed with breast cancer every 9 minutes and a man every day. That's around 55,000 women and 400 men each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3CD406-48DF-0A9A-3B9E-4E1D3DD2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70" y="1365888"/>
            <a:ext cx="5429629" cy="4837529"/>
          </a:xfrm>
        </p:spPr>
        <p:txBody>
          <a:bodyPr>
            <a:normAutofit/>
          </a:bodyPr>
          <a:lstStyle/>
          <a:p>
            <a:r>
              <a:rPr lang="en-GB" sz="2000">
                <a:latin typeface="Work Sans" pitchFamily="2" charset="0"/>
              </a:rPr>
              <a:t>We're here to make sure that by 2050, everyone diagnosed with breast cancer lives and is supported to live well.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itchFamily="2" charset="0"/>
              </a:rPr>
              <a:t>Fund world-class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itchFamily="2" charset="0"/>
              </a:rPr>
              <a:t>Provide life-changing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itchFamily="2" charset="0"/>
              </a:rPr>
              <a:t>Lead dedicated campaigns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Work Sans" pitchFamily="2" charset="0"/>
            </a:endParaRPr>
          </a:p>
          <a:p>
            <a:r>
              <a:rPr lang="en-GB" sz="2000">
                <a:latin typeface="Work Sans" pitchFamily="2" charset="0"/>
              </a:rPr>
              <a:t>Our Train the Trainer pilot is delivered by the Public Health, Inclusion and Awareness team</a:t>
            </a:r>
          </a:p>
          <a:p>
            <a:r>
              <a:rPr lang="en-GB" sz="2000">
                <a:latin typeface="Work Sans" pitchFamily="2" charset="0"/>
              </a:rPr>
              <a:t>Improve awareness and promote early detection of breast cancer</a:t>
            </a:r>
          </a:p>
        </p:txBody>
      </p:sp>
      <p:pic>
        <p:nvPicPr>
          <p:cNvPr id="7" name="Picture 6" descr="Pink text on a black background&#10;&#10;AI-generated content may be incorrect.">
            <a:extLst>
              <a:ext uri="{FF2B5EF4-FFF2-40B4-BE49-F238E27FC236}">
                <a16:creationId xmlns:a16="http://schemas.microsoft.com/office/drawing/2014/main" id="{05DC4034-C566-A720-9A83-DB1696DB0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4" y="396963"/>
            <a:ext cx="2324957" cy="12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6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BC92CD-05D6-F87A-2A14-44C6769D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21" y="276938"/>
            <a:ext cx="4413291" cy="883833"/>
          </a:xfrm>
        </p:spPr>
        <p:txBody>
          <a:bodyPr>
            <a:noAutofit/>
          </a:bodyPr>
          <a:lstStyle/>
          <a:p>
            <a:r>
              <a:rPr lang="en-GB">
                <a:latin typeface="Work Sans" panose="00000500000000000000" pitchFamily="2" charset="0"/>
                <a:cs typeface="Arial"/>
              </a:rPr>
              <a:t>Aims of the pilot 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0A8CB4F-288F-E7B4-C91A-D87B358E3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043" y="1363074"/>
            <a:ext cx="7142363" cy="2327991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980CCD1-987C-010F-2B45-F42EFA1373B9}"/>
              </a:ext>
            </a:extLst>
          </p:cNvPr>
          <p:cNvSpPr txBox="1">
            <a:spLocks/>
          </p:cNvSpPr>
          <p:nvPr/>
        </p:nvSpPr>
        <p:spPr>
          <a:xfrm>
            <a:off x="5031418" y="1050721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E3C9173F-76A9-6DA8-0087-4ECF8FED0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6836" y="4019293"/>
            <a:ext cx="7244242" cy="1936017"/>
          </a:xfrm>
          <a:prstGeom prst="rect">
            <a:avLst/>
          </a:prstGeom>
        </p:spPr>
      </p:pic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C49FD89E-DDCA-9A93-C87C-E4F213302CA4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>
              <a:cs typeface="Arial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47ECA128-C824-85F2-1466-B5AE1B7B9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600000" flipH="1" flipV="1">
            <a:off x="4729296" y="274616"/>
            <a:ext cx="669817" cy="12492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3792881-D965-081A-C5D2-DD4C40B3C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23454" flipH="1">
            <a:off x="8625408" y="3122712"/>
            <a:ext cx="804257" cy="958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C7D11-F90A-57D0-E9FE-22F7B6D099D4}"/>
              </a:ext>
            </a:extLst>
          </p:cNvPr>
          <p:cNvSpPr txBox="1"/>
          <p:nvPr/>
        </p:nvSpPr>
        <p:spPr>
          <a:xfrm>
            <a:off x="1128060" y="1860862"/>
            <a:ext cx="6378328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>
                <a:latin typeface="Work Sans" pitchFamily="2" charset="0"/>
                <a:ea typeface="Arial" panose="020B0604020202020204" pitchFamily="34" charset="0"/>
              </a:rPr>
              <a:t>Train</a:t>
            </a:r>
            <a:r>
              <a:rPr lang="en-GB" sz="2000">
                <a:effectLst/>
                <a:latin typeface="Work Sans" pitchFamily="2" charset="0"/>
                <a:ea typeface="Arial" panose="020B0604020202020204" pitchFamily="34" charset="0"/>
              </a:rPr>
              <a:t> healthcare and allied healthcare professionals to promote breast awareness, breast screening and risk reduction messages</a:t>
            </a:r>
            <a:endParaRPr lang="en-GB" sz="2000">
              <a:latin typeface="Work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B4854-8B50-3BAD-1BA9-2625CCDE885F}"/>
              </a:ext>
            </a:extLst>
          </p:cNvPr>
          <p:cNvSpPr txBox="1"/>
          <p:nvPr/>
        </p:nvSpPr>
        <p:spPr>
          <a:xfrm>
            <a:off x="4162556" y="4383370"/>
            <a:ext cx="6881788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>
                <a:latin typeface="Work Sans" pitchFamily="2" charset="0"/>
                <a:ea typeface="Arial" panose="020B0604020202020204" pitchFamily="34" charset="0"/>
              </a:rPr>
              <a:t>Trainees will then have the confidence, knowledge and resources to share these </a:t>
            </a:r>
            <a:r>
              <a:rPr lang="en-GB" sz="2000">
                <a:effectLst/>
                <a:latin typeface="Work Sans" pitchFamily="2" charset="0"/>
                <a:ea typeface="Arial" panose="020B0604020202020204" pitchFamily="34" charset="0"/>
              </a:rPr>
              <a:t>key messages with their community</a:t>
            </a:r>
            <a:endParaRPr lang="en-GB" sz="200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3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0859-2FA9-89A2-B820-072A24E0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57" y="358687"/>
            <a:ext cx="11015870" cy="883833"/>
          </a:xfrm>
        </p:spPr>
        <p:txBody>
          <a:bodyPr/>
          <a:lstStyle/>
          <a:p>
            <a:r>
              <a:rPr lang="en-GB">
                <a:latin typeface="Work Sans" panose="00000500000000000000" pitchFamily="2" charset="0"/>
              </a:rPr>
              <a:t>Why Leicester?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3F8E-A7F1-5007-650D-AE7FD05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97" y="4831467"/>
            <a:ext cx="4720581" cy="3944049"/>
          </a:xfrm>
        </p:spPr>
        <p:txBody>
          <a:bodyPr>
            <a:normAutofit/>
          </a:bodyPr>
          <a:lstStyle/>
          <a:p>
            <a:pPr algn="ctr"/>
            <a:r>
              <a:rPr lang="en-GB" sz="2000">
                <a:latin typeface="Work Sans" panose="00000500000000000000" pitchFamily="2" charset="0"/>
              </a:rPr>
              <a:t>In 2024/25, breast cancer screening coverage in Leicester was </a:t>
            </a:r>
            <a:r>
              <a:rPr lang="en-GB" sz="2000" b="1">
                <a:latin typeface="Work Sans" panose="00000500000000000000" pitchFamily="2" charset="0"/>
              </a:rPr>
              <a:t>53.2%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280B2FE-1CF4-A3F3-99DD-47DE509C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33" y="2121681"/>
            <a:ext cx="3787025" cy="25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03DCE254-D07F-B92E-E256-0B6C9AE31AD6}"/>
              </a:ext>
            </a:extLst>
          </p:cNvPr>
          <p:cNvSpPr txBox="1"/>
          <p:nvPr/>
        </p:nvSpPr>
        <p:spPr>
          <a:xfrm>
            <a:off x="6096000" y="4836394"/>
            <a:ext cx="580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latin typeface="Work Sans" pitchFamily="2" charset="0"/>
              </a:rPr>
              <a:t>Less likely to check their breasts, less aware of signs and symptoms and less likely to attend screening = </a:t>
            </a:r>
            <a:r>
              <a:rPr lang="en-GB" sz="2000" b="1">
                <a:latin typeface="Work Sans" pitchFamily="2" charset="0"/>
              </a:rPr>
              <a:t>more likely to be diagnosed at a later stage  </a:t>
            </a:r>
          </a:p>
        </p:txBody>
      </p:sp>
      <p:pic>
        <p:nvPicPr>
          <p:cNvPr id="7" name="Picture 6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7F71EB00-4DAE-A8AB-E5BC-FB139B806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27" y="2148337"/>
            <a:ext cx="4995319" cy="2561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B133AB-8E8F-0668-7E5C-B7F9AC8C8FF3}"/>
              </a:ext>
            </a:extLst>
          </p:cNvPr>
          <p:cNvSpPr txBox="1">
            <a:spLocks/>
          </p:cNvSpPr>
          <p:nvPr/>
        </p:nvSpPr>
        <p:spPr>
          <a:xfrm>
            <a:off x="793797" y="1413575"/>
            <a:ext cx="4720581" cy="734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latin typeface="Work Sans" panose="00000500000000000000" pitchFamily="2" charset="0"/>
              </a:rPr>
              <a:t>Breast Screening Coverage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E1271F-679F-A95D-DBCE-DEF5F4C4FC9E}"/>
              </a:ext>
            </a:extLst>
          </p:cNvPr>
          <p:cNvSpPr txBox="1">
            <a:spLocks/>
          </p:cNvSpPr>
          <p:nvPr/>
        </p:nvSpPr>
        <p:spPr>
          <a:xfrm>
            <a:off x="6678954" y="1413575"/>
            <a:ext cx="4720581" cy="734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latin typeface="Work Sans"/>
              </a:rPr>
              <a:t>Diverse Ethnic Communities</a:t>
            </a:r>
          </a:p>
        </p:txBody>
      </p:sp>
    </p:spTree>
    <p:extLst>
      <p:ext uri="{BB962C8B-B14F-4D97-AF65-F5344CB8AC3E}">
        <p14:creationId xmlns:p14="http://schemas.microsoft.com/office/powerpoint/2010/main" val="188865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7CB61-E6CC-79A4-F400-163C09E4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F6119CE6-60A2-C59D-6C16-47236FA02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66" y="1530263"/>
            <a:ext cx="3648465" cy="1116277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CF89FCC-80BF-6399-0957-2B9906F72AA4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5B5C9058-A2F9-3018-E879-AE47D9617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3141" y="1507848"/>
            <a:ext cx="4587087" cy="1252959"/>
          </a:xfrm>
          <a:prstGeom prst="rect">
            <a:avLst/>
          </a:prstGeom>
        </p:spPr>
      </p:pic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D47C0F3E-B356-8352-E2A8-00C3E49B6028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>
              <a:cs typeface="Arial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293D8451-DFD9-085A-67BA-D02B66717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600000" flipH="1" flipV="1">
            <a:off x="9018376" y="370195"/>
            <a:ext cx="669817" cy="12492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47FEE7E-4837-0970-F744-DD924C497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23454" flipH="1">
            <a:off x="2112892" y="408485"/>
            <a:ext cx="804257" cy="1119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E5E44-2758-E671-2761-37984C85C464}"/>
              </a:ext>
            </a:extLst>
          </p:cNvPr>
          <p:cNvSpPr txBox="1"/>
          <p:nvPr/>
        </p:nvSpPr>
        <p:spPr>
          <a:xfrm>
            <a:off x="601771" y="1816713"/>
            <a:ext cx="4219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latin typeface="Work Sans" pitchFamily="2" charset="0"/>
                <a:cs typeface="Times New Roman" panose="02020603050405020304" pitchFamily="18" charset="0"/>
              </a:rPr>
              <a:t>Online Workshop</a:t>
            </a:r>
            <a:endParaRPr lang="en-GB" sz="220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EBF82-8B79-00D9-9A7E-29E1BD22210C}"/>
              </a:ext>
            </a:extLst>
          </p:cNvPr>
          <p:cNvSpPr txBox="1"/>
          <p:nvPr/>
        </p:nvSpPr>
        <p:spPr>
          <a:xfrm>
            <a:off x="7135834" y="1611131"/>
            <a:ext cx="432170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>
                <a:latin typeface="Work Sans"/>
                <a:ea typeface="Arial" panose="020B0604020202020204" pitchFamily="34" charset="0"/>
                <a:cs typeface="Times New Roman"/>
              </a:rPr>
              <a:t>Self-directed</a:t>
            </a:r>
            <a:r>
              <a:rPr lang="en-GB" sz="2800" b="1">
                <a:effectLst/>
                <a:latin typeface="Work Sans"/>
                <a:ea typeface="Arial" panose="020B0604020202020204" pitchFamily="34" charset="0"/>
                <a:cs typeface="Times New Roman"/>
              </a:rPr>
              <a:t> eLearning</a:t>
            </a:r>
            <a:endParaRPr lang="en-GB" sz="2800" b="1">
              <a:latin typeface="Work Sans"/>
              <a:cs typeface="Times New Roman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27A5F72-C33B-07BC-D2B9-EA176952C751}"/>
              </a:ext>
            </a:extLst>
          </p:cNvPr>
          <p:cNvSpPr txBox="1">
            <a:spLocks/>
          </p:cNvSpPr>
          <p:nvPr/>
        </p:nvSpPr>
        <p:spPr>
          <a:xfrm>
            <a:off x="2397602" y="283204"/>
            <a:ext cx="7396795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Work Sans" panose="00000500000000000000" pitchFamily="2" charset="0"/>
                <a:cs typeface="Arial"/>
              </a:rPr>
              <a:t>How is training delivered?</a:t>
            </a:r>
          </a:p>
          <a:p>
            <a:endParaRPr lang="en-GB" sz="4000">
              <a:latin typeface="Work Sans SemiBold" pitchFamily="2" charset="0"/>
              <a:cs typeface="Arial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70D1E3A-FF88-BCB8-681A-94FEC2B44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94" y="2861261"/>
            <a:ext cx="11045025" cy="47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000">
                <a:latin typeface="Work Sans"/>
                <a:ea typeface="Calibri"/>
                <a:cs typeface="Times New Roman"/>
              </a:rPr>
              <a:t>Both delivery methods are interactive and engaging and cover…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is breast cancer?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Breast awareness, early detection and s</a:t>
            </a:r>
            <a:r>
              <a:rPr lang="en-GB" sz="200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igns and symptoms 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Risk factors and myths 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The NHS breast screening programme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Developing an action plan </a:t>
            </a:r>
            <a:endParaRPr lang="en-GB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6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25813-4F03-1FDB-15C5-8BB15A86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4638DF1-2CB1-4944-2C75-02AFE76669A0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641DD76-21D7-F2C8-920A-3280BE6DBDFE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>
                <a:latin typeface="Work Sans" panose="00000500000000000000" pitchFamily="2" charset="0"/>
                <a:cs typeface="Arial"/>
              </a:rPr>
              <a:t>Learning outcomes of training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B20F589-C630-C477-7C33-59A0FBD2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42" y="1274621"/>
            <a:ext cx="11751348" cy="52609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000" b="1">
                <a:latin typeface="Work Sans"/>
              </a:rPr>
              <a:t>Trainees will... </a:t>
            </a:r>
            <a:endParaRPr lang="en-US" b="1">
              <a:latin typeface="Arial" panose="020B0604020202020204"/>
              <a:cs typeface="Arial" panose="020B0604020202020204"/>
            </a:endParaRP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>
                <a:latin typeface="Work Sans"/>
              </a:rPr>
              <a:t>Have increased</a:t>
            </a:r>
            <a:r>
              <a:rPr lang="en-GB" sz="2000">
                <a:effectLst/>
                <a:latin typeface="Work Sans"/>
              </a:rPr>
              <a:t> understanding and knowledge on breast awareness</a:t>
            </a:r>
            <a:r>
              <a:rPr lang="en-GB" sz="2000">
                <a:latin typeface="Work Sans"/>
              </a:rPr>
              <a:t>, early detection and risk</a:t>
            </a:r>
            <a:r>
              <a:rPr lang="en-GB" sz="2000">
                <a:effectLst/>
                <a:latin typeface="Work Sans"/>
              </a:rPr>
              <a:t> </a:t>
            </a:r>
            <a:r>
              <a:rPr lang="en-GB" sz="2000">
                <a:latin typeface="Work Sans"/>
              </a:rPr>
              <a:t>reduction messages</a:t>
            </a:r>
            <a:endParaRPr lang="en-GB" sz="2000">
              <a:latin typeface="Work Sans"/>
              <a:cs typeface="Arial"/>
            </a:endParaRP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>
                <a:latin typeface="Work Sans"/>
              </a:rPr>
              <a:t>Be equipped with the knowledge, skills and resources to deliver crucial health messages in their communities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000" b="1">
                <a:latin typeface="Work Sans"/>
              </a:rPr>
              <a:t>To encourage...</a:t>
            </a: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>
                <a:latin typeface="Work Sans"/>
              </a:rPr>
              <a:t>Breast awareness</a:t>
            </a: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>
                <a:latin typeface="Work Sans"/>
              </a:rPr>
              <a:t>Confidence to check and report new</a:t>
            </a:r>
            <a:r>
              <a:rPr lang="en-GB" sz="2000">
                <a:effectLst/>
                <a:latin typeface="Work Sans"/>
              </a:rPr>
              <a:t> and unusual changes to GP</a:t>
            </a:r>
            <a:r>
              <a:rPr lang="en-GB" sz="2000">
                <a:latin typeface="Work Sans"/>
              </a:rPr>
              <a:t>s</a:t>
            </a:r>
            <a:endParaRPr lang="en-GB"/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>
                <a:latin typeface="Work Sans"/>
              </a:rPr>
              <a:t>Attendance</a:t>
            </a:r>
            <a:r>
              <a:rPr lang="en-GB" sz="2000">
                <a:effectLst/>
                <a:latin typeface="Work Sans"/>
              </a:rPr>
              <a:t> to routine NHS breast screening services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en-GB" sz="2000">
              <a:effectLst/>
              <a:latin typeface="Work Sans" pitchFamily="2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en-GB" sz="2000">
              <a:latin typeface="Work Sans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F73778"/>
              </a:buClr>
              <a:buSzTx/>
              <a:buNone/>
              <a:tabLst/>
              <a:defRPr/>
            </a:pPr>
            <a:endParaRPr lang="en-GB" sz="2000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arenR"/>
            </a:pPr>
            <a:endParaRPr lang="en-GB" sz="200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nk paper with a pink ribbon&#10;&#10;AI-generated content may be incorrect.">
            <a:extLst>
              <a:ext uri="{FF2B5EF4-FFF2-40B4-BE49-F238E27FC236}">
                <a16:creationId xmlns:a16="http://schemas.microsoft.com/office/drawing/2014/main" id="{6D2AB0E9-FD41-2575-46C2-50C47711E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2955">
            <a:off x="10601506" y="260479"/>
            <a:ext cx="1233367" cy="12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4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0885-4410-34E7-1BC6-B7009FB4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EEA83CB-9113-83BF-E07D-C05EDE572123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AEEB60DD-0BAC-A54F-3C58-01EED7483E99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FF8FEBA-2F80-F0D4-C8C2-F002B493FE1F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>
                <a:latin typeface="Work Sans" panose="00000500000000000000" pitchFamily="2" charset="0"/>
                <a:cs typeface="Arial"/>
              </a:rPr>
              <a:t>What are the benefits?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F007AA8-9CE5-336E-49BA-18EBA41C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75" y="1395306"/>
            <a:ext cx="10507821" cy="45600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800"/>
              </a:spcAft>
            </a:pPr>
            <a:r>
              <a:rPr lang="en-GB" sz="200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an </a:t>
            </a:r>
            <a:r>
              <a:rPr lang="en-GB" sz="2000" b="1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online learning hub </a:t>
            </a:r>
            <a:r>
              <a:rPr lang="en-GB" sz="200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educational webinars 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/>
                <a:ea typeface="Calibri"/>
                <a:cs typeface="Times New Roman"/>
              </a:rPr>
              <a:t>Physical and digital </a:t>
            </a:r>
            <a:r>
              <a:rPr lang="en-GB" sz="2000" b="1">
                <a:latin typeface="Work Sans"/>
                <a:ea typeface="Calibri"/>
                <a:cs typeface="Times New Roman"/>
              </a:rPr>
              <a:t>resources</a:t>
            </a:r>
            <a:r>
              <a:rPr lang="en-GB" sz="2000">
                <a:latin typeface="Work Sans"/>
                <a:ea typeface="Calibri"/>
                <a:cs typeface="Times New Roman"/>
              </a:rPr>
              <a:t> to support community engagement </a:t>
            </a:r>
          </a:p>
          <a:p>
            <a:pPr>
              <a:spcAft>
                <a:spcPts val="800"/>
              </a:spcAft>
            </a:pPr>
            <a:r>
              <a:rPr lang="en-GB" sz="2000" b="1">
                <a:latin typeface="Work Sans"/>
                <a:ea typeface="Calibri"/>
                <a:cs typeface="Times New Roman"/>
              </a:rPr>
              <a:t>Ongoing support </a:t>
            </a:r>
            <a:r>
              <a:rPr lang="en-GB" sz="2000">
                <a:latin typeface="Work Sans"/>
                <a:ea typeface="Calibri"/>
                <a:cs typeface="Times New Roman"/>
              </a:rPr>
              <a:t>from the Breast Cancer Now team 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/>
                <a:ea typeface="Calibri"/>
                <a:cs typeface="Times New Roman"/>
              </a:rPr>
              <a:t>Access to a small </a:t>
            </a:r>
            <a:r>
              <a:rPr lang="en-GB" sz="2000" b="1">
                <a:latin typeface="Work Sans"/>
                <a:ea typeface="Calibri"/>
                <a:cs typeface="Times New Roman"/>
              </a:rPr>
              <a:t>grant fund </a:t>
            </a:r>
            <a:r>
              <a:rPr lang="en-GB" sz="2000">
                <a:latin typeface="Work Sans"/>
                <a:ea typeface="Calibri"/>
                <a:cs typeface="Times New Roman"/>
              </a:rPr>
              <a:t>to support local activity 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attend further </a:t>
            </a:r>
            <a:r>
              <a:rPr lang="en-GB" sz="2000" b="1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en-GB" sz="200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develop knowledge, skills, engage with other trainees and share best practice</a:t>
            </a:r>
          </a:p>
          <a:p>
            <a:pPr>
              <a:spcAft>
                <a:spcPts val="800"/>
              </a:spcAft>
            </a:pPr>
            <a:r>
              <a:rPr lang="en-GB" sz="2000">
                <a:latin typeface="Work Sans"/>
                <a:ea typeface="Calibri"/>
                <a:cs typeface="Times New Roman"/>
              </a:rPr>
              <a:t>Breast Cancer Now </a:t>
            </a:r>
            <a:r>
              <a:rPr lang="en-GB" sz="2000" b="1">
                <a:latin typeface="Work Sans"/>
                <a:ea typeface="Calibri"/>
                <a:cs typeface="Times New Roman"/>
              </a:rPr>
              <a:t>certificate</a:t>
            </a:r>
            <a:r>
              <a:rPr lang="en-GB" sz="2000">
                <a:latin typeface="Work Sans"/>
                <a:ea typeface="Calibri"/>
                <a:cs typeface="Times New Roman"/>
              </a:rPr>
              <a:t> of completion </a:t>
            </a:r>
          </a:p>
          <a:p>
            <a:pPr>
              <a:spcAft>
                <a:spcPts val="800"/>
              </a:spcAft>
            </a:pPr>
            <a:endParaRPr lang="en-GB" sz="2000"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GB" sz="2000">
              <a:latin typeface="Work Sans"/>
              <a:ea typeface="Arial" panose="020B0604020202020204" pitchFamily="34" charset="0"/>
              <a:cs typeface="Times New Roman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nk necklace with a red circle&#10;&#10;AI-generated content may be incorrect.">
            <a:extLst>
              <a:ext uri="{FF2B5EF4-FFF2-40B4-BE49-F238E27FC236}">
                <a16:creationId xmlns:a16="http://schemas.microsoft.com/office/drawing/2014/main" id="{856BF9E6-B2D5-EA0E-061D-F2DAAE40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/>
          <a:stretch>
            <a:fillRect/>
          </a:stretch>
        </p:blipFill>
        <p:spPr>
          <a:xfrm>
            <a:off x="10744200" y="260480"/>
            <a:ext cx="1282700" cy="15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4DE23-2A74-4392-CEC2-F068A7334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E6F51B1-A2A4-EA3E-3D63-2795B634E7A2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651371A2-70C7-3D10-60F0-143F915631D0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74A2F6C-7A95-F78F-EA92-8B5F7E9409D4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>
                <a:latin typeface="Work Sans" panose="00000500000000000000" pitchFamily="2" charset="0"/>
                <a:cs typeface="Arial"/>
              </a:rPr>
              <a:t>Why Community Pharmacists?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C2B5EEB-B50C-57A7-585E-50D86DA9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27" y="1561011"/>
            <a:ext cx="11045025" cy="47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GB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mmunity Pharmacy Leicestershire and Rutland – Community Pharmacy  Leicestershire and Rutland">
            <a:extLst>
              <a:ext uri="{FF2B5EF4-FFF2-40B4-BE49-F238E27FC236}">
                <a16:creationId xmlns:a16="http://schemas.microsoft.com/office/drawing/2014/main" id="{3D3F69C1-34EB-3FCF-10C3-AEDCF471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44" y="234038"/>
            <a:ext cx="2572032" cy="9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A192E-C802-86E1-40BE-7ECBC2BEC16D}"/>
              </a:ext>
            </a:extLst>
          </p:cNvPr>
          <p:cNvSpPr txBox="1"/>
          <p:nvPr/>
        </p:nvSpPr>
        <p:spPr>
          <a:xfrm>
            <a:off x="492275" y="1309094"/>
            <a:ext cx="86901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anose="00000500000000000000" pitchFamily="2" charset="0"/>
              </a:rPr>
              <a:t>Trusted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Work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anose="00000500000000000000" pitchFamily="2" charset="0"/>
              </a:rPr>
              <a:t>In the heart of neighbourhoods and communities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Work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anose="00000500000000000000" pitchFamily="2" charset="0"/>
              </a:rPr>
              <a:t>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Work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anose="00000500000000000000" pitchFamily="2" charset="0"/>
              </a:rPr>
              <a:t>Growing role to play in prevention (and NHS 10-year plans)</a:t>
            </a:r>
          </a:p>
          <a:p>
            <a:endParaRPr lang="en-GB" sz="2000">
              <a:latin typeface="Work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Work Sans" panose="00000500000000000000" pitchFamily="2" charset="0"/>
              </a:rPr>
              <a:t>High levels of trust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Work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Work Sans" panose="00000500000000000000" pitchFamily="2" charset="0"/>
            </a:endParaRPr>
          </a:p>
          <a:p>
            <a:endParaRPr lang="en-GB" sz="2000">
              <a:latin typeface="Work Sans" panose="00000500000000000000" pitchFamily="2" charset="0"/>
            </a:endParaRPr>
          </a:p>
          <a:p>
            <a:endParaRPr lang="en-GB" sz="2000">
              <a:latin typeface="Work Sans" panose="00000500000000000000" pitchFamily="2" charset="0"/>
            </a:endParaRPr>
          </a:p>
          <a:p>
            <a:endParaRPr lang="en-GB" sz="2000">
              <a:latin typeface="Work Sans" panose="00000500000000000000" pitchFamily="2" charset="0"/>
            </a:endParaRPr>
          </a:p>
          <a:p>
            <a:endParaRPr lang="en-GB">
              <a:latin typeface="Work Sans" panose="00000500000000000000" pitchFamily="2" charset="0"/>
            </a:endParaRPr>
          </a:p>
          <a:p>
            <a:r>
              <a:rPr lang="en-GB"/>
              <a:t> </a:t>
            </a:r>
          </a:p>
        </p:txBody>
      </p:sp>
      <p:pic>
        <p:nvPicPr>
          <p:cNvPr id="6" name="Picture 5" descr="A group of people in a pyramid&#10;&#10;AI-generated content may be incorrect.">
            <a:extLst>
              <a:ext uri="{FF2B5EF4-FFF2-40B4-BE49-F238E27FC236}">
                <a16:creationId xmlns:a16="http://schemas.microsoft.com/office/drawing/2014/main" id="{4BE2CF5C-926A-4F5D-4D24-D6B711B5C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5" y="3066744"/>
            <a:ext cx="3066852" cy="30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B13D-16E7-7073-5634-160D3B96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31E9791-B75E-4CBE-E856-C677B22B10FF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A814A281-F127-B715-80DD-9350F9FFA171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451B795-93E8-A649-F6C6-E0964997E101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>
                <a:latin typeface="Work Sans" panose="00000500000000000000" pitchFamily="2" charset="0"/>
                <a:cs typeface="Arial"/>
              </a:rPr>
              <a:t>Other details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B3D64E3-36BE-3D84-1904-570A4011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75" y="1180831"/>
            <a:ext cx="11257765" cy="47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Work Sans"/>
                <a:ea typeface="Arial" panose="020B0604020202020204" pitchFamily="34" charset="0"/>
                <a:cs typeface="Times New Roman"/>
              </a:rPr>
              <a:t>Training is being offered until </a:t>
            </a:r>
            <a:r>
              <a:rPr lang="en-GB" sz="2000" b="1">
                <a:latin typeface="Work Sans"/>
                <a:ea typeface="Arial" panose="020B0604020202020204" pitchFamily="34" charset="0"/>
                <a:cs typeface="Times New Roman"/>
              </a:rPr>
              <a:t>July 2026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Work Sans"/>
                <a:ea typeface="Arial" panose="020B0604020202020204" pitchFamily="34" charset="0"/>
                <a:cs typeface="Times New Roman"/>
              </a:rPr>
              <a:t>Ongoing follow up support available until July 2027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000">
              <a:latin typeface="Work Sans"/>
              <a:ea typeface="Arial" panose="020B0604020202020204" pitchFamily="34" charset="0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>
                <a:latin typeface="Work Sans"/>
                <a:ea typeface="Arial" panose="020B0604020202020204" pitchFamily="34" charset="0"/>
                <a:cs typeface="Times New Roman"/>
              </a:rPr>
              <a:t>After training, we ask that: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Trainees aim to </a:t>
            </a:r>
            <a:r>
              <a:rPr lang="en-GB" sz="2000" b="1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engage with people </a:t>
            </a:r>
            <a:r>
              <a:rPr lang="en-GB" sz="200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in their communities regularly in a way that suits them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Support the evaluation of the pilot by completing </a:t>
            </a:r>
            <a:r>
              <a:rPr lang="en-GB" sz="2000" b="1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short surveys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1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000" b="1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nk circle with a letter i&#10;&#10;AI-generated content may be incorrect.">
            <a:extLst>
              <a:ext uri="{FF2B5EF4-FFF2-40B4-BE49-F238E27FC236}">
                <a16:creationId xmlns:a16="http://schemas.microsoft.com/office/drawing/2014/main" id="{8E4CD1D8-C512-4CDF-E867-5CAB371A6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b="8799"/>
          <a:stretch>
            <a:fillRect/>
          </a:stretch>
        </p:blipFill>
        <p:spPr>
          <a:xfrm>
            <a:off x="10190374" y="260480"/>
            <a:ext cx="1509351" cy="15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ast Cancer Now">
      <a:dk1>
        <a:srgbClr val="6E2B5F"/>
      </a:dk1>
      <a:lt1>
        <a:srgbClr val="FFFFFF"/>
      </a:lt1>
      <a:dk2>
        <a:srgbClr val="F73778"/>
      </a:dk2>
      <a:lt2>
        <a:srgbClr val="EFE8ED"/>
      </a:lt2>
      <a:accent1>
        <a:srgbClr val="F73778"/>
      </a:accent1>
      <a:accent2>
        <a:srgbClr val="F56A00"/>
      </a:accent2>
      <a:accent3>
        <a:srgbClr val="FFDB30"/>
      </a:accent3>
      <a:accent4>
        <a:srgbClr val="6E2B5F"/>
      </a:accent4>
      <a:accent5>
        <a:srgbClr val="FCAFC9"/>
      </a:accent5>
      <a:accent6>
        <a:srgbClr val="FBC399"/>
      </a:accent6>
      <a:hlink>
        <a:srgbClr val="6E2B5F"/>
      </a:hlink>
      <a:folHlink>
        <a:srgbClr val="FFDB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5F4CE1D00A14EBBE1C7A5165EE774" ma:contentTypeVersion="15" ma:contentTypeDescription="Create a new document." ma:contentTypeScope="" ma:versionID="a94a75d8ecbb940d19ccfc2c6748b0e6">
  <xsd:schema xmlns:xsd="http://www.w3.org/2001/XMLSchema" xmlns:xs="http://www.w3.org/2001/XMLSchema" xmlns:p="http://schemas.microsoft.com/office/2006/metadata/properties" xmlns:ns2="968de17b-80eb-4f24-be0a-c659f6101f0e" xmlns:ns3="21ebc002-5397-4e9d-92da-d65bb73a4606" targetNamespace="http://schemas.microsoft.com/office/2006/metadata/properties" ma:root="true" ma:fieldsID="92aa533bc370f9c55441956682391018" ns2:_="" ns3:_="">
    <xsd:import namespace="968de17b-80eb-4f24-be0a-c659f6101f0e"/>
    <xsd:import namespace="21ebc002-5397-4e9d-92da-d65bb73a46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e17b-80eb-4f24-be0a-c659f6101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b975d4d-adec-4bc7-81eb-60ad75b01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bc002-5397-4e9d-92da-d65bb73a46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29a79d4-1ead-49c2-af63-a23ed29c06a4}" ma:internalName="TaxCatchAll" ma:showField="CatchAllData" ma:web="21ebc002-5397-4e9d-92da-d65bb73a46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ebc002-5397-4e9d-92da-d65bb73a4606" xsi:nil="true"/>
    <lcf76f155ced4ddcb4097134ff3c332f xmlns="968de17b-80eb-4f24-be0a-c659f6101f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74ABBD-0F30-442D-802C-8D4DC2655B90}">
  <ds:schemaRefs>
    <ds:schemaRef ds:uri="21ebc002-5397-4e9d-92da-d65bb73a4606"/>
    <ds:schemaRef ds:uri="968de17b-80eb-4f24-be0a-c659f6101f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2FA7B9-80C4-4E8B-9706-1DE0B24D2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DE266-9789-45E3-A282-9B2F6A1D7355}">
  <ds:schemaRefs>
    <ds:schemaRef ds:uri="968de17b-80eb-4f24-be0a-c659f6101f0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21ebc002-5397-4e9d-92da-d65bb73a460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468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Erika</vt:lpstr>
      <vt:lpstr>Work Sans</vt:lpstr>
      <vt:lpstr>Work Sans SemiBold</vt:lpstr>
      <vt:lpstr>Office Theme</vt:lpstr>
      <vt:lpstr>Train the Trainer - Community Pharmacists Information Webinar    </vt:lpstr>
      <vt:lpstr>Breast Cancer Now </vt:lpstr>
      <vt:lpstr>Aims of the pilot </vt:lpstr>
      <vt:lpstr>Why Leicester?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Wakefield</dc:creator>
  <cp:lastModifiedBy>Maya Reid</cp:lastModifiedBy>
  <cp:revision>2</cp:revision>
  <dcterms:created xsi:type="dcterms:W3CDTF">2022-07-26T12:51:34Z</dcterms:created>
  <dcterms:modified xsi:type="dcterms:W3CDTF">2026-03-11T09:27:39Z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0x0101003755F4CE1D00A14EBBE1C7A5165EE774</vt:lpwstr>
  </property>
  <property fmtid="{D5CDD505-2E9C-101B-9397-08002B2CF9AE}" pid="3" name="MediaServiceImageTags">
    <vt:lpwstr/>
  </property>
</Properties>
</file>