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handoutMasterIdLst>
    <p:handoutMasterId r:id="rId19"/>
  </p:handoutMasterIdLst>
  <p:sldIdLst>
    <p:sldId id="289" r:id="rId5"/>
    <p:sldId id="261" r:id="rId6"/>
    <p:sldId id="262" r:id="rId7"/>
    <p:sldId id="290" r:id="rId8"/>
    <p:sldId id="291" r:id="rId9"/>
    <p:sldId id="292" r:id="rId10"/>
    <p:sldId id="293" r:id="rId11"/>
    <p:sldId id="294" r:id="rId12"/>
    <p:sldId id="295" r:id="rId13"/>
    <p:sldId id="296" r:id="rId14"/>
    <p:sldId id="297" r:id="rId15"/>
    <p:sldId id="298" r:id="rId16"/>
    <p:sldId id="29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499"/>
    <a:srgbClr val="000000"/>
    <a:srgbClr val="0073BE"/>
    <a:srgbClr val="005EB8"/>
    <a:srgbClr val="0072CE"/>
    <a:srgbClr val="231F20"/>
    <a:srgbClr val="003087"/>
    <a:srgbClr val="007995"/>
    <a:srgbClr val="00A9CE"/>
    <a:srgbClr val="41B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B2FD13-4AEF-4DF8-A582-75A40BF2F044}" v="297" dt="2026-04-22T12:53:06.3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8"/>
    <p:restoredTop sz="95300" autoAdjust="0"/>
  </p:normalViewPr>
  <p:slideViewPr>
    <p:cSldViewPr snapToGrid="0" snapToObjects="1">
      <p:cViewPr varScale="1">
        <p:scale>
          <a:sx n="82" d="100"/>
          <a:sy n="82" d="100"/>
        </p:scale>
        <p:origin x="864" y="90"/>
      </p:cViewPr>
      <p:guideLst/>
    </p:cSldViewPr>
  </p:slideViewPr>
  <p:notesTextViewPr>
    <p:cViewPr>
      <p:scale>
        <a:sx n="1" d="1"/>
        <a:sy n="1" d="1"/>
      </p:scale>
      <p:origin x="0" y="0"/>
    </p:cViewPr>
  </p:notesTextViewPr>
  <p:notesViewPr>
    <p:cSldViewPr snapToGrid="0" snapToObjects="1">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LBERT, Paul (NHS LEICESTER, LEICESTERSHIRE AND RUTLAND ICB - 04C)" userId="defb509e-1400-402f-b9a9-e554ea75d904" providerId="ADAL" clId="{BAB2FD13-4AEF-4DF8-A582-75A40BF2F044}"/>
    <pc:docChg chg="undo custSel addSld delSld modSld">
      <pc:chgData name="GILBERT, Paul (NHS LEICESTER, LEICESTERSHIRE AND RUTLAND ICB - 04C)" userId="defb509e-1400-402f-b9a9-e554ea75d904" providerId="ADAL" clId="{BAB2FD13-4AEF-4DF8-A582-75A40BF2F044}" dt="2026-04-22T13:03:50.251" v="3848" actId="20577"/>
      <pc:docMkLst>
        <pc:docMk/>
      </pc:docMkLst>
      <pc:sldChg chg="del">
        <pc:chgData name="GILBERT, Paul (NHS LEICESTER, LEICESTERSHIRE AND RUTLAND ICB - 04C)" userId="defb509e-1400-402f-b9a9-e554ea75d904" providerId="ADAL" clId="{BAB2FD13-4AEF-4DF8-A582-75A40BF2F044}" dt="2026-04-22T10:56:23.541" v="0" actId="47"/>
        <pc:sldMkLst>
          <pc:docMk/>
          <pc:sldMk cId="1970632664" sldId="258"/>
        </pc:sldMkLst>
      </pc:sldChg>
      <pc:sldChg chg="del">
        <pc:chgData name="GILBERT, Paul (NHS LEICESTER, LEICESTERSHIRE AND RUTLAND ICB - 04C)" userId="defb509e-1400-402f-b9a9-e554ea75d904" providerId="ADAL" clId="{BAB2FD13-4AEF-4DF8-A582-75A40BF2F044}" dt="2026-04-22T10:58:32.039" v="147" actId="47"/>
        <pc:sldMkLst>
          <pc:docMk/>
          <pc:sldMk cId="1569930851" sldId="260"/>
        </pc:sldMkLst>
      </pc:sldChg>
      <pc:sldChg chg="addSp modSp mod modAnim">
        <pc:chgData name="GILBERT, Paul (NHS LEICESTER, LEICESTERSHIRE AND RUTLAND ICB - 04C)" userId="defb509e-1400-402f-b9a9-e554ea75d904" providerId="ADAL" clId="{BAB2FD13-4AEF-4DF8-A582-75A40BF2F044}" dt="2026-04-22T11:26:37.667" v="650"/>
        <pc:sldMkLst>
          <pc:docMk/>
          <pc:sldMk cId="1309139658" sldId="261"/>
        </pc:sldMkLst>
        <pc:spChg chg="mod">
          <ac:chgData name="GILBERT, Paul (NHS LEICESTER, LEICESTERSHIRE AND RUTLAND ICB - 04C)" userId="defb509e-1400-402f-b9a9-e554ea75d904" providerId="ADAL" clId="{BAB2FD13-4AEF-4DF8-A582-75A40BF2F044}" dt="2026-04-22T11:14:45.965" v="449" actId="20577"/>
          <ac:spMkLst>
            <pc:docMk/>
            <pc:sldMk cId="1309139658" sldId="261"/>
            <ac:spMk id="2" creationId="{00000000-0000-0000-0000-000000000000}"/>
          </ac:spMkLst>
        </pc:spChg>
        <pc:spChg chg="mod">
          <ac:chgData name="GILBERT, Paul (NHS LEICESTER, LEICESTERSHIRE AND RUTLAND ICB - 04C)" userId="defb509e-1400-402f-b9a9-e554ea75d904" providerId="ADAL" clId="{BAB2FD13-4AEF-4DF8-A582-75A40BF2F044}" dt="2026-04-22T11:26:27.798" v="649" actId="122"/>
          <ac:spMkLst>
            <pc:docMk/>
            <pc:sldMk cId="1309139658" sldId="261"/>
            <ac:spMk id="3" creationId="{00000000-0000-0000-0000-000000000000}"/>
          </ac:spMkLst>
        </pc:spChg>
        <pc:spChg chg="add mod">
          <ac:chgData name="GILBERT, Paul (NHS LEICESTER, LEICESTERSHIRE AND RUTLAND ICB - 04C)" userId="defb509e-1400-402f-b9a9-e554ea75d904" providerId="ADAL" clId="{BAB2FD13-4AEF-4DF8-A582-75A40BF2F044}" dt="2026-04-22T11:24:07.380" v="584" actId="33987"/>
          <ac:spMkLst>
            <pc:docMk/>
            <pc:sldMk cId="1309139658" sldId="261"/>
            <ac:spMk id="4" creationId="{4571F51A-9843-613C-C67B-C99F761ABB5A}"/>
          </ac:spMkLst>
        </pc:spChg>
      </pc:sldChg>
      <pc:sldChg chg="addSp delSp modSp mod modClrScheme modAnim chgLayout">
        <pc:chgData name="GILBERT, Paul (NHS LEICESTER, LEICESTERSHIRE AND RUTLAND ICB - 04C)" userId="defb509e-1400-402f-b9a9-e554ea75d904" providerId="ADAL" clId="{BAB2FD13-4AEF-4DF8-A582-75A40BF2F044}" dt="2026-04-22T11:37:18.245" v="1364"/>
        <pc:sldMkLst>
          <pc:docMk/>
          <pc:sldMk cId="295861648" sldId="262"/>
        </pc:sldMkLst>
        <pc:spChg chg="mod ord">
          <ac:chgData name="GILBERT, Paul (NHS LEICESTER, LEICESTERSHIRE AND RUTLAND ICB - 04C)" userId="defb509e-1400-402f-b9a9-e554ea75d904" providerId="ADAL" clId="{BAB2FD13-4AEF-4DF8-A582-75A40BF2F044}" dt="2026-04-22T11:27:47.222" v="681" actId="20577"/>
          <ac:spMkLst>
            <pc:docMk/>
            <pc:sldMk cId="295861648" sldId="262"/>
            <ac:spMk id="2" creationId="{00000000-0000-0000-0000-000000000000}"/>
          </ac:spMkLst>
        </pc:spChg>
        <pc:spChg chg="mod ord">
          <ac:chgData name="GILBERT, Paul (NHS LEICESTER, LEICESTERSHIRE AND RUTLAND ICB - 04C)" userId="defb509e-1400-402f-b9a9-e554ea75d904" providerId="ADAL" clId="{BAB2FD13-4AEF-4DF8-A582-75A40BF2F044}" dt="2026-04-22T11:33:59.321" v="1271" actId="114"/>
          <ac:spMkLst>
            <pc:docMk/>
            <pc:sldMk cId="295861648" sldId="262"/>
            <ac:spMk id="3" creationId="{00000000-0000-0000-0000-000000000000}"/>
          </ac:spMkLst>
        </pc:spChg>
        <pc:spChg chg="del">
          <ac:chgData name="GILBERT, Paul (NHS LEICESTER, LEICESTERSHIRE AND RUTLAND ICB - 04C)" userId="defb509e-1400-402f-b9a9-e554ea75d904" providerId="ADAL" clId="{BAB2FD13-4AEF-4DF8-A582-75A40BF2F044}" dt="2026-04-22T11:27:22.311" v="651" actId="700"/>
          <ac:spMkLst>
            <pc:docMk/>
            <pc:sldMk cId="295861648" sldId="262"/>
            <ac:spMk id="4" creationId="{00000000-0000-0000-0000-000000000000}"/>
          </ac:spMkLst>
        </pc:spChg>
        <pc:spChg chg="add mod">
          <ac:chgData name="GILBERT, Paul (NHS LEICESTER, LEICESTERSHIRE AND RUTLAND ICB - 04C)" userId="defb509e-1400-402f-b9a9-e554ea75d904" providerId="ADAL" clId="{BAB2FD13-4AEF-4DF8-A582-75A40BF2F044}" dt="2026-04-22T11:34:33.032" v="1343" actId="20577"/>
          <ac:spMkLst>
            <pc:docMk/>
            <pc:sldMk cId="295861648" sldId="262"/>
            <ac:spMk id="5" creationId="{86F0E944-BF5C-3239-3BC1-1EE28199D3A0}"/>
          </ac:spMkLst>
        </pc:spChg>
        <pc:spChg chg="add mod">
          <ac:chgData name="GILBERT, Paul (NHS LEICESTER, LEICESTERSHIRE AND RUTLAND ICB - 04C)" userId="defb509e-1400-402f-b9a9-e554ea75d904" providerId="ADAL" clId="{BAB2FD13-4AEF-4DF8-A582-75A40BF2F044}" dt="2026-04-22T11:35:56.038" v="1361" actId="1582"/>
          <ac:spMkLst>
            <pc:docMk/>
            <pc:sldMk cId="295861648" sldId="262"/>
            <ac:spMk id="6" creationId="{A41F2495-0E69-9327-0B7A-CDD759690F19}"/>
          </ac:spMkLst>
        </pc:spChg>
      </pc:sldChg>
      <pc:sldChg chg="del">
        <pc:chgData name="GILBERT, Paul (NHS LEICESTER, LEICESTERSHIRE AND RUTLAND ICB - 04C)" userId="defb509e-1400-402f-b9a9-e554ea75d904" providerId="ADAL" clId="{BAB2FD13-4AEF-4DF8-A582-75A40BF2F044}" dt="2026-04-22T11:38:55.294" v="1365" actId="47"/>
        <pc:sldMkLst>
          <pc:docMk/>
          <pc:sldMk cId="1543591702" sldId="263"/>
        </pc:sldMkLst>
      </pc:sldChg>
      <pc:sldChg chg="del">
        <pc:chgData name="GILBERT, Paul (NHS LEICESTER, LEICESTERSHIRE AND RUTLAND ICB - 04C)" userId="defb509e-1400-402f-b9a9-e554ea75d904" providerId="ADAL" clId="{BAB2FD13-4AEF-4DF8-A582-75A40BF2F044}" dt="2026-04-22T11:38:55.846" v="1366" actId="47"/>
        <pc:sldMkLst>
          <pc:docMk/>
          <pc:sldMk cId="1133942346" sldId="264"/>
        </pc:sldMkLst>
      </pc:sldChg>
      <pc:sldChg chg="del">
        <pc:chgData name="GILBERT, Paul (NHS LEICESTER, LEICESTERSHIRE AND RUTLAND ICB - 04C)" userId="defb509e-1400-402f-b9a9-e554ea75d904" providerId="ADAL" clId="{BAB2FD13-4AEF-4DF8-A582-75A40BF2F044}" dt="2026-04-22T11:38:58.765" v="1370" actId="47"/>
        <pc:sldMkLst>
          <pc:docMk/>
          <pc:sldMk cId="1558771989" sldId="265"/>
        </pc:sldMkLst>
      </pc:sldChg>
      <pc:sldChg chg="del">
        <pc:chgData name="GILBERT, Paul (NHS LEICESTER, LEICESTERSHIRE AND RUTLAND ICB - 04C)" userId="defb509e-1400-402f-b9a9-e554ea75d904" providerId="ADAL" clId="{BAB2FD13-4AEF-4DF8-A582-75A40BF2F044}" dt="2026-04-22T11:38:56.313" v="1367" actId="47"/>
        <pc:sldMkLst>
          <pc:docMk/>
          <pc:sldMk cId="1832091498" sldId="270"/>
        </pc:sldMkLst>
      </pc:sldChg>
      <pc:sldChg chg="del">
        <pc:chgData name="GILBERT, Paul (NHS LEICESTER, LEICESTERSHIRE AND RUTLAND ICB - 04C)" userId="defb509e-1400-402f-b9a9-e554ea75d904" providerId="ADAL" clId="{BAB2FD13-4AEF-4DF8-A582-75A40BF2F044}" dt="2026-04-22T11:38:58.120" v="1368" actId="47"/>
        <pc:sldMkLst>
          <pc:docMk/>
          <pc:sldMk cId="1899117406" sldId="271"/>
        </pc:sldMkLst>
      </pc:sldChg>
      <pc:sldChg chg="del">
        <pc:chgData name="GILBERT, Paul (NHS LEICESTER, LEICESTERSHIRE AND RUTLAND ICB - 04C)" userId="defb509e-1400-402f-b9a9-e554ea75d904" providerId="ADAL" clId="{BAB2FD13-4AEF-4DF8-A582-75A40BF2F044}" dt="2026-04-22T10:58:32.811" v="148" actId="47"/>
        <pc:sldMkLst>
          <pc:docMk/>
          <pc:sldMk cId="1800747232" sldId="272"/>
        </pc:sldMkLst>
      </pc:sldChg>
      <pc:sldChg chg="del">
        <pc:chgData name="GILBERT, Paul (NHS LEICESTER, LEICESTERSHIRE AND RUTLAND ICB - 04C)" userId="defb509e-1400-402f-b9a9-e554ea75d904" providerId="ADAL" clId="{BAB2FD13-4AEF-4DF8-A582-75A40BF2F044}" dt="2026-04-22T10:58:33.316" v="149" actId="47"/>
        <pc:sldMkLst>
          <pc:docMk/>
          <pc:sldMk cId="671691053" sldId="273"/>
        </pc:sldMkLst>
      </pc:sldChg>
      <pc:sldChg chg="del">
        <pc:chgData name="GILBERT, Paul (NHS LEICESTER, LEICESTERSHIRE AND RUTLAND ICB - 04C)" userId="defb509e-1400-402f-b9a9-e554ea75d904" providerId="ADAL" clId="{BAB2FD13-4AEF-4DF8-A582-75A40BF2F044}" dt="2026-04-22T11:38:58.512" v="1369" actId="47"/>
        <pc:sldMkLst>
          <pc:docMk/>
          <pc:sldMk cId="1166024482" sldId="274"/>
        </pc:sldMkLst>
      </pc:sldChg>
      <pc:sldChg chg="del">
        <pc:chgData name="GILBERT, Paul (NHS LEICESTER, LEICESTERSHIRE AND RUTLAND ICB - 04C)" userId="defb509e-1400-402f-b9a9-e554ea75d904" providerId="ADAL" clId="{BAB2FD13-4AEF-4DF8-A582-75A40BF2F044}" dt="2026-04-22T10:56:24.166" v="1" actId="47"/>
        <pc:sldMkLst>
          <pc:docMk/>
          <pc:sldMk cId="3682526580" sldId="288"/>
        </pc:sldMkLst>
      </pc:sldChg>
      <pc:sldChg chg="modSp mod">
        <pc:chgData name="GILBERT, Paul (NHS LEICESTER, LEICESTERSHIRE AND RUTLAND ICB - 04C)" userId="defb509e-1400-402f-b9a9-e554ea75d904" providerId="ADAL" clId="{BAB2FD13-4AEF-4DF8-A582-75A40BF2F044}" dt="2026-04-22T10:58:27.653" v="146" actId="20577"/>
        <pc:sldMkLst>
          <pc:docMk/>
          <pc:sldMk cId="382206633" sldId="289"/>
        </pc:sldMkLst>
        <pc:spChg chg="mod">
          <ac:chgData name="GILBERT, Paul (NHS LEICESTER, LEICESTERSHIRE AND RUTLAND ICB - 04C)" userId="defb509e-1400-402f-b9a9-e554ea75d904" providerId="ADAL" clId="{BAB2FD13-4AEF-4DF8-A582-75A40BF2F044}" dt="2026-04-22T10:58:27.653" v="146" actId="20577"/>
          <ac:spMkLst>
            <pc:docMk/>
            <pc:sldMk cId="382206633" sldId="289"/>
            <ac:spMk id="4" creationId="{CE52A7DE-01F0-5E12-BF2E-178D085DA687}"/>
          </ac:spMkLst>
        </pc:spChg>
        <pc:spChg chg="mod">
          <ac:chgData name="GILBERT, Paul (NHS LEICESTER, LEICESTERSHIRE AND RUTLAND ICB - 04C)" userId="defb509e-1400-402f-b9a9-e554ea75d904" providerId="ADAL" clId="{BAB2FD13-4AEF-4DF8-A582-75A40BF2F044}" dt="2026-04-22T10:58:00.344" v="144" actId="20577"/>
          <ac:spMkLst>
            <pc:docMk/>
            <pc:sldMk cId="382206633" sldId="289"/>
            <ac:spMk id="5" creationId="{ED134B25-00B5-B28D-A605-E660E8D91559}"/>
          </ac:spMkLst>
        </pc:spChg>
      </pc:sldChg>
      <pc:sldChg chg="addSp modSp new mod modAnim">
        <pc:chgData name="GILBERT, Paul (NHS LEICESTER, LEICESTERSHIRE AND RUTLAND ICB - 04C)" userId="defb509e-1400-402f-b9a9-e554ea75d904" providerId="ADAL" clId="{BAB2FD13-4AEF-4DF8-A582-75A40BF2F044}" dt="2026-04-22T11:48:06.364" v="1776"/>
        <pc:sldMkLst>
          <pc:docMk/>
          <pc:sldMk cId="3709323733" sldId="290"/>
        </pc:sldMkLst>
        <pc:spChg chg="mod">
          <ac:chgData name="GILBERT, Paul (NHS LEICESTER, LEICESTERSHIRE AND RUTLAND ICB - 04C)" userId="defb509e-1400-402f-b9a9-e554ea75d904" providerId="ADAL" clId="{BAB2FD13-4AEF-4DF8-A582-75A40BF2F044}" dt="2026-04-22T11:39:26.765" v="1428" actId="20577"/>
          <ac:spMkLst>
            <pc:docMk/>
            <pc:sldMk cId="3709323733" sldId="290"/>
            <ac:spMk id="2" creationId="{856D7057-61E2-B089-BECA-001BFE4E509D}"/>
          </ac:spMkLst>
        </pc:spChg>
        <pc:spChg chg="mod">
          <ac:chgData name="GILBERT, Paul (NHS LEICESTER, LEICESTERSHIRE AND RUTLAND ICB - 04C)" userId="defb509e-1400-402f-b9a9-e554ea75d904" providerId="ADAL" clId="{BAB2FD13-4AEF-4DF8-A582-75A40BF2F044}" dt="2026-04-22T11:46:14.534" v="1727" actId="20577"/>
          <ac:spMkLst>
            <pc:docMk/>
            <pc:sldMk cId="3709323733" sldId="290"/>
            <ac:spMk id="3" creationId="{5C49BD2D-323C-A6ED-428A-54DD95669582}"/>
          </ac:spMkLst>
        </pc:spChg>
        <pc:spChg chg="add mod">
          <ac:chgData name="GILBERT, Paul (NHS LEICESTER, LEICESTERSHIRE AND RUTLAND ICB - 04C)" userId="defb509e-1400-402f-b9a9-e554ea75d904" providerId="ADAL" clId="{BAB2FD13-4AEF-4DF8-A582-75A40BF2F044}" dt="2026-04-22T11:46:47.611" v="1731" actId="1076"/>
          <ac:spMkLst>
            <pc:docMk/>
            <pc:sldMk cId="3709323733" sldId="290"/>
            <ac:spMk id="4" creationId="{F0957AD3-F8DD-8C27-5ADD-A328A2C65AE5}"/>
          </ac:spMkLst>
        </pc:spChg>
        <pc:spChg chg="add mod">
          <ac:chgData name="GILBERT, Paul (NHS LEICESTER, LEICESTERSHIRE AND RUTLAND ICB - 04C)" userId="defb509e-1400-402f-b9a9-e554ea75d904" providerId="ADAL" clId="{BAB2FD13-4AEF-4DF8-A582-75A40BF2F044}" dt="2026-04-22T11:47:47.101" v="1774" actId="1076"/>
          <ac:spMkLst>
            <pc:docMk/>
            <pc:sldMk cId="3709323733" sldId="290"/>
            <ac:spMk id="5" creationId="{63701F5E-CDE8-FDB2-5421-A2D6A1903E75}"/>
          </ac:spMkLst>
        </pc:spChg>
      </pc:sldChg>
      <pc:sldChg chg="addSp modSp new mod modAnim">
        <pc:chgData name="GILBERT, Paul (NHS LEICESTER, LEICESTERSHIRE AND RUTLAND ICB - 04C)" userId="defb509e-1400-402f-b9a9-e554ea75d904" providerId="ADAL" clId="{BAB2FD13-4AEF-4DF8-A582-75A40BF2F044}" dt="2026-04-22T11:55:41.051" v="2121"/>
        <pc:sldMkLst>
          <pc:docMk/>
          <pc:sldMk cId="2211155986" sldId="291"/>
        </pc:sldMkLst>
        <pc:spChg chg="mod">
          <ac:chgData name="GILBERT, Paul (NHS LEICESTER, LEICESTERSHIRE AND RUTLAND ICB - 04C)" userId="defb509e-1400-402f-b9a9-e554ea75d904" providerId="ADAL" clId="{BAB2FD13-4AEF-4DF8-A582-75A40BF2F044}" dt="2026-04-22T11:49:57.171" v="1789" actId="20577"/>
          <ac:spMkLst>
            <pc:docMk/>
            <pc:sldMk cId="2211155986" sldId="291"/>
            <ac:spMk id="2" creationId="{DD735A3E-8972-02A1-EF31-5A23706EA44A}"/>
          </ac:spMkLst>
        </pc:spChg>
        <pc:spChg chg="mod">
          <ac:chgData name="GILBERT, Paul (NHS LEICESTER, LEICESTERSHIRE AND RUTLAND ICB - 04C)" userId="defb509e-1400-402f-b9a9-e554ea75d904" providerId="ADAL" clId="{BAB2FD13-4AEF-4DF8-A582-75A40BF2F044}" dt="2026-04-22T11:54:17.583" v="2076" actId="20577"/>
          <ac:spMkLst>
            <pc:docMk/>
            <pc:sldMk cId="2211155986" sldId="291"/>
            <ac:spMk id="3" creationId="{573F735A-D48C-F5A8-97D1-DA0FEFDCE86E}"/>
          </ac:spMkLst>
        </pc:spChg>
        <pc:spChg chg="add mod">
          <ac:chgData name="GILBERT, Paul (NHS LEICESTER, LEICESTERSHIRE AND RUTLAND ICB - 04C)" userId="defb509e-1400-402f-b9a9-e554ea75d904" providerId="ADAL" clId="{BAB2FD13-4AEF-4DF8-A582-75A40BF2F044}" dt="2026-04-22T11:55:37.941" v="2120" actId="207"/>
          <ac:spMkLst>
            <pc:docMk/>
            <pc:sldMk cId="2211155986" sldId="291"/>
            <ac:spMk id="4" creationId="{FF351C46-5EC7-685B-24FC-FCA10FD9AAEA}"/>
          </ac:spMkLst>
        </pc:spChg>
      </pc:sldChg>
      <pc:sldChg chg="modSp new mod modAnim">
        <pc:chgData name="GILBERT, Paul (NHS LEICESTER, LEICESTERSHIRE AND RUTLAND ICB - 04C)" userId="defb509e-1400-402f-b9a9-e554ea75d904" providerId="ADAL" clId="{BAB2FD13-4AEF-4DF8-A582-75A40BF2F044}" dt="2026-04-22T11:59:44.126" v="2393" actId="20577"/>
        <pc:sldMkLst>
          <pc:docMk/>
          <pc:sldMk cId="1724317735" sldId="292"/>
        </pc:sldMkLst>
        <pc:spChg chg="mod">
          <ac:chgData name="GILBERT, Paul (NHS LEICESTER, LEICESTERSHIRE AND RUTLAND ICB - 04C)" userId="defb509e-1400-402f-b9a9-e554ea75d904" providerId="ADAL" clId="{BAB2FD13-4AEF-4DF8-A582-75A40BF2F044}" dt="2026-04-22T11:56:09.056" v="2136" actId="20577"/>
          <ac:spMkLst>
            <pc:docMk/>
            <pc:sldMk cId="1724317735" sldId="292"/>
            <ac:spMk id="2" creationId="{B52360E2-F862-18F0-6E40-21FC26DF50DE}"/>
          </ac:spMkLst>
        </pc:spChg>
        <pc:spChg chg="mod">
          <ac:chgData name="GILBERT, Paul (NHS LEICESTER, LEICESTERSHIRE AND RUTLAND ICB - 04C)" userId="defb509e-1400-402f-b9a9-e554ea75d904" providerId="ADAL" clId="{BAB2FD13-4AEF-4DF8-A582-75A40BF2F044}" dt="2026-04-22T11:59:44.126" v="2393" actId="20577"/>
          <ac:spMkLst>
            <pc:docMk/>
            <pc:sldMk cId="1724317735" sldId="292"/>
            <ac:spMk id="3" creationId="{2D6D9756-A6A9-DB5F-23CE-B3BC83450AFE}"/>
          </ac:spMkLst>
        </pc:spChg>
      </pc:sldChg>
      <pc:sldChg chg="modSp new mod modAnim">
        <pc:chgData name="GILBERT, Paul (NHS LEICESTER, LEICESTERSHIRE AND RUTLAND ICB - 04C)" userId="defb509e-1400-402f-b9a9-e554ea75d904" providerId="ADAL" clId="{BAB2FD13-4AEF-4DF8-A582-75A40BF2F044}" dt="2026-04-22T12:46:25.633" v="2657" actId="108"/>
        <pc:sldMkLst>
          <pc:docMk/>
          <pc:sldMk cId="343367947" sldId="293"/>
        </pc:sldMkLst>
        <pc:spChg chg="mod">
          <ac:chgData name="GILBERT, Paul (NHS LEICESTER, LEICESTERSHIRE AND RUTLAND ICB - 04C)" userId="defb509e-1400-402f-b9a9-e554ea75d904" providerId="ADAL" clId="{BAB2FD13-4AEF-4DF8-A582-75A40BF2F044}" dt="2026-04-22T12:00:22.517" v="2429" actId="6549"/>
          <ac:spMkLst>
            <pc:docMk/>
            <pc:sldMk cId="343367947" sldId="293"/>
            <ac:spMk id="2" creationId="{018EF9EF-C1E7-9949-7C72-7F43A6F7C040}"/>
          </ac:spMkLst>
        </pc:spChg>
        <pc:spChg chg="mod">
          <ac:chgData name="GILBERT, Paul (NHS LEICESTER, LEICESTERSHIRE AND RUTLAND ICB - 04C)" userId="defb509e-1400-402f-b9a9-e554ea75d904" providerId="ADAL" clId="{BAB2FD13-4AEF-4DF8-A582-75A40BF2F044}" dt="2026-04-22T12:46:25.633" v="2657" actId="108"/>
          <ac:spMkLst>
            <pc:docMk/>
            <pc:sldMk cId="343367947" sldId="293"/>
            <ac:spMk id="3" creationId="{30A2E2E6-ADED-0119-6EDC-C1307155A6B8}"/>
          </ac:spMkLst>
        </pc:spChg>
      </pc:sldChg>
      <pc:sldChg chg="addSp modSp new mod modAnim">
        <pc:chgData name="GILBERT, Paul (NHS LEICESTER, LEICESTERSHIRE AND RUTLAND ICB - 04C)" userId="defb509e-1400-402f-b9a9-e554ea75d904" providerId="ADAL" clId="{BAB2FD13-4AEF-4DF8-A582-75A40BF2F044}" dt="2026-04-22T12:53:11.210" v="3073" actId="1076"/>
        <pc:sldMkLst>
          <pc:docMk/>
          <pc:sldMk cId="3404015864" sldId="294"/>
        </pc:sldMkLst>
        <pc:spChg chg="mod">
          <ac:chgData name="GILBERT, Paul (NHS LEICESTER, LEICESTERSHIRE AND RUTLAND ICB - 04C)" userId="defb509e-1400-402f-b9a9-e554ea75d904" providerId="ADAL" clId="{BAB2FD13-4AEF-4DF8-A582-75A40BF2F044}" dt="2026-04-22T12:30:51.488" v="2548" actId="20577"/>
          <ac:spMkLst>
            <pc:docMk/>
            <pc:sldMk cId="3404015864" sldId="294"/>
            <ac:spMk id="2" creationId="{3A3A8790-F686-6071-DC6A-A575F6105361}"/>
          </ac:spMkLst>
        </pc:spChg>
        <pc:spChg chg="mod">
          <ac:chgData name="GILBERT, Paul (NHS LEICESTER, LEICESTERSHIRE AND RUTLAND ICB - 04C)" userId="defb509e-1400-402f-b9a9-e554ea75d904" providerId="ADAL" clId="{BAB2FD13-4AEF-4DF8-A582-75A40BF2F044}" dt="2026-04-22T12:53:06.301" v="3072" actId="114"/>
          <ac:spMkLst>
            <pc:docMk/>
            <pc:sldMk cId="3404015864" sldId="294"/>
            <ac:spMk id="3" creationId="{2804D97F-9232-A80F-58C8-FDFC05ABC5DE}"/>
          </ac:spMkLst>
        </pc:spChg>
        <pc:spChg chg="add mod">
          <ac:chgData name="GILBERT, Paul (NHS LEICESTER, LEICESTERSHIRE AND RUTLAND ICB - 04C)" userId="defb509e-1400-402f-b9a9-e554ea75d904" providerId="ADAL" clId="{BAB2FD13-4AEF-4DF8-A582-75A40BF2F044}" dt="2026-04-22T12:53:11.210" v="3073" actId="1076"/>
          <ac:spMkLst>
            <pc:docMk/>
            <pc:sldMk cId="3404015864" sldId="294"/>
            <ac:spMk id="4" creationId="{2AABD764-3F3E-26C6-6C1F-1ACD55E6C072}"/>
          </ac:spMkLst>
        </pc:spChg>
      </pc:sldChg>
      <pc:sldChg chg="addSp delSp modSp new mod">
        <pc:chgData name="GILBERT, Paul (NHS LEICESTER, LEICESTERSHIRE AND RUTLAND ICB - 04C)" userId="defb509e-1400-402f-b9a9-e554ea75d904" providerId="ADAL" clId="{BAB2FD13-4AEF-4DF8-A582-75A40BF2F044}" dt="2026-04-22T12:48:58.836" v="2694" actId="732"/>
        <pc:sldMkLst>
          <pc:docMk/>
          <pc:sldMk cId="2920437897" sldId="295"/>
        </pc:sldMkLst>
        <pc:spChg chg="del">
          <ac:chgData name="GILBERT, Paul (NHS LEICESTER, LEICESTERSHIRE AND RUTLAND ICB - 04C)" userId="defb509e-1400-402f-b9a9-e554ea75d904" providerId="ADAL" clId="{BAB2FD13-4AEF-4DF8-A582-75A40BF2F044}" dt="2026-04-22T12:48:22.050" v="2687" actId="478"/>
          <ac:spMkLst>
            <pc:docMk/>
            <pc:sldMk cId="2920437897" sldId="295"/>
            <ac:spMk id="2" creationId="{32A2224E-F38F-0CB6-BD11-0D55BA5311BC}"/>
          </ac:spMkLst>
        </pc:spChg>
        <pc:spChg chg="del">
          <ac:chgData name="GILBERT, Paul (NHS LEICESTER, LEICESTERSHIRE AND RUTLAND ICB - 04C)" userId="defb509e-1400-402f-b9a9-e554ea75d904" providerId="ADAL" clId="{BAB2FD13-4AEF-4DF8-A582-75A40BF2F044}" dt="2026-04-22T12:48:20.404" v="2686" actId="478"/>
          <ac:spMkLst>
            <pc:docMk/>
            <pc:sldMk cId="2920437897" sldId="295"/>
            <ac:spMk id="3" creationId="{38C45049-73C7-84DE-E34F-A04844B1F596}"/>
          </ac:spMkLst>
        </pc:spChg>
        <pc:picChg chg="add mod modCrop">
          <ac:chgData name="GILBERT, Paul (NHS LEICESTER, LEICESTERSHIRE AND RUTLAND ICB - 04C)" userId="defb509e-1400-402f-b9a9-e554ea75d904" providerId="ADAL" clId="{BAB2FD13-4AEF-4DF8-A582-75A40BF2F044}" dt="2026-04-22T12:48:58.836" v="2694" actId="732"/>
          <ac:picMkLst>
            <pc:docMk/>
            <pc:sldMk cId="2920437897" sldId="295"/>
            <ac:picMk id="5" creationId="{1548C691-3EF1-9830-92CB-2CE5EBD3427B}"/>
          </ac:picMkLst>
        </pc:picChg>
      </pc:sldChg>
      <pc:sldChg chg="modSp new mod">
        <pc:chgData name="GILBERT, Paul (NHS LEICESTER, LEICESTERSHIRE AND RUTLAND ICB - 04C)" userId="defb509e-1400-402f-b9a9-e554ea75d904" providerId="ADAL" clId="{BAB2FD13-4AEF-4DF8-A582-75A40BF2F044}" dt="2026-04-22T12:53:27.323" v="3087" actId="20577"/>
        <pc:sldMkLst>
          <pc:docMk/>
          <pc:sldMk cId="1233028207" sldId="296"/>
        </pc:sldMkLst>
        <pc:spChg chg="mod">
          <ac:chgData name="GILBERT, Paul (NHS LEICESTER, LEICESTERSHIRE AND RUTLAND ICB - 04C)" userId="defb509e-1400-402f-b9a9-e554ea75d904" providerId="ADAL" clId="{BAB2FD13-4AEF-4DF8-A582-75A40BF2F044}" dt="2026-04-22T12:49:38.477" v="2722" actId="20577"/>
          <ac:spMkLst>
            <pc:docMk/>
            <pc:sldMk cId="1233028207" sldId="296"/>
            <ac:spMk id="2" creationId="{F226CB86-36BF-7788-3D8B-88AFCDB34BE7}"/>
          </ac:spMkLst>
        </pc:spChg>
        <pc:spChg chg="mod">
          <ac:chgData name="GILBERT, Paul (NHS LEICESTER, LEICESTERSHIRE AND RUTLAND ICB - 04C)" userId="defb509e-1400-402f-b9a9-e554ea75d904" providerId="ADAL" clId="{BAB2FD13-4AEF-4DF8-A582-75A40BF2F044}" dt="2026-04-22T12:53:27.323" v="3087" actId="20577"/>
          <ac:spMkLst>
            <pc:docMk/>
            <pc:sldMk cId="1233028207" sldId="296"/>
            <ac:spMk id="3" creationId="{66251514-2B8B-418D-0867-3D95C9E08D1B}"/>
          </ac:spMkLst>
        </pc:spChg>
      </pc:sldChg>
      <pc:sldChg chg="modSp new mod">
        <pc:chgData name="GILBERT, Paul (NHS LEICESTER, LEICESTERSHIRE AND RUTLAND ICB - 04C)" userId="defb509e-1400-402f-b9a9-e554ea75d904" providerId="ADAL" clId="{BAB2FD13-4AEF-4DF8-A582-75A40BF2F044}" dt="2026-04-22T12:55:56.947" v="3201"/>
        <pc:sldMkLst>
          <pc:docMk/>
          <pc:sldMk cId="3185498384" sldId="297"/>
        </pc:sldMkLst>
        <pc:spChg chg="mod">
          <ac:chgData name="GILBERT, Paul (NHS LEICESTER, LEICESTERSHIRE AND RUTLAND ICB - 04C)" userId="defb509e-1400-402f-b9a9-e554ea75d904" providerId="ADAL" clId="{BAB2FD13-4AEF-4DF8-A582-75A40BF2F044}" dt="2026-04-22T12:53:48.079" v="3129" actId="20577"/>
          <ac:spMkLst>
            <pc:docMk/>
            <pc:sldMk cId="3185498384" sldId="297"/>
            <ac:spMk id="2" creationId="{83D2C4EE-5814-C5DB-38BD-30E6E58F0065}"/>
          </ac:spMkLst>
        </pc:spChg>
        <pc:spChg chg="mod">
          <ac:chgData name="GILBERT, Paul (NHS LEICESTER, LEICESTERSHIRE AND RUTLAND ICB - 04C)" userId="defb509e-1400-402f-b9a9-e554ea75d904" providerId="ADAL" clId="{BAB2FD13-4AEF-4DF8-A582-75A40BF2F044}" dt="2026-04-22T12:55:56.947" v="3201"/>
          <ac:spMkLst>
            <pc:docMk/>
            <pc:sldMk cId="3185498384" sldId="297"/>
            <ac:spMk id="3" creationId="{85BC3B37-889A-FD48-7054-745B5BA49FD9}"/>
          </ac:spMkLst>
        </pc:spChg>
      </pc:sldChg>
      <pc:sldChg chg="modSp new mod">
        <pc:chgData name="GILBERT, Paul (NHS LEICESTER, LEICESTERSHIRE AND RUTLAND ICB - 04C)" userId="defb509e-1400-402f-b9a9-e554ea75d904" providerId="ADAL" clId="{BAB2FD13-4AEF-4DF8-A582-75A40BF2F044}" dt="2026-04-22T12:59:36.232" v="3421" actId="20577"/>
        <pc:sldMkLst>
          <pc:docMk/>
          <pc:sldMk cId="429236122" sldId="298"/>
        </pc:sldMkLst>
        <pc:spChg chg="mod">
          <ac:chgData name="GILBERT, Paul (NHS LEICESTER, LEICESTERSHIRE AND RUTLAND ICB - 04C)" userId="defb509e-1400-402f-b9a9-e554ea75d904" providerId="ADAL" clId="{BAB2FD13-4AEF-4DF8-A582-75A40BF2F044}" dt="2026-04-22T12:56:46.403" v="3215" actId="20577"/>
          <ac:spMkLst>
            <pc:docMk/>
            <pc:sldMk cId="429236122" sldId="298"/>
            <ac:spMk id="2" creationId="{46E762BB-15F3-F6D5-B768-A0EE58C0C842}"/>
          </ac:spMkLst>
        </pc:spChg>
        <pc:spChg chg="mod">
          <ac:chgData name="GILBERT, Paul (NHS LEICESTER, LEICESTERSHIRE AND RUTLAND ICB - 04C)" userId="defb509e-1400-402f-b9a9-e554ea75d904" providerId="ADAL" clId="{BAB2FD13-4AEF-4DF8-A582-75A40BF2F044}" dt="2026-04-22T12:59:36.232" v="3421" actId="20577"/>
          <ac:spMkLst>
            <pc:docMk/>
            <pc:sldMk cId="429236122" sldId="298"/>
            <ac:spMk id="3" creationId="{79284B2A-DFDE-9012-3590-3A744D991B76}"/>
          </ac:spMkLst>
        </pc:spChg>
      </pc:sldChg>
      <pc:sldChg chg="modSp new mod">
        <pc:chgData name="GILBERT, Paul (NHS LEICESTER, LEICESTERSHIRE AND RUTLAND ICB - 04C)" userId="defb509e-1400-402f-b9a9-e554ea75d904" providerId="ADAL" clId="{BAB2FD13-4AEF-4DF8-A582-75A40BF2F044}" dt="2026-04-22T13:03:50.251" v="3848" actId="20577"/>
        <pc:sldMkLst>
          <pc:docMk/>
          <pc:sldMk cId="3516776979" sldId="299"/>
        </pc:sldMkLst>
        <pc:spChg chg="mod">
          <ac:chgData name="GILBERT, Paul (NHS LEICESTER, LEICESTERSHIRE AND RUTLAND ICB - 04C)" userId="defb509e-1400-402f-b9a9-e554ea75d904" providerId="ADAL" clId="{BAB2FD13-4AEF-4DF8-A582-75A40BF2F044}" dt="2026-04-22T13:00:36.294" v="3436" actId="20577"/>
          <ac:spMkLst>
            <pc:docMk/>
            <pc:sldMk cId="3516776979" sldId="299"/>
            <ac:spMk id="2" creationId="{816F30C3-D78A-52CB-0E0B-5F4CE99A2066}"/>
          </ac:spMkLst>
        </pc:spChg>
        <pc:spChg chg="mod">
          <ac:chgData name="GILBERT, Paul (NHS LEICESTER, LEICESTERSHIRE AND RUTLAND ICB - 04C)" userId="defb509e-1400-402f-b9a9-e554ea75d904" providerId="ADAL" clId="{BAB2FD13-4AEF-4DF8-A582-75A40BF2F044}" dt="2026-04-22T13:03:50.251" v="3848" actId="20577"/>
          <ac:spMkLst>
            <pc:docMk/>
            <pc:sldMk cId="3516776979" sldId="299"/>
            <ac:spMk id="3" creationId="{747BEE54-4149-DEDF-8C47-9F0B8C7FB98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8A8D27-F759-8740-87DB-86D48428A562}" type="datetimeFigureOut">
              <a:rPr lang="en-US" smtClean="0"/>
              <a:t>4/22/2026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1CE661F-21F0-D64C-96B4-CB64C3EB38A5}" type="slidenum">
              <a:rPr lang="en-US" smtClean="0"/>
              <a:t>‹#›</a:t>
            </a:fld>
            <a:endParaRPr lang="en-US"/>
          </a:p>
        </p:txBody>
      </p:sp>
    </p:spTree>
    <p:extLst>
      <p:ext uri="{BB962C8B-B14F-4D97-AF65-F5344CB8AC3E}">
        <p14:creationId xmlns:p14="http://schemas.microsoft.com/office/powerpoint/2010/main" val="382719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65FDBB-D29E-8840-9DF2-E25CDF5C509B}" type="datetimeFigureOut">
              <a:rPr lang="en-US" smtClean="0"/>
              <a:t>4/22/2026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637DB4-82D2-214D-A98F-9C9C89B2A787}" type="slidenum">
              <a:rPr lang="en-US" smtClean="0"/>
              <a:t>‹#›</a:t>
            </a:fld>
            <a:endParaRPr lang="en-US"/>
          </a:p>
        </p:txBody>
      </p:sp>
    </p:spTree>
    <p:extLst>
      <p:ext uri="{BB962C8B-B14F-4D97-AF65-F5344CB8AC3E}">
        <p14:creationId xmlns:p14="http://schemas.microsoft.com/office/powerpoint/2010/main" val="1525667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1.jpg"/><Relationship Id="rId4"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BEA0101-D378-044F-1AEF-A52EDED63345}"/>
              </a:ext>
            </a:extLst>
          </p:cNvPr>
          <p:cNvSpPr/>
          <p:nvPr userDrawn="1"/>
        </p:nvSpPr>
        <p:spPr>
          <a:xfrm>
            <a:off x="0" y="0"/>
            <a:ext cx="12192000" cy="6075485"/>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607102" y="3366656"/>
            <a:ext cx="1064301" cy="1522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 name="Title 1"/>
          <p:cNvSpPr>
            <a:spLocks noGrp="1"/>
          </p:cNvSpPr>
          <p:nvPr>
            <p:ph type="ctrTitle"/>
          </p:nvPr>
        </p:nvSpPr>
        <p:spPr>
          <a:xfrm>
            <a:off x="512618" y="1496436"/>
            <a:ext cx="10155382" cy="1662401"/>
          </a:xfrm>
        </p:spPr>
        <p:txBody>
          <a:bodyPr anchor="b">
            <a:normAutofit/>
          </a:bodyPr>
          <a:lstStyle>
            <a:lvl1pPr algn="l">
              <a:defRPr sz="3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12618" y="3747653"/>
            <a:ext cx="10155382" cy="460518"/>
          </a:xfrm>
        </p:spPr>
        <p:txBody>
          <a:bodyPr>
            <a:norm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6" name="Picture 15" descr="A blue and white logo&#10;&#10;Description automatically generated">
            <a:extLst>
              <a:ext uri="{FF2B5EF4-FFF2-40B4-BE49-F238E27FC236}">
                <a16:creationId xmlns:a16="http://schemas.microsoft.com/office/drawing/2014/main" id="{0183C6BB-8EC9-33CA-F684-2662B3A20272}"/>
              </a:ext>
            </a:extLst>
          </p:cNvPr>
          <p:cNvPicPr>
            <a:picLocks noChangeAspect="1"/>
          </p:cNvPicPr>
          <p:nvPr userDrawn="1"/>
        </p:nvPicPr>
        <p:blipFill>
          <a:blip r:embed="rId2"/>
          <a:stretch>
            <a:fillRect/>
          </a:stretch>
        </p:blipFill>
        <p:spPr>
          <a:xfrm>
            <a:off x="11036130" y="241596"/>
            <a:ext cx="899109" cy="360867"/>
          </a:xfrm>
          <a:prstGeom prst="rect">
            <a:avLst/>
          </a:prstGeom>
        </p:spPr>
      </p:pic>
      <p:sp>
        <p:nvSpPr>
          <p:cNvPr id="17" name="Rectangle 16">
            <a:extLst>
              <a:ext uri="{FF2B5EF4-FFF2-40B4-BE49-F238E27FC236}">
                <a16:creationId xmlns:a16="http://schemas.microsoft.com/office/drawing/2014/main" id="{84DB3859-FCE2-8E48-EFC2-FD4C9C88FD98}"/>
              </a:ext>
            </a:extLst>
          </p:cNvPr>
          <p:cNvSpPr/>
          <p:nvPr userDrawn="1"/>
        </p:nvSpPr>
        <p:spPr>
          <a:xfrm>
            <a:off x="1610052" y="6524197"/>
            <a:ext cx="1440000" cy="219456"/>
          </a:xfrm>
          <a:prstGeom prst="rect">
            <a:avLst/>
          </a:prstGeom>
          <a:solidFill>
            <a:srgbClr val="00A9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8768E7EE-3809-0551-A878-00E45004FB07}"/>
              </a:ext>
            </a:extLst>
          </p:cNvPr>
          <p:cNvSpPr/>
          <p:nvPr userDrawn="1"/>
        </p:nvSpPr>
        <p:spPr>
          <a:xfrm>
            <a:off x="3120926" y="6524197"/>
            <a:ext cx="1440000" cy="219456"/>
          </a:xfrm>
          <a:prstGeom prst="rect">
            <a:avLst/>
          </a:prstGeom>
          <a:solidFill>
            <a:srgbClr val="0067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9017C887-4084-FD42-01EE-AC53B006DFB9}"/>
              </a:ext>
            </a:extLst>
          </p:cNvPr>
          <p:cNvSpPr/>
          <p:nvPr userDrawn="1"/>
        </p:nvSpPr>
        <p:spPr>
          <a:xfrm>
            <a:off x="4631800" y="6519625"/>
            <a:ext cx="1440000" cy="219456"/>
          </a:xfrm>
          <a:prstGeom prst="rect">
            <a:avLst/>
          </a:prstGeom>
          <a:solidFill>
            <a:srgbClr val="0096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4A553B02-2AF0-D01E-D6B4-948B15E0AE7F}"/>
              </a:ext>
            </a:extLst>
          </p:cNvPr>
          <p:cNvSpPr/>
          <p:nvPr userDrawn="1"/>
        </p:nvSpPr>
        <p:spPr>
          <a:xfrm>
            <a:off x="6142674" y="6519625"/>
            <a:ext cx="1440000" cy="219456"/>
          </a:xfrm>
          <a:prstGeom prst="rect">
            <a:avLst/>
          </a:prstGeom>
          <a:solidFill>
            <a:srgbClr val="ED8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5A302785-92CB-4E1F-3F1E-20B2B9C503E9}"/>
              </a:ext>
            </a:extLst>
          </p:cNvPr>
          <p:cNvSpPr/>
          <p:nvPr userDrawn="1"/>
        </p:nvSpPr>
        <p:spPr>
          <a:xfrm>
            <a:off x="9164422" y="6511185"/>
            <a:ext cx="1440000" cy="219456"/>
          </a:xfrm>
          <a:prstGeom prst="rect">
            <a:avLst/>
          </a:prstGeom>
          <a:solidFill>
            <a:srgbClr val="7C28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A19D64F1-25AA-D1AD-188E-E1C1D2C76D23}"/>
              </a:ext>
            </a:extLst>
          </p:cNvPr>
          <p:cNvSpPr/>
          <p:nvPr userDrawn="1"/>
        </p:nvSpPr>
        <p:spPr>
          <a:xfrm>
            <a:off x="0" y="6511185"/>
            <a:ext cx="1539178" cy="219456"/>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005EB8"/>
              </a:solidFill>
            </a:endParaRPr>
          </a:p>
        </p:txBody>
      </p:sp>
      <p:sp>
        <p:nvSpPr>
          <p:cNvPr id="23" name="Rectangle 22">
            <a:extLst>
              <a:ext uri="{FF2B5EF4-FFF2-40B4-BE49-F238E27FC236}">
                <a16:creationId xmlns:a16="http://schemas.microsoft.com/office/drawing/2014/main" id="{AE8AB10B-9910-6B7E-F3D8-A8F1C8A8A1F3}"/>
              </a:ext>
            </a:extLst>
          </p:cNvPr>
          <p:cNvSpPr/>
          <p:nvPr userDrawn="1"/>
        </p:nvSpPr>
        <p:spPr>
          <a:xfrm>
            <a:off x="7653548" y="6511185"/>
            <a:ext cx="1440000" cy="219456"/>
          </a:xfrm>
          <a:prstGeom prst="rect">
            <a:avLst/>
          </a:prstGeom>
          <a:solidFill>
            <a:srgbClr val="AE25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B4CA8CF3-57F7-BA85-6EDE-78D696F638C5}"/>
              </a:ext>
            </a:extLst>
          </p:cNvPr>
          <p:cNvSpPr/>
          <p:nvPr userDrawn="1"/>
        </p:nvSpPr>
        <p:spPr>
          <a:xfrm>
            <a:off x="10664108" y="6511185"/>
            <a:ext cx="1527892" cy="219456"/>
          </a:xfrm>
          <a:prstGeom prst="rect">
            <a:avLst/>
          </a:prstGeom>
          <a:solidFill>
            <a:srgbClr val="3300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EF561B56-6148-8500-84BA-61D3D300F83C}"/>
              </a:ext>
            </a:extLst>
          </p:cNvPr>
          <p:cNvSpPr txBox="1"/>
          <p:nvPr userDrawn="1"/>
        </p:nvSpPr>
        <p:spPr>
          <a:xfrm>
            <a:off x="340127" y="6113910"/>
            <a:ext cx="11520000" cy="369332"/>
          </a:xfrm>
          <a:prstGeom prst="rect">
            <a:avLst/>
          </a:prstGeom>
          <a:noFill/>
        </p:spPr>
        <p:txBody>
          <a:bodyPr wrap="square" rtlCol="0">
            <a:spAutoFit/>
          </a:bodyPr>
          <a:lstStyle/>
          <a:p>
            <a:pPr algn="ctr"/>
            <a:r>
              <a:rPr lang="en-GB" b="1" dirty="0">
                <a:solidFill>
                  <a:srgbClr val="006AB4"/>
                </a:solidFill>
                <a:latin typeface="Arial" panose="020B0604020202020204" pitchFamily="34" charset="0"/>
                <a:cs typeface="Arial" panose="020B0604020202020204" pitchFamily="34" charset="0"/>
              </a:rPr>
              <a:t>NHS </a:t>
            </a:r>
            <a:r>
              <a:rPr lang="en-GB" b="1" dirty="0" err="1">
                <a:solidFill>
                  <a:srgbClr val="006AB4"/>
                </a:solidFill>
                <a:latin typeface="Arial" panose="020B0604020202020204" pitchFamily="34" charset="0"/>
                <a:cs typeface="Arial" panose="020B0604020202020204" pitchFamily="34" charset="0"/>
              </a:rPr>
              <a:t>Leicester,</a:t>
            </a:r>
            <a:r>
              <a:rPr lang="en-GB" b="1" dirty="0">
                <a:solidFill>
                  <a:srgbClr val="006AB4"/>
                </a:solidFill>
                <a:latin typeface="Arial" panose="020B0604020202020204" pitchFamily="34" charset="0"/>
                <a:cs typeface="Arial" panose="020B0604020202020204" pitchFamily="34" charset="0"/>
              </a:rPr>
              <a:t> Leicestershire and Rutland and NHS Northamptonshire Integrated Care Boards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395288" y="1843088"/>
            <a:ext cx="3692525" cy="2549525"/>
          </a:xfrm>
          <a:solidFill>
            <a:schemeClr val="bg2"/>
          </a:solidFill>
        </p:spPr>
        <p:txBody>
          <a:bodyPr/>
          <a:lstStyle/>
          <a:p>
            <a:endParaRPr lang="en-US"/>
          </a:p>
        </p:txBody>
      </p:sp>
      <p:sp>
        <p:nvSpPr>
          <p:cNvPr id="9" name="Picture Placeholder 7"/>
          <p:cNvSpPr>
            <a:spLocks noGrp="1"/>
          </p:cNvSpPr>
          <p:nvPr>
            <p:ph type="pic" sz="quarter" idx="14"/>
          </p:nvPr>
        </p:nvSpPr>
        <p:spPr>
          <a:xfrm>
            <a:off x="4247862" y="1843088"/>
            <a:ext cx="3692525" cy="2549525"/>
          </a:xfrm>
          <a:solidFill>
            <a:schemeClr val="bg2"/>
          </a:solidFill>
        </p:spPr>
        <p:txBody>
          <a:bodyPr/>
          <a:lstStyle/>
          <a:p>
            <a:endParaRPr lang="en-US"/>
          </a:p>
        </p:txBody>
      </p:sp>
      <p:sp>
        <p:nvSpPr>
          <p:cNvPr id="10" name="Picture Placeholder 7"/>
          <p:cNvSpPr>
            <a:spLocks noGrp="1"/>
          </p:cNvSpPr>
          <p:nvPr>
            <p:ph type="pic" sz="quarter" idx="15"/>
          </p:nvPr>
        </p:nvSpPr>
        <p:spPr>
          <a:xfrm>
            <a:off x="8103034" y="1825625"/>
            <a:ext cx="3692525" cy="2549525"/>
          </a:xfrm>
          <a:solidFill>
            <a:schemeClr val="bg2"/>
          </a:solidFill>
        </p:spPr>
        <p:txBody>
          <a:bodyPr/>
          <a:lstStyle/>
          <a:p>
            <a:endParaRPr lang="en-US" dirty="0"/>
          </a:p>
        </p:txBody>
      </p:sp>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98320" y="4530435"/>
            <a:ext cx="3688772" cy="1646527"/>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a:t>
            </a:r>
            <a:r>
              <a:rPr lang="en-US"/>
              <a:t>text styles</a:t>
            </a:r>
            <a:endParaRPr lang="en-US" dirty="0"/>
          </a:p>
        </p:txBody>
      </p:sp>
      <p:sp>
        <p:nvSpPr>
          <p:cNvPr id="4" name="Content Placeholder 2"/>
          <p:cNvSpPr>
            <a:spLocks noGrp="1"/>
          </p:cNvSpPr>
          <p:nvPr>
            <p:ph idx="10"/>
          </p:nvPr>
        </p:nvSpPr>
        <p:spPr>
          <a:xfrm>
            <a:off x="4251615" y="4530434"/>
            <a:ext cx="3688772" cy="1646527"/>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a:t>
            </a:r>
            <a:r>
              <a:rPr lang="en-US"/>
              <a:t>text styles</a:t>
            </a:r>
            <a:endParaRPr lang="en-US" dirty="0"/>
          </a:p>
        </p:txBody>
      </p:sp>
      <p:sp>
        <p:nvSpPr>
          <p:cNvPr id="6" name="Content Placeholder 2"/>
          <p:cNvSpPr>
            <a:spLocks noGrp="1"/>
          </p:cNvSpPr>
          <p:nvPr>
            <p:ph idx="12"/>
          </p:nvPr>
        </p:nvSpPr>
        <p:spPr>
          <a:xfrm>
            <a:off x="8104911" y="4530434"/>
            <a:ext cx="3688772" cy="1646527"/>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a:t>
            </a:r>
            <a:r>
              <a:rPr lang="en-US"/>
              <a:t>text styles</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BEA0101-D378-044F-1AEF-A52EDED63345}"/>
              </a:ext>
            </a:extLst>
          </p:cNvPr>
          <p:cNvSpPr/>
          <p:nvPr userDrawn="1"/>
        </p:nvSpPr>
        <p:spPr>
          <a:xfrm>
            <a:off x="0" y="0"/>
            <a:ext cx="12192000" cy="6075485"/>
          </a:xfrm>
          <a:prstGeom prst="rect">
            <a:avLst/>
          </a:prstGeom>
          <a:solidFill>
            <a:srgbClr val="0030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607102" y="3366656"/>
            <a:ext cx="1064301" cy="1522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 name="Title 1"/>
          <p:cNvSpPr>
            <a:spLocks noGrp="1"/>
          </p:cNvSpPr>
          <p:nvPr>
            <p:ph type="ctrTitle"/>
          </p:nvPr>
        </p:nvSpPr>
        <p:spPr>
          <a:xfrm>
            <a:off x="512618" y="1496436"/>
            <a:ext cx="10155382" cy="1662401"/>
          </a:xfrm>
        </p:spPr>
        <p:txBody>
          <a:bodyPr anchor="b">
            <a:normAutofit/>
          </a:bodyPr>
          <a:lstStyle>
            <a:lvl1pPr algn="l">
              <a:defRPr sz="3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12618" y="3747653"/>
            <a:ext cx="10155382" cy="460518"/>
          </a:xfrm>
        </p:spPr>
        <p:txBody>
          <a:bodyPr>
            <a:norm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6" name="Picture 15" descr="A blue and white logo&#10;&#10;Description automatically generated">
            <a:extLst>
              <a:ext uri="{FF2B5EF4-FFF2-40B4-BE49-F238E27FC236}">
                <a16:creationId xmlns:a16="http://schemas.microsoft.com/office/drawing/2014/main" id="{0183C6BB-8EC9-33CA-F684-2662B3A20272}"/>
              </a:ext>
            </a:extLst>
          </p:cNvPr>
          <p:cNvPicPr>
            <a:picLocks noChangeAspect="1"/>
          </p:cNvPicPr>
          <p:nvPr userDrawn="1"/>
        </p:nvPicPr>
        <p:blipFill>
          <a:blip r:embed="rId2"/>
          <a:stretch>
            <a:fillRect/>
          </a:stretch>
        </p:blipFill>
        <p:spPr>
          <a:xfrm>
            <a:off x="11036130" y="241596"/>
            <a:ext cx="899109" cy="360867"/>
          </a:xfrm>
          <a:prstGeom prst="rect">
            <a:avLst/>
          </a:prstGeom>
        </p:spPr>
      </p:pic>
      <p:sp>
        <p:nvSpPr>
          <p:cNvPr id="17" name="Rectangle 16">
            <a:extLst>
              <a:ext uri="{FF2B5EF4-FFF2-40B4-BE49-F238E27FC236}">
                <a16:creationId xmlns:a16="http://schemas.microsoft.com/office/drawing/2014/main" id="{84DB3859-FCE2-8E48-EFC2-FD4C9C88FD98}"/>
              </a:ext>
            </a:extLst>
          </p:cNvPr>
          <p:cNvSpPr/>
          <p:nvPr userDrawn="1"/>
        </p:nvSpPr>
        <p:spPr>
          <a:xfrm>
            <a:off x="1610052" y="6524197"/>
            <a:ext cx="1440000" cy="219456"/>
          </a:xfrm>
          <a:prstGeom prst="rect">
            <a:avLst/>
          </a:prstGeom>
          <a:solidFill>
            <a:srgbClr val="00A9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8768E7EE-3809-0551-A878-00E45004FB07}"/>
              </a:ext>
            </a:extLst>
          </p:cNvPr>
          <p:cNvSpPr/>
          <p:nvPr userDrawn="1"/>
        </p:nvSpPr>
        <p:spPr>
          <a:xfrm>
            <a:off x="3120926" y="6524197"/>
            <a:ext cx="1440000" cy="219456"/>
          </a:xfrm>
          <a:prstGeom prst="rect">
            <a:avLst/>
          </a:prstGeom>
          <a:solidFill>
            <a:srgbClr val="0067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9017C887-4084-FD42-01EE-AC53B006DFB9}"/>
              </a:ext>
            </a:extLst>
          </p:cNvPr>
          <p:cNvSpPr/>
          <p:nvPr userDrawn="1"/>
        </p:nvSpPr>
        <p:spPr>
          <a:xfrm>
            <a:off x="4631800" y="6519625"/>
            <a:ext cx="1440000" cy="219456"/>
          </a:xfrm>
          <a:prstGeom prst="rect">
            <a:avLst/>
          </a:prstGeom>
          <a:solidFill>
            <a:srgbClr val="0096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4A553B02-2AF0-D01E-D6B4-948B15E0AE7F}"/>
              </a:ext>
            </a:extLst>
          </p:cNvPr>
          <p:cNvSpPr/>
          <p:nvPr userDrawn="1"/>
        </p:nvSpPr>
        <p:spPr>
          <a:xfrm>
            <a:off x="6142674" y="6519625"/>
            <a:ext cx="1440000" cy="219456"/>
          </a:xfrm>
          <a:prstGeom prst="rect">
            <a:avLst/>
          </a:prstGeom>
          <a:solidFill>
            <a:srgbClr val="ED8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5A302785-92CB-4E1F-3F1E-20B2B9C503E9}"/>
              </a:ext>
            </a:extLst>
          </p:cNvPr>
          <p:cNvSpPr/>
          <p:nvPr userDrawn="1"/>
        </p:nvSpPr>
        <p:spPr>
          <a:xfrm>
            <a:off x="9164422" y="6511185"/>
            <a:ext cx="1440000" cy="219456"/>
          </a:xfrm>
          <a:prstGeom prst="rect">
            <a:avLst/>
          </a:prstGeom>
          <a:solidFill>
            <a:srgbClr val="7C28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A19D64F1-25AA-D1AD-188E-E1C1D2C76D23}"/>
              </a:ext>
            </a:extLst>
          </p:cNvPr>
          <p:cNvSpPr/>
          <p:nvPr userDrawn="1"/>
        </p:nvSpPr>
        <p:spPr>
          <a:xfrm>
            <a:off x="0" y="6511185"/>
            <a:ext cx="1539178" cy="219456"/>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005EB8"/>
              </a:solidFill>
            </a:endParaRPr>
          </a:p>
        </p:txBody>
      </p:sp>
      <p:sp>
        <p:nvSpPr>
          <p:cNvPr id="23" name="Rectangle 22">
            <a:extLst>
              <a:ext uri="{FF2B5EF4-FFF2-40B4-BE49-F238E27FC236}">
                <a16:creationId xmlns:a16="http://schemas.microsoft.com/office/drawing/2014/main" id="{AE8AB10B-9910-6B7E-F3D8-A8F1C8A8A1F3}"/>
              </a:ext>
            </a:extLst>
          </p:cNvPr>
          <p:cNvSpPr/>
          <p:nvPr userDrawn="1"/>
        </p:nvSpPr>
        <p:spPr>
          <a:xfrm>
            <a:off x="7653548" y="6511185"/>
            <a:ext cx="1440000" cy="219456"/>
          </a:xfrm>
          <a:prstGeom prst="rect">
            <a:avLst/>
          </a:prstGeom>
          <a:solidFill>
            <a:srgbClr val="AE25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B4CA8CF3-57F7-BA85-6EDE-78D696F638C5}"/>
              </a:ext>
            </a:extLst>
          </p:cNvPr>
          <p:cNvSpPr/>
          <p:nvPr userDrawn="1"/>
        </p:nvSpPr>
        <p:spPr>
          <a:xfrm>
            <a:off x="10664108" y="6511185"/>
            <a:ext cx="1527892" cy="219456"/>
          </a:xfrm>
          <a:prstGeom prst="rect">
            <a:avLst/>
          </a:prstGeom>
          <a:solidFill>
            <a:srgbClr val="3300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EF561B56-6148-8500-84BA-61D3D300F83C}"/>
              </a:ext>
            </a:extLst>
          </p:cNvPr>
          <p:cNvSpPr txBox="1"/>
          <p:nvPr userDrawn="1"/>
        </p:nvSpPr>
        <p:spPr>
          <a:xfrm>
            <a:off x="340127" y="6113910"/>
            <a:ext cx="11520000" cy="369332"/>
          </a:xfrm>
          <a:prstGeom prst="rect">
            <a:avLst/>
          </a:prstGeom>
          <a:noFill/>
        </p:spPr>
        <p:txBody>
          <a:bodyPr wrap="square" rtlCol="0">
            <a:spAutoFit/>
          </a:bodyPr>
          <a:lstStyle/>
          <a:p>
            <a:pPr algn="ctr"/>
            <a:r>
              <a:rPr lang="en-GB" b="1" dirty="0">
                <a:solidFill>
                  <a:srgbClr val="006AB4"/>
                </a:solidFill>
                <a:latin typeface="Arial" panose="020B0604020202020204" pitchFamily="34" charset="0"/>
                <a:cs typeface="Arial" panose="020B0604020202020204" pitchFamily="34" charset="0"/>
              </a:rPr>
              <a:t>NHS </a:t>
            </a:r>
            <a:r>
              <a:rPr lang="en-GB" b="1" dirty="0" err="1">
                <a:solidFill>
                  <a:srgbClr val="006AB4"/>
                </a:solidFill>
                <a:latin typeface="Arial" panose="020B0604020202020204" pitchFamily="34" charset="0"/>
                <a:cs typeface="Arial" panose="020B0604020202020204" pitchFamily="34" charset="0"/>
              </a:rPr>
              <a:t>Leicester,</a:t>
            </a:r>
            <a:r>
              <a:rPr lang="en-GB" b="1" dirty="0">
                <a:solidFill>
                  <a:srgbClr val="006AB4"/>
                </a:solidFill>
                <a:latin typeface="Arial" panose="020B0604020202020204" pitchFamily="34" charset="0"/>
                <a:cs typeface="Arial" panose="020B0604020202020204" pitchFamily="34" charset="0"/>
              </a:rPr>
              <a:t> Leicestershire and Rutland and NHS Northamptonshire Integrated Care Boards</a:t>
            </a:r>
          </a:p>
        </p:txBody>
      </p:sp>
    </p:spTree>
    <p:extLst>
      <p:ext uri="{BB962C8B-B14F-4D97-AF65-F5344CB8AC3E}">
        <p14:creationId xmlns:p14="http://schemas.microsoft.com/office/powerpoint/2010/main" val="27447263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3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BEA0101-D378-044F-1AEF-A52EDED63345}"/>
              </a:ext>
            </a:extLst>
          </p:cNvPr>
          <p:cNvSpPr/>
          <p:nvPr userDrawn="1"/>
        </p:nvSpPr>
        <p:spPr>
          <a:xfrm>
            <a:off x="0" y="0"/>
            <a:ext cx="12192000" cy="6075485"/>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607102" y="3366656"/>
            <a:ext cx="1064301" cy="1522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 name="Title 1"/>
          <p:cNvSpPr>
            <a:spLocks noGrp="1"/>
          </p:cNvSpPr>
          <p:nvPr>
            <p:ph type="ctrTitle"/>
          </p:nvPr>
        </p:nvSpPr>
        <p:spPr>
          <a:xfrm>
            <a:off x="512618" y="1496436"/>
            <a:ext cx="10155382" cy="1662401"/>
          </a:xfrm>
        </p:spPr>
        <p:txBody>
          <a:bodyPr anchor="b">
            <a:normAutofit/>
          </a:bodyPr>
          <a:lstStyle>
            <a:lvl1pPr algn="l">
              <a:defRPr sz="3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12618" y="3747653"/>
            <a:ext cx="10155382" cy="460518"/>
          </a:xfrm>
        </p:spPr>
        <p:txBody>
          <a:bodyPr>
            <a:norm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6" name="Picture 15" descr="A blue and white logo&#10;&#10;Description automatically generated">
            <a:extLst>
              <a:ext uri="{FF2B5EF4-FFF2-40B4-BE49-F238E27FC236}">
                <a16:creationId xmlns:a16="http://schemas.microsoft.com/office/drawing/2014/main" id="{0183C6BB-8EC9-33CA-F684-2662B3A20272}"/>
              </a:ext>
            </a:extLst>
          </p:cNvPr>
          <p:cNvPicPr>
            <a:picLocks noChangeAspect="1"/>
          </p:cNvPicPr>
          <p:nvPr userDrawn="1"/>
        </p:nvPicPr>
        <p:blipFill>
          <a:blip r:embed="rId2"/>
          <a:stretch>
            <a:fillRect/>
          </a:stretch>
        </p:blipFill>
        <p:spPr>
          <a:xfrm>
            <a:off x="11036130" y="241596"/>
            <a:ext cx="899109" cy="360867"/>
          </a:xfrm>
          <a:prstGeom prst="rect">
            <a:avLst/>
          </a:prstGeom>
        </p:spPr>
      </p:pic>
      <p:sp>
        <p:nvSpPr>
          <p:cNvPr id="17" name="Rectangle 16">
            <a:extLst>
              <a:ext uri="{FF2B5EF4-FFF2-40B4-BE49-F238E27FC236}">
                <a16:creationId xmlns:a16="http://schemas.microsoft.com/office/drawing/2014/main" id="{84DB3859-FCE2-8E48-EFC2-FD4C9C88FD98}"/>
              </a:ext>
            </a:extLst>
          </p:cNvPr>
          <p:cNvSpPr/>
          <p:nvPr userDrawn="1"/>
        </p:nvSpPr>
        <p:spPr>
          <a:xfrm>
            <a:off x="1610052" y="6524197"/>
            <a:ext cx="1440000" cy="219456"/>
          </a:xfrm>
          <a:prstGeom prst="rect">
            <a:avLst/>
          </a:prstGeom>
          <a:solidFill>
            <a:srgbClr val="00A9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8768E7EE-3809-0551-A878-00E45004FB07}"/>
              </a:ext>
            </a:extLst>
          </p:cNvPr>
          <p:cNvSpPr/>
          <p:nvPr userDrawn="1"/>
        </p:nvSpPr>
        <p:spPr>
          <a:xfrm>
            <a:off x="3120926" y="6524197"/>
            <a:ext cx="1440000" cy="219456"/>
          </a:xfrm>
          <a:prstGeom prst="rect">
            <a:avLst/>
          </a:prstGeom>
          <a:solidFill>
            <a:srgbClr val="0067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9017C887-4084-FD42-01EE-AC53B006DFB9}"/>
              </a:ext>
            </a:extLst>
          </p:cNvPr>
          <p:cNvSpPr/>
          <p:nvPr userDrawn="1"/>
        </p:nvSpPr>
        <p:spPr>
          <a:xfrm>
            <a:off x="4631800" y="6519625"/>
            <a:ext cx="1440000" cy="219456"/>
          </a:xfrm>
          <a:prstGeom prst="rect">
            <a:avLst/>
          </a:prstGeom>
          <a:solidFill>
            <a:srgbClr val="0096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4A553B02-2AF0-D01E-D6B4-948B15E0AE7F}"/>
              </a:ext>
            </a:extLst>
          </p:cNvPr>
          <p:cNvSpPr/>
          <p:nvPr userDrawn="1"/>
        </p:nvSpPr>
        <p:spPr>
          <a:xfrm>
            <a:off x="6142674" y="6519625"/>
            <a:ext cx="1440000" cy="219456"/>
          </a:xfrm>
          <a:prstGeom prst="rect">
            <a:avLst/>
          </a:prstGeom>
          <a:solidFill>
            <a:srgbClr val="ED8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5A302785-92CB-4E1F-3F1E-20B2B9C503E9}"/>
              </a:ext>
            </a:extLst>
          </p:cNvPr>
          <p:cNvSpPr/>
          <p:nvPr userDrawn="1"/>
        </p:nvSpPr>
        <p:spPr>
          <a:xfrm>
            <a:off x="9164422" y="6511185"/>
            <a:ext cx="1440000" cy="219456"/>
          </a:xfrm>
          <a:prstGeom prst="rect">
            <a:avLst/>
          </a:prstGeom>
          <a:solidFill>
            <a:srgbClr val="7C28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A19D64F1-25AA-D1AD-188E-E1C1D2C76D23}"/>
              </a:ext>
            </a:extLst>
          </p:cNvPr>
          <p:cNvSpPr/>
          <p:nvPr userDrawn="1"/>
        </p:nvSpPr>
        <p:spPr>
          <a:xfrm>
            <a:off x="0" y="6511185"/>
            <a:ext cx="1539178" cy="219456"/>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005EB8"/>
              </a:solidFill>
            </a:endParaRPr>
          </a:p>
        </p:txBody>
      </p:sp>
      <p:sp>
        <p:nvSpPr>
          <p:cNvPr id="23" name="Rectangle 22">
            <a:extLst>
              <a:ext uri="{FF2B5EF4-FFF2-40B4-BE49-F238E27FC236}">
                <a16:creationId xmlns:a16="http://schemas.microsoft.com/office/drawing/2014/main" id="{AE8AB10B-9910-6B7E-F3D8-A8F1C8A8A1F3}"/>
              </a:ext>
            </a:extLst>
          </p:cNvPr>
          <p:cNvSpPr/>
          <p:nvPr userDrawn="1"/>
        </p:nvSpPr>
        <p:spPr>
          <a:xfrm>
            <a:off x="7653548" y="6511185"/>
            <a:ext cx="1440000" cy="219456"/>
          </a:xfrm>
          <a:prstGeom prst="rect">
            <a:avLst/>
          </a:prstGeom>
          <a:solidFill>
            <a:srgbClr val="AE25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B4CA8CF3-57F7-BA85-6EDE-78D696F638C5}"/>
              </a:ext>
            </a:extLst>
          </p:cNvPr>
          <p:cNvSpPr/>
          <p:nvPr userDrawn="1"/>
        </p:nvSpPr>
        <p:spPr>
          <a:xfrm>
            <a:off x="10664108" y="6511185"/>
            <a:ext cx="1527892" cy="219456"/>
          </a:xfrm>
          <a:prstGeom prst="rect">
            <a:avLst/>
          </a:prstGeom>
          <a:solidFill>
            <a:srgbClr val="3300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EF561B56-6148-8500-84BA-61D3D300F83C}"/>
              </a:ext>
            </a:extLst>
          </p:cNvPr>
          <p:cNvSpPr txBox="1"/>
          <p:nvPr userDrawn="1"/>
        </p:nvSpPr>
        <p:spPr>
          <a:xfrm>
            <a:off x="340127" y="6113910"/>
            <a:ext cx="11520000" cy="369332"/>
          </a:xfrm>
          <a:prstGeom prst="rect">
            <a:avLst/>
          </a:prstGeom>
          <a:noFill/>
        </p:spPr>
        <p:txBody>
          <a:bodyPr wrap="square" rtlCol="0">
            <a:spAutoFit/>
          </a:bodyPr>
          <a:lstStyle/>
          <a:p>
            <a:pPr algn="ctr"/>
            <a:r>
              <a:rPr lang="en-GB" b="1" dirty="0">
                <a:solidFill>
                  <a:srgbClr val="006AB4"/>
                </a:solidFill>
                <a:latin typeface="Arial" panose="020B0604020202020204" pitchFamily="34" charset="0"/>
                <a:cs typeface="Arial" panose="020B0604020202020204" pitchFamily="34" charset="0"/>
              </a:rPr>
              <a:t>NHS </a:t>
            </a:r>
            <a:r>
              <a:rPr lang="en-GB" b="1" dirty="0" err="1">
                <a:solidFill>
                  <a:srgbClr val="006AB4"/>
                </a:solidFill>
                <a:latin typeface="Arial" panose="020B0604020202020204" pitchFamily="34" charset="0"/>
                <a:cs typeface="Arial" panose="020B0604020202020204" pitchFamily="34" charset="0"/>
              </a:rPr>
              <a:t>Leicester,</a:t>
            </a:r>
            <a:r>
              <a:rPr lang="en-GB" b="1" dirty="0">
                <a:solidFill>
                  <a:srgbClr val="006AB4"/>
                </a:solidFill>
                <a:latin typeface="Arial" panose="020B0604020202020204" pitchFamily="34" charset="0"/>
                <a:cs typeface="Arial" panose="020B0604020202020204" pitchFamily="34" charset="0"/>
              </a:rPr>
              <a:t> Leicestershire and Rutland and NHS Northamptonshire Integrated Care Boards</a:t>
            </a:r>
          </a:p>
        </p:txBody>
      </p:sp>
    </p:spTree>
    <p:extLst>
      <p:ext uri="{BB962C8B-B14F-4D97-AF65-F5344CB8AC3E}">
        <p14:creationId xmlns:p14="http://schemas.microsoft.com/office/powerpoint/2010/main" val="2498310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19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BEA0101-D378-044F-1AEF-A52EDED63345}"/>
              </a:ext>
            </a:extLst>
          </p:cNvPr>
          <p:cNvSpPr/>
          <p:nvPr userDrawn="1"/>
        </p:nvSpPr>
        <p:spPr>
          <a:xfrm>
            <a:off x="0" y="0"/>
            <a:ext cx="12192000" cy="6075485"/>
          </a:xfrm>
          <a:prstGeom prst="rect">
            <a:avLst/>
          </a:prstGeom>
          <a:solidFill>
            <a:srgbClr val="00A9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607102" y="3366656"/>
            <a:ext cx="1064301" cy="1522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 name="Title 1"/>
          <p:cNvSpPr>
            <a:spLocks noGrp="1"/>
          </p:cNvSpPr>
          <p:nvPr>
            <p:ph type="ctrTitle"/>
          </p:nvPr>
        </p:nvSpPr>
        <p:spPr>
          <a:xfrm>
            <a:off x="512618" y="1496436"/>
            <a:ext cx="10155382" cy="1662401"/>
          </a:xfrm>
        </p:spPr>
        <p:txBody>
          <a:bodyPr anchor="b">
            <a:normAutofit/>
          </a:bodyPr>
          <a:lstStyle>
            <a:lvl1pPr algn="l">
              <a:defRPr sz="3800">
                <a:solidFill>
                  <a:srgbClr val="000000"/>
                </a:solidFill>
              </a:defRPr>
            </a:lvl1pPr>
          </a:lstStyle>
          <a:p>
            <a:r>
              <a:rPr lang="en-US" dirty="0"/>
              <a:t>Click to edit Master title style</a:t>
            </a:r>
          </a:p>
        </p:txBody>
      </p:sp>
      <p:sp>
        <p:nvSpPr>
          <p:cNvPr id="3" name="Subtitle 2"/>
          <p:cNvSpPr>
            <a:spLocks noGrp="1"/>
          </p:cNvSpPr>
          <p:nvPr>
            <p:ph type="subTitle" idx="1"/>
          </p:nvPr>
        </p:nvSpPr>
        <p:spPr>
          <a:xfrm>
            <a:off x="512618" y="3747653"/>
            <a:ext cx="10155382" cy="460518"/>
          </a:xfrm>
        </p:spPr>
        <p:txBody>
          <a:bodyPr>
            <a:normAutofit/>
          </a:bodyPr>
          <a:lstStyle>
            <a:lvl1pPr marL="0" indent="0" algn="l">
              <a:buNone/>
              <a:defRPr sz="22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6" name="Picture 15" descr="A blue and white logo&#10;&#10;Description automatically generated">
            <a:extLst>
              <a:ext uri="{FF2B5EF4-FFF2-40B4-BE49-F238E27FC236}">
                <a16:creationId xmlns:a16="http://schemas.microsoft.com/office/drawing/2014/main" id="{0183C6BB-8EC9-33CA-F684-2662B3A20272}"/>
              </a:ext>
            </a:extLst>
          </p:cNvPr>
          <p:cNvPicPr>
            <a:picLocks noChangeAspect="1"/>
          </p:cNvPicPr>
          <p:nvPr userDrawn="1"/>
        </p:nvPicPr>
        <p:blipFill>
          <a:blip r:embed="rId2"/>
          <a:stretch>
            <a:fillRect/>
          </a:stretch>
        </p:blipFill>
        <p:spPr>
          <a:xfrm>
            <a:off x="11036130" y="241596"/>
            <a:ext cx="899109" cy="360867"/>
          </a:xfrm>
          <a:prstGeom prst="rect">
            <a:avLst/>
          </a:prstGeom>
        </p:spPr>
      </p:pic>
      <p:sp>
        <p:nvSpPr>
          <p:cNvPr id="17" name="Rectangle 16">
            <a:extLst>
              <a:ext uri="{FF2B5EF4-FFF2-40B4-BE49-F238E27FC236}">
                <a16:creationId xmlns:a16="http://schemas.microsoft.com/office/drawing/2014/main" id="{84DB3859-FCE2-8E48-EFC2-FD4C9C88FD98}"/>
              </a:ext>
            </a:extLst>
          </p:cNvPr>
          <p:cNvSpPr/>
          <p:nvPr userDrawn="1"/>
        </p:nvSpPr>
        <p:spPr>
          <a:xfrm>
            <a:off x="1610052" y="6524197"/>
            <a:ext cx="1440000" cy="219456"/>
          </a:xfrm>
          <a:prstGeom prst="rect">
            <a:avLst/>
          </a:prstGeom>
          <a:solidFill>
            <a:srgbClr val="00A9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8768E7EE-3809-0551-A878-00E45004FB07}"/>
              </a:ext>
            </a:extLst>
          </p:cNvPr>
          <p:cNvSpPr/>
          <p:nvPr userDrawn="1"/>
        </p:nvSpPr>
        <p:spPr>
          <a:xfrm>
            <a:off x="3120926" y="6524197"/>
            <a:ext cx="1440000" cy="219456"/>
          </a:xfrm>
          <a:prstGeom prst="rect">
            <a:avLst/>
          </a:prstGeom>
          <a:solidFill>
            <a:srgbClr val="0067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9017C887-4084-FD42-01EE-AC53B006DFB9}"/>
              </a:ext>
            </a:extLst>
          </p:cNvPr>
          <p:cNvSpPr/>
          <p:nvPr userDrawn="1"/>
        </p:nvSpPr>
        <p:spPr>
          <a:xfrm>
            <a:off x="4631800" y="6519625"/>
            <a:ext cx="1440000" cy="219456"/>
          </a:xfrm>
          <a:prstGeom prst="rect">
            <a:avLst/>
          </a:prstGeom>
          <a:solidFill>
            <a:srgbClr val="0096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4A553B02-2AF0-D01E-D6B4-948B15E0AE7F}"/>
              </a:ext>
            </a:extLst>
          </p:cNvPr>
          <p:cNvSpPr/>
          <p:nvPr userDrawn="1"/>
        </p:nvSpPr>
        <p:spPr>
          <a:xfrm>
            <a:off x="6142674" y="6519625"/>
            <a:ext cx="1440000" cy="219456"/>
          </a:xfrm>
          <a:prstGeom prst="rect">
            <a:avLst/>
          </a:prstGeom>
          <a:solidFill>
            <a:srgbClr val="ED8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5A302785-92CB-4E1F-3F1E-20B2B9C503E9}"/>
              </a:ext>
            </a:extLst>
          </p:cNvPr>
          <p:cNvSpPr/>
          <p:nvPr userDrawn="1"/>
        </p:nvSpPr>
        <p:spPr>
          <a:xfrm>
            <a:off x="9164422" y="6511185"/>
            <a:ext cx="1440000" cy="219456"/>
          </a:xfrm>
          <a:prstGeom prst="rect">
            <a:avLst/>
          </a:prstGeom>
          <a:solidFill>
            <a:srgbClr val="7C28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A19D64F1-25AA-D1AD-188E-E1C1D2C76D23}"/>
              </a:ext>
            </a:extLst>
          </p:cNvPr>
          <p:cNvSpPr/>
          <p:nvPr userDrawn="1"/>
        </p:nvSpPr>
        <p:spPr>
          <a:xfrm>
            <a:off x="0" y="6511185"/>
            <a:ext cx="1539178" cy="219456"/>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005EB8"/>
              </a:solidFill>
            </a:endParaRPr>
          </a:p>
        </p:txBody>
      </p:sp>
      <p:sp>
        <p:nvSpPr>
          <p:cNvPr id="23" name="Rectangle 22">
            <a:extLst>
              <a:ext uri="{FF2B5EF4-FFF2-40B4-BE49-F238E27FC236}">
                <a16:creationId xmlns:a16="http://schemas.microsoft.com/office/drawing/2014/main" id="{AE8AB10B-9910-6B7E-F3D8-A8F1C8A8A1F3}"/>
              </a:ext>
            </a:extLst>
          </p:cNvPr>
          <p:cNvSpPr/>
          <p:nvPr userDrawn="1"/>
        </p:nvSpPr>
        <p:spPr>
          <a:xfrm>
            <a:off x="7653548" y="6511185"/>
            <a:ext cx="1440000" cy="219456"/>
          </a:xfrm>
          <a:prstGeom prst="rect">
            <a:avLst/>
          </a:prstGeom>
          <a:solidFill>
            <a:srgbClr val="AE25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B4CA8CF3-57F7-BA85-6EDE-78D696F638C5}"/>
              </a:ext>
            </a:extLst>
          </p:cNvPr>
          <p:cNvSpPr/>
          <p:nvPr userDrawn="1"/>
        </p:nvSpPr>
        <p:spPr>
          <a:xfrm>
            <a:off x="10664108" y="6511185"/>
            <a:ext cx="1527892" cy="219456"/>
          </a:xfrm>
          <a:prstGeom prst="rect">
            <a:avLst/>
          </a:prstGeom>
          <a:solidFill>
            <a:srgbClr val="3300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EF561B56-6148-8500-84BA-61D3D300F83C}"/>
              </a:ext>
            </a:extLst>
          </p:cNvPr>
          <p:cNvSpPr txBox="1"/>
          <p:nvPr userDrawn="1"/>
        </p:nvSpPr>
        <p:spPr>
          <a:xfrm>
            <a:off x="340127" y="6113910"/>
            <a:ext cx="11520000" cy="369332"/>
          </a:xfrm>
          <a:prstGeom prst="rect">
            <a:avLst/>
          </a:prstGeom>
          <a:noFill/>
        </p:spPr>
        <p:txBody>
          <a:bodyPr wrap="square" rtlCol="0">
            <a:spAutoFit/>
          </a:bodyPr>
          <a:lstStyle/>
          <a:p>
            <a:pPr algn="ctr"/>
            <a:r>
              <a:rPr lang="en-GB" b="1" dirty="0">
                <a:solidFill>
                  <a:srgbClr val="006AB4"/>
                </a:solidFill>
                <a:latin typeface="Arial" panose="020B0604020202020204" pitchFamily="34" charset="0"/>
                <a:cs typeface="Arial" panose="020B0604020202020204" pitchFamily="34" charset="0"/>
              </a:rPr>
              <a:t>NHS </a:t>
            </a:r>
            <a:r>
              <a:rPr lang="en-GB" b="1" dirty="0" err="1">
                <a:solidFill>
                  <a:srgbClr val="006AB4"/>
                </a:solidFill>
                <a:latin typeface="Arial" panose="020B0604020202020204" pitchFamily="34" charset="0"/>
                <a:cs typeface="Arial" panose="020B0604020202020204" pitchFamily="34" charset="0"/>
              </a:rPr>
              <a:t>Leicester,</a:t>
            </a:r>
            <a:r>
              <a:rPr lang="en-GB" b="1" dirty="0">
                <a:solidFill>
                  <a:srgbClr val="006AB4"/>
                </a:solidFill>
                <a:latin typeface="Arial" panose="020B0604020202020204" pitchFamily="34" charset="0"/>
                <a:cs typeface="Arial" panose="020B0604020202020204" pitchFamily="34" charset="0"/>
              </a:rPr>
              <a:t> Leicestershire and Rutland and NHS Northamptonshire Integrated Care Boards</a:t>
            </a:r>
          </a:p>
        </p:txBody>
      </p:sp>
    </p:spTree>
    <p:extLst>
      <p:ext uri="{BB962C8B-B14F-4D97-AF65-F5344CB8AC3E}">
        <p14:creationId xmlns:p14="http://schemas.microsoft.com/office/powerpoint/2010/main" val="3503549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18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BEA0101-D378-044F-1AEF-A52EDED63345}"/>
              </a:ext>
            </a:extLst>
          </p:cNvPr>
          <p:cNvSpPr/>
          <p:nvPr userDrawn="1"/>
        </p:nvSpPr>
        <p:spPr>
          <a:xfrm>
            <a:off x="0" y="0"/>
            <a:ext cx="12192000" cy="6075485"/>
          </a:xfrm>
          <a:prstGeom prst="rect">
            <a:avLst/>
          </a:prstGeom>
          <a:gradFill flip="none" rotWithShape="1">
            <a:gsLst>
              <a:gs pos="0">
                <a:srgbClr val="41B6E6"/>
              </a:gs>
              <a:gs pos="25000">
                <a:srgbClr val="00A9CE"/>
              </a:gs>
              <a:gs pos="91000">
                <a:schemeClr val="bg1"/>
              </a:gs>
              <a:gs pos="100000">
                <a:schemeClr val="bg1"/>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607102" y="3366656"/>
            <a:ext cx="1064301" cy="152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 name="Title 1"/>
          <p:cNvSpPr>
            <a:spLocks noGrp="1"/>
          </p:cNvSpPr>
          <p:nvPr>
            <p:ph type="ctrTitle"/>
          </p:nvPr>
        </p:nvSpPr>
        <p:spPr>
          <a:xfrm>
            <a:off x="512618" y="1496436"/>
            <a:ext cx="10155382" cy="1662401"/>
          </a:xfrm>
        </p:spPr>
        <p:txBody>
          <a:bodyPr anchor="b">
            <a:normAutofit/>
          </a:bodyPr>
          <a:lstStyle>
            <a:lvl1pPr algn="l">
              <a:defRPr sz="3800">
                <a:solidFill>
                  <a:srgbClr val="231F20"/>
                </a:solidFill>
              </a:defRPr>
            </a:lvl1pPr>
          </a:lstStyle>
          <a:p>
            <a:r>
              <a:rPr lang="en-US" dirty="0"/>
              <a:t>Click to edit Master title style</a:t>
            </a:r>
          </a:p>
        </p:txBody>
      </p:sp>
      <p:sp>
        <p:nvSpPr>
          <p:cNvPr id="3" name="Subtitle 2"/>
          <p:cNvSpPr>
            <a:spLocks noGrp="1"/>
          </p:cNvSpPr>
          <p:nvPr>
            <p:ph type="subTitle" idx="1"/>
          </p:nvPr>
        </p:nvSpPr>
        <p:spPr>
          <a:xfrm>
            <a:off x="512618" y="3747653"/>
            <a:ext cx="10155382" cy="460518"/>
          </a:xfrm>
        </p:spPr>
        <p:txBody>
          <a:bodyPr>
            <a:normAutofit/>
          </a:bodyPr>
          <a:lstStyle>
            <a:lvl1pPr marL="0" indent="0" algn="l">
              <a:buNone/>
              <a:defRPr sz="22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6" name="Picture 15" descr="A blue and white logo&#10;&#10;Description automatically generated">
            <a:extLst>
              <a:ext uri="{FF2B5EF4-FFF2-40B4-BE49-F238E27FC236}">
                <a16:creationId xmlns:a16="http://schemas.microsoft.com/office/drawing/2014/main" id="{0183C6BB-8EC9-33CA-F684-2662B3A20272}"/>
              </a:ext>
            </a:extLst>
          </p:cNvPr>
          <p:cNvPicPr>
            <a:picLocks noChangeAspect="1"/>
          </p:cNvPicPr>
          <p:nvPr userDrawn="1"/>
        </p:nvPicPr>
        <p:blipFill>
          <a:blip r:embed="rId2"/>
          <a:stretch>
            <a:fillRect/>
          </a:stretch>
        </p:blipFill>
        <p:spPr>
          <a:xfrm>
            <a:off x="11036130" y="241596"/>
            <a:ext cx="899109" cy="360867"/>
          </a:xfrm>
          <a:prstGeom prst="rect">
            <a:avLst/>
          </a:prstGeom>
        </p:spPr>
      </p:pic>
      <p:sp>
        <p:nvSpPr>
          <p:cNvPr id="17" name="Rectangle 16">
            <a:extLst>
              <a:ext uri="{FF2B5EF4-FFF2-40B4-BE49-F238E27FC236}">
                <a16:creationId xmlns:a16="http://schemas.microsoft.com/office/drawing/2014/main" id="{84DB3859-FCE2-8E48-EFC2-FD4C9C88FD98}"/>
              </a:ext>
            </a:extLst>
          </p:cNvPr>
          <p:cNvSpPr/>
          <p:nvPr userDrawn="1"/>
        </p:nvSpPr>
        <p:spPr>
          <a:xfrm>
            <a:off x="1610052" y="6524197"/>
            <a:ext cx="1440000" cy="219456"/>
          </a:xfrm>
          <a:prstGeom prst="rect">
            <a:avLst/>
          </a:prstGeom>
          <a:solidFill>
            <a:srgbClr val="00A9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8768E7EE-3809-0551-A878-00E45004FB07}"/>
              </a:ext>
            </a:extLst>
          </p:cNvPr>
          <p:cNvSpPr/>
          <p:nvPr userDrawn="1"/>
        </p:nvSpPr>
        <p:spPr>
          <a:xfrm>
            <a:off x="3120926" y="6524197"/>
            <a:ext cx="1440000" cy="219456"/>
          </a:xfrm>
          <a:prstGeom prst="rect">
            <a:avLst/>
          </a:prstGeom>
          <a:solidFill>
            <a:srgbClr val="0067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9017C887-4084-FD42-01EE-AC53B006DFB9}"/>
              </a:ext>
            </a:extLst>
          </p:cNvPr>
          <p:cNvSpPr/>
          <p:nvPr userDrawn="1"/>
        </p:nvSpPr>
        <p:spPr>
          <a:xfrm>
            <a:off x="4631800" y="6519625"/>
            <a:ext cx="1440000" cy="219456"/>
          </a:xfrm>
          <a:prstGeom prst="rect">
            <a:avLst/>
          </a:prstGeom>
          <a:solidFill>
            <a:srgbClr val="0096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4A553B02-2AF0-D01E-D6B4-948B15E0AE7F}"/>
              </a:ext>
            </a:extLst>
          </p:cNvPr>
          <p:cNvSpPr/>
          <p:nvPr userDrawn="1"/>
        </p:nvSpPr>
        <p:spPr>
          <a:xfrm>
            <a:off x="6142674" y="6519625"/>
            <a:ext cx="1440000" cy="219456"/>
          </a:xfrm>
          <a:prstGeom prst="rect">
            <a:avLst/>
          </a:prstGeom>
          <a:solidFill>
            <a:srgbClr val="ED8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5A302785-92CB-4E1F-3F1E-20B2B9C503E9}"/>
              </a:ext>
            </a:extLst>
          </p:cNvPr>
          <p:cNvSpPr/>
          <p:nvPr userDrawn="1"/>
        </p:nvSpPr>
        <p:spPr>
          <a:xfrm>
            <a:off x="9164422" y="6511185"/>
            <a:ext cx="1440000" cy="219456"/>
          </a:xfrm>
          <a:prstGeom prst="rect">
            <a:avLst/>
          </a:prstGeom>
          <a:solidFill>
            <a:srgbClr val="7C28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A19D64F1-25AA-D1AD-188E-E1C1D2C76D23}"/>
              </a:ext>
            </a:extLst>
          </p:cNvPr>
          <p:cNvSpPr/>
          <p:nvPr userDrawn="1"/>
        </p:nvSpPr>
        <p:spPr>
          <a:xfrm>
            <a:off x="0" y="6511185"/>
            <a:ext cx="1539178" cy="219456"/>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005EB8"/>
              </a:solidFill>
            </a:endParaRPr>
          </a:p>
        </p:txBody>
      </p:sp>
      <p:sp>
        <p:nvSpPr>
          <p:cNvPr id="23" name="Rectangle 22">
            <a:extLst>
              <a:ext uri="{FF2B5EF4-FFF2-40B4-BE49-F238E27FC236}">
                <a16:creationId xmlns:a16="http://schemas.microsoft.com/office/drawing/2014/main" id="{AE8AB10B-9910-6B7E-F3D8-A8F1C8A8A1F3}"/>
              </a:ext>
            </a:extLst>
          </p:cNvPr>
          <p:cNvSpPr/>
          <p:nvPr userDrawn="1"/>
        </p:nvSpPr>
        <p:spPr>
          <a:xfrm>
            <a:off x="7653548" y="6511185"/>
            <a:ext cx="1440000" cy="219456"/>
          </a:xfrm>
          <a:prstGeom prst="rect">
            <a:avLst/>
          </a:prstGeom>
          <a:solidFill>
            <a:srgbClr val="AE25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B4CA8CF3-57F7-BA85-6EDE-78D696F638C5}"/>
              </a:ext>
            </a:extLst>
          </p:cNvPr>
          <p:cNvSpPr/>
          <p:nvPr userDrawn="1"/>
        </p:nvSpPr>
        <p:spPr>
          <a:xfrm>
            <a:off x="10664108" y="6511185"/>
            <a:ext cx="1527892" cy="219456"/>
          </a:xfrm>
          <a:prstGeom prst="rect">
            <a:avLst/>
          </a:prstGeom>
          <a:solidFill>
            <a:srgbClr val="3300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EF561B56-6148-8500-84BA-61D3D300F83C}"/>
              </a:ext>
            </a:extLst>
          </p:cNvPr>
          <p:cNvSpPr txBox="1"/>
          <p:nvPr userDrawn="1"/>
        </p:nvSpPr>
        <p:spPr>
          <a:xfrm>
            <a:off x="340127" y="6113910"/>
            <a:ext cx="11520000" cy="369332"/>
          </a:xfrm>
          <a:prstGeom prst="rect">
            <a:avLst/>
          </a:prstGeom>
          <a:noFill/>
        </p:spPr>
        <p:txBody>
          <a:bodyPr wrap="square" rtlCol="0">
            <a:spAutoFit/>
          </a:bodyPr>
          <a:lstStyle/>
          <a:p>
            <a:pPr algn="ctr"/>
            <a:r>
              <a:rPr lang="en-GB" b="1" dirty="0">
                <a:solidFill>
                  <a:srgbClr val="006AB4"/>
                </a:solidFill>
                <a:latin typeface="Arial" panose="020B0604020202020204" pitchFamily="34" charset="0"/>
                <a:cs typeface="Arial" panose="020B0604020202020204" pitchFamily="34" charset="0"/>
              </a:rPr>
              <a:t>NHS </a:t>
            </a:r>
            <a:r>
              <a:rPr lang="en-GB" b="1" dirty="0" err="1">
                <a:solidFill>
                  <a:srgbClr val="006AB4"/>
                </a:solidFill>
                <a:latin typeface="Arial" panose="020B0604020202020204" pitchFamily="34" charset="0"/>
                <a:cs typeface="Arial" panose="020B0604020202020204" pitchFamily="34" charset="0"/>
              </a:rPr>
              <a:t>Leicester,</a:t>
            </a:r>
            <a:r>
              <a:rPr lang="en-GB" b="1" dirty="0">
                <a:solidFill>
                  <a:srgbClr val="006AB4"/>
                </a:solidFill>
                <a:latin typeface="Arial" panose="020B0604020202020204" pitchFamily="34" charset="0"/>
                <a:cs typeface="Arial" panose="020B0604020202020204" pitchFamily="34" charset="0"/>
              </a:rPr>
              <a:t> Leicestershire and Rutland and NHS Northamptonshire Integrated Care Boards</a:t>
            </a:r>
          </a:p>
        </p:txBody>
      </p:sp>
      <p:pic>
        <p:nvPicPr>
          <p:cNvPr id="4" name="Picture 3" descr="A blue and white logo&#10;&#10;Description automatically generated">
            <a:extLst>
              <a:ext uri="{FF2B5EF4-FFF2-40B4-BE49-F238E27FC236}">
                <a16:creationId xmlns:a16="http://schemas.microsoft.com/office/drawing/2014/main" id="{5D0A4B0E-2C4F-05C7-1240-225F6732A972}"/>
              </a:ext>
            </a:extLst>
          </p:cNvPr>
          <p:cNvPicPr>
            <a:picLocks noChangeAspect="1"/>
          </p:cNvPicPr>
          <p:nvPr userDrawn="1"/>
        </p:nvPicPr>
        <p:blipFill>
          <a:blip r:embed="rId3"/>
          <a:stretch>
            <a:fillRect/>
          </a:stretch>
        </p:blipFill>
        <p:spPr>
          <a:xfrm>
            <a:off x="10989568" y="217434"/>
            <a:ext cx="893064" cy="359664"/>
          </a:xfrm>
          <a:prstGeom prst="rect">
            <a:avLst/>
          </a:prstGeom>
        </p:spPr>
      </p:pic>
    </p:spTree>
    <p:extLst>
      <p:ext uri="{BB962C8B-B14F-4D97-AF65-F5344CB8AC3E}">
        <p14:creationId xmlns:p14="http://schemas.microsoft.com/office/powerpoint/2010/main" val="28640299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20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68BE707-4922-D587-D30F-21A64613985A}"/>
              </a:ext>
            </a:extLst>
          </p:cNvPr>
          <p:cNvSpPr/>
          <p:nvPr userDrawn="1"/>
        </p:nvSpPr>
        <p:spPr>
          <a:xfrm>
            <a:off x="0" y="0"/>
            <a:ext cx="12192000" cy="6075485"/>
          </a:xfrm>
          <a:prstGeom prst="rect">
            <a:avLst/>
          </a:prstGeom>
          <a:gradFill flip="none" rotWithShape="1">
            <a:gsLst>
              <a:gs pos="87000">
                <a:srgbClr val="FFFFFF"/>
              </a:gs>
              <a:gs pos="0">
                <a:srgbClr val="005EB8"/>
              </a:gs>
              <a:gs pos="100000">
                <a:schemeClr val="bg1"/>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rgbClr val="71A6D8"/>
              </a:solidFill>
            </a:endParaRPr>
          </a:p>
        </p:txBody>
      </p:sp>
      <p:sp>
        <p:nvSpPr>
          <p:cNvPr id="6" name="Rectangle 5"/>
          <p:cNvSpPr/>
          <p:nvPr userDrawn="1"/>
        </p:nvSpPr>
        <p:spPr>
          <a:xfrm>
            <a:off x="607102" y="3366656"/>
            <a:ext cx="1064301" cy="152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 name="Title 1"/>
          <p:cNvSpPr>
            <a:spLocks noGrp="1"/>
          </p:cNvSpPr>
          <p:nvPr>
            <p:ph type="ctrTitle"/>
          </p:nvPr>
        </p:nvSpPr>
        <p:spPr>
          <a:xfrm>
            <a:off x="512618" y="1496436"/>
            <a:ext cx="10155382" cy="1662401"/>
          </a:xfrm>
        </p:spPr>
        <p:txBody>
          <a:bodyPr anchor="b">
            <a:normAutofit/>
          </a:bodyPr>
          <a:lstStyle>
            <a:lvl1pPr algn="l">
              <a:defRPr sz="3800">
                <a:solidFill>
                  <a:srgbClr val="231F20"/>
                </a:solidFill>
              </a:defRPr>
            </a:lvl1pPr>
          </a:lstStyle>
          <a:p>
            <a:r>
              <a:rPr lang="en-US" dirty="0"/>
              <a:t>Click to edit Master title style</a:t>
            </a:r>
          </a:p>
        </p:txBody>
      </p:sp>
      <p:sp>
        <p:nvSpPr>
          <p:cNvPr id="3" name="Subtitle 2"/>
          <p:cNvSpPr>
            <a:spLocks noGrp="1"/>
          </p:cNvSpPr>
          <p:nvPr>
            <p:ph type="subTitle" idx="1"/>
          </p:nvPr>
        </p:nvSpPr>
        <p:spPr>
          <a:xfrm>
            <a:off x="512618" y="3747653"/>
            <a:ext cx="10155382" cy="460518"/>
          </a:xfrm>
        </p:spPr>
        <p:txBody>
          <a:bodyPr>
            <a:normAutofit/>
          </a:bodyPr>
          <a:lstStyle>
            <a:lvl1pPr marL="0" indent="0" algn="l">
              <a:buNone/>
              <a:defRPr sz="22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6" name="Picture 15" descr="A blue and white logo&#10;&#10;Description automatically generated">
            <a:extLst>
              <a:ext uri="{FF2B5EF4-FFF2-40B4-BE49-F238E27FC236}">
                <a16:creationId xmlns:a16="http://schemas.microsoft.com/office/drawing/2014/main" id="{0183C6BB-8EC9-33CA-F684-2662B3A20272}"/>
              </a:ext>
            </a:extLst>
          </p:cNvPr>
          <p:cNvPicPr>
            <a:picLocks noChangeAspect="1"/>
          </p:cNvPicPr>
          <p:nvPr userDrawn="1"/>
        </p:nvPicPr>
        <p:blipFill>
          <a:blip r:embed="rId2"/>
          <a:stretch>
            <a:fillRect/>
          </a:stretch>
        </p:blipFill>
        <p:spPr>
          <a:xfrm>
            <a:off x="11036130" y="241596"/>
            <a:ext cx="899109" cy="360867"/>
          </a:xfrm>
          <a:prstGeom prst="rect">
            <a:avLst/>
          </a:prstGeom>
        </p:spPr>
      </p:pic>
      <p:sp>
        <p:nvSpPr>
          <p:cNvPr id="17" name="Rectangle 16">
            <a:extLst>
              <a:ext uri="{FF2B5EF4-FFF2-40B4-BE49-F238E27FC236}">
                <a16:creationId xmlns:a16="http://schemas.microsoft.com/office/drawing/2014/main" id="{84DB3859-FCE2-8E48-EFC2-FD4C9C88FD98}"/>
              </a:ext>
            </a:extLst>
          </p:cNvPr>
          <p:cNvSpPr/>
          <p:nvPr userDrawn="1"/>
        </p:nvSpPr>
        <p:spPr>
          <a:xfrm>
            <a:off x="1610052" y="6524197"/>
            <a:ext cx="1440000" cy="219456"/>
          </a:xfrm>
          <a:prstGeom prst="rect">
            <a:avLst/>
          </a:prstGeom>
          <a:solidFill>
            <a:srgbClr val="00A9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8768E7EE-3809-0551-A878-00E45004FB07}"/>
              </a:ext>
            </a:extLst>
          </p:cNvPr>
          <p:cNvSpPr/>
          <p:nvPr userDrawn="1"/>
        </p:nvSpPr>
        <p:spPr>
          <a:xfrm>
            <a:off x="3120926" y="6524197"/>
            <a:ext cx="1440000" cy="219456"/>
          </a:xfrm>
          <a:prstGeom prst="rect">
            <a:avLst/>
          </a:prstGeom>
          <a:solidFill>
            <a:srgbClr val="0067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9017C887-4084-FD42-01EE-AC53B006DFB9}"/>
              </a:ext>
            </a:extLst>
          </p:cNvPr>
          <p:cNvSpPr/>
          <p:nvPr userDrawn="1"/>
        </p:nvSpPr>
        <p:spPr>
          <a:xfrm>
            <a:off x="4631800" y="6519625"/>
            <a:ext cx="1440000" cy="219456"/>
          </a:xfrm>
          <a:prstGeom prst="rect">
            <a:avLst/>
          </a:prstGeom>
          <a:solidFill>
            <a:srgbClr val="0096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4A553B02-2AF0-D01E-D6B4-948B15E0AE7F}"/>
              </a:ext>
            </a:extLst>
          </p:cNvPr>
          <p:cNvSpPr/>
          <p:nvPr userDrawn="1"/>
        </p:nvSpPr>
        <p:spPr>
          <a:xfrm>
            <a:off x="6142674" y="6519625"/>
            <a:ext cx="1440000" cy="219456"/>
          </a:xfrm>
          <a:prstGeom prst="rect">
            <a:avLst/>
          </a:prstGeom>
          <a:solidFill>
            <a:srgbClr val="ED8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5A302785-92CB-4E1F-3F1E-20B2B9C503E9}"/>
              </a:ext>
            </a:extLst>
          </p:cNvPr>
          <p:cNvSpPr/>
          <p:nvPr userDrawn="1"/>
        </p:nvSpPr>
        <p:spPr>
          <a:xfrm>
            <a:off x="9164422" y="6511185"/>
            <a:ext cx="1440000" cy="219456"/>
          </a:xfrm>
          <a:prstGeom prst="rect">
            <a:avLst/>
          </a:prstGeom>
          <a:solidFill>
            <a:srgbClr val="7C28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A19D64F1-25AA-D1AD-188E-E1C1D2C76D23}"/>
              </a:ext>
            </a:extLst>
          </p:cNvPr>
          <p:cNvSpPr/>
          <p:nvPr userDrawn="1"/>
        </p:nvSpPr>
        <p:spPr>
          <a:xfrm>
            <a:off x="0" y="6511185"/>
            <a:ext cx="1539178" cy="219456"/>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005EB8"/>
              </a:solidFill>
            </a:endParaRPr>
          </a:p>
        </p:txBody>
      </p:sp>
      <p:sp>
        <p:nvSpPr>
          <p:cNvPr id="23" name="Rectangle 22">
            <a:extLst>
              <a:ext uri="{FF2B5EF4-FFF2-40B4-BE49-F238E27FC236}">
                <a16:creationId xmlns:a16="http://schemas.microsoft.com/office/drawing/2014/main" id="{AE8AB10B-9910-6B7E-F3D8-A8F1C8A8A1F3}"/>
              </a:ext>
            </a:extLst>
          </p:cNvPr>
          <p:cNvSpPr/>
          <p:nvPr userDrawn="1"/>
        </p:nvSpPr>
        <p:spPr>
          <a:xfrm>
            <a:off x="7653548" y="6511185"/>
            <a:ext cx="1440000" cy="219456"/>
          </a:xfrm>
          <a:prstGeom prst="rect">
            <a:avLst/>
          </a:prstGeom>
          <a:solidFill>
            <a:srgbClr val="AE25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B4CA8CF3-57F7-BA85-6EDE-78D696F638C5}"/>
              </a:ext>
            </a:extLst>
          </p:cNvPr>
          <p:cNvSpPr/>
          <p:nvPr userDrawn="1"/>
        </p:nvSpPr>
        <p:spPr>
          <a:xfrm>
            <a:off x="10664108" y="6511185"/>
            <a:ext cx="1527892" cy="219456"/>
          </a:xfrm>
          <a:prstGeom prst="rect">
            <a:avLst/>
          </a:prstGeom>
          <a:solidFill>
            <a:srgbClr val="3300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EF561B56-6148-8500-84BA-61D3D300F83C}"/>
              </a:ext>
            </a:extLst>
          </p:cNvPr>
          <p:cNvSpPr txBox="1"/>
          <p:nvPr userDrawn="1"/>
        </p:nvSpPr>
        <p:spPr>
          <a:xfrm>
            <a:off x="340127" y="6113910"/>
            <a:ext cx="11520000" cy="369332"/>
          </a:xfrm>
          <a:prstGeom prst="rect">
            <a:avLst/>
          </a:prstGeom>
          <a:noFill/>
        </p:spPr>
        <p:txBody>
          <a:bodyPr wrap="square" rtlCol="0">
            <a:spAutoFit/>
          </a:bodyPr>
          <a:lstStyle/>
          <a:p>
            <a:pPr algn="ctr"/>
            <a:r>
              <a:rPr lang="en-GB" b="1" dirty="0">
                <a:solidFill>
                  <a:srgbClr val="006AB4"/>
                </a:solidFill>
                <a:latin typeface="Arial" panose="020B0604020202020204" pitchFamily="34" charset="0"/>
                <a:cs typeface="Arial" panose="020B0604020202020204" pitchFamily="34" charset="0"/>
              </a:rPr>
              <a:t>NHS </a:t>
            </a:r>
            <a:r>
              <a:rPr lang="en-GB" b="1" dirty="0" err="1">
                <a:solidFill>
                  <a:srgbClr val="006AB4"/>
                </a:solidFill>
                <a:latin typeface="Arial" panose="020B0604020202020204" pitchFamily="34" charset="0"/>
                <a:cs typeface="Arial" panose="020B0604020202020204" pitchFamily="34" charset="0"/>
              </a:rPr>
              <a:t>Leicester,</a:t>
            </a:r>
            <a:r>
              <a:rPr lang="en-GB" b="1" dirty="0">
                <a:solidFill>
                  <a:srgbClr val="006AB4"/>
                </a:solidFill>
                <a:latin typeface="Arial" panose="020B0604020202020204" pitchFamily="34" charset="0"/>
                <a:cs typeface="Arial" panose="020B0604020202020204" pitchFamily="34" charset="0"/>
              </a:rPr>
              <a:t> Leicestershire and Rutland and NHS Northamptonshire Integrated Care Boards</a:t>
            </a:r>
          </a:p>
        </p:txBody>
      </p:sp>
      <p:pic>
        <p:nvPicPr>
          <p:cNvPr id="4" name="Picture 3" descr="A blue and white logo&#10;&#10;Description automatically generated">
            <a:extLst>
              <a:ext uri="{FF2B5EF4-FFF2-40B4-BE49-F238E27FC236}">
                <a16:creationId xmlns:a16="http://schemas.microsoft.com/office/drawing/2014/main" id="{5D0A4B0E-2C4F-05C7-1240-225F6732A972}"/>
              </a:ext>
            </a:extLst>
          </p:cNvPr>
          <p:cNvPicPr>
            <a:picLocks noChangeAspect="1"/>
          </p:cNvPicPr>
          <p:nvPr userDrawn="1"/>
        </p:nvPicPr>
        <p:blipFill>
          <a:blip r:embed="rId3"/>
          <a:stretch>
            <a:fillRect/>
          </a:stretch>
        </p:blipFill>
        <p:spPr>
          <a:xfrm>
            <a:off x="10989568" y="217434"/>
            <a:ext cx="893064" cy="359664"/>
          </a:xfrm>
          <a:prstGeom prst="rect">
            <a:avLst/>
          </a:prstGeom>
        </p:spPr>
      </p:pic>
    </p:spTree>
    <p:extLst>
      <p:ext uri="{BB962C8B-B14F-4D97-AF65-F5344CB8AC3E}">
        <p14:creationId xmlns:p14="http://schemas.microsoft.com/office/powerpoint/2010/main" val="3213716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D160A3-1802-C4C1-BFD6-071F59322E3F}"/>
              </a:ext>
            </a:extLst>
          </p:cNvPr>
          <p:cNvSpPr/>
          <p:nvPr userDrawn="1"/>
        </p:nvSpPr>
        <p:spPr>
          <a:xfrm>
            <a:off x="0" y="0"/>
            <a:ext cx="12192000" cy="6075485"/>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512618" y="1496432"/>
            <a:ext cx="4184073" cy="1662401"/>
          </a:xfrm>
        </p:spPr>
        <p:txBody>
          <a:bodyPr anchor="b">
            <a:normAutofit/>
          </a:bodyPr>
          <a:lstStyle>
            <a:lvl1pPr algn="l">
              <a:defRPr sz="3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12618" y="3747649"/>
            <a:ext cx="4890655" cy="460518"/>
          </a:xfrm>
        </p:spPr>
        <p:txBody>
          <a:bodyPr>
            <a:norm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Rectangle 5"/>
          <p:cNvSpPr/>
          <p:nvPr userDrawn="1"/>
        </p:nvSpPr>
        <p:spPr>
          <a:xfrm>
            <a:off x="607102" y="3366656"/>
            <a:ext cx="1064301" cy="1522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ue and white logo&#10;&#10;Description automatically generated">
            <a:extLst>
              <a:ext uri="{FF2B5EF4-FFF2-40B4-BE49-F238E27FC236}">
                <a16:creationId xmlns:a16="http://schemas.microsoft.com/office/drawing/2014/main" id="{48F0260C-BA9C-DCE8-8ECE-EB61D03EEDFD}"/>
              </a:ext>
            </a:extLst>
          </p:cNvPr>
          <p:cNvPicPr>
            <a:picLocks noChangeAspect="1"/>
          </p:cNvPicPr>
          <p:nvPr userDrawn="1"/>
        </p:nvPicPr>
        <p:blipFill>
          <a:blip r:embed="rId2"/>
          <a:stretch>
            <a:fillRect/>
          </a:stretch>
        </p:blipFill>
        <p:spPr>
          <a:xfrm>
            <a:off x="11036130" y="241596"/>
            <a:ext cx="899109" cy="360867"/>
          </a:xfrm>
          <a:prstGeom prst="rect">
            <a:avLst/>
          </a:prstGeom>
        </p:spPr>
      </p:pic>
      <p:sp>
        <p:nvSpPr>
          <p:cNvPr id="8" name="Rectangle 7">
            <a:extLst>
              <a:ext uri="{FF2B5EF4-FFF2-40B4-BE49-F238E27FC236}">
                <a16:creationId xmlns:a16="http://schemas.microsoft.com/office/drawing/2014/main" id="{68F7C4AD-7BD6-2061-1556-39F48B7CE731}"/>
              </a:ext>
            </a:extLst>
          </p:cNvPr>
          <p:cNvSpPr/>
          <p:nvPr userDrawn="1"/>
        </p:nvSpPr>
        <p:spPr>
          <a:xfrm>
            <a:off x="1610052" y="6524197"/>
            <a:ext cx="1440000" cy="219456"/>
          </a:xfrm>
          <a:prstGeom prst="rect">
            <a:avLst/>
          </a:prstGeom>
          <a:solidFill>
            <a:srgbClr val="00A9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CE49FDB-0929-1B65-9322-481D9723170C}"/>
              </a:ext>
            </a:extLst>
          </p:cNvPr>
          <p:cNvSpPr/>
          <p:nvPr userDrawn="1"/>
        </p:nvSpPr>
        <p:spPr>
          <a:xfrm>
            <a:off x="3120926" y="6524197"/>
            <a:ext cx="1440000" cy="219456"/>
          </a:xfrm>
          <a:prstGeom prst="rect">
            <a:avLst/>
          </a:prstGeom>
          <a:solidFill>
            <a:srgbClr val="0067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2C7B3157-FBAD-14C6-1E0D-7B90B0693739}"/>
              </a:ext>
            </a:extLst>
          </p:cNvPr>
          <p:cNvSpPr/>
          <p:nvPr userDrawn="1"/>
        </p:nvSpPr>
        <p:spPr>
          <a:xfrm>
            <a:off x="4631800" y="6519625"/>
            <a:ext cx="1440000" cy="219456"/>
          </a:xfrm>
          <a:prstGeom prst="rect">
            <a:avLst/>
          </a:prstGeom>
          <a:solidFill>
            <a:srgbClr val="0096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3DA53523-49DC-5A14-C9D5-2BC058765CEB}"/>
              </a:ext>
            </a:extLst>
          </p:cNvPr>
          <p:cNvSpPr/>
          <p:nvPr userDrawn="1"/>
        </p:nvSpPr>
        <p:spPr>
          <a:xfrm>
            <a:off x="6142674" y="6519625"/>
            <a:ext cx="1440000" cy="219456"/>
          </a:xfrm>
          <a:prstGeom prst="rect">
            <a:avLst/>
          </a:prstGeom>
          <a:solidFill>
            <a:srgbClr val="ED8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9F062664-8A6B-53F0-50AF-E26111135226}"/>
              </a:ext>
            </a:extLst>
          </p:cNvPr>
          <p:cNvSpPr/>
          <p:nvPr userDrawn="1"/>
        </p:nvSpPr>
        <p:spPr>
          <a:xfrm>
            <a:off x="9164422" y="6511185"/>
            <a:ext cx="1440000" cy="219456"/>
          </a:xfrm>
          <a:prstGeom prst="rect">
            <a:avLst/>
          </a:prstGeom>
          <a:solidFill>
            <a:srgbClr val="7C28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E5F8334-F0BB-0DB2-21FE-2F6DAE8A10D6}"/>
              </a:ext>
            </a:extLst>
          </p:cNvPr>
          <p:cNvSpPr/>
          <p:nvPr userDrawn="1"/>
        </p:nvSpPr>
        <p:spPr>
          <a:xfrm>
            <a:off x="0" y="6511185"/>
            <a:ext cx="1539178" cy="219456"/>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005EB8"/>
              </a:solidFill>
            </a:endParaRPr>
          </a:p>
        </p:txBody>
      </p:sp>
      <p:sp>
        <p:nvSpPr>
          <p:cNvPr id="14" name="Rectangle 13">
            <a:extLst>
              <a:ext uri="{FF2B5EF4-FFF2-40B4-BE49-F238E27FC236}">
                <a16:creationId xmlns:a16="http://schemas.microsoft.com/office/drawing/2014/main" id="{41D91F26-51D9-B41A-5E4F-6A15834F70BD}"/>
              </a:ext>
            </a:extLst>
          </p:cNvPr>
          <p:cNvSpPr/>
          <p:nvPr userDrawn="1"/>
        </p:nvSpPr>
        <p:spPr>
          <a:xfrm>
            <a:off x="7653548" y="6511185"/>
            <a:ext cx="1440000" cy="219456"/>
          </a:xfrm>
          <a:prstGeom prst="rect">
            <a:avLst/>
          </a:prstGeom>
          <a:solidFill>
            <a:srgbClr val="AE25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012024A9-090E-172E-27DA-DB8C6CBBDECC}"/>
              </a:ext>
            </a:extLst>
          </p:cNvPr>
          <p:cNvSpPr/>
          <p:nvPr userDrawn="1"/>
        </p:nvSpPr>
        <p:spPr>
          <a:xfrm>
            <a:off x="10664108" y="6511185"/>
            <a:ext cx="1527892" cy="219456"/>
          </a:xfrm>
          <a:prstGeom prst="rect">
            <a:avLst/>
          </a:prstGeom>
          <a:solidFill>
            <a:srgbClr val="3300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7B824F07-ED29-DA61-A2E9-2E89CFC8D559}"/>
              </a:ext>
            </a:extLst>
          </p:cNvPr>
          <p:cNvSpPr txBox="1"/>
          <p:nvPr userDrawn="1"/>
        </p:nvSpPr>
        <p:spPr>
          <a:xfrm>
            <a:off x="340127" y="6113910"/>
            <a:ext cx="11520000" cy="369332"/>
          </a:xfrm>
          <a:prstGeom prst="rect">
            <a:avLst/>
          </a:prstGeom>
          <a:noFill/>
        </p:spPr>
        <p:txBody>
          <a:bodyPr wrap="square" rtlCol="0">
            <a:spAutoFit/>
          </a:bodyPr>
          <a:lstStyle/>
          <a:p>
            <a:pPr algn="ctr"/>
            <a:r>
              <a:rPr lang="en-GB" b="1" dirty="0">
                <a:solidFill>
                  <a:srgbClr val="006AB4"/>
                </a:solidFill>
                <a:latin typeface="Arial" panose="020B0604020202020204" pitchFamily="34" charset="0"/>
                <a:cs typeface="Arial" panose="020B0604020202020204" pitchFamily="34" charset="0"/>
              </a:rPr>
              <a:t>NHS </a:t>
            </a:r>
            <a:r>
              <a:rPr lang="en-GB" b="1" dirty="0" err="1">
                <a:solidFill>
                  <a:srgbClr val="006AB4"/>
                </a:solidFill>
                <a:latin typeface="Arial" panose="020B0604020202020204" pitchFamily="34" charset="0"/>
                <a:cs typeface="Arial" panose="020B0604020202020204" pitchFamily="34" charset="0"/>
              </a:rPr>
              <a:t>Leicester,</a:t>
            </a:r>
            <a:r>
              <a:rPr lang="en-GB" b="1" dirty="0">
                <a:solidFill>
                  <a:srgbClr val="006AB4"/>
                </a:solidFill>
                <a:latin typeface="Arial" panose="020B0604020202020204" pitchFamily="34" charset="0"/>
                <a:cs typeface="Arial" panose="020B0604020202020204" pitchFamily="34" charset="0"/>
              </a:rPr>
              <a:t> Leicestershire and Rutland and NHS Northamptonshire Integrated Care Boards</a:t>
            </a:r>
          </a:p>
        </p:txBody>
      </p:sp>
      <p:pic>
        <p:nvPicPr>
          <p:cNvPr id="21" name="Picture 20" descr="Graphical user interface, website, timeline&#10;&#10;Description automatically generated">
            <a:extLst>
              <a:ext uri="{FF2B5EF4-FFF2-40B4-BE49-F238E27FC236}">
                <a16:creationId xmlns:a16="http://schemas.microsoft.com/office/drawing/2014/main" id="{60081226-F6C5-3D38-E48E-006F98623CC5}"/>
              </a:ext>
            </a:extLst>
          </p:cNvPr>
          <p:cNvPicPr>
            <a:picLocks noChangeAspect="1"/>
          </p:cNvPicPr>
          <p:nvPr userDrawn="1"/>
        </p:nvPicPr>
        <p:blipFill>
          <a:blip r:embed="rId3" cstate="print">
            <a:extLst>
              <a:ext uri="{28A0092B-C50C-407E-A947-70E740481C1C}">
                <a14:useLocalDpi xmlns:a14="http://schemas.microsoft.com/office/drawing/2010/main"/>
              </a:ext>
            </a:extLst>
          </a:blip>
          <a:srcRect l="58485" t="21820" r="23788" b="46936"/>
          <a:stretch/>
        </p:blipFill>
        <p:spPr>
          <a:xfrm>
            <a:off x="8193548" y="1496431"/>
            <a:ext cx="1800000" cy="1784497"/>
          </a:xfrm>
          <a:prstGeom prst="rect">
            <a:avLst/>
          </a:prstGeom>
        </p:spPr>
      </p:pic>
      <p:pic>
        <p:nvPicPr>
          <p:cNvPr id="22" name="Picture 21" descr="Graphical user interface, website, timeline&#10;&#10;Description automatically generated">
            <a:extLst>
              <a:ext uri="{FF2B5EF4-FFF2-40B4-BE49-F238E27FC236}">
                <a16:creationId xmlns:a16="http://schemas.microsoft.com/office/drawing/2014/main" id="{0A3FB0FE-984D-E8C4-E6A1-E98B90E3629C}"/>
              </a:ext>
            </a:extLst>
          </p:cNvPr>
          <p:cNvPicPr>
            <a:picLocks noChangeAspect="1"/>
          </p:cNvPicPr>
          <p:nvPr userDrawn="1"/>
        </p:nvPicPr>
        <p:blipFill>
          <a:blip r:embed="rId3" cstate="print">
            <a:extLst>
              <a:ext uri="{28A0092B-C50C-407E-A947-70E740481C1C}">
                <a14:useLocalDpi xmlns:a14="http://schemas.microsoft.com/office/drawing/2010/main"/>
              </a:ext>
            </a:extLst>
          </a:blip>
          <a:srcRect l="77652" t="21820" r="4621" b="46936"/>
          <a:stretch/>
        </p:blipFill>
        <p:spPr>
          <a:xfrm>
            <a:off x="10135239" y="1496432"/>
            <a:ext cx="1800000" cy="1784496"/>
          </a:xfrm>
          <a:prstGeom prst="rect">
            <a:avLst/>
          </a:prstGeom>
        </p:spPr>
      </p:pic>
      <p:pic>
        <p:nvPicPr>
          <p:cNvPr id="23" name="Picture 22" descr="Graphical user interface, website, timeline&#10;&#10;Description automatically generated">
            <a:extLst>
              <a:ext uri="{FF2B5EF4-FFF2-40B4-BE49-F238E27FC236}">
                <a16:creationId xmlns:a16="http://schemas.microsoft.com/office/drawing/2014/main" id="{5D65D645-314C-6392-B496-356D1C8BAA05}"/>
              </a:ext>
            </a:extLst>
          </p:cNvPr>
          <p:cNvPicPr>
            <a:picLocks noChangeAspect="1"/>
          </p:cNvPicPr>
          <p:nvPr userDrawn="1"/>
        </p:nvPicPr>
        <p:blipFill>
          <a:blip r:embed="rId3" cstate="print">
            <a:extLst>
              <a:ext uri="{28A0092B-C50C-407E-A947-70E740481C1C}">
                <a14:useLocalDpi xmlns:a14="http://schemas.microsoft.com/office/drawing/2010/main"/>
              </a:ext>
            </a:extLst>
          </a:blip>
          <a:srcRect l="58485" t="56095" r="23788" b="12662"/>
          <a:stretch/>
        </p:blipFill>
        <p:spPr>
          <a:xfrm>
            <a:off x="6231281" y="3366656"/>
            <a:ext cx="1800000" cy="1784496"/>
          </a:xfrm>
          <a:prstGeom prst="rect">
            <a:avLst/>
          </a:prstGeom>
        </p:spPr>
      </p:pic>
      <p:pic>
        <p:nvPicPr>
          <p:cNvPr id="24" name="Picture 23" descr="Graphical user interface, website, timeline&#10;&#10;Description automatically generated">
            <a:extLst>
              <a:ext uri="{FF2B5EF4-FFF2-40B4-BE49-F238E27FC236}">
                <a16:creationId xmlns:a16="http://schemas.microsoft.com/office/drawing/2014/main" id="{3F96E852-C81F-2567-B7D5-2FFB1CF93AF6}"/>
              </a:ext>
            </a:extLst>
          </p:cNvPr>
          <p:cNvPicPr>
            <a:picLocks noChangeAspect="1"/>
          </p:cNvPicPr>
          <p:nvPr userDrawn="1"/>
        </p:nvPicPr>
        <p:blipFill>
          <a:blip r:embed="rId3" cstate="print">
            <a:extLst>
              <a:ext uri="{28A0092B-C50C-407E-A947-70E740481C1C}">
                <a14:useLocalDpi xmlns:a14="http://schemas.microsoft.com/office/drawing/2010/main"/>
              </a:ext>
            </a:extLst>
          </a:blip>
          <a:srcRect l="77652" t="56095" r="4621" b="12662"/>
          <a:stretch/>
        </p:blipFill>
        <p:spPr>
          <a:xfrm>
            <a:off x="8163151" y="3366656"/>
            <a:ext cx="1800000" cy="1784496"/>
          </a:xfrm>
          <a:prstGeom prst="rect">
            <a:avLst/>
          </a:prstGeom>
        </p:spPr>
      </p:pic>
      <p:pic>
        <p:nvPicPr>
          <p:cNvPr id="25" name="Picture 24">
            <a:extLst>
              <a:ext uri="{FF2B5EF4-FFF2-40B4-BE49-F238E27FC236}">
                <a16:creationId xmlns:a16="http://schemas.microsoft.com/office/drawing/2014/main" id="{5BF2B3FA-B3AC-FD35-1BC0-5FDEBDA480DF}"/>
              </a:ext>
            </a:extLst>
          </p:cNvPr>
          <p:cNvPicPr>
            <a:picLocks noChangeAspect="1"/>
          </p:cNvPicPr>
          <p:nvPr userDrawn="1"/>
        </p:nvPicPr>
        <p:blipFill>
          <a:blip r:embed="rId4"/>
          <a:srcRect l="16341" r="16341"/>
          <a:stretch/>
        </p:blipFill>
        <p:spPr>
          <a:xfrm>
            <a:off x="6231281" y="1496432"/>
            <a:ext cx="1800000" cy="1784497"/>
          </a:xfrm>
          <a:prstGeom prst="rect">
            <a:avLst/>
          </a:prstGeom>
        </p:spPr>
      </p:pic>
      <p:pic>
        <p:nvPicPr>
          <p:cNvPr id="26" name="Picture 25">
            <a:extLst>
              <a:ext uri="{FF2B5EF4-FFF2-40B4-BE49-F238E27FC236}">
                <a16:creationId xmlns:a16="http://schemas.microsoft.com/office/drawing/2014/main" id="{F7A74DDD-2DF1-0897-A356-A3F3CD18822F}"/>
              </a:ext>
            </a:extLst>
          </p:cNvPr>
          <p:cNvPicPr>
            <a:picLocks noChangeAspect="1"/>
          </p:cNvPicPr>
          <p:nvPr userDrawn="1"/>
        </p:nvPicPr>
        <p:blipFill>
          <a:blip r:embed="rId5"/>
          <a:srcRect l="16377" r="16377"/>
          <a:stretch/>
        </p:blipFill>
        <p:spPr>
          <a:xfrm>
            <a:off x="10135239" y="3351437"/>
            <a:ext cx="1800000" cy="178449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2618" y="1496436"/>
            <a:ext cx="10155382" cy="1662401"/>
          </a:xfrm>
        </p:spPr>
        <p:txBody>
          <a:bodyPr anchor="b">
            <a:normAutofit/>
          </a:bodyPr>
          <a:lstStyle>
            <a:lvl1pPr algn="l">
              <a:defRPr sz="38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512618" y="3747653"/>
            <a:ext cx="10155382" cy="460518"/>
          </a:xfrm>
        </p:spPr>
        <p:txBody>
          <a:bodyPr>
            <a:normAutofit/>
          </a:bodyPr>
          <a:lstStyle>
            <a:lvl1pPr marL="0" indent="0" algn="l">
              <a:buNone/>
              <a:defRPr sz="22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Rectangle 6"/>
          <p:cNvSpPr/>
          <p:nvPr userDrawn="1"/>
        </p:nvSpPr>
        <p:spPr>
          <a:xfrm>
            <a:off x="607102" y="3366656"/>
            <a:ext cx="1064301" cy="1522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AE1B66E-E3C1-B4B5-2698-1EEAF581AC0D}"/>
              </a:ext>
            </a:extLst>
          </p:cNvPr>
          <p:cNvSpPr/>
          <p:nvPr userDrawn="1"/>
        </p:nvSpPr>
        <p:spPr>
          <a:xfrm>
            <a:off x="1610052" y="6524197"/>
            <a:ext cx="1440000" cy="219456"/>
          </a:xfrm>
          <a:prstGeom prst="rect">
            <a:avLst/>
          </a:prstGeom>
          <a:solidFill>
            <a:srgbClr val="00A9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C91D314A-2883-33AB-6089-B69E5FAF8009}"/>
              </a:ext>
            </a:extLst>
          </p:cNvPr>
          <p:cNvSpPr/>
          <p:nvPr userDrawn="1"/>
        </p:nvSpPr>
        <p:spPr>
          <a:xfrm>
            <a:off x="3120926" y="6524197"/>
            <a:ext cx="1440000" cy="219456"/>
          </a:xfrm>
          <a:prstGeom prst="rect">
            <a:avLst/>
          </a:prstGeom>
          <a:solidFill>
            <a:srgbClr val="0067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AD3D4DCA-46E7-A888-127B-3FD814D0A46C}"/>
              </a:ext>
            </a:extLst>
          </p:cNvPr>
          <p:cNvSpPr/>
          <p:nvPr userDrawn="1"/>
        </p:nvSpPr>
        <p:spPr>
          <a:xfrm>
            <a:off x="4631800" y="6519625"/>
            <a:ext cx="1440000" cy="219456"/>
          </a:xfrm>
          <a:prstGeom prst="rect">
            <a:avLst/>
          </a:prstGeom>
          <a:solidFill>
            <a:srgbClr val="0096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9D42B08-F721-C6F4-FC38-81E34BCFEAE7}"/>
              </a:ext>
            </a:extLst>
          </p:cNvPr>
          <p:cNvSpPr/>
          <p:nvPr userDrawn="1"/>
        </p:nvSpPr>
        <p:spPr>
          <a:xfrm>
            <a:off x="6142674" y="6519625"/>
            <a:ext cx="1440000" cy="219456"/>
          </a:xfrm>
          <a:prstGeom prst="rect">
            <a:avLst/>
          </a:prstGeom>
          <a:solidFill>
            <a:srgbClr val="ED8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F8CBF09D-ED95-174C-8B19-C1465C9F39CF}"/>
              </a:ext>
            </a:extLst>
          </p:cNvPr>
          <p:cNvSpPr/>
          <p:nvPr userDrawn="1"/>
        </p:nvSpPr>
        <p:spPr>
          <a:xfrm>
            <a:off x="9164422" y="6511185"/>
            <a:ext cx="1440000" cy="219456"/>
          </a:xfrm>
          <a:prstGeom prst="rect">
            <a:avLst/>
          </a:prstGeom>
          <a:solidFill>
            <a:srgbClr val="7C28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3535E199-5FFF-75E6-2C4E-32242C865F6D}"/>
              </a:ext>
            </a:extLst>
          </p:cNvPr>
          <p:cNvSpPr/>
          <p:nvPr userDrawn="1"/>
        </p:nvSpPr>
        <p:spPr>
          <a:xfrm>
            <a:off x="0" y="6511185"/>
            <a:ext cx="1539178" cy="219456"/>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005EB8"/>
              </a:solidFill>
            </a:endParaRPr>
          </a:p>
        </p:txBody>
      </p:sp>
      <p:sp>
        <p:nvSpPr>
          <p:cNvPr id="13" name="Rectangle 12">
            <a:extLst>
              <a:ext uri="{FF2B5EF4-FFF2-40B4-BE49-F238E27FC236}">
                <a16:creationId xmlns:a16="http://schemas.microsoft.com/office/drawing/2014/main" id="{0C36DB6D-C938-3F49-94EB-49BC3A301480}"/>
              </a:ext>
            </a:extLst>
          </p:cNvPr>
          <p:cNvSpPr/>
          <p:nvPr userDrawn="1"/>
        </p:nvSpPr>
        <p:spPr>
          <a:xfrm>
            <a:off x="7653548" y="6511185"/>
            <a:ext cx="1440000" cy="219456"/>
          </a:xfrm>
          <a:prstGeom prst="rect">
            <a:avLst/>
          </a:prstGeom>
          <a:solidFill>
            <a:srgbClr val="AE25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884D48DB-0800-B2E0-54BA-5EDED37CA58D}"/>
              </a:ext>
            </a:extLst>
          </p:cNvPr>
          <p:cNvSpPr/>
          <p:nvPr userDrawn="1"/>
        </p:nvSpPr>
        <p:spPr>
          <a:xfrm>
            <a:off x="10664108" y="6511185"/>
            <a:ext cx="1527892" cy="219456"/>
          </a:xfrm>
          <a:prstGeom prst="rect">
            <a:avLst/>
          </a:prstGeom>
          <a:solidFill>
            <a:srgbClr val="3300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4763536F-3837-77CC-9DA7-643EDBD70AEF}"/>
              </a:ext>
            </a:extLst>
          </p:cNvPr>
          <p:cNvSpPr txBox="1"/>
          <p:nvPr userDrawn="1"/>
        </p:nvSpPr>
        <p:spPr>
          <a:xfrm>
            <a:off x="340127" y="6113910"/>
            <a:ext cx="11520000" cy="369332"/>
          </a:xfrm>
          <a:prstGeom prst="rect">
            <a:avLst/>
          </a:prstGeom>
          <a:noFill/>
        </p:spPr>
        <p:txBody>
          <a:bodyPr wrap="square" rtlCol="0">
            <a:spAutoFit/>
          </a:bodyPr>
          <a:lstStyle/>
          <a:p>
            <a:pPr algn="ctr"/>
            <a:r>
              <a:rPr lang="en-GB" b="1" dirty="0">
                <a:solidFill>
                  <a:srgbClr val="006AB4"/>
                </a:solidFill>
                <a:latin typeface="Arial" panose="020B0604020202020204" pitchFamily="34" charset="0"/>
                <a:cs typeface="Arial" panose="020B0604020202020204" pitchFamily="34" charset="0"/>
              </a:rPr>
              <a:t>NHS </a:t>
            </a:r>
            <a:r>
              <a:rPr lang="en-GB" b="1" dirty="0" err="1">
                <a:solidFill>
                  <a:srgbClr val="006AB4"/>
                </a:solidFill>
                <a:latin typeface="Arial" panose="020B0604020202020204" pitchFamily="34" charset="0"/>
                <a:cs typeface="Arial" panose="020B0604020202020204" pitchFamily="34" charset="0"/>
              </a:rPr>
              <a:t>Leicester,</a:t>
            </a:r>
            <a:r>
              <a:rPr lang="en-GB" b="1" dirty="0">
                <a:solidFill>
                  <a:srgbClr val="006AB4"/>
                </a:solidFill>
                <a:latin typeface="Arial" panose="020B0604020202020204" pitchFamily="34" charset="0"/>
                <a:cs typeface="Arial" panose="020B0604020202020204" pitchFamily="34" charset="0"/>
              </a:rPr>
              <a:t> Leicestershire and Rutland and NHS Northamptonshire Integrated Care Boards</a:t>
            </a:r>
          </a:p>
        </p:txBody>
      </p:sp>
      <p:pic>
        <p:nvPicPr>
          <p:cNvPr id="6" name="Picture 5" descr="A blue and white logo&#10;&#10;Description automatically generated">
            <a:extLst>
              <a:ext uri="{FF2B5EF4-FFF2-40B4-BE49-F238E27FC236}">
                <a16:creationId xmlns:a16="http://schemas.microsoft.com/office/drawing/2014/main" id="{11ED60AC-ADC0-25BE-6878-4BA1CCED3645}"/>
              </a:ext>
            </a:extLst>
          </p:cNvPr>
          <p:cNvPicPr>
            <a:picLocks noChangeAspect="1"/>
          </p:cNvPicPr>
          <p:nvPr userDrawn="1"/>
        </p:nvPicPr>
        <p:blipFill>
          <a:blip r:embed="rId2"/>
          <a:stretch>
            <a:fillRect/>
          </a:stretch>
        </p:blipFill>
        <p:spPr>
          <a:xfrm>
            <a:off x="10989568" y="217434"/>
            <a:ext cx="893064" cy="35966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2618" y="1496432"/>
            <a:ext cx="4184073" cy="1662401"/>
          </a:xfrm>
        </p:spPr>
        <p:txBody>
          <a:bodyPr anchor="b">
            <a:normAutofit/>
          </a:bodyPr>
          <a:lstStyle>
            <a:lvl1pPr algn="l">
              <a:defRPr sz="38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512618" y="3747649"/>
            <a:ext cx="4890655" cy="460518"/>
          </a:xfrm>
        </p:spPr>
        <p:txBody>
          <a:bodyPr>
            <a:normAutofit/>
          </a:bodyPr>
          <a:lstStyle>
            <a:lvl1pPr marL="0" indent="0" algn="l">
              <a:buNone/>
              <a:defRPr sz="22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Rectangle 8"/>
          <p:cNvSpPr/>
          <p:nvPr userDrawn="1"/>
        </p:nvSpPr>
        <p:spPr>
          <a:xfrm>
            <a:off x="607102" y="3366656"/>
            <a:ext cx="1064301" cy="1522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276F632-317C-7DDB-6CB1-206CACF26165}"/>
              </a:ext>
            </a:extLst>
          </p:cNvPr>
          <p:cNvSpPr/>
          <p:nvPr userDrawn="1"/>
        </p:nvSpPr>
        <p:spPr>
          <a:xfrm>
            <a:off x="1610052" y="6524197"/>
            <a:ext cx="1440000" cy="219456"/>
          </a:xfrm>
          <a:prstGeom prst="rect">
            <a:avLst/>
          </a:prstGeom>
          <a:solidFill>
            <a:srgbClr val="00A9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5C5B59CF-744F-111B-F79E-454456F21A2B}"/>
              </a:ext>
            </a:extLst>
          </p:cNvPr>
          <p:cNvSpPr/>
          <p:nvPr userDrawn="1"/>
        </p:nvSpPr>
        <p:spPr>
          <a:xfrm>
            <a:off x="3120926" y="6524197"/>
            <a:ext cx="1440000" cy="219456"/>
          </a:xfrm>
          <a:prstGeom prst="rect">
            <a:avLst/>
          </a:prstGeom>
          <a:solidFill>
            <a:srgbClr val="0067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D5A749B2-C350-032D-DA7C-7921886DC597}"/>
              </a:ext>
            </a:extLst>
          </p:cNvPr>
          <p:cNvSpPr/>
          <p:nvPr userDrawn="1"/>
        </p:nvSpPr>
        <p:spPr>
          <a:xfrm>
            <a:off x="4631800" y="6519625"/>
            <a:ext cx="1440000" cy="219456"/>
          </a:xfrm>
          <a:prstGeom prst="rect">
            <a:avLst/>
          </a:prstGeom>
          <a:solidFill>
            <a:srgbClr val="0096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55C79C84-6AEA-33EF-C700-3E65C121D233}"/>
              </a:ext>
            </a:extLst>
          </p:cNvPr>
          <p:cNvSpPr/>
          <p:nvPr userDrawn="1"/>
        </p:nvSpPr>
        <p:spPr>
          <a:xfrm>
            <a:off x="6142674" y="6519625"/>
            <a:ext cx="1440000" cy="219456"/>
          </a:xfrm>
          <a:prstGeom prst="rect">
            <a:avLst/>
          </a:prstGeom>
          <a:solidFill>
            <a:srgbClr val="ED8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05A4BB14-001A-898A-8981-7F295BA5CE8B}"/>
              </a:ext>
            </a:extLst>
          </p:cNvPr>
          <p:cNvSpPr/>
          <p:nvPr userDrawn="1"/>
        </p:nvSpPr>
        <p:spPr>
          <a:xfrm>
            <a:off x="9164422" y="6511185"/>
            <a:ext cx="1440000" cy="219456"/>
          </a:xfrm>
          <a:prstGeom prst="rect">
            <a:avLst/>
          </a:prstGeom>
          <a:solidFill>
            <a:srgbClr val="7C28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52764C7-8816-F23D-EEB4-C63690E21DC5}"/>
              </a:ext>
            </a:extLst>
          </p:cNvPr>
          <p:cNvSpPr/>
          <p:nvPr userDrawn="1"/>
        </p:nvSpPr>
        <p:spPr>
          <a:xfrm>
            <a:off x="0" y="6511185"/>
            <a:ext cx="1539178" cy="219456"/>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005EB8"/>
              </a:solidFill>
            </a:endParaRPr>
          </a:p>
        </p:txBody>
      </p:sp>
      <p:sp>
        <p:nvSpPr>
          <p:cNvPr id="12" name="Rectangle 11">
            <a:extLst>
              <a:ext uri="{FF2B5EF4-FFF2-40B4-BE49-F238E27FC236}">
                <a16:creationId xmlns:a16="http://schemas.microsoft.com/office/drawing/2014/main" id="{8F4DE8DE-CA4F-DB82-B689-CE38AF10F177}"/>
              </a:ext>
            </a:extLst>
          </p:cNvPr>
          <p:cNvSpPr/>
          <p:nvPr userDrawn="1"/>
        </p:nvSpPr>
        <p:spPr>
          <a:xfrm>
            <a:off x="7653548" y="6511185"/>
            <a:ext cx="1440000" cy="219456"/>
          </a:xfrm>
          <a:prstGeom prst="rect">
            <a:avLst/>
          </a:prstGeom>
          <a:solidFill>
            <a:srgbClr val="AE25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1483D940-A871-C386-F912-B832EBB5FDCE}"/>
              </a:ext>
            </a:extLst>
          </p:cNvPr>
          <p:cNvSpPr/>
          <p:nvPr userDrawn="1"/>
        </p:nvSpPr>
        <p:spPr>
          <a:xfrm>
            <a:off x="10664108" y="6511185"/>
            <a:ext cx="1527892" cy="219456"/>
          </a:xfrm>
          <a:prstGeom prst="rect">
            <a:avLst/>
          </a:prstGeom>
          <a:solidFill>
            <a:srgbClr val="3300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204E9946-1465-7CCF-E4FB-4A701F047B8D}"/>
              </a:ext>
            </a:extLst>
          </p:cNvPr>
          <p:cNvSpPr txBox="1"/>
          <p:nvPr userDrawn="1"/>
        </p:nvSpPr>
        <p:spPr>
          <a:xfrm>
            <a:off x="340127" y="6113910"/>
            <a:ext cx="11520000" cy="369332"/>
          </a:xfrm>
          <a:prstGeom prst="rect">
            <a:avLst/>
          </a:prstGeom>
          <a:noFill/>
        </p:spPr>
        <p:txBody>
          <a:bodyPr wrap="square" rtlCol="0">
            <a:spAutoFit/>
          </a:bodyPr>
          <a:lstStyle/>
          <a:p>
            <a:pPr algn="ctr"/>
            <a:r>
              <a:rPr lang="en-GB" b="1" dirty="0">
                <a:solidFill>
                  <a:srgbClr val="006AB4"/>
                </a:solidFill>
                <a:latin typeface="Arial" panose="020B0604020202020204" pitchFamily="34" charset="0"/>
                <a:cs typeface="Arial" panose="020B0604020202020204" pitchFamily="34" charset="0"/>
              </a:rPr>
              <a:t>NHS </a:t>
            </a:r>
            <a:r>
              <a:rPr lang="en-GB" b="1" dirty="0" err="1">
                <a:solidFill>
                  <a:srgbClr val="006AB4"/>
                </a:solidFill>
                <a:latin typeface="Arial" panose="020B0604020202020204" pitchFamily="34" charset="0"/>
                <a:cs typeface="Arial" panose="020B0604020202020204" pitchFamily="34" charset="0"/>
              </a:rPr>
              <a:t>Leicester,</a:t>
            </a:r>
            <a:r>
              <a:rPr lang="en-GB" b="1" dirty="0">
                <a:solidFill>
                  <a:srgbClr val="006AB4"/>
                </a:solidFill>
                <a:latin typeface="Arial" panose="020B0604020202020204" pitchFamily="34" charset="0"/>
                <a:cs typeface="Arial" panose="020B0604020202020204" pitchFamily="34" charset="0"/>
              </a:rPr>
              <a:t> Leicestershire and Rutland and NHS Northamptonshire Integrated Care Boards</a:t>
            </a:r>
          </a:p>
        </p:txBody>
      </p:sp>
      <p:pic>
        <p:nvPicPr>
          <p:cNvPr id="15" name="Picture 14" descr="Graphical user interface, website, timeline&#10;&#10;Description automatically generated">
            <a:extLst>
              <a:ext uri="{FF2B5EF4-FFF2-40B4-BE49-F238E27FC236}">
                <a16:creationId xmlns:a16="http://schemas.microsoft.com/office/drawing/2014/main" id="{7252136A-62B4-FABA-0463-B04119A91A55}"/>
              </a:ext>
            </a:extLst>
          </p:cNvPr>
          <p:cNvPicPr>
            <a:picLocks noChangeAspect="1"/>
          </p:cNvPicPr>
          <p:nvPr userDrawn="1"/>
        </p:nvPicPr>
        <p:blipFill>
          <a:blip r:embed="rId2" cstate="print">
            <a:extLst>
              <a:ext uri="{28A0092B-C50C-407E-A947-70E740481C1C}">
                <a14:useLocalDpi xmlns:a14="http://schemas.microsoft.com/office/drawing/2010/main"/>
              </a:ext>
            </a:extLst>
          </a:blip>
          <a:srcRect l="58485" t="21820" r="23788" b="46936"/>
          <a:stretch/>
        </p:blipFill>
        <p:spPr>
          <a:xfrm>
            <a:off x="8193548" y="1496431"/>
            <a:ext cx="1800000" cy="1784497"/>
          </a:xfrm>
          <a:prstGeom prst="rect">
            <a:avLst/>
          </a:prstGeom>
        </p:spPr>
      </p:pic>
      <p:pic>
        <p:nvPicPr>
          <p:cNvPr id="16" name="Picture 15" descr="Graphical user interface, website, timeline&#10;&#10;Description automatically generated">
            <a:extLst>
              <a:ext uri="{FF2B5EF4-FFF2-40B4-BE49-F238E27FC236}">
                <a16:creationId xmlns:a16="http://schemas.microsoft.com/office/drawing/2014/main" id="{4CF538E2-95FF-2EE0-165B-333490078F5A}"/>
              </a:ext>
            </a:extLst>
          </p:cNvPr>
          <p:cNvPicPr>
            <a:picLocks noChangeAspect="1"/>
          </p:cNvPicPr>
          <p:nvPr userDrawn="1"/>
        </p:nvPicPr>
        <p:blipFill>
          <a:blip r:embed="rId2" cstate="print">
            <a:extLst>
              <a:ext uri="{28A0092B-C50C-407E-A947-70E740481C1C}">
                <a14:useLocalDpi xmlns:a14="http://schemas.microsoft.com/office/drawing/2010/main"/>
              </a:ext>
            </a:extLst>
          </a:blip>
          <a:srcRect l="77652" t="21820" r="4621" b="46936"/>
          <a:stretch/>
        </p:blipFill>
        <p:spPr>
          <a:xfrm>
            <a:off x="10135239" y="1496432"/>
            <a:ext cx="1800000" cy="1784496"/>
          </a:xfrm>
          <a:prstGeom prst="rect">
            <a:avLst/>
          </a:prstGeom>
        </p:spPr>
      </p:pic>
      <p:pic>
        <p:nvPicPr>
          <p:cNvPr id="17" name="Picture 16" descr="Graphical user interface, website, timeline&#10;&#10;Description automatically generated">
            <a:extLst>
              <a:ext uri="{FF2B5EF4-FFF2-40B4-BE49-F238E27FC236}">
                <a16:creationId xmlns:a16="http://schemas.microsoft.com/office/drawing/2014/main" id="{25C01976-0132-121B-2824-C070826D38F7}"/>
              </a:ext>
            </a:extLst>
          </p:cNvPr>
          <p:cNvPicPr>
            <a:picLocks noChangeAspect="1"/>
          </p:cNvPicPr>
          <p:nvPr userDrawn="1"/>
        </p:nvPicPr>
        <p:blipFill>
          <a:blip r:embed="rId2" cstate="print">
            <a:extLst>
              <a:ext uri="{28A0092B-C50C-407E-A947-70E740481C1C}">
                <a14:useLocalDpi xmlns:a14="http://schemas.microsoft.com/office/drawing/2010/main"/>
              </a:ext>
            </a:extLst>
          </a:blip>
          <a:srcRect l="58485" t="56095" r="23788" b="12662"/>
          <a:stretch/>
        </p:blipFill>
        <p:spPr>
          <a:xfrm>
            <a:off x="6231281" y="3366656"/>
            <a:ext cx="1800000" cy="1784496"/>
          </a:xfrm>
          <a:prstGeom prst="rect">
            <a:avLst/>
          </a:prstGeom>
        </p:spPr>
      </p:pic>
      <p:pic>
        <p:nvPicPr>
          <p:cNvPr id="18" name="Picture 17" descr="Graphical user interface, website, timeline&#10;&#10;Description automatically generated">
            <a:extLst>
              <a:ext uri="{FF2B5EF4-FFF2-40B4-BE49-F238E27FC236}">
                <a16:creationId xmlns:a16="http://schemas.microsoft.com/office/drawing/2014/main" id="{76F6DF7D-6CDD-AB61-E326-86B69A355446}"/>
              </a:ext>
            </a:extLst>
          </p:cNvPr>
          <p:cNvPicPr>
            <a:picLocks noChangeAspect="1"/>
          </p:cNvPicPr>
          <p:nvPr userDrawn="1"/>
        </p:nvPicPr>
        <p:blipFill>
          <a:blip r:embed="rId2" cstate="print">
            <a:extLst>
              <a:ext uri="{28A0092B-C50C-407E-A947-70E740481C1C}">
                <a14:useLocalDpi xmlns:a14="http://schemas.microsoft.com/office/drawing/2010/main"/>
              </a:ext>
            </a:extLst>
          </a:blip>
          <a:srcRect l="77652" t="56095" r="4621" b="12662"/>
          <a:stretch/>
        </p:blipFill>
        <p:spPr>
          <a:xfrm>
            <a:off x="8163151" y="3366656"/>
            <a:ext cx="1800000" cy="1784496"/>
          </a:xfrm>
          <a:prstGeom prst="rect">
            <a:avLst/>
          </a:prstGeom>
        </p:spPr>
      </p:pic>
      <p:pic>
        <p:nvPicPr>
          <p:cNvPr id="19" name="Picture 18">
            <a:extLst>
              <a:ext uri="{FF2B5EF4-FFF2-40B4-BE49-F238E27FC236}">
                <a16:creationId xmlns:a16="http://schemas.microsoft.com/office/drawing/2014/main" id="{47D106AE-886B-8493-EC61-E3F44C149EDE}"/>
              </a:ext>
            </a:extLst>
          </p:cNvPr>
          <p:cNvPicPr>
            <a:picLocks noChangeAspect="1"/>
          </p:cNvPicPr>
          <p:nvPr userDrawn="1"/>
        </p:nvPicPr>
        <p:blipFill>
          <a:blip r:embed="rId3"/>
          <a:srcRect l="16341" r="16341"/>
          <a:stretch/>
        </p:blipFill>
        <p:spPr>
          <a:xfrm>
            <a:off x="6231281" y="1496432"/>
            <a:ext cx="1800000" cy="1784497"/>
          </a:xfrm>
          <a:prstGeom prst="rect">
            <a:avLst/>
          </a:prstGeom>
        </p:spPr>
      </p:pic>
      <p:pic>
        <p:nvPicPr>
          <p:cNvPr id="20" name="Picture 19">
            <a:extLst>
              <a:ext uri="{FF2B5EF4-FFF2-40B4-BE49-F238E27FC236}">
                <a16:creationId xmlns:a16="http://schemas.microsoft.com/office/drawing/2014/main" id="{7A0AF96E-DD92-312E-C89B-CE06525D4709}"/>
              </a:ext>
            </a:extLst>
          </p:cNvPr>
          <p:cNvPicPr>
            <a:picLocks noChangeAspect="1"/>
          </p:cNvPicPr>
          <p:nvPr userDrawn="1"/>
        </p:nvPicPr>
        <p:blipFill>
          <a:blip r:embed="rId4"/>
          <a:srcRect l="16377" r="16377"/>
          <a:stretch/>
        </p:blipFill>
        <p:spPr>
          <a:xfrm>
            <a:off x="10135239" y="3351437"/>
            <a:ext cx="1800000" cy="1784497"/>
          </a:xfrm>
          <a:prstGeom prst="rect">
            <a:avLst/>
          </a:prstGeom>
        </p:spPr>
      </p:pic>
      <p:pic>
        <p:nvPicPr>
          <p:cNvPr id="5" name="Picture 4" descr="A blue and white logo&#10;&#10;Description automatically generated">
            <a:extLst>
              <a:ext uri="{FF2B5EF4-FFF2-40B4-BE49-F238E27FC236}">
                <a16:creationId xmlns:a16="http://schemas.microsoft.com/office/drawing/2014/main" id="{258CFCF1-451A-E00F-B508-B749DB3977DF}"/>
              </a:ext>
            </a:extLst>
          </p:cNvPr>
          <p:cNvPicPr>
            <a:picLocks noChangeAspect="1"/>
          </p:cNvPicPr>
          <p:nvPr userDrawn="1"/>
        </p:nvPicPr>
        <p:blipFill>
          <a:blip r:embed="rId5"/>
          <a:stretch>
            <a:fillRect/>
          </a:stretch>
        </p:blipFill>
        <p:spPr>
          <a:xfrm>
            <a:off x="10989568" y="217434"/>
            <a:ext cx="893064" cy="35966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40127" y="1379913"/>
            <a:ext cx="11520000" cy="50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6207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7093526" y="1"/>
            <a:ext cx="5098473" cy="6553200"/>
          </a:xfrm>
          <a:solidFill>
            <a:schemeClr val="bg2"/>
          </a:solidFill>
        </p:spPr>
        <p:txBody>
          <a:bodyPr/>
          <a:lstStyle/>
          <a:p>
            <a:endParaRPr lang="en-US"/>
          </a:p>
        </p:txBody>
      </p:sp>
      <p:sp>
        <p:nvSpPr>
          <p:cNvPr id="2" name="Title 1"/>
          <p:cNvSpPr>
            <a:spLocks noGrp="1"/>
          </p:cNvSpPr>
          <p:nvPr>
            <p:ph type="title"/>
          </p:nvPr>
        </p:nvSpPr>
        <p:spPr>
          <a:xfrm>
            <a:off x="344976" y="221671"/>
            <a:ext cx="9000000" cy="648000"/>
          </a:xfr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40127" y="1379910"/>
            <a:ext cx="6480000" cy="5040000"/>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5" name="Table Placeholder 4"/>
          <p:cNvSpPr>
            <a:spLocks noGrp="1"/>
          </p:cNvSpPr>
          <p:nvPr>
            <p:ph type="tbl" sz="quarter" idx="10"/>
          </p:nvPr>
        </p:nvSpPr>
        <p:spPr>
          <a:xfrm>
            <a:off x="344975" y="1379915"/>
            <a:ext cx="11520000" cy="5040000"/>
          </a:xfrm>
        </p:spPr>
        <p:txBody>
          <a:bodyPr/>
          <a:lstStyle/>
          <a:p>
            <a:endParaRPr lang="en-US"/>
          </a:p>
        </p:txBody>
      </p:sp>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Chart Placeholder 3"/>
          <p:cNvSpPr>
            <a:spLocks noGrp="1"/>
          </p:cNvSpPr>
          <p:nvPr>
            <p:ph type="chart" sz="quarter" idx="11"/>
          </p:nvPr>
        </p:nvSpPr>
        <p:spPr>
          <a:xfrm>
            <a:off x="344975" y="1377142"/>
            <a:ext cx="11520000" cy="5040000"/>
          </a:xfrm>
        </p:spPr>
        <p:txBody>
          <a:bodyPr/>
          <a:lstStyle/>
          <a:p>
            <a:endParaRPr lang="en-US" dirty="0"/>
          </a:p>
        </p:txBody>
      </p:sp>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4974" y="221672"/>
            <a:ext cx="9000000" cy="648000"/>
          </a:xfr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40127" y="1379913"/>
            <a:ext cx="6480000" cy="50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p:cNvSpPr>
            <a:spLocks noGrp="1"/>
          </p:cNvSpPr>
          <p:nvPr>
            <p:ph type="pic" sz="quarter" idx="11"/>
          </p:nvPr>
        </p:nvSpPr>
        <p:spPr>
          <a:xfrm>
            <a:off x="7093527" y="1"/>
            <a:ext cx="5098473" cy="3228108"/>
          </a:xfrm>
          <a:solidFill>
            <a:schemeClr val="bg2"/>
          </a:solidFill>
        </p:spPr>
        <p:txBody>
          <a:bodyPr/>
          <a:lstStyle/>
          <a:p>
            <a:endParaRPr lang="en-US"/>
          </a:p>
        </p:txBody>
      </p:sp>
      <p:sp>
        <p:nvSpPr>
          <p:cNvPr id="7" name="Picture Placeholder 4"/>
          <p:cNvSpPr>
            <a:spLocks noGrp="1"/>
          </p:cNvSpPr>
          <p:nvPr>
            <p:ph type="pic" sz="quarter" idx="12"/>
          </p:nvPr>
        </p:nvSpPr>
        <p:spPr>
          <a:xfrm>
            <a:off x="7093526" y="3325093"/>
            <a:ext cx="5098473" cy="3228108"/>
          </a:xfrm>
          <a:solidFill>
            <a:schemeClr val="bg2"/>
          </a:solidFill>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4976" y="221673"/>
            <a:ext cx="9000000" cy="648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40127" y="1280157"/>
            <a:ext cx="11520000" cy="46898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descr="A blue and white logo&#10;&#10;Description automatically generated">
            <a:extLst>
              <a:ext uri="{FF2B5EF4-FFF2-40B4-BE49-F238E27FC236}">
                <a16:creationId xmlns:a16="http://schemas.microsoft.com/office/drawing/2014/main" id="{000ECADC-9E44-4C13-5E97-1D360FFBB8B0}"/>
              </a:ext>
            </a:extLst>
          </p:cNvPr>
          <p:cNvPicPr>
            <a:picLocks noChangeAspect="1"/>
          </p:cNvPicPr>
          <p:nvPr userDrawn="1"/>
        </p:nvPicPr>
        <p:blipFill>
          <a:blip r:embed="rId17"/>
          <a:stretch>
            <a:fillRect/>
          </a:stretch>
        </p:blipFill>
        <p:spPr>
          <a:xfrm>
            <a:off x="10989568" y="217434"/>
            <a:ext cx="893064" cy="359664"/>
          </a:xfrm>
          <a:prstGeom prst="rect">
            <a:avLst/>
          </a:prstGeom>
        </p:spPr>
      </p:pic>
      <p:sp>
        <p:nvSpPr>
          <p:cNvPr id="17" name="Rectangle 16">
            <a:extLst>
              <a:ext uri="{FF2B5EF4-FFF2-40B4-BE49-F238E27FC236}">
                <a16:creationId xmlns:a16="http://schemas.microsoft.com/office/drawing/2014/main" id="{8DA88D92-EA2C-816C-482D-84625A27ACDF}"/>
              </a:ext>
            </a:extLst>
          </p:cNvPr>
          <p:cNvSpPr/>
          <p:nvPr userDrawn="1"/>
        </p:nvSpPr>
        <p:spPr>
          <a:xfrm>
            <a:off x="0" y="6539523"/>
            <a:ext cx="12192000" cy="341389"/>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63092029"/>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70" r:id="rId3"/>
    <p:sldLayoutId id="2147483671" r:id="rId4"/>
    <p:sldLayoutId id="2147483650" r:id="rId5"/>
    <p:sldLayoutId id="2147483663" r:id="rId6"/>
    <p:sldLayoutId id="2147483666" r:id="rId7"/>
    <p:sldLayoutId id="2147483667" r:id="rId8"/>
    <p:sldLayoutId id="2147483664" r:id="rId9"/>
    <p:sldLayoutId id="2147483665" r:id="rId10"/>
    <p:sldLayoutId id="2147483672" r:id="rId11"/>
    <p:sldLayoutId id="2147483680" r:id="rId12"/>
    <p:sldLayoutId id="2147483686" r:id="rId13"/>
    <p:sldLayoutId id="2147483685" r:id="rId14"/>
    <p:sldLayoutId id="2147483687" r:id="rId15"/>
  </p:sldLayoutIdLst>
  <p:txStyles>
    <p:titleStyle>
      <a:lvl1pPr algn="l" defTabSz="914400" rtl="0" eaLnBrk="1" latinLnBrk="0" hangingPunct="1">
        <a:lnSpc>
          <a:spcPct val="90000"/>
        </a:lnSpc>
        <a:spcBef>
          <a:spcPct val="0"/>
        </a:spcBef>
        <a:buNone/>
        <a:defRPr sz="3200" b="1" i="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100000"/>
        </a:lnSpc>
        <a:spcBef>
          <a:spcPts val="1000"/>
        </a:spcBef>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10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10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2A7DE-01F0-5E12-BF2E-178D085DA687}"/>
              </a:ext>
            </a:extLst>
          </p:cNvPr>
          <p:cNvSpPr>
            <a:spLocks noGrp="1"/>
          </p:cNvSpPr>
          <p:nvPr>
            <p:ph type="ctrTitle"/>
          </p:nvPr>
        </p:nvSpPr>
        <p:spPr/>
        <p:txBody>
          <a:bodyPr/>
          <a:lstStyle/>
          <a:p>
            <a:r>
              <a:rPr lang="en-GB" dirty="0"/>
              <a:t>Maximising Service Delivery Income</a:t>
            </a:r>
          </a:p>
        </p:txBody>
      </p:sp>
      <p:sp>
        <p:nvSpPr>
          <p:cNvPr id="5" name="Subtitle 4">
            <a:extLst>
              <a:ext uri="{FF2B5EF4-FFF2-40B4-BE49-F238E27FC236}">
                <a16:creationId xmlns:a16="http://schemas.microsoft.com/office/drawing/2014/main" id="{ED134B25-00B5-B28D-A605-E660E8D91559}"/>
              </a:ext>
            </a:extLst>
          </p:cNvPr>
          <p:cNvSpPr>
            <a:spLocks noGrp="1"/>
          </p:cNvSpPr>
          <p:nvPr>
            <p:ph type="subTitle" idx="1"/>
          </p:nvPr>
        </p:nvSpPr>
        <p:spPr>
          <a:xfrm>
            <a:off x="512618" y="3747652"/>
            <a:ext cx="10155382" cy="1140033"/>
          </a:xfrm>
        </p:spPr>
        <p:txBody>
          <a:bodyPr>
            <a:normAutofit/>
          </a:bodyPr>
          <a:lstStyle/>
          <a:p>
            <a:r>
              <a:rPr lang="en-GB" dirty="0"/>
              <a:t>Paul Gilbert – Community Pharmacy Clinical Lead</a:t>
            </a:r>
          </a:p>
          <a:p>
            <a:r>
              <a:rPr lang="en-GB" dirty="0"/>
              <a:t>LLR ICB</a:t>
            </a:r>
          </a:p>
          <a:p>
            <a:endParaRPr lang="en-GB" dirty="0"/>
          </a:p>
        </p:txBody>
      </p:sp>
    </p:spTree>
    <p:extLst>
      <p:ext uri="{BB962C8B-B14F-4D97-AF65-F5344CB8AC3E}">
        <p14:creationId xmlns:p14="http://schemas.microsoft.com/office/powerpoint/2010/main" val="382206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6CB86-36BF-7788-3D8B-88AFCDB34BE7}"/>
              </a:ext>
            </a:extLst>
          </p:cNvPr>
          <p:cNvSpPr>
            <a:spLocks noGrp="1"/>
          </p:cNvSpPr>
          <p:nvPr>
            <p:ph type="title"/>
          </p:nvPr>
        </p:nvSpPr>
        <p:spPr/>
        <p:txBody>
          <a:bodyPr/>
          <a:lstStyle/>
          <a:p>
            <a:r>
              <a:rPr lang="en-GB" dirty="0"/>
              <a:t>Hypertension Case Finding</a:t>
            </a:r>
          </a:p>
        </p:txBody>
      </p:sp>
      <p:sp>
        <p:nvSpPr>
          <p:cNvPr id="3" name="Content Placeholder 2">
            <a:extLst>
              <a:ext uri="{FF2B5EF4-FFF2-40B4-BE49-F238E27FC236}">
                <a16:creationId xmlns:a16="http://schemas.microsoft.com/office/drawing/2014/main" id="{66251514-2B8B-418D-0867-3D95C9E08D1B}"/>
              </a:ext>
            </a:extLst>
          </p:cNvPr>
          <p:cNvSpPr>
            <a:spLocks noGrp="1"/>
          </p:cNvSpPr>
          <p:nvPr>
            <p:ph idx="1"/>
          </p:nvPr>
        </p:nvSpPr>
        <p:spPr/>
        <p:txBody>
          <a:bodyPr/>
          <a:lstStyle/>
          <a:p>
            <a:r>
              <a:rPr lang="en-GB" dirty="0"/>
              <a:t>Everyone that delivers it need to know exactly how to ‘sell’ and arrange eligible patients for ABPM</a:t>
            </a:r>
          </a:p>
          <a:p>
            <a:r>
              <a:rPr lang="en-GB" dirty="0"/>
              <a:t>Follow-up your DNAs</a:t>
            </a:r>
          </a:p>
          <a:p>
            <a:r>
              <a:rPr lang="en-GB" dirty="0"/>
              <a:t>What are your local opportunities for off-site clinics</a:t>
            </a:r>
          </a:p>
          <a:p>
            <a:pPr lvl="1"/>
            <a:r>
              <a:rPr lang="en-GB" dirty="0"/>
              <a:t>Events with high footfall of 40 – 65 years olds</a:t>
            </a:r>
          </a:p>
          <a:p>
            <a:endParaRPr lang="en-GB" dirty="0"/>
          </a:p>
          <a:p>
            <a:endParaRPr lang="en-GB" dirty="0"/>
          </a:p>
        </p:txBody>
      </p:sp>
    </p:spTree>
    <p:extLst>
      <p:ext uri="{BB962C8B-B14F-4D97-AF65-F5344CB8AC3E}">
        <p14:creationId xmlns:p14="http://schemas.microsoft.com/office/powerpoint/2010/main" val="1233028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2C4EE-5814-C5DB-38BD-30E6E58F0065}"/>
              </a:ext>
            </a:extLst>
          </p:cNvPr>
          <p:cNvSpPr>
            <a:spLocks noGrp="1"/>
          </p:cNvSpPr>
          <p:nvPr>
            <p:ph type="title"/>
          </p:nvPr>
        </p:nvSpPr>
        <p:spPr/>
        <p:txBody>
          <a:bodyPr/>
          <a:lstStyle/>
          <a:p>
            <a:r>
              <a:rPr lang="en-GB" dirty="0"/>
              <a:t>Discharge Medicines Service</a:t>
            </a:r>
          </a:p>
        </p:txBody>
      </p:sp>
      <p:sp>
        <p:nvSpPr>
          <p:cNvPr id="3" name="Content Placeholder 2">
            <a:extLst>
              <a:ext uri="{FF2B5EF4-FFF2-40B4-BE49-F238E27FC236}">
                <a16:creationId xmlns:a16="http://schemas.microsoft.com/office/drawing/2014/main" id="{85BC3B37-889A-FD48-7054-745B5BA49FD9}"/>
              </a:ext>
            </a:extLst>
          </p:cNvPr>
          <p:cNvSpPr>
            <a:spLocks noGrp="1"/>
          </p:cNvSpPr>
          <p:nvPr>
            <p:ph idx="1"/>
          </p:nvPr>
        </p:nvSpPr>
        <p:spPr/>
        <p:txBody>
          <a:bodyPr/>
          <a:lstStyle/>
          <a:p>
            <a:pPr marL="514350" indent="-514350">
              <a:buFont typeface="+mj-lt"/>
              <a:buAutoNum type="arabicPeriod"/>
            </a:pPr>
            <a:r>
              <a:rPr lang="en-GB" dirty="0"/>
              <a:t>Accept them</a:t>
            </a:r>
          </a:p>
          <a:p>
            <a:pPr marL="514350" indent="-514350">
              <a:buFont typeface="+mj-lt"/>
              <a:buAutoNum type="arabicPeriod"/>
            </a:pPr>
            <a:r>
              <a:rPr lang="en-GB" dirty="0"/>
              <a:t>Rejections should be rare</a:t>
            </a:r>
          </a:p>
          <a:p>
            <a:pPr marL="514350" indent="-514350">
              <a:buFont typeface="+mj-lt"/>
              <a:buAutoNum type="arabicPeriod"/>
            </a:pPr>
            <a:r>
              <a:rPr lang="en-GB" dirty="0"/>
              <a:t>If you don’t know the patient, contact them to check they are happy for you to perform the service, and if they are progress to stage 1. They may not have had medicines before, or decided to change pharmacy while in hospital.</a:t>
            </a:r>
          </a:p>
          <a:p>
            <a:pPr marL="514350" indent="-514350">
              <a:buFont typeface="+mj-lt"/>
              <a:buAutoNum type="arabicPeriod"/>
            </a:pPr>
            <a:r>
              <a:rPr lang="en-GB" dirty="0"/>
              <a:t>Residents in care homes benefit from DMS and should be routinely accepted. If the patient is new to the home and your pharmacy, they can still receive DMS. In line with the service specification, contact can be had with a carer rather than the patient where appropriate.</a:t>
            </a:r>
          </a:p>
        </p:txBody>
      </p:sp>
    </p:spTree>
    <p:extLst>
      <p:ext uri="{BB962C8B-B14F-4D97-AF65-F5344CB8AC3E}">
        <p14:creationId xmlns:p14="http://schemas.microsoft.com/office/powerpoint/2010/main" val="3185498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762BB-15F3-F6D5-B768-A0EE58C0C842}"/>
              </a:ext>
            </a:extLst>
          </p:cNvPr>
          <p:cNvSpPr>
            <a:spLocks noGrp="1"/>
          </p:cNvSpPr>
          <p:nvPr>
            <p:ph type="title"/>
          </p:nvPr>
        </p:nvSpPr>
        <p:spPr/>
        <p:txBody>
          <a:bodyPr/>
          <a:lstStyle/>
          <a:p>
            <a:r>
              <a:rPr lang="en-GB" dirty="0"/>
              <a:t>DMS Continued</a:t>
            </a:r>
          </a:p>
        </p:txBody>
      </p:sp>
      <p:sp>
        <p:nvSpPr>
          <p:cNvPr id="3" name="Content Placeholder 2">
            <a:extLst>
              <a:ext uri="{FF2B5EF4-FFF2-40B4-BE49-F238E27FC236}">
                <a16:creationId xmlns:a16="http://schemas.microsoft.com/office/drawing/2014/main" id="{79284B2A-DFDE-9012-3590-3A744D991B76}"/>
              </a:ext>
            </a:extLst>
          </p:cNvPr>
          <p:cNvSpPr>
            <a:spLocks noGrp="1"/>
          </p:cNvSpPr>
          <p:nvPr>
            <p:ph idx="1"/>
          </p:nvPr>
        </p:nvSpPr>
        <p:spPr/>
        <p:txBody>
          <a:bodyPr/>
          <a:lstStyle/>
          <a:p>
            <a:r>
              <a:rPr lang="en-GB" dirty="0"/>
              <a:t>Step 1 valid to complete and claim at step 1 even if it is identified they are deceased at step 1</a:t>
            </a:r>
          </a:p>
          <a:p>
            <a:r>
              <a:rPr lang="en-GB" dirty="0"/>
              <a:t>Make sure you claim on MYS (no integrated link with </a:t>
            </a:r>
            <a:r>
              <a:rPr lang="en-GB" dirty="0" err="1"/>
              <a:t>PharmOutcomes</a:t>
            </a:r>
            <a:r>
              <a:rPr lang="en-GB" dirty="0"/>
              <a:t>)</a:t>
            </a:r>
          </a:p>
          <a:p>
            <a:endParaRPr lang="en-GB" dirty="0"/>
          </a:p>
        </p:txBody>
      </p:sp>
    </p:spTree>
    <p:extLst>
      <p:ext uri="{BB962C8B-B14F-4D97-AF65-F5344CB8AC3E}">
        <p14:creationId xmlns:p14="http://schemas.microsoft.com/office/powerpoint/2010/main" val="429236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F30C3-D78A-52CB-0E0B-5F4CE99A2066}"/>
              </a:ext>
            </a:extLst>
          </p:cNvPr>
          <p:cNvSpPr>
            <a:spLocks noGrp="1"/>
          </p:cNvSpPr>
          <p:nvPr>
            <p:ph type="title"/>
          </p:nvPr>
        </p:nvSpPr>
        <p:spPr/>
        <p:txBody>
          <a:bodyPr/>
          <a:lstStyle/>
          <a:p>
            <a:r>
              <a:rPr lang="en-GB" dirty="0"/>
              <a:t>General Points</a:t>
            </a:r>
          </a:p>
        </p:txBody>
      </p:sp>
      <p:sp>
        <p:nvSpPr>
          <p:cNvPr id="3" name="Content Placeholder 2">
            <a:extLst>
              <a:ext uri="{FF2B5EF4-FFF2-40B4-BE49-F238E27FC236}">
                <a16:creationId xmlns:a16="http://schemas.microsoft.com/office/drawing/2014/main" id="{747BEE54-4149-DEDF-8C47-9F0B8C7FB985}"/>
              </a:ext>
            </a:extLst>
          </p:cNvPr>
          <p:cNvSpPr>
            <a:spLocks noGrp="1"/>
          </p:cNvSpPr>
          <p:nvPr>
            <p:ph idx="1"/>
          </p:nvPr>
        </p:nvSpPr>
        <p:spPr/>
        <p:txBody>
          <a:bodyPr/>
          <a:lstStyle/>
          <a:p>
            <a:r>
              <a:rPr lang="en-GB" dirty="0"/>
              <a:t>Hyper local marketing – does everyone local to you know what you offer</a:t>
            </a:r>
          </a:p>
          <a:p>
            <a:r>
              <a:rPr lang="en-GB" dirty="0"/>
              <a:t>Curate that relationship with local GPs, but there is no magic button and actions are better than words</a:t>
            </a:r>
          </a:p>
          <a:p>
            <a:r>
              <a:rPr lang="en-GB" dirty="0"/>
              <a:t>Work together locally, a rising tide raises all boats</a:t>
            </a:r>
          </a:p>
          <a:p>
            <a:r>
              <a:rPr lang="en-GB" dirty="0"/>
              <a:t>If you can’t deliver it find them another pharmacy that can, keep them in community pharmacy</a:t>
            </a:r>
          </a:p>
          <a:p>
            <a:endParaRPr lang="en-GB" dirty="0"/>
          </a:p>
        </p:txBody>
      </p:sp>
    </p:spTree>
    <p:extLst>
      <p:ext uri="{BB962C8B-B14F-4D97-AF65-F5344CB8AC3E}">
        <p14:creationId xmlns:p14="http://schemas.microsoft.com/office/powerpoint/2010/main" val="3516776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5EB8"/>
                </a:solidFill>
              </a:rPr>
              <a:t>The Importance or Service Delivery</a:t>
            </a:r>
          </a:p>
        </p:txBody>
      </p:sp>
      <p:sp>
        <p:nvSpPr>
          <p:cNvPr id="3" name="Content Placeholder 2"/>
          <p:cNvSpPr>
            <a:spLocks noGrp="1"/>
          </p:cNvSpPr>
          <p:nvPr>
            <p:ph idx="1"/>
          </p:nvPr>
        </p:nvSpPr>
        <p:spPr/>
        <p:txBody>
          <a:bodyPr/>
          <a:lstStyle/>
          <a:p>
            <a:r>
              <a:rPr lang="en-US" dirty="0"/>
              <a:t>The ICB want community pharmacy to </a:t>
            </a:r>
            <a:r>
              <a:rPr lang="en-US" dirty="0" err="1"/>
              <a:t>maximise</a:t>
            </a:r>
            <a:r>
              <a:rPr lang="en-US" dirty="0"/>
              <a:t> their service income through providing high quality, consistent services in line with the service specifications.</a:t>
            </a:r>
          </a:p>
          <a:p>
            <a:r>
              <a:rPr lang="en-US" dirty="0"/>
              <a:t>We want you to claim for what you have done</a:t>
            </a:r>
          </a:p>
          <a:p>
            <a:r>
              <a:rPr lang="en-US" dirty="0"/>
              <a:t>I NEED you to claim for what you do</a:t>
            </a:r>
          </a:p>
          <a:p>
            <a:pPr marL="0" indent="0" algn="ctr">
              <a:buNone/>
            </a:pPr>
            <a:r>
              <a:rPr lang="en-US"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Service Specification</a:t>
            </a:r>
          </a:p>
          <a:p>
            <a:pPr marL="0" indent="0" algn="ctr">
              <a:buNone/>
            </a:pPr>
            <a:r>
              <a:rPr lang="en-US"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Service Specification</a:t>
            </a:r>
          </a:p>
          <a:p>
            <a:pPr marL="0" indent="0" algn="ctr">
              <a:buNone/>
            </a:pP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Service Specification</a:t>
            </a:r>
          </a:p>
          <a:p>
            <a:endParaRPr lang="en-US" dirty="0"/>
          </a:p>
          <a:p>
            <a:endParaRPr lang="en-US" dirty="0"/>
          </a:p>
          <a:p>
            <a:endParaRPr lang="en-US" dirty="0"/>
          </a:p>
        </p:txBody>
      </p:sp>
    </p:spTree>
    <p:extLst>
      <p:ext uri="{BB962C8B-B14F-4D97-AF65-F5344CB8AC3E}">
        <p14:creationId xmlns:p14="http://schemas.microsoft.com/office/powerpoint/2010/main" val="130913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5EB8"/>
                </a:solidFill>
              </a:rPr>
              <a:t>Overclaiming Myth</a:t>
            </a:r>
          </a:p>
        </p:txBody>
      </p:sp>
      <p:sp>
        <p:nvSpPr>
          <p:cNvPr id="3" name="Content Placeholder 2"/>
          <p:cNvSpPr>
            <a:spLocks noGrp="1"/>
          </p:cNvSpPr>
          <p:nvPr>
            <p:ph idx="1"/>
          </p:nvPr>
        </p:nvSpPr>
        <p:spPr>
          <a:xfrm>
            <a:off x="340127" y="1379913"/>
            <a:ext cx="5755873" cy="5040000"/>
          </a:xfrm>
        </p:spPr>
        <p:txBody>
          <a:bodyPr>
            <a:normAutofit/>
          </a:bodyPr>
          <a:lstStyle/>
          <a:p>
            <a:pPr marL="0" indent="0" algn="ctr">
              <a:buNone/>
            </a:pPr>
            <a:r>
              <a:rPr lang="en-US" b="1" dirty="0"/>
              <a:t>Perception</a:t>
            </a:r>
          </a:p>
          <a:p>
            <a:pPr marL="0" indent="0">
              <a:buNone/>
            </a:pPr>
            <a:r>
              <a:rPr lang="en-US" i="1" dirty="0"/>
              <a:t>‘Pharmacies claim for everything they do’</a:t>
            </a:r>
          </a:p>
          <a:p>
            <a:pPr marL="0" indent="0">
              <a:buNone/>
            </a:pPr>
            <a:r>
              <a:rPr lang="en-US" i="1" dirty="0"/>
              <a:t>‘Pharmacies won’t do anything without funding’</a:t>
            </a:r>
          </a:p>
          <a:p>
            <a:pPr marL="0" indent="0">
              <a:buNone/>
            </a:pPr>
            <a:r>
              <a:rPr lang="en-US" i="1" dirty="0"/>
              <a:t>‘Pharmacies sometimes don’t provide the service at the required standard’</a:t>
            </a:r>
          </a:p>
          <a:p>
            <a:pPr marL="0" indent="0">
              <a:buNone/>
            </a:pPr>
            <a:r>
              <a:rPr lang="en-US" i="1" dirty="0"/>
              <a:t>‘Pharmacies claim for services they haven’t done’</a:t>
            </a:r>
          </a:p>
        </p:txBody>
      </p:sp>
      <p:sp>
        <p:nvSpPr>
          <p:cNvPr id="5" name="Content Placeholder 2">
            <a:extLst>
              <a:ext uri="{FF2B5EF4-FFF2-40B4-BE49-F238E27FC236}">
                <a16:creationId xmlns:a16="http://schemas.microsoft.com/office/drawing/2014/main" id="{86F0E944-BF5C-3239-3BC1-1EE28199D3A0}"/>
              </a:ext>
            </a:extLst>
          </p:cNvPr>
          <p:cNvSpPr txBox="1">
            <a:spLocks/>
          </p:cNvSpPr>
          <p:nvPr/>
        </p:nvSpPr>
        <p:spPr>
          <a:xfrm>
            <a:off x="6424404" y="1379913"/>
            <a:ext cx="5755873" cy="5040000"/>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00000"/>
              </a:lnSpc>
              <a:spcBef>
                <a:spcPts val="1000"/>
              </a:spcBef>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10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10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b="1" dirty="0"/>
              <a:t>Reality</a:t>
            </a:r>
          </a:p>
          <a:p>
            <a:pPr marL="0" indent="0">
              <a:buFont typeface="Arial"/>
              <a:buNone/>
            </a:pPr>
            <a:r>
              <a:rPr lang="en-US" dirty="0"/>
              <a:t>Many pharmacies are terrible at claiming for the service work they do and often do significant unfunded work</a:t>
            </a:r>
          </a:p>
          <a:p>
            <a:pPr marL="0" indent="0">
              <a:buFont typeface="Arial"/>
              <a:buNone/>
            </a:pPr>
            <a:r>
              <a:rPr lang="en-US" dirty="0"/>
              <a:t>It is rare that pharmacies claim for services they haven’t done</a:t>
            </a:r>
          </a:p>
          <a:p>
            <a:pPr marL="0" indent="0">
              <a:buFont typeface="Arial"/>
              <a:buNone/>
            </a:pPr>
            <a:r>
              <a:rPr lang="en-US" dirty="0"/>
              <a:t>Pharmacies sometimes don’t provide the service at the required standard</a:t>
            </a:r>
          </a:p>
          <a:p>
            <a:pPr marL="0" indent="0">
              <a:buFont typeface="Arial"/>
              <a:buNone/>
            </a:pPr>
            <a:r>
              <a:rPr lang="en-US" dirty="0"/>
              <a:t>Pharmacies often miss opportunities to delivery services</a:t>
            </a:r>
          </a:p>
        </p:txBody>
      </p:sp>
      <p:sp>
        <p:nvSpPr>
          <p:cNvPr id="6" name="TextBox 5">
            <a:extLst>
              <a:ext uri="{FF2B5EF4-FFF2-40B4-BE49-F238E27FC236}">
                <a16:creationId xmlns:a16="http://schemas.microsoft.com/office/drawing/2014/main" id="{A41F2495-0E69-9327-0B7A-CDD759690F19}"/>
              </a:ext>
            </a:extLst>
          </p:cNvPr>
          <p:cNvSpPr txBox="1"/>
          <p:nvPr/>
        </p:nvSpPr>
        <p:spPr>
          <a:xfrm>
            <a:off x="2942493" y="2743200"/>
            <a:ext cx="6062514" cy="2708434"/>
          </a:xfrm>
          <a:prstGeom prst="rect">
            <a:avLst/>
          </a:prstGeom>
          <a:solidFill>
            <a:schemeClr val="bg1"/>
          </a:solidFill>
          <a:ln w="76200">
            <a:solidFill>
              <a:srgbClr val="FF0000"/>
            </a:solidFill>
          </a:ln>
        </p:spPr>
        <p:txBody>
          <a:bodyPr wrap="square" rtlCol="0">
            <a:spAutoFit/>
          </a:bodyPr>
          <a:lstStyle/>
          <a:p>
            <a:pPr marL="0" indent="0" algn="ctr">
              <a:buNone/>
            </a:pPr>
            <a:r>
              <a:rPr lang="en-US" sz="4400" b="1" dirty="0">
                <a:ln w="0"/>
                <a:solidFill>
                  <a:srgbClr val="FF0000"/>
                </a:solidFill>
                <a:effectLst>
                  <a:reflection blurRad="6350" stA="53000" endA="300" endPos="35500" dir="5400000" sy="-90000" algn="bl" rotWithShape="0"/>
                </a:effectLst>
              </a:rPr>
              <a:t>Service Specification</a:t>
            </a:r>
          </a:p>
          <a:p>
            <a:pPr marL="0" indent="0" algn="ctr">
              <a:buNone/>
            </a:pPr>
            <a:r>
              <a:rPr lang="en-US" sz="48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Service Specification</a:t>
            </a:r>
          </a:p>
          <a:p>
            <a:pPr marL="0" indent="0" algn="ctr">
              <a:buNone/>
            </a:pPr>
            <a:r>
              <a:rPr lang="en-US" sz="54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Service Specification</a:t>
            </a:r>
          </a:p>
          <a:p>
            <a:endParaRPr lang="en-GB" sz="2400" b="1" dirty="0">
              <a:solidFill>
                <a:srgbClr val="FF0000"/>
              </a:solidFill>
            </a:endParaRPr>
          </a:p>
        </p:txBody>
      </p:sp>
    </p:spTree>
    <p:extLst>
      <p:ext uri="{BB962C8B-B14F-4D97-AF65-F5344CB8AC3E}">
        <p14:creationId xmlns:p14="http://schemas.microsoft.com/office/powerpoint/2010/main" val="29586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D7057-61E2-B089-BECA-001BFE4E509D}"/>
              </a:ext>
            </a:extLst>
          </p:cNvPr>
          <p:cNvSpPr>
            <a:spLocks noGrp="1"/>
          </p:cNvSpPr>
          <p:nvPr>
            <p:ph type="title"/>
          </p:nvPr>
        </p:nvSpPr>
        <p:spPr/>
        <p:txBody>
          <a:bodyPr/>
          <a:lstStyle/>
          <a:p>
            <a:r>
              <a:rPr lang="en-GB" dirty="0"/>
              <a:t>Operationalising in the pharmacy</a:t>
            </a:r>
          </a:p>
        </p:txBody>
      </p:sp>
      <p:sp>
        <p:nvSpPr>
          <p:cNvPr id="3" name="Content Placeholder 2">
            <a:extLst>
              <a:ext uri="{FF2B5EF4-FFF2-40B4-BE49-F238E27FC236}">
                <a16:creationId xmlns:a16="http://schemas.microsoft.com/office/drawing/2014/main" id="{5C49BD2D-323C-A6ED-428A-54DD95669582}"/>
              </a:ext>
            </a:extLst>
          </p:cNvPr>
          <p:cNvSpPr>
            <a:spLocks noGrp="1"/>
          </p:cNvSpPr>
          <p:nvPr>
            <p:ph idx="1"/>
          </p:nvPr>
        </p:nvSpPr>
        <p:spPr>
          <a:xfrm>
            <a:off x="340127" y="1379913"/>
            <a:ext cx="5755873" cy="5040000"/>
          </a:xfrm>
        </p:spPr>
        <p:txBody>
          <a:bodyPr/>
          <a:lstStyle/>
          <a:p>
            <a:pPr marL="0" indent="0" algn="ctr">
              <a:buNone/>
            </a:pPr>
            <a:r>
              <a:rPr lang="en-GB" dirty="0"/>
              <a:t>Myth</a:t>
            </a:r>
          </a:p>
          <a:p>
            <a:pPr marL="0" indent="0">
              <a:buNone/>
            </a:pPr>
            <a:r>
              <a:rPr lang="en-GB" dirty="0"/>
              <a:t>Everyone knows the service specifications inside out</a:t>
            </a:r>
          </a:p>
          <a:p>
            <a:pPr marL="0" indent="0">
              <a:buNone/>
            </a:pPr>
            <a:endParaRPr lang="en-GB" dirty="0"/>
          </a:p>
          <a:p>
            <a:pPr marL="0" indent="0">
              <a:buNone/>
            </a:pPr>
            <a:r>
              <a:rPr lang="en-GB" dirty="0"/>
              <a:t>I wish! Rajshri and I don’t know them inside out, they’re lengthy and complex at times</a:t>
            </a:r>
          </a:p>
          <a:p>
            <a:pPr marL="0" indent="0">
              <a:buNone/>
            </a:pPr>
            <a:endParaRPr lang="en-GB" dirty="0"/>
          </a:p>
          <a:p>
            <a:pPr marL="0" indent="0">
              <a:buNone/>
            </a:pPr>
            <a:r>
              <a:rPr lang="en-GB" dirty="0"/>
              <a:t>But…….</a:t>
            </a:r>
          </a:p>
        </p:txBody>
      </p:sp>
      <p:sp>
        <p:nvSpPr>
          <p:cNvPr id="4" name="TextBox 3">
            <a:extLst>
              <a:ext uri="{FF2B5EF4-FFF2-40B4-BE49-F238E27FC236}">
                <a16:creationId xmlns:a16="http://schemas.microsoft.com/office/drawing/2014/main" id="{F0957AD3-F8DD-8C27-5ADD-A328A2C65AE5}"/>
              </a:ext>
            </a:extLst>
          </p:cNvPr>
          <p:cNvSpPr txBox="1"/>
          <p:nvPr/>
        </p:nvSpPr>
        <p:spPr>
          <a:xfrm>
            <a:off x="5973750" y="2545696"/>
            <a:ext cx="6062514" cy="2708434"/>
          </a:xfrm>
          <a:prstGeom prst="rect">
            <a:avLst/>
          </a:prstGeom>
          <a:solidFill>
            <a:schemeClr val="bg1"/>
          </a:solidFill>
          <a:ln w="76200">
            <a:solidFill>
              <a:srgbClr val="FF0000"/>
            </a:solidFill>
          </a:ln>
        </p:spPr>
        <p:txBody>
          <a:bodyPr wrap="square" rtlCol="0">
            <a:spAutoFit/>
          </a:bodyPr>
          <a:lstStyle/>
          <a:p>
            <a:pPr marL="0" indent="0" algn="ctr">
              <a:buNone/>
            </a:pPr>
            <a:r>
              <a:rPr lang="en-US" sz="4400" b="1" dirty="0">
                <a:ln w="0"/>
                <a:solidFill>
                  <a:srgbClr val="FF0000"/>
                </a:solidFill>
                <a:effectLst>
                  <a:reflection blurRad="6350" stA="53000" endA="300" endPos="35500" dir="5400000" sy="-90000" algn="bl" rotWithShape="0"/>
                </a:effectLst>
              </a:rPr>
              <a:t>Service Specification</a:t>
            </a:r>
          </a:p>
          <a:p>
            <a:pPr marL="0" indent="0" algn="ctr">
              <a:buNone/>
            </a:pPr>
            <a:r>
              <a:rPr lang="en-US" sz="48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Service Specification</a:t>
            </a:r>
          </a:p>
          <a:p>
            <a:pPr marL="0" indent="0" algn="ctr">
              <a:buNone/>
            </a:pPr>
            <a:r>
              <a:rPr lang="en-US" sz="54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Service Specification</a:t>
            </a:r>
          </a:p>
          <a:p>
            <a:endParaRPr lang="en-GB" sz="2400" b="1" dirty="0">
              <a:solidFill>
                <a:srgbClr val="FF0000"/>
              </a:solidFill>
            </a:endParaRPr>
          </a:p>
        </p:txBody>
      </p:sp>
      <p:sp>
        <p:nvSpPr>
          <p:cNvPr id="5" name="TextBox 4">
            <a:extLst>
              <a:ext uri="{FF2B5EF4-FFF2-40B4-BE49-F238E27FC236}">
                <a16:creationId xmlns:a16="http://schemas.microsoft.com/office/drawing/2014/main" id="{63701F5E-CDE8-FDB2-5421-A2D6A1903E75}"/>
              </a:ext>
            </a:extLst>
          </p:cNvPr>
          <p:cNvSpPr txBox="1"/>
          <p:nvPr/>
        </p:nvSpPr>
        <p:spPr>
          <a:xfrm>
            <a:off x="1864031" y="5453448"/>
            <a:ext cx="3672031" cy="461665"/>
          </a:xfrm>
          <a:prstGeom prst="rect">
            <a:avLst/>
          </a:prstGeom>
          <a:noFill/>
        </p:spPr>
        <p:txBody>
          <a:bodyPr wrap="none" rtlCol="0">
            <a:spAutoFit/>
          </a:bodyPr>
          <a:lstStyle/>
          <a:p>
            <a:r>
              <a:rPr lang="en-GB" sz="2400" b="1" dirty="0">
                <a:solidFill>
                  <a:srgbClr val="000000"/>
                </a:solidFill>
              </a:rPr>
              <a:t>Do your best to know them</a:t>
            </a:r>
          </a:p>
        </p:txBody>
      </p:sp>
    </p:spTree>
    <p:extLst>
      <p:ext uri="{BB962C8B-B14F-4D97-AF65-F5344CB8AC3E}">
        <p14:creationId xmlns:p14="http://schemas.microsoft.com/office/powerpoint/2010/main" val="370932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35A3E-8972-02A1-EF31-5A23706EA44A}"/>
              </a:ext>
            </a:extLst>
          </p:cNvPr>
          <p:cNvSpPr>
            <a:spLocks noGrp="1"/>
          </p:cNvSpPr>
          <p:nvPr>
            <p:ph type="title"/>
          </p:nvPr>
        </p:nvSpPr>
        <p:spPr/>
        <p:txBody>
          <a:bodyPr/>
          <a:lstStyle/>
          <a:p>
            <a:r>
              <a:rPr lang="en-GB" dirty="0"/>
              <a:t>The IT issue</a:t>
            </a:r>
          </a:p>
        </p:txBody>
      </p:sp>
      <p:sp>
        <p:nvSpPr>
          <p:cNvPr id="3" name="Content Placeholder 2">
            <a:extLst>
              <a:ext uri="{FF2B5EF4-FFF2-40B4-BE49-F238E27FC236}">
                <a16:creationId xmlns:a16="http://schemas.microsoft.com/office/drawing/2014/main" id="{573F735A-D48C-F5A8-97D1-DA0FEFDCE86E}"/>
              </a:ext>
            </a:extLst>
          </p:cNvPr>
          <p:cNvSpPr>
            <a:spLocks noGrp="1"/>
          </p:cNvSpPr>
          <p:nvPr>
            <p:ph idx="1"/>
          </p:nvPr>
        </p:nvSpPr>
        <p:spPr/>
        <p:txBody>
          <a:bodyPr/>
          <a:lstStyle/>
          <a:p>
            <a:r>
              <a:rPr lang="en-GB" dirty="0"/>
              <a:t>Make sure you are using properly</a:t>
            </a:r>
          </a:p>
          <a:p>
            <a:endParaRPr lang="en-GB" dirty="0"/>
          </a:p>
          <a:p>
            <a:r>
              <a:rPr lang="en-GB" dirty="0"/>
              <a:t>Check your inbox regularly</a:t>
            </a:r>
          </a:p>
          <a:p>
            <a:endParaRPr lang="en-GB" dirty="0"/>
          </a:p>
          <a:p>
            <a:r>
              <a:rPr lang="en-GB" dirty="0"/>
              <a:t>Enter records contemporaneously, can you use ambient voice technology?</a:t>
            </a:r>
          </a:p>
          <a:p>
            <a:endParaRPr lang="en-GB" dirty="0"/>
          </a:p>
          <a:p>
            <a:r>
              <a:rPr lang="en-GB" dirty="0"/>
              <a:t>Understand what goes through MYS automatically and what doesn’t</a:t>
            </a:r>
          </a:p>
          <a:p>
            <a:endParaRPr lang="en-GB" dirty="0"/>
          </a:p>
          <a:p>
            <a:endParaRPr lang="en-GB" dirty="0"/>
          </a:p>
        </p:txBody>
      </p:sp>
      <p:sp>
        <p:nvSpPr>
          <p:cNvPr id="4" name="TextBox 3">
            <a:extLst>
              <a:ext uri="{FF2B5EF4-FFF2-40B4-BE49-F238E27FC236}">
                <a16:creationId xmlns:a16="http://schemas.microsoft.com/office/drawing/2014/main" id="{FF351C46-5EC7-685B-24FC-FCA10FD9AAEA}"/>
              </a:ext>
            </a:extLst>
          </p:cNvPr>
          <p:cNvSpPr txBox="1"/>
          <p:nvPr/>
        </p:nvSpPr>
        <p:spPr>
          <a:xfrm rot="19915272">
            <a:off x="2102551" y="1905505"/>
            <a:ext cx="7736137" cy="3046988"/>
          </a:xfrm>
          <a:custGeom>
            <a:avLst/>
            <a:gdLst>
              <a:gd name="connsiteX0" fmla="*/ 0 w 7736137"/>
              <a:gd name="connsiteY0" fmla="*/ 0 h 3046988"/>
              <a:gd name="connsiteX1" fmla="*/ 799401 w 7736137"/>
              <a:gd name="connsiteY1" fmla="*/ 0 h 3046988"/>
              <a:gd name="connsiteX2" fmla="*/ 1211995 w 7736137"/>
              <a:gd name="connsiteY2" fmla="*/ 0 h 3046988"/>
              <a:gd name="connsiteX3" fmla="*/ 1779312 w 7736137"/>
              <a:gd name="connsiteY3" fmla="*/ 0 h 3046988"/>
              <a:gd name="connsiteX4" fmla="*/ 2578712 w 7736137"/>
              <a:gd name="connsiteY4" fmla="*/ 0 h 3046988"/>
              <a:gd name="connsiteX5" fmla="*/ 3223390 w 7736137"/>
              <a:gd name="connsiteY5" fmla="*/ 0 h 3046988"/>
              <a:gd name="connsiteX6" fmla="*/ 3945430 w 7736137"/>
              <a:gd name="connsiteY6" fmla="*/ 0 h 3046988"/>
              <a:gd name="connsiteX7" fmla="*/ 4358024 w 7736137"/>
              <a:gd name="connsiteY7" fmla="*/ 0 h 3046988"/>
              <a:gd name="connsiteX8" fmla="*/ 5157425 w 7736137"/>
              <a:gd name="connsiteY8" fmla="*/ 0 h 3046988"/>
              <a:gd name="connsiteX9" fmla="*/ 5724741 w 7736137"/>
              <a:gd name="connsiteY9" fmla="*/ 0 h 3046988"/>
              <a:gd name="connsiteX10" fmla="*/ 6137335 w 7736137"/>
              <a:gd name="connsiteY10" fmla="*/ 0 h 3046988"/>
              <a:gd name="connsiteX11" fmla="*/ 6936736 w 7736137"/>
              <a:gd name="connsiteY11" fmla="*/ 0 h 3046988"/>
              <a:gd name="connsiteX12" fmla="*/ 7736137 w 7736137"/>
              <a:gd name="connsiteY12" fmla="*/ 0 h 3046988"/>
              <a:gd name="connsiteX13" fmla="*/ 7736137 w 7736137"/>
              <a:gd name="connsiteY13" fmla="*/ 609398 h 3046988"/>
              <a:gd name="connsiteX14" fmla="*/ 7736137 w 7736137"/>
              <a:gd name="connsiteY14" fmla="*/ 1218795 h 3046988"/>
              <a:gd name="connsiteX15" fmla="*/ 7736137 w 7736137"/>
              <a:gd name="connsiteY15" fmla="*/ 1828193 h 3046988"/>
              <a:gd name="connsiteX16" fmla="*/ 7736137 w 7736137"/>
              <a:gd name="connsiteY16" fmla="*/ 2498530 h 3046988"/>
              <a:gd name="connsiteX17" fmla="*/ 7736137 w 7736137"/>
              <a:gd name="connsiteY17" fmla="*/ 3046988 h 3046988"/>
              <a:gd name="connsiteX18" fmla="*/ 7246182 w 7736137"/>
              <a:gd name="connsiteY18" fmla="*/ 3046988 h 3046988"/>
              <a:gd name="connsiteX19" fmla="*/ 6446781 w 7736137"/>
              <a:gd name="connsiteY19" fmla="*/ 3046988 h 3046988"/>
              <a:gd name="connsiteX20" fmla="*/ 6034187 w 7736137"/>
              <a:gd name="connsiteY20" fmla="*/ 3046988 h 3046988"/>
              <a:gd name="connsiteX21" fmla="*/ 5234786 w 7736137"/>
              <a:gd name="connsiteY21" fmla="*/ 3046988 h 3046988"/>
              <a:gd name="connsiteX22" fmla="*/ 4667469 w 7736137"/>
              <a:gd name="connsiteY22" fmla="*/ 3046988 h 3046988"/>
              <a:gd name="connsiteX23" fmla="*/ 3945430 w 7736137"/>
              <a:gd name="connsiteY23" fmla="*/ 3046988 h 3046988"/>
              <a:gd name="connsiteX24" fmla="*/ 3532836 w 7736137"/>
              <a:gd name="connsiteY24" fmla="*/ 3046988 h 3046988"/>
              <a:gd name="connsiteX25" fmla="*/ 2810796 w 7736137"/>
              <a:gd name="connsiteY25" fmla="*/ 3046988 h 3046988"/>
              <a:gd name="connsiteX26" fmla="*/ 2320841 w 7736137"/>
              <a:gd name="connsiteY26" fmla="*/ 3046988 h 3046988"/>
              <a:gd name="connsiteX27" fmla="*/ 1598802 w 7736137"/>
              <a:gd name="connsiteY27" fmla="*/ 3046988 h 3046988"/>
              <a:gd name="connsiteX28" fmla="*/ 1186208 w 7736137"/>
              <a:gd name="connsiteY28" fmla="*/ 3046988 h 3046988"/>
              <a:gd name="connsiteX29" fmla="*/ 0 w 7736137"/>
              <a:gd name="connsiteY29" fmla="*/ 3046988 h 3046988"/>
              <a:gd name="connsiteX30" fmla="*/ 0 w 7736137"/>
              <a:gd name="connsiteY30" fmla="*/ 2498530 h 3046988"/>
              <a:gd name="connsiteX31" fmla="*/ 0 w 7736137"/>
              <a:gd name="connsiteY31" fmla="*/ 1980542 h 3046988"/>
              <a:gd name="connsiteX32" fmla="*/ 0 w 7736137"/>
              <a:gd name="connsiteY32" fmla="*/ 1401614 h 3046988"/>
              <a:gd name="connsiteX33" fmla="*/ 0 w 7736137"/>
              <a:gd name="connsiteY33" fmla="*/ 883627 h 3046988"/>
              <a:gd name="connsiteX34" fmla="*/ 0 w 7736137"/>
              <a:gd name="connsiteY34" fmla="*/ 0 h 304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736137" h="3046988" extrusionOk="0">
                <a:moveTo>
                  <a:pt x="0" y="0"/>
                </a:moveTo>
                <a:cubicBezTo>
                  <a:pt x="261788" y="-18194"/>
                  <a:pt x="593746" y="19023"/>
                  <a:pt x="799401" y="0"/>
                </a:cubicBezTo>
                <a:cubicBezTo>
                  <a:pt x="1005056" y="-19023"/>
                  <a:pt x="1056472" y="-7927"/>
                  <a:pt x="1211995" y="0"/>
                </a:cubicBezTo>
                <a:cubicBezTo>
                  <a:pt x="1367518" y="7927"/>
                  <a:pt x="1624850" y="-16983"/>
                  <a:pt x="1779312" y="0"/>
                </a:cubicBezTo>
                <a:cubicBezTo>
                  <a:pt x="1933774" y="16983"/>
                  <a:pt x="2331488" y="19199"/>
                  <a:pt x="2578712" y="0"/>
                </a:cubicBezTo>
                <a:cubicBezTo>
                  <a:pt x="2825936" y="-19199"/>
                  <a:pt x="2947476" y="-18093"/>
                  <a:pt x="3223390" y="0"/>
                </a:cubicBezTo>
                <a:cubicBezTo>
                  <a:pt x="3499304" y="18093"/>
                  <a:pt x="3730035" y="13018"/>
                  <a:pt x="3945430" y="0"/>
                </a:cubicBezTo>
                <a:cubicBezTo>
                  <a:pt x="4160825" y="-13018"/>
                  <a:pt x="4191330" y="1257"/>
                  <a:pt x="4358024" y="0"/>
                </a:cubicBezTo>
                <a:cubicBezTo>
                  <a:pt x="4524718" y="-1257"/>
                  <a:pt x="4834876" y="26974"/>
                  <a:pt x="5157425" y="0"/>
                </a:cubicBezTo>
                <a:cubicBezTo>
                  <a:pt x="5479974" y="-26974"/>
                  <a:pt x="5458908" y="10488"/>
                  <a:pt x="5724741" y="0"/>
                </a:cubicBezTo>
                <a:cubicBezTo>
                  <a:pt x="5990574" y="-10488"/>
                  <a:pt x="5986357" y="-8198"/>
                  <a:pt x="6137335" y="0"/>
                </a:cubicBezTo>
                <a:cubicBezTo>
                  <a:pt x="6288313" y="8198"/>
                  <a:pt x="6640322" y="-8514"/>
                  <a:pt x="6936736" y="0"/>
                </a:cubicBezTo>
                <a:cubicBezTo>
                  <a:pt x="7233150" y="8514"/>
                  <a:pt x="7396224" y="29613"/>
                  <a:pt x="7736137" y="0"/>
                </a:cubicBezTo>
                <a:cubicBezTo>
                  <a:pt x="7740311" y="285767"/>
                  <a:pt x="7745382" y="333720"/>
                  <a:pt x="7736137" y="609398"/>
                </a:cubicBezTo>
                <a:cubicBezTo>
                  <a:pt x="7726892" y="885076"/>
                  <a:pt x="7738635" y="943497"/>
                  <a:pt x="7736137" y="1218795"/>
                </a:cubicBezTo>
                <a:cubicBezTo>
                  <a:pt x="7733639" y="1494093"/>
                  <a:pt x="7733749" y="1625051"/>
                  <a:pt x="7736137" y="1828193"/>
                </a:cubicBezTo>
                <a:cubicBezTo>
                  <a:pt x="7738525" y="2031335"/>
                  <a:pt x="7712672" y="2315114"/>
                  <a:pt x="7736137" y="2498530"/>
                </a:cubicBezTo>
                <a:cubicBezTo>
                  <a:pt x="7759602" y="2681946"/>
                  <a:pt x="7754676" y="2910001"/>
                  <a:pt x="7736137" y="3046988"/>
                </a:cubicBezTo>
                <a:cubicBezTo>
                  <a:pt x="7580527" y="3053940"/>
                  <a:pt x="7473616" y="3054184"/>
                  <a:pt x="7246182" y="3046988"/>
                </a:cubicBezTo>
                <a:cubicBezTo>
                  <a:pt x="7018748" y="3039792"/>
                  <a:pt x="6671596" y="3009640"/>
                  <a:pt x="6446781" y="3046988"/>
                </a:cubicBezTo>
                <a:cubicBezTo>
                  <a:pt x="6221966" y="3084336"/>
                  <a:pt x="6121489" y="3054208"/>
                  <a:pt x="6034187" y="3046988"/>
                </a:cubicBezTo>
                <a:cubicBezTo>
                  <a:pt x="5946885" y="3039768"/>
                  <a:pt x="5411943" y="3019160"/>
                  <a:pt x="5234786" y="3046988"/>
                </a:cubicBezTo>
                <a:cubicBezTo>
                  <a:pt x="5057629" y="3074816"/>
                  <a:pt x="4947515" y="3034883"/>
                  <a:pt x="4667469" y="3046988"/>
                </a:cubicBezTo>
                <a:cubicBezTo>
                  <a:pt x="4387423" y="3059093"/>
                  <a:pt x="4147242" y="3055520"/>
                  <a:pt x="3945430" y="3046988"/>
                </a:cubicBezTo>
                <a:cubicBezTo>
                  <a:pt x="3743618" y="3038456"/>
                  <a:pt x="3659650" y="3046418"/>
                  <a:pt x="3532836" y="3046988"/>
                </a:cubicBezTo>
                <a:cubicBezTo>
                  <a:pt x="3406022" y="3047558"/>
                  <a:pt x="3110748" y="3075529"/>
                  <a:pt x="2810796" y="3046988"/>
                </a:cubicBezTo>
                <a:cubicBezTo>
                  <a:pt x="2510844" y="3018447"/>
                  <a:pt x="2522856" y="3058378"/>
                  <a:pt x="2320841" y="3046988"/>
                </a:cubicBezTo>
                <a:cubicBezTo>
                  <a:pt x="2118826" y="3035598"/>
                  <a:pt x="1818703" y="3063926"/>
                  <a:pt x="1598802" y="3046988"/>
                </a:cubicBezTo>
                <a:cubicBezTo>
                  <a:pt x="1378901" y="3030050"/>
                  <a:pt x="1391374" y="3045431"/>
                  <a:pt x="1186208" y="3046988"/>
                </a:cubicBezTo>
                <a:cubicBezTo>
                  <a:pt x="981042" y="3048545"/>
                  <a:pt x="372331" y="3030048"/>
                  <a:pt x="0" y="3046988"/>
                </a:cubicBezTo>
                <a:cubicBezTo>
                  <a:pt x="-9112" y="2868555"/>
                  <a:pt x="-14439" y="2629058"/>
                  <a:pt x="0" y="2498530"/>
                </a:cubicBezTo>
                <a:cubicBezTo>
                  <a:pt x="14439" y="2368002"/>
                  <a:pt x="11242" y="2144694"/>
                  <a:pt x="0" y="1980542"/>
                </a:cubicBezTo>
                <a:cubicBezTo>
                  <a:pt x="-11242" y="1816390"/>
                  <a:pt x="9148" y="1599306"/>
                  <a:pt x="0" y="1401614"/>
                </a:cubicBezTo>
                <a:cubicBezTo>
                  <a:pt x="-9148" y="1203922"/>
                  <a:pt x="16834" y="988471"/>
                  <a:pt x="0" y="883627"/>
                </a:cubicBezTo>
                <a:cubicBezTo>
                  <a:pt x="-16834" y="778783"/>
                  <a:pt x="-25621" y="214704"/>
                  <a:pt x="0" y="0"/>
                </a:cubicBezTo>
                <a:close/>
              </a:path>
            </a:pathLst>
          </a:custGeom>
          <a:solidFill>
            <a:schemeClr val="bg1"/>
          </a:solidFill>
          <a:ln w="57150">
            <a:solidFill>
              <a:srgbClr val="FF0000"/>
            </a:solidFill>
            <a:extLst>
              <a:ext uri="{C807C97D-BFC1-408E-A445-0C87EB9F89A2}">
                <ask:lineSketchStyleProps xmlns:ask="http://schemas.microsoft.com/office/drawing/2018/sketchyshapes" sd="1247957474">
                  <a:prstGeom prst="rect">
                    <a:avLst/>
                  </a:prstGeom>
                  <ask:type>
                    <ask:lineSketchFreehand/>
                  </ask:type>
                </ask:lineSketchStyleProps>
              </a:ext>
            </a:extLst>
          </a:ln>
        </p:spPr>
        <p:txBody>
          <a:bodyPr wrap="square" rtlCol="0">
            <a:spAutoFit/>
          </a:bodyPr>
          <a:lstStyle/>
          <a:p>
            <a:pPr algn="ctr"/>
            <a:r>
              <a:rPr lang="en-GB" sz="9600" b="1" dirty="0">
                <a:solidFill>
                  <a:srgbClr val="FF0000"/>
                </a:solidFill>
              </a:rPr>
              <a:t>The whole team</a:t>
            </a:r>
          </a:p>
        </p:txBody>
      </p:sp>
    </p:spTree>
    <p:extLst>
      <p:ext uri="{BB962C8B-B14F-4D97-AF65-F5344CB8AC3E}">
        <p14:creationId xmlns:p14="http://schemas.microsoft.com/office/powerpoint/2010/main" val="2211155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360E2-F862-18F0-6E40-21FC26DF50DE}"/>
              </a:ext>
            </a:extLst>
          </p:cNvPr>
          <p:cNvSpPr>
            <a:spLocks noGrp="1"/>
          </p:cNvSpPr>
          <p:nvPr>
            <p:ph type="title"/>
          </p:nvPr>
        </p:nvSpPr>
        <p:spPr/>
        <p:txBody>
          <a:bodyPr/>
          <a:lstStyle/>
          <a:p>
            <a:r>
              <a:rPr lang="en-GB" dirty="0"/>
              <a:t>Pharmacy First</a:t>
            </a:r>
          </a:p>
        </p:txBody>
      </p:sp>
      <p:sp>
        <p:nvSpPr>
          <p:cNvPr id="3" name="Content Placeholder 2">
            <a:extLst>
              <a:ext uri="{FF2B5EF4-FFF2-40B4-BE49-F238E27FC236}">
                <a16:creationId xmlns:a16="http://schemas.microsoft.com/office/drawing/2014/main" id="{2D6D9756-A6A9-DB5F-23CE-B3BC83450AFE}"/>
              </a:ext>
            </a:extLst>
          </p:cNvPr>
          <p:cNvSpPr>
            <a:spLocks noGrp="1"/>
          </p:cNvSpPr>
          <p:nvPr>
            <p:ph idx="1"/>
          </p:nvPr>
        </p:nvSpPr>
        <p:spPr/>
        <p:txBody>
          <a:bodyPr>
            <a:normAutofit/>
          </a:bodyPr>
          <a:lstStyle/>
          <a:p>
            <a:pPr marL="0" indent="0" algn="ctr">
              <a:buNone/>
            </a:pPr>
            <a:r>
              <a:rPr lang="en-GB" sz="4400" b="1" dirty="0"/>
              <a:t>R + P = C</a:t>
            </a:r>
          </a:p>
          <a:p>
            <a:pPr marL="0" indent="0" algn="ctr">
              <a:buNone/>
            </a:pPr>
            <a:endParaRPr lang="en-GB" sz="4400" b="1" dirty="0"/>
          </a:p>
          <a:p>
            <a:pPr marL="0" indent="0" algn="ctr">
              <a:buNone/>
            </a:pPr>
            <a:endParaRPr lang="en-GB" sz="4400" b="1" dirty="0"/>
          </a:p>
          <a:p>
            <a:pPr marL="0" indent="0" algn="ctr">
              <a:buNone/>
            </a:pPr>
            <a:r>
              <a:rPr lang="en-GB" sz="4400" b="1" dirty="0"/>
              <a:t>Referral + patient = claim</a:t>
            </a:r>
          </a:p>
        </p:txBody>
      </p:sp>
    </p:spTree>
    <p:extLst>
      <p:ext uri="{BB962C8B-B14F-4D97-AF65-F5344CB8AC3E}">
        <p14:creationId xmlns:p14="http://schemas.microsoft.com/office/powerpoint/2010/main" val="172431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EF9EF-C1E7-9949-7C72-7F43A6F7C040}"/>
              </a:ext>
            </a:extLst>
          </p:cNvPr>
          <p:cNvSpPr>
            <a:spLocks noGrp="1"/>
          </p:cNvSpPr>
          <p:nvPr>
            <p:ph type="title"/>
          </p:nvPr>
        </p:nvSpPr>
        <p:spPr/>
        <p:txBody>
          <a:bodyPr/>
          <a:lstStyle/>
          <a:p>
            <a:r>
              <a:rPr lang="en-GB" dirty="0"/>
              <a:t>Myths</a:t>
            </a:r>
          </a:p>
        </p:txBody>
      </p:sp>
      <p:sp>
        <p:nvSpPr>
          <p:cNvPr id="3" name="Content Placeholder 2">
            <a:extLst>
              <a:ext uri="{FF2B5EF4-FFF2-40B4-BE49-F238E27FC236}">
                <a16:creationId xmlns:a16="http://schemas.microsoft.com/office/drawing/2014/main" id="{30A2E2E6-ADED-0119-6EDC-C1307155A6B8}"/>
              </a:ext>
            </a:extLst>
          </p:cNvPr>
          <p:cNvSpPr>
            <a:spLocks noGrp="1"/>
          </p:cNvSpPr>
          <p:nvPr>
            <p:ph idx="1"/>
          </p:nvPr>
        </p:nvSpPr>
        <p:spPr/>
        <p:txBody>
          <a:bodyPr/>
          <a:lstStyle/>
          <a:p>
            <a:pPr marL="0" indent="0" algn="ctr">
              <a:buNone/>
            </a:pPr>
            <a:r>
              <a:rPr lang="en-GB" sz="2800" b="1" dirty="0"/>
              <a:t>Myths I have come across</a:t>
            </a:r>
          </a:p>
          <a:p>
            <a:pPr marL="0" indent="0" algn="ctr">
              <a:buNone/>
            </a:pPr>
            <a:r>
              <a:rPr lang="en-GB" sz="2800" dirty="0"/>
              <a:t>You have to supply to claim </a:t>
            </a:r>
            <a:r>
              <a:rPr lang="en-GB" sz="2800" b="1" dirty="0">
                <a:solidFill>
                  <a:srgbClr val="FF0000"/>
                </a:solidFill>
              </a:rPr>
              <a:t>X</a:t>
            </a:r>
          </a:p>
          <a:p>
            <a:pPr marL="0" indent="0" algn="ctr">
              <a:buNone/>
            </a:pPr>
            <a:r>
              <a:rPr lang="en-GB" sz="2800" b="1" dirty="0">
                <a:solidFill>
                  <a:srgbClr val="00A499"/>
                </a:solidFill>
              </a:rPr>
              <a:t>Know your gateway points</a:t>
            </a:r>
          </a:p>
          <a:p>
            <a:pPr marL="0" indent="0" algn="ctr">
              <a:buNone/>
            </a:pPr>
            <a:r>
              <a:rPr lang="en-GB" dirty="0"/>
              <a:t>They’re better now </a:t>
            </a:r>
            <a:r>
              <a:rPr lang="en-GB" sz="2800" b="1" dirty="0">
                <a:solidFill>
                  <a:srgbClr val="FF0000"/>
                </a:solidFill>
              </a:rPr>
              <a:t>X</a:t>
            </a:r>
          </a:p>
          <a:p>
            <a:pPr marL="0" indent="0" algn="ctr">
              <a:buNone/>
            </a:pPr>
            <a:r>
              <a:rPr lang="en-GB" b="1" dirty="0">
                <a:solidFill>
                  <a:srgbClr val="00A499"/>
                </a:solidFill>
              </a:rPr>
              <a:t>R + P = C</a:t>
            </a:r>
          </a:p>
          <a:p>
            <a:pPr marL="0" indent="0" algn="ctr">
              <a:buNone/>
            </a:pPr>
            <a:r>
              <a:rPr lang="en-GB" i="1" dirty="0">
                <a:solidFill>
                  <a:srgbClr val="00A499"/>
                </a:solidFill>
              </a:rPr>
              <a:t>…a referral is completed when… the patient is contacted and the patient refuses to undergo a full consultation but receives safety-netting advice.</a:t>
            </a:r>
            <a:endParaRPr lang="en-GB" b="1" i="1" dirty="0">
              <a:solidFill>
                <a:srgbClr val="00A499"/>
              </a:solidFill>
            </a:endParaRPr>
          </a:p>
          <a:p>
            <a:pPr marL="0" indent="0" algn="ctr">
              <a:buNone/>
            </a:pPr>
            <a:r>
              <a:rPr lang="en-GB" b="1" dirty="0">
                <a:solidFill>
                  <a:srgbClr val="00A499"/>
                </a:solidFill>
              </a:rPr>
              <a:t>R + P = C</a:t>
            </a:r>
          </a:p>
          <a:p>
            <a:pPr marL="0" indent="0" algn="ctr">
              <a:buNone/>
            </a:pPr>
            <a:endParaRPr lang="en-GB" b="1" dirty="0">
              <a:solidFill>
                <a:srgbClr val="00A499"/>
              </a:solidFill>
            </a:endParaRPr>
          </a:p>
          <a:p>
            <a:pPr marL="0" indent="0" algn="ctr">
              <a:buNone/>
            </a:pPr>
            <a:endParaRPr lang="en-GB" sz="2800" b="1" dirty="0">
              <a:solidFill>
                <a:srgbClr val="FF0000"/>
              </a:solidFill>
            </a:endParaRPr>
          </a:p>
          <a:p>
            <a:pPr marL="0" indent="0" algn="ctr">
              <a:buNone/>
            </a:pPr>
            <a:endParaRPr lang="en-GB" sz="2800" b="1" dirty="0">
              <a:solidFill>
                <a:srgbClr val="FF0000"/>
              </a:solidFill>
            </a:endParaRPr>
          </a:p>
          <a:p>
            <a:pPr marL="0" indent="0" algn="ctr">
              <a:buNone/>
            </a:pPr>
            <a:endParaRPr lang="en-GB" dirty="0"/>
          </a:p>
          <a:p>
            <a:endParaRPr lang="en-GB" dirty="0"/>
          </a:p>
        </p:txBody>
      </p:sp>
    </p:spTree>
    <p:extLst>
      <p:ext uri="{BB962C8B-B14F-4D97-AF65-F5344CB8AC3E}">
        <p14:creationId xmlns:p14="http://schemas.microsoft.com/office/powerpoint/2010/main" val="343367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A8790-F686-6071-DC6A-A575F6105361}"/>
              </a:ext>
            </a:extLst>
          </p:cNvPr>
          <p:cNvSpPr>
            <a:spLocks noGrp="1"/>
          </p:cNvSpPr>
          <p:nvPr>
            <p:ph type="title"/>
          </p:nvPr>
        </p:nvSpPr>
        <p:spPr/>
        <p:txBody>
          <a:bodyPr/>
          <a:lstStyle/>
          <a:p>
            <a:r>
              <a:rPr lang="en-GB" dirty="0"/>
              <a:t>Myths Continued</a:t>
            </a:r>
          </a:p>
        </p:txBody>
      </p:sp>
      <p:sp>
        <p:nvSpPr>
          <p:cNvPr id="3" name="Content Placeholder 2">
            <a:extLst>
              <a:ext uri="{FF2B5EF4-FFF2-40B4-BE49-F238E27FC236}">
                <a16:creationId xmlns:a16="http://schemas.microsoft.com/office/drawing/2014/main" id="{2804D97F-9232-A80F-58C8-FDFC05ABC5DE}"/>
              </a:ext>
            </a:extLst>
          </p:cNvPr>
          <p:cNvSpPr>
            <a:spLocks noGrp="1"/>
          </p:cNvSpPr>
          <p:nvPr>
            <p:ph idx="1"/>
          </p:nvPr>
        </p:nvSpPr>
        <p:spPr/>
        <p:txBody>
          <a:bodyPr/>
          <a:lstStyle/>
          <a:p>
            <a:pPr marL="0" indent="0" algn="ctr">
              <a:buNone/>
            </a:pPr>
            <a:r>
              <a:rPr lang="en-GB" dirty="0"/>
              <a:t>The patient is so ill I sent them to the emergency department so I can’t claim </a:t>
            </a:r>
            <a:r>
              <a:rPr lang="en-GB" sz="2800" b="1" dirty="0">
                <a:solidFill>
                  <a:srgbClr val="FF0000"/>
                </a:solidFill>
              </a:rPr>
              <a:t>X</a:t>
            </a:r>
          </a:p>
          <a:p>
            <a:pPr marL="0" indent="0" algn="ctr">
              <a:buNone/>
            </a:pPr>
            <a:r>
              <a:rPr lang="en-GB" sz="2800" b="1" dirty="0">
                <a:solidFill>
                  <a:srgbClr val="00A499"/>
                </a:solidFill>
              </a:rPr>
              <a:t>Know your service specification</a:t>
            </a:r>
          </a:p>
          <a:p>
            <a:pPr marL="0" indent="0" algn="ctr">
              <a:buNone/>
            </a:pPr>
            <a:r>
              <a:rPr lang="en-GB" i="1" dirty="0">
                <a:solidFill>
                  <a:srgbClr val="00A499"/>
                </a:solidFill>
              </a:rPr>
              <a:t>…a referral is completed when…the pharmacist makes the decision that the presenting condition is not minor in nature and the patient is referred onwards</a:t>
            </a:r>
          </a:p>
          <a:p>
            <a:pPr marL="0" indent="0" algn="ctr">
              <a:buNone/>
            </a:pPr>
            <a:endParaRPr lang="en-GB" i="1" dirty="0">
              <a:solidFill>
                <a:srgbClr val="00A499"/>
              </a:solidFill>
            </a:endParaRPr>
          </a:p>
          <a:p>
            <a:pPr marL="0" indent="0" algn="ctr">
              <a:buNone/>
            </a:pPr>
            <a:r>
              <a:rPr lang="en-GB" dirty="0"/>
              <a:t>Some patients do not attend</a:t>
            </a:r>
          </a:p>
          <a:p>
            <a:pPr marL="0" indent="0" algn="ctr">
              <a:buNone/>
            </a:pPr>
            <a:r>
              <a:rPr lang="en-GB" i="1" dirty="0">
                <a:solidFill>
                  <a:srgbClr val="00A499"/>
                </a:solidFill>
              </a:rPr>
              <a:t>Follow them up</a:t>
            </a:r>
          </a:p>
        </p:txBody>
      </p:sp>
      <p:sp>
        <p:nvSpPr>
          <p:cNvPr id="4" name="TextBox 3">
            <a:extLst>
              <a:ext uri="{FF2B5EF4-FFF2-40B4-BE49-F238E27FC236}">
                <a16:creationId xmlns:a16="http://schemas.microsoft.com/office/drawing/2014/main" id="{2AABD764-3F3E-26C6-6C1F-1ACD55E6C072}"/>
              </a:ext>
            </a:extLst>
          </p:cNvPr>
          <p:cNvSpPr txBox="1"/>
          <p:nvPr/>
        </p:nvSpPr>
        <p:spPr>
          <a:xfrm>
            <a:off x="3282462" y="2545696"/>
            <a:ext cx="6062514" cy="2708434"/>
          </a:xfrm>
          <a:prstGeom prst="rect">
            <a:avLst/>
          </a:prstGeom>
          <a:solidFill>
            <a:schemeClr val="bg1"/>
          </a:solidFill>
          <a:ln w="76200">
            <a:solidFill>
              <a:srgbClr val="FF0000"/>
            </a:solidFill>
          </a:ln>
        </p:spPr>
        <p:txBody>
          <a:bodyPr wrap="square" rtlCol="0">
            <a:spAutoFit/>
          </a:bodyPr>
          <a:lstStyle/>
          <a:p>
            <a:pPr marL="0" indent="0" algn="ctr">
              <a:buNone/>
            </a:pPr>
            <a:r>
              <a:rPr lang="en-US" sz="4400" b="1" dirty="0">
                <a:ln w="0"/>
                <a:solidFill>
                  <a:srgbClr val="FF0000"/>
                </a:solidFill>
                <a:effectLst>
                  <a:reflection blurRad="6350" stA="53000" endA="300" endPos="35500" dir="5400000" sy="-90000" algn="bl" rotWithShape="0"/>
                </a:effectLst>
              </a:rPr>
              <a:t>Service Specification</a:t>
            </a:r>
          </a:p>
          <a:p>
            <a:pPr marL="0" indent="0" algn="ctr">
              <a:buNone/>
            </a:pPr>
            <a:r>
              <a:rPr lang="en-US" sz="48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Service Specification</a:t>
            </a:r>
          </a:p>
          <a:p>
            <a:pPr marL="0" indent="0" algn="ctr">
              <a:buNone/>
            </a:pPr>
            <a:r>
              <a:rPr lang="en-US" sz="54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Service Specification</a:t>
            </a:r>
          </a:p>
          <a:p>
            <a:endParaRPr lang="en-GB" sz="2400" b="1" dirty="0">
              <a:solidFill>
                <a:srgbClr val="FF0000"/>
              </a:solidFill>
            </a:endParaRPr>
          </a:p>
        </p:txBody>
      </p:sp>
    </p:spTree>
    <p:extLst>
      <p:ext uri="{BB962C8B-B14F-4D97-AF65-F5344CB8AC3E}">
        <p14:creationId xmlns:p14="http://schemas.microsoft.com/office/powerpoint/2010/main" val="3404015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48C691-3EF1-9830-92CB-2CE5EBD3427B}"/>
              </a:ext>
            </a:extLst>
          </p:cNvPr>
          <p:cNvPicPr>
            <a:picLocks noChangeAspect="1"/>
          </p:cNvPicPr>
          <p:nvPr/>
        </p:nvPicPr>
        <p:blipFill rotWithShape="1">
          <a:blip r:embed="rId2"/>
          <a:srcRect l="3438" r="4881"/>
          <a:stretch/>
        </p:blipFill>
        <p:spPr>
          <a:xfrm>
            <a:off x="1" y="-82061"/>
            <a:ext cx="12192000" cy="6482810"/>
          </a:xfrm>
          <a:prstGeom prst="rect">
            <a:avLst/>
          </a:prstGeom>
        </p:spPr>
      </p:pic>
    </p:spTree>
    <p:extLst>
      <p:ext uri="{BB962C8B-B14F-4D97-AF65-F5344CB8AC3E}">
        <p14:creationId xmlns:p14="http://schemas.microsoft.com/office/powerpoint/2010/main" val="2920437897"/>
      </p:ext>
    </p:extLst>
  </p:cSld>
  <p:clrMapOvr>
    <a:masterClrMapping/>
  </p:clrMapOvr>
</p:sld>
</file>

<file path=ppt/theme/theme1.xml><?xml version="1.0" encoding="utf-8"?>
<a:theme xmlns:a="http://schemas.openxmlformats.org/drawingml/2006/main" name="Office Theme">
  <a:themeElements>
    <a:clrScheme name="NHS LLR and N">
      <a:dk1>
        <a:srgbClr val="005EB8"/>
      </a:dk1>
      <a:lt1>
        <a:srgbClr val="FFFFFF"/>
      </a:lt1>
      <a:dk2>
        <a:srgbClr val="006747"/>
      </a:dk2>
      <a:lt2>
        <a:srgbClr val="E8EDEE"/>
      </a:lt2>
      <a:accent1>
        <a:srgbClr val="00A9CE"/>
      </a:accent1>
      <a:accent2>
        <a:srgbClr val="009639"/>
      </a:accent2>
      <a:accent3>
        <a:srgbClr val="AE2573"/>
      </a:accent3>
      <a:accent4>
        <a:srgbClr val="ED8B00"/>
      </a:accent4>
      <a:accent5>
        <a:srgbClr val="425563"/>
      </a:accent5>
      <a:accent6>
        <a:srgbClr val="330072"/>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17fc8a1-5490-45e7-81e7-6700eb699e55">
      <Terms xmlns="http://schemas.microsoft.com/office/infopath/2007/PartnerControls"/>
    </lcf76f155ced4ddcb4097134ff3c332f>
    <TaxCatchAll xmlns="dbade1a9-730d-4822-837f-bf8eae94ace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56328CCCE7BEA4585B029F41A0E1AC9" ma:contentTypeVersion="15" ma:contentTypeDescription="Create a new document." ma:contentTypeScope="" ma:versionID="d6d5fc123d2f8eb067eaac682bd80610">
  <xsd:schema xmlns:xsd="http://www.w3.org/2001/XMLSchema" xmlns:xs="http://www.w3.org/2001/XMLSchema" xmlns:p="http://schemas.microsoft.com/office/2006/metadata/properties" xmlns:ns2="f17fc8a1-5490-45e7-81e7-6700eb699e55" xmlns:ns3="dbade1a9-730d-4822-837f-bf8eae94ace9" targetNamespace="http://schemas.microsoft.com/office/2006/metadata/properties" ma:root="true" ma:fieldsID="6b042972d14571655c572f05339162d5" ns2:_="" ns3:_="">
    <xsd:import namespace="f17fc8a1-5490-45e7-81e7-6700eb699e55"/>
    <xsd:import namespace="dbade1a9-730d-4822-837f-bf8eae94ace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7fc8a1-5490-45e7-81e7-6700eb699e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fe1eefcb-1ca8-4dab-9857-826876a6e6e7"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descriptio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ade1a9-730d-4822-837f-bf8eae94ace9"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ada928e8-cd46-4692-860c-df6c89c65594}" ma:internalName="TaxCatchAll" ma:showField="CatchAllData" ma:web="dbade1a9-730d-4822-837f-bf8eae94ace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DCEC0B-6C9F-4691-AAFF-41780AAAB1E1}">
  <ds:schemaRefs>
    <ds:schemaRef ds:uri="http://schemas.microsoft.com/office/2006/metadata/properties"/>
    <ds:schemaRef ds:uri="http://schemas.microsoft.com/office/infopath/2007/PartnerControls"/>
    <ds:schemaRef ds:uri="3b7bd968-be68-41bc-bbc9-b6ce197d20e5"/>
    <ds:schemaRef ds:uri="8631a7f4-369a-4402-b0db-0d77c0a4da5b"/>
  </ds:schemaRefs>
</ds:datastoreItem>
</file>

<file path=customXml/itemProps2.xml><?xml version="1.0" encoding="utf-8"?>
<ds:datastoreItem xmlns:ds="http://schemas.openxmlformats.org/officeDocument/2006/customXml" ds:itemID="{2B08AB4B-732F-45E4-AF96-F65BC34C6895}"/>
</file>

<file path=customXml/itemProps3.xml><?xml version="1.0" encoding="utf-8"?>
<ds:datastoreItem xmlns:ds="http://schemas.openxmlformats.org/officeDocument/2006/customXml" ds:itemID="{38FDE2AC-D5BC-41BE-A4C7-7E809E58BEC4}">
  <ds:schemaRefs>
    <ds:schemaRef ds:uri="http://schemas.microsoft.com/sharepoint/v3/contenttype/form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
  <TotalTime>1324</TotalTime>
  <Words>620</Words>
  <Application>Microsoft Office PowerPoint</Application>
  <PresentationFormat>Widescreen</PresentationFormat>
  <Paragraphs>89</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Maximising Service Delivery Income</vt:lpstr>
      <vt:lpstr>The Importance or Service Delivery</vt:lpstr>
      <vt:lpstr>Overclaiming Myth</vt:lpstr>
      <vt:lpstr>Operationalising in the pharmacy</vt:lpstr>
      <vt:lpstr>The IT issue</vt:lpstr>
      <vt:lpstr>Pharmacy First</vt:lpstr>
      <vt:lpstr>Myths</vt:lpstr>
      <vt:lpstr>Myths Continued</vt:lpstr>
      <vt:lpstr>PowerPoint Presentation</vt:lpstr>
      <vt:lpstr>Hypertension Case Finding</vt:lpstr>
      <vt:lpstr>Discharge Medicines Service</vt:lpstr>
      <vt:lpstr>DMS Continued</vt:lpstr>
      <vt:lpstr>General Points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martha_mcgarry@yahoo.co.uk</dc:creator>
  <cp:lastModifiedBy>GILBERT, Paul (NHS LEICESTER, LEICESTERSHIRE AND RUTLAND ICB - 04C)</cp:lastModifiedBy>
  <cp:revision>40</cp:revision>
  <dcterms:created xsi:type="dcterms:W3CDTF">2022-04-10T13:31:29Z</dcterms:created>
  <dcterms:modified xsi:type="dcterms:W3CDTF">2026-04-22T13:03:54Z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0x010100C56328CCCE7BEA4585B029F41A0E1AC9</vt:lpwstr>
  </property>
</Properties>
</file>