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73" r:id="rId2"/>
    <p:sldId id="256"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8" r:id="rId18"/>
    <p:sldId id="279" r:id="rId19"/>
    <p:sldId id="280" r:id="rId20"/>
    <p:sldId id="281" r:id="rId21"/>
    <p:sldId id="282" r:id="rId22"/>
    <p:sldId id="283" r:id="rId23"/>
    <p:sldId id="284" r:id="rId24"/>
  </p:sldIdLst>
  <p:sldSz cx="14630400" cy="8229600"/>
  <p:notesSz cx="8229600" cy="14630400"/>
  <p:embeddedFontLst>
    <p:embeddedFont>
      <p:font typeface="Inter"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5B6D17-9B09-0CB9-CE4E-860C17CB3065}" v="2" dt="2026-06-16T15:19:31.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3" d="100"/>
          <a:sy n="53" d="100"/>
        </p:scale>
        <p:origin x="7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GH, Anthony (NHS LEICESTER, LEICESTERSHIRE AND RUTLAND ICB - 04V)" userId="S::anthony.singh1@nhs.net::f7937f74-9202-45e4-9068-7f33d8fe81b2" providerId="AD" clId="Web-{1A5B6D17-9B09-0CB9-CE4E-860C17CB3065}"/>
    <pc:docChg chg="delSld">
      <pc:chgData name="SINGH, Anthony (NHS LEICESTER, LEICESTERSHIRE AND RUTLAND ICB - 04V)" userId="S::anthony.singh1@nhs.net::f7937f74-9202-45e4-9068-7f33d8fe81b2" providerId="AD" clId="Web-{1A5B6D17-9B09-0CB9-CE4E-860C17CB3065}" dt="2026-06-16T15:19:31.714" v="1"/>
      <pc:docMkLst>
        <pc:docMk/>
      </pc:docMkLst>
      <pc:sldChg chg="del">
        <pc:chgData name="SINGH, Anthony (NHS LEICESTER, LEICESTERSHIRE AND RUTLAND ICB - 04V)" userId="S::anthony.singh1@nhs.net::f7937f74-9202-45e4-9068-7f33d8fe81b2" providerId="AD" clId="Web-{1A5B6D17-9B09-0CB9-CE4E-860C17CB3065}" dt="2026-06-16T15:19:31.714" v="1"/>
        <pc:sldMkLst>
          <pc:docMk/>
          <pc:sldMk cId="3868861807" sldId="274"/>
        </pc:sldMkLst>
      </pc:sldChg>
      <pc:sldChg chg="del">
        <pc:chgData name="SINGH, Anthony (NHS LEICESTER, LEICESTERSHIRE AND RUTLAND ICB - 04V)" userId="S::anthony.singh1@nhs.net::f7937f74-9202-45e4-9068-7f33d8fe81b2" providerId="AD" clId="Web-{1A5B6D17-9B09-0CB9-CE4E-860C17CB3065}" dt="2026-06-16T15:19:31.089" v="0"/>
        <pc:sldMkLst>
          <pc:docMk/>
          <pc:sldMk cId="2848787939"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0928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8ECE4"/>
          </a:solidFill>
          <a:ln/>
        </p:spPr>
      </p:sp>
      <p:sp>
        <p:nvSpPr>
          <p:cNvPr id="3" name="Shape 1"/>
          <p:cNvSpPr/>
          <p:nvPr/>
        </p:nvSpPr>
        <p:spPr>
          <a:xfrm>
            <a:off x="0" y="0"/>
            <a:ext cx="14630400" cy="8229600"/>
          </a:xfrm>
          <a:prstGeom prst="rect">
            <a:avLst/>
          </a:prstGeom>
          <a:solidFill>
            <a:srgbClr val="F8ECE4"/>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3.svg"/><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ogo with text overlay&#10;&#10;Description automatically generated">
            <a:extLst>
              <a:ext uri="{FF2B5EF4-FFF2-40B4-BE49-F238E27FC236}">
                <a16:creationId xmlns:a16="http://schemas.microsoft.com/office/drawing/2014/main" id="{E7D771B2-3E24-AECF-EA87-731593B7F36E}"/>
              </a:ext>
            </a:extLst>
          </p:cNvPr>
          <p:cNvPicPr>
            <a:picLocks noChangeAspect="1"/>
          </p:cNvPicPr>
          <p:nvPr/>
        </p:nvPicPr>
        <p:blipFill>
          <a:blip r:embed="rId2"/>
          <a:stretch>
            <a:fillRect/>
          </a:stretch>
        </p:blipFill>
        <p:spPr>
          <a:xfrm>
            <a:off x="1937579" y="-2634696"/>
            <a:ext cx="9324474" cy="9324474"/>
          </a:xfrm>
          <a:prstGeom prst="rect">
            <a:avLst/>
          </a:prstGeom>
        </p:spPr>
      </p:pic>
      <p:pic>
        <p:nvPicPr>
          <p:cNvPr id="4" name="Picture 3" descr="A qr code on a black background&#10;&#10;Description automatically generated">
            <a:extLst>
              <a:ext uri="{FF2B5EF4-FFF2-40B4-BE49-F238E27FC236}">
                <a16:creationId xmlns:a16="http://schemas.microsoft.com/office/drawing/2014/main" id="{D69061C4-B6B3-D5AA-8E1D-2EAD162418CF}"/>
              </a:ext>
            </a:extLst>
          </p:cNvPr>
          <p:cNvPicPr>
            <a:picLocks noChangeAspect="1"/>
          </p:cNvPicPr>
          <p:nvPr/>
        </p:nvPicPr>
        <p:blipFill>
          <a:blip r:embed="rId3"/>
          <a:stretch>
            <a:fillRect/>
          </a:stretch>
        </p:blipFill>
        <p:spPr>
          <a:xfrm>
            <a:off x="975434" y="4320000"/>
            <a:ext cx="3600000" cy="3600000"/>
          </a:xfrm>
          <a:prstGeom prst="rect">
            <a:avLst/>
          </a:prstGeom>
        </p:spPr>
      </p:pic>
      <p:sp>
        <p:nvSpPr>
          <p:cNvPr id="5" name="TextBox 4">
            <a:extLst>
              <a:ext uri="{FF2B5EF4-FFF2-40B4-BE49-F238E27FC236}">
                <a16:creationId xmlns:a16="http://schemas.microsoft.com/office/drawing/2014/main" id="{8EE7AFDD-FB0B-345C-50A2-C63245CDFEEA}"/>
              </a:ext>
            </a:extLst>
          </p:cNvPr>
          <p:cNvSpPr txBox="1"/>
          <p:nvPr/>
        </p:nvSpPr>
        <p:spPr>
          <a:xfrm>
            <a:off x="1245268" y="3852000"/>
            <a:ext cx="2755231" cy="646331"/>
          </a:xfrm>
          <a:prstGeom prst="rect">
            <a:avLst/>
          </a:prstGeom>
          <a:noFill/>
        </p:spPr>
        <p:txBody>
          <a:bodyPr wrap="square" rtlCol="0">
            <a:spAutoFit/>
          </a:bodyPr>
          <a:lstStyle/>
          <a:p>
            <a:pPr algn="ctr"/>
            <a:r>
              <a:rPr lang="en-GB" sz="3600" b="1" dirty="0">
                <a:solidFill>
                  <a:schemeClr val="accent1">
                    <a:lumMod val="50000"/>
                  </a:schemeClr>
                </a:solidFill>
              </a:rPr>
              <a:t>Instagram</a:t>
            </a:r>
            <a:endParaRPr lang="en-GB" sz="2400" b="1" dirty="0">
              <a:solidFill>
                <a:schemeClr val="accent1">
                  <a:lumMod val="50000"/>
                </a:schemeClr>
              </a:solidFill>
            </a:endParaRPr>
          </a:p>
        </p:txBody>
      </p:sp>
      <p:sp>
        <p:nvSpPr>
          <p:cNvPr id="6" name="TextBox 5">
            <a:extLst>
              <a:ext uri="{FF2B5EF4-FFF2-40B4-BE49-F238E27FC236}">
                <a16:creationId xmlns:a16="http://schemas.microsoft.com/office/drawing/2014/main" id="{2FBB2C21-7B90-AC41-B041-D71B00213C41}"/>
              </a:ext>
            </a:extLst>
          </p:cNvPr>
          <p:cNvSpPr txBox="1"/>
          <p:nvPr/>
        </p:nvSpPr>
        <p:spPr>
          <a:xfrm>
            <a:off x="5937584" y="3852000"/>
            <a:ext cx="2755231" cy="646331"/>
          </a:xfrm>
          <a:prstGeom prst="rect">
            <a:avLst/>
          </a:prstGeom>
          <a:noFill/>
        </p:spPr>
        <p:txBody>
          <a:bodyPr wrap="square" rtlCol="0">
            <a:spAutoFit/>
          </a:bodyPr>
          <a:lstStyle/>
          <a:p>
            <a:pPr algn="ctr"/>
            <a:r>
              <a:rPr lang="en-GB" sz="3600" b="1" dirty="0">
                <a:solidFill>
                  <a:schemeClr val="accent1">
                    <a:lumMod val="50000"/>
                  </a:schemeClr>
                </a:solidFill>
              </a:rPr>
              <a:t>LinkedIn</a:t>
            </a:r>
            <a:endParaRPr lang="en-GB" sz="2400" b="1" dirty="0">
              <a:solidFill>
                <a:schemeClr val="accent1">
                  <a:lumMod val="50000"/>
                </a:schemeClr>
              </a:solidFill>
            </a:endParaRPr>
          </a:p>
        </p:txBody>
      </p:sp>
      <p:sp>
        <p:nvSpPr>
          <p:cNvPr id="7" name="TextBox 6">
            <a:extLst>
              <a:ext uri="{FF2B5EF4-FFF2-40B4-BE49-F238E27FC236}">
                <a16:creationId xmlns:a16="http://schemas.microsoft.com/office/drawing/2014/main" id="{ADBBDC40-45B5-3A81-963A-4A81D4CB08EA}"/>
              </a:ext>
            </a:extLst>
          </p:cNvPr>
          <p:cNvSpPr txBox="1"/>
          <p:nvPr/>
        </p:nvSpPr>
        <p:spPr>
          <a:xfrm>
            <a:off x="10629901" y="3852000"/>
            <a:ext cx="2755231" cy="646331"/>
          </a:xfrm>
          <a:prstGeom prst="rect">
            <a:avLst/>
          </a:prstGeom>
          <a:noFill/>
        </p:spPr>
        <p:txBody>
          <a:bodyPr wrap="square" rtlCol="0">
            <a:spAutoFit/>
          </a:bodyPr>
          <a:lstStyle/>
          <a:p>
            <a:pPr algn="ctr"/>
            <a:r>
              <a:rPr lang="en-GB" sz="3600" b="1" dirty="0">
                <a:solidFill>
                  <a:schemeClr val="accent1">
                    <a:lumMod val="50000"/>
                  </a:schemeClr>
                </a:solidFill>
              </a:rPr>
              <a:t>Website</a:t>
            </a:r>
          </a:p>
        </p:txBody>
      </p:sp>
      <p:pic>
        <p:nvPicPr>
          <p:cNvPr id="9" name="Picture 8" descr="A qr code on a black background&#10;&#10;Description automatically generated">
            <a:extLst>
              <a:ext uri="{FF2B5EF4-FFF2-40B4-BE49-F238E27FC236}">
                <a16:creationId xmlns:a16="http://schemas.microsoft.com/office/drawing/2014/main" id="{1C73B581-1F08-B7D1-D5E6-7121E95394F4}"/>
              </a:ext>
            </a:extLst>
          </p:cNvPr>
          <p:cNvPicPr>
            <a:picLocks noChangeAspect="1"/>
          </p:cNvPicPr>
          <p:nvPr/>
        </p:nvPicPr>
        <p:blipFill>
          <a:blip r:embed="rId4"/>
          <a:stretch>
            <a:fillRect/>
          </a:stretch>
        </p:blipFill>
        <p:spPr>
          <a:xfrm>
            <a:off x="5657094" y="4320000"/>
            <a:ext cx="3600000" cy="3600000"/>
          </a:xfrm>
          <a:prstGeom prst="rect">
            <a:avLst/>
          </a:prstGeom>
        </p:spPr>
      </p:pic>
      <p:pic>
        <p:nvPicPr>
          <p:cNvPr id="11" name="Picture 10" descr="A qr code on a black background&#10;&#10;Description automatically generated">
            <a:extLst>
              <a:ext uri="{FF2B5EF4-FFF2-40B4-BE49-F238E27FC236}">
                <a16:creationId xmlns:a16="http://schemas.microsoft.com/office/drawing/2014/main" id="{A1C18FCA-F4E4-4834-00FD-94582795375E}"/>
              </a:ext>
            </a:extLst>
          </p:cNvPr>
          <p:cNvPicPr>
            <a:picLocks noChangeAspect="1"/>
          </p:cNvPicPr>
          <p:nvPr/>
        </p:nvPicPr>
        <p:blipFill>
          <a:blip r:embed="rId5"/>
          <a:stretch>
            <a:fillRect/>
          </a:stretch>
        </p:blipFill>
        <p:spPr>
          <a:xfrm>
            <a:off x="10268581" y="4320000"/>
            <a:ext cx="3600000" cy="3600000"/>
          </a:xfrm>
          <a:prstGeom prst="rect">
            <a:avLst/>
          </a:prstGeom>
        </p:spPr>
      </p:pic>
    </p:spTree>
    <p:extLst>
      <p:ext uri="{BB962C8B-B14F-4D97-AF65-F5344CB8AC3E}">
        <p14:creationId xmlns:p14="http://schemas.microsoft.com/office/powerpoint/2010/main" val="395756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29270"/>
            <a:ext cx="9884450"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HRT Fundamentals: Setting Expectations</a:t>
            </a:r>
            <a:endParaRPr lang="en-US" sz="3900" dirty="0"/>
          </a:p>
        </p:txBody>
      </p:sp>
      <p:sp>
        <p:nvSpPr>
          <p:cNvPr id="3" name="Text 1"/>
          <p:cNvSpPr/>
          <p:nvPr/>
        </p:nvSpPr>
        <p:spPr>
          <a:xfrm>
            <a:off x="793790" y="1925598"/>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HRT is the most effective treatment for menopausal symptoms, but it requires realistic patient expectations and individualised management.</a:t>
            </a:r>
            <a:endParaRPr lang="en-US" sz="1550" dirty="0"/>
          </a:p>
        </p:txBody>
      </p:sp>
      <p:sp>
        <p:nvSpPr>
          <p:cNvPr id="4" name="Text 2"/>
          <p:cNvSpPr/>
          <p:nvPr/>
        </p:nvSpPr>
        <p:spPr>
          <a:xfrm>
            <a:off x="793790" y="2759035"/>
            <a:ext cx="2601873"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Goal: Symptom Relief</a:t>
            </a:r>
            <a:endParaRPr lang="en-US" sz="1950" dirty="0"/>
          </a:p>
        </p:txBody>
      </p:sp>
      <p:sp>
        <p:nvSpPr>
          <p:cNvPr id="5" name="Text 3"/>
          <p:cNvSpPr/>
          <p:nvPr/>
        </p:nvSpPr>
        <p:spPr>
          <a:xfrm>
            <a:off x="793790" y="3267551"/>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The primary aim is to restore quality of life by alleviating symptoms. HRT is not anti-ageing therapy, nor is it a lifestyle enhancement. It addresses hormone deficiency and its consequences.</a:t>
            </a:r>
            <a:endParaRPr lang="en-US" sz="1550" dirty="0"/>
          </a:p>
        </p:txBody>
      </p:sp>
      <p:sp>
        <p:nvSpPr>
          <p:cNvPr id="7" name="Text 5"/>
          <p:cNvSpPr/>
          <p:nvPr/>
        </p:nvSpPr>
        <p:spPr>
          <a:xfrm>
            <a:off x="793790" y="4649487"/>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There is no standard dose. Start with a typical regimen, then titrate based on symptom response and side effects. Some women need higher doses; others respond to lower doses. Treat the patient, not the blood test.</a:t>
            </a:r>
            <a:endParaRPr lang="en-US" sz="1550" dirty="0"/>
          </a:p>
        </p:txBody>
      </p:sp>
      <p:sp>
        <p:nvSpPr>
          <p:cNvPr id="8" name="Text 6"/>
          <p:cNvSpPr/>
          <p:nvPr/>
        </p:nvSpPr>
        <p:spPr>
          <a:xfrm>
            <a:off x="793790" y="580046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Time to Effect</a:t>
            </a:r>
            <a:endParaRPr lang="en-US" sz="1950" dirty="0"/>
          </a:p>
        </p:txBody>
      </p:sp>
      <p:sp>
        <p:nvSpPr>
          <p:cNvPr id="9" name="Text 7"/>
          <p:cNvSpPr/>
          <p:nvPr/>
        </p:nvSpPr>
        <p:spPr>
          <a:xfrm>
            <a:off x="793790" y="6308980"/>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Most women notice improvement within 2–4 weeks, but full benefit may take 3 months. Adjust therapy after an adequate trial period—not prematurely.</a:t>
            </a:r>
            <a:endParaRPr lang="en-US" sz="1550" dirty="0"/>
          </a:p>
        </p:txBody>
      </p:sp>
      <p:sp>
        <p:nvSpPr>
          <p:cNvPr id="10" name="Shape 8"/>
          <p:cNvSpPr/>
          <p:nvPr/>
        </p:nvSpPr>
        <p:spPr>
          <a:xfrm>
            <a:off x="8576310" y="4040587"/>
            <a:ext cx="5212318" cy="2902483"/>
          </a:xfrm>
          <a:prstGeom prst="roundRect">
            <a:avLst>
              <a:gd name="adj" fmla="val 2742"/>
            </a:avLst>
          </a:prstGeom>
          <a:solidFill>
            <a:srgbClr val="151617"/>
          </a:solidFill>
          <a:ln/>
        </p:spPr>
      </p:sp>
      <p:sp>
        <p:nvSpPr>
          <p:cNvPr id="11" name="Text 9"/>
          <p:cNvSpPr/>
          <p:nvPr/>
        </p:nvSpPr>
        <p:spPr>
          <a:xfrm>
            <a:off x="8925044" y="4238945"/>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What HRT Is NOT</a:t>
            </a:r>
            <a:endParaRPr lang="en-US" sz="1950" dirty="0"/>
          </a:p>
        </p:txBody>
      </p:sp>
      <p:sp>
        <p:nvSpPr>
          <p:cNvPr id="12" name="Text 10"/>
          <p:cNvSpPr/>
          <p:nvPr/>
        </p:nvSpPr>
        <p:spPr>
          <a:xfrm>
            <a:off x="8925044" y="4747461"/>
            <a:ext cx="4815602" cy="1587795"/>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FFFFFF"/>
                </a:solidFill>
                <a:latin typeface="Inter" pitchFamily="34" charset="0"/>
                <a:ea typeface="Inter" pitchFamily="34" charset="-122"/>
                <a:cs typeface="Inter" pitchFamily="34" charset="-120"/>
              </a:rPr>
              <a:t>Not a fountain of youth</a:t>
            </a:r>
            <a:endParaRPr lang="en-US" sz="1550" dirty="0"/>
          </a:p>
          <a:p>
            <a:pPr marL="342900" indent="-342900" algn="l">
              <a:lnSpc>
                <a:spcPts val="2500"/>
              </a:lnSpc>
              <a:buSzPct val="100000"/>
              <a:buChar char="•"/>
            </a:pPr>
            <a:r>
              <a:rPr lang="en-US" sz="1550" dirty="0">
                <a:solidFill>
                  <a:srgbClr val="FFFFFF"/>
                </a:solidFill>
                <a:latin typeface="Inter" pitchFamily="34" charset="0"/>
                <a:ea typeface="Inter" pitchFamily="34" charset="-122"/>
                <a:cs typeface="Inter" pitchFamily="34" charset="-120"/>
              </a:rPr>
              <a:t>Not cosmetic treatment</a:t>
            </a:r>
            <a:endParaRPr lang="en-US" sz="1550" dirty="0"/>
          </a:p>
          <a:p>
            <a:pPr marL="342900" indent="-342900" algn="l">
              <a:lnSpc>
                <a:spcPts val="2500"/>
              </a:lnSpc>
              <a:buSzPct val="100000"/>
              <a:buChar char="•"/>
            </a:pPr>
            <a:r>
              <a:rPr lang="en-US" sz="1550" dirty="0">
                <a:solidFill>
                  <a:srgbClr val="FFFFFF"/>
                </a:solidFill>
                <a:latin typeface="Inter" pitchFamily="34" charset="0"/>
                <a:ea typeface="Inter" pitchFamily="34" charset="-122"/>
                <a:cs typeface="Inter" pitchFamily="34" charset="-120"/>
              </a:rPr>
              <a:t>Not risk-free (no medication is)</a:t>
            </a:r>
            <a:endParaRPr lang="en-US" sz="1550" dirty="0"/>
          </a:p>
          <a:p>
            <a:pPr marL="342900" indent="-342900" algn="l">
              <a:lnSpc>
                <a:spcPts val="2500"/>
              </a:lnSpc>
              <a:buSzPct val="100000"/>
              <a:buChar char="•"/>
            </a:pPr>
            <a:r>
              <a:rPr lang="en-US" sz="1550" dirty="0">
                <a:solidFill>
                  <a:srgbClr val="FFFFFF"/>
                </a:solidFill>
                <a:latin typeface="Inter" pitchFamily="34" charset="0"/>
                <a:ea typeface="Inter" pitchFamily="34" charset="-122"/>
                <a:cs typeface="Inter" pitchFamily="34" charset="-120"/>
              </a:rPr>
              <a:t>Not a one-size-fits-all prescription</a:t>
            </a:r>
            <a:endParaRPr lang="en-US" sz="1550" dirty="0"/>
          </a:p>
          <a:p>
            <a:pPr marL="342900" indent="-342900" algn="l">
              <a:lnSpc>
                <a:spcPts val="2500"/>
              </a:lnSpc>
              <a:buSzPct val="100000"/>
              <a:buChar char="•"/>
            </a:pPr>
            <a:r>
              <a:rPr lang="en-US" sz="1550" dirty="0">
                <a:solidFill>
                  <a:srgbClr val="FFFFFF"/>
                </a:solidFill>
                <a:latin typeface="Inter" pitchFamily="34" charset="0"/>
                <a:ea typeface="Inter" pitchFamily="34" charset="-122"/>
                <a:cs typeface="Inter" pitchFamily="34" charset="-120"/>
              </a:rPr>
              <a:t>Not permanent—reassess regularly</a:t>
            </a:r>
            <a:endParaRPr lang="en-US" sz="1550" dirty="0"/>
          </a:p>
        </p:txBody>
      </p:sp>
      <p:sp>
        <p:nvSpPr>
          <p:cNvPr id="13" name="Text 4">
            <a:extLst>
              <a:ext uri="{FF2B5EF4-FFF2-40B4-BE49-F238E27FC236}">
                <a16:creationId xmlns:a16="http://schemas.microsoft.com/office/drawing/2014/main" id="{4ADE9DDD-0979-5133-F7A8-E6A2B352FCB0}"/>
              </a:ext>
            </a:extLst>
          </p:cNvPr>
          <p:cNvSpPr/>
          <p:nvPr/>
        </p:nvSpPr>
        <p:spPr>
          <a:xfrm>
            <a:off x="793790" y="4296050"/>
            <a:ext cx="260282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Individualised Dosing</a:t>
            </a:r>
            <a:endParaRPr lang="en-US" sz="1950" dirty="0"/>
          </a:p>
        </p:txBody>
      </p:sp>
      <p:pic>
        <p:nvPicPr>
          <p:cNvPr id="14" name="Picture 13" descr="A logo with text overlay&#10;&#10;Description automatically generated">
            <a:extLst>
              <a:ext uri="{FF2B5EF4-FFF2-40B4-BE49-F238E27FC236}">
                <a16:creationId xmlns:a16="http://schemas.microsoft.com/office/drawing/2014/main" id="{7B690840-D001-0525-3A3D-97D4B8E0C533}"/>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94253" y="700921"/>
            <a:ext cx="9021366" cy="542330"/>
          </a:xfrm>
          <a:prstGeom prst="rect">
            <a:avLst/>
          </a:prstGeom>
          <a:noFill/>
          <a:ln/>
        </p:spPr>
        <p:txBody>
          <a:bodyPr wrap="none" lIns="0" tIns="0" rIns="0" bIns="0" rtlCol="0" anchor="t"/>
          <a:lstStyle/>
          <a:p>
            <a:pPr marL="0" indent="0" algn="l">
              <a:lnSpc>
                <a:spcPts val="4250"/>
              </a:lnSpc>
              <a:buNone/>
            </a:pPr>
            <a:r>
              <a:rPr lang="en-US" sz="3400" b="1" dirty="0">
                <a:solidFill>
                  <a:srgbClr val="151617"/>
                </a:solidFill>
                <a:latin typeface="Inter Bold" pitchFamily="34" charset="0"/>
                <a:ea typeface="Inter Bold" pitchFamily="34" charset="-122"/>
                <a:cs typeface="Inter Bold" pitchFamily="34" charset="-120"/>
              </a:rPr>
              <a:t>Oestrogen Options: Clinical Decision Logic</a:t>
            </a:r>
            <a:endParaRPr lang="en-US" sz="3400" dirty="0"/>
          </a:p>
        </p:txBody>
      </p:sp>
      <p:sp>
        <p:nvSpPr>
          <p:cNvPr id="3" name="Text 1"/>
          <p:cNvSpPr/>
          <p:nvPr/>
        </p:nvSpPr>
        <p:spPr>
          <a:xfrm>
            <a:off x="694253" y="1546741"/>
            <a:ext cx="13241893" cy="520541"/>
          </a:xfrm>
          <a:prstGeom prst="rect">
            <a:avLst/>
          </a:prstGeom>
          <a:noFill/>
          <a:ln/>
        </p:spPr>
        <p:txBody>
          <a:bodyPr wrap="square" lIns="0" tIns="0" rIns="0" bIns="0" rtlCol="0" anchor="t"/>
          <a:lstStyle/>
          <a:p>
            <a:pPr marL="0" indent="0" algn="l">
              <a:lnSpc>
                <a:spcPts val="2000"/>
              </a:lnSpc>
              <a:buNone/>
            </a:pPr>
            <a:r>
              <a:rPr lang="en-US" sz="1350" dirty="0">
                <a:solidFill>
                  <a:srgbClr val="151617"/>
                </a:solidFill>
                <a:latin typeface="Inter" pitchFamily="34" charset="0"/>
                <a:ea typeface="Inter" pitchFamily="34" charset="-122"/>
                <a:cs typeface="Inter" pitchFamily="34" charset="-120"/>
              </a:rPr>
              <a:t>Choosing the right oestrogen formulation depends on patient factors, VTE risk, cardiovascular health, and preference. Transdermal routes are preferred in most cases.</a:t>
            </a:r>
            <a:endParaRPr lang="en-US" sz="1350" dirty="0"/>
          </a:p>
        </p:txBody>
      </p:sp>
      <p:pic>
        <p:nvPicPr>
          <p:cNvPr id="4" name="Image 0" descr="preencoded.png"/>
          <p:cNvPicPr>
            <a:picLocks noChangeAspect="1"/>
          </p:cNvPicPr>
          <p:nvPr/>
        </p:nvPicPr>
        <p:blipFill>
          <a:blip r:embed="rId3"/>
          <a:stretch>
            <a:fillRect/>
          </a:stretch>
        </p:blipFill>
        <p:spPr>
          <a:xfrm>
            <a:off x="694253" y="2238018"/>
            <a:ext cx="2280999" cy="1409700"/>
          </a:xfrm>
          <a:prstGeom prst="rect">
            <a:avLst/>
          </a:prstGeom>
        </p:spPr>
      </p:pic>
      <p:sp>
        <p:nvSpPr>
          <p:cNvPr id="5" name="Text 2"/>
          <p:cNvSpPr/>
          <p:nvPr/>
        </p:nvSpPr>
        <p:spPr>
          <a:xfrm>
            <a:off x="694253" y="3837384"/>
            <a:ext cx="2244923" cy="271105"/>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Transdermal Patches</a:t>
            </a:r>
            <a:endParaRPr lang="en-US" sz="1700" dirty="0"/>
          </a:p>
        </p:txBody>
      </p:sp>
      <p:sp>
        <p:nvSpPr>
          <p:cNvPr id="6" name="Text 3"/>
          <p:cNvSpPr/>
          <p:nvPr/>
        </p:nvSpPr>
        <p:spPr>
          <a:xfrm>
            <a:off x="694253" y="4199453"/>
            <a:ext cx="3168134" cy="1561624"/>
          </a:xfrm>
          <a:prstGeom prst="rect">
            <a:avLst/>
          </a:prstGeom>
          <a:noFill/>
          <a:ln/>
        </p:spPr>
        <p:txBody>
          <a:bodyPr wrap="square" lIns="0" tIns="0" rIns="0" bIns="0" rtlCol="0" anchor="t"/>
          <a:lstStyle/>
          <a:p>
            <a:pPr marL="0" indent="0" algn="l">
              <a:lnSpc>
                <a:spcPts val="2000"/>
              </a:lnSpc>
              <a:buNone/>
            </a:pPr>
            <a:r>
              <a:rPr lang="en-US" sz="1350" dirty="0">
                <a:solidFill>
                  <a:srgbClr val="151617"/>
                </a:solidFill>
                <a:latin typeface="Inter" pitchFamily="34" charset="0"/>
                <a:ea typeface="Inter" pitchFamily="34" charset="-122"/>
                <a:cs typeface="Inter" pitchFamily="34" charset="-120"/>
              </a:rPr>
              <a:t>Applied twice weekly. Provide steady hormone levels, avoid hepatic first-pass metabolism, and carry lower VTE risk than oral oestrogen. Preferred for women with VTE risk factors, migraine, or obesity (BMI &gt;30).</a:t>
            </a:r>
            <a:endParaRPr lang="en-US" sz="1350" dirty="0"/>
          </a:p>
        </p:txBody>
      </p:sp>
      <p:pic>
        <p:nvPicPr>
          <p:cNvPr id="7" name="Image 1" descr="preencoded.png"/>
          <p:cNvPicPr>
            <a:picLocks noChangeAspect="1"/>
          </p:cNvPicPr>
          <p:nvPr/>
        </p:nvPicPr>
        <p:blipFill>
          <a:blip r:embed="rId4"/>
          <a:stretch>
            <a:fillRect/>
          </a:stretch>
        </p:blipFill>
        <p:spPr>
          <a:xfrm>
            <a:off x="4052054" y="2238018"/>
            <a:ext cx="2281118" cy="1409819"/>
          </a:xfrm>
          <a:prstGeom prst="rect">
            <a:avLst/>
          </a:prstGeom>
        </p:spPr>
      </p:pic>
      <p:sp>
        <p:nvSpPr>
          <p:cNvPr id="8" name="Text 4"/>
          <p:cNvSpPr/>
          <p:nvPr/>
        </p:nvSpPr>
        <p:spPr>
          <a:xfrm>
            <a:off x="4052054" y="3837503"/>
            <a:ext cx="2169557" cy="271105"/>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Transdermal Gels</a:t>
            </a:r>
            <a:endParaRPr lang="en-US" sz="1700" dirty="0"/>
          </a:p>
        </p:txBody>
      </p:sp>
      <p:sp>
        <p:nvSpPr>
          <p:cNvPr id="9" name="Text 5"/>
          <p:cNvSpPr/>
          <p:nvPr/>
        </p:nvSpPr>
        <p:spPr>
          <a:xfrm>
            <a:off x="4052054" y="4199573"/>
            <a:ext cx="3168253" cy="1821894"/>
          </a:xfrm>
          <a:prstGeom prst="rect">
            <a:avLst/>
          </a:prstGeom>
          <a:noFill/>
          <a:ln/>
        </p:spPr>
        <p:txBody>
          <a:bodyPr wrap="square" lIns="0" tIns="0" rIns="0" bIns="0" rtlCol="0" anchor="t"/>
          <a:lstStyle/>
          <a:p>
            <a:pPr marL="0" indent="0" algn="l">
              <a:lnSpc>
                <a:spcPts val="2000"/>
              </a:lnSpc>
              <a:buNone/>
            </a:pPr>
            <a:r>
              <a:rPr lang="en-US" sz="1350" dirty="0">
                <a:solidFill>
                  <a:srgbClr val="151617"/>
                </a:solidFill>
                <a:latin typeface="Inter" pitchFamily="34" charset="0"/>
                <a:ea typeface="Inter" pitchFamily="34" charset="-122"/>
                <a:cs typeface="Inter" pitchFamily="34" charset="-120"/>
              </a:rPr>
              <a:t>Applied daily to skin. Allow dose flexibility (easy to titrate up or down). Share the same VTE advantage as patches. Useful when patches cause skin irritation. Ensure application to different sites and avoid transfer to others.</a:t>
            </a:r>
            <a:endParaRPr lang="en-US" sz="1350" dirty="0"/>
          </a:p>
        </p:txBody>
      </p:sp>
      <p:pic>
        <p:nvPicPr>
          <p:cNvPr id="10" name="Image 2" descr="preencoded.png"/>
          <p:cNvPicPr>
            <a:picLocks noChangeAspect="1"/>
          </p:cNvPicPr>
          <p:nvPr/>
        </p:nvPicPr>
        <p:blipFill>
          <a:blip r:embed="rId5"/>
          <a:stretch>
            <a:fillRect/>
          </a:stretch>
        </p:blipFill>
        <p:spPr>
          <a:xfrm>
            <a:off x="7409974" y="2238018"/>
            <a:ext cx="2281118" cy="1409819"/>
          </a:xfrm>
          <a:prstGeom prst="rect">
            <a:avLst/>
          </a:prstGeom>
        </p:spPr>
      </p:pic>
      <p:sp>
        <p:nvSpPr>
          <p:cNvPr id="11" name="Text 6"/>
          <p:cNvSpPr/>
          <p:nvPr/>
        </p:nvSpPr>
        <p:spPr>
          <a:xfrm>
            <a:off x="7409974" y="3837503"/>
            <a:ext cx="2169557" cy="271105"/>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Transdermal Sprays</a:t>
            </a:r>
            <a:endParaRPr lang="en-US" sz="1700" dirty="0"/>
          </a:p>
        </p:txBody>
      </p:sp>
      <p:sp>
        <p:nvSpPr>
          <p:cNvPr id="12" name="Text 7"/>
          <p:cNvSpPr/>
          <p:nvPr/>
        </p:nvSpPr>
        <p:spPr>
          <a:xfrm>
            <a:off x="7409974" y="4199573"/>
            <a:ext cx="3168253" cy="1561624"/>
          </a:xfrm>
          <a:prstGeom prst="rect">
            <a:avLst/>
          </a:prstGeom>
          <a:noFill/>
          <a:ln/>
        </p:spPr>
        <p:txBody>
          <a:bodyPr wrap="square" lIns="0" tIns="0" rIns="0" bIns="0" rtlCol="0" anchor="t"/>
          <a:lstStyle/>
          <a:p>
            <a:pPr marL="0" indent="0" algn="l">
              <a:lnSpc>
                <a:spcPts val="2000"/>
              </a:lnSpc>
              <a:buNone/>
            </a:pPr>
            <a:r>
              <a:rPr lang="en-US" sz="1350" dirty="0">
                <a:solidFill>
                  <a:srgbClr val="151617"/>
                </a:solidFill>
                <a:latin typeface="Inter" pitchFamily="34" charset="0"/>
                <a:ea typeface="Inter" pitchFamily="34" charset="-122"/>
                <a:cs typeface="Inter" pitchFamily="34" charset="-120"/>
              </a:rPr>
              <a:t>Applied daily. Discreet and convenient. Allow fine dose adjustments. Dry quickly and avoid skin irritation seen with patches. Ideal for women who dislike gels or patches.</a:t>
            </a:r>
            <a:endParaRPr lang="en-US" sz="1350" dirty="0"/>
          </a:p>
        </p:txBody>
      </p:sp>
      <p:pic>
        <p:nvPicPr>
          <p:cNvPr id="13" name="Image 3" descr="preencoded.png"/>
          <p:cNvPicPr>
            <a:picLocks noChangeAspect="1"/>
          </p:cNvPicPr>
          <p:nvPr/>
        </p:nvPicPr>
        <p:blipFill>
          <a:blip r:embed="rId6"/>
          <a:stretch>
            <a:fillRect/>
          </a:stretch>
        </p:blipFill>
        <p:spPr>
          <a:xfrm>
            <a:off x="10767893" y="2238018"/>
            <a:ext cx="2281118" cy="1409819"/>
          </a:xfrm>
          <a:prstGeom prst="rect">
            <a:avLst/>
          </a:prstGeom>
        </p:spPr>
      </p:pic>
      <p:sp>
        <p:nvSpPr>
          <p:cNvPr id="14" name="Text 8"/>
          <p:cNvSpPr/>
          <p:nvPr/>
        </p:nvSpPr>
        <p:spPr>
          <a:xfrm>
            <a:off x="10767893" y="3837503"/>
            <a:ext cx="2169557" cy="271105"/>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Oral Oestrogen</a:t>
            </a:r>
            <a:endParaRPr lang="en-US" sz="1700" dirty="0"/>
          </a:p>
        </p:txBody>
      </p:sp>
      <p:sp>
        <p:nvSpPr>
          <p:cNvPr id="15" name="Text 9"/>
          <p:cNvSpPr/>
          <p:nvPr/>
        </p:nvSpPr>
        <p:spPr>
          <a:xfrm>
            <a:off x="10767893" y="4199573"/>
            <a:ext cx="3168253" cy="1821894"/>
          </a:xfrm>
          <a:prstGeom prst="rect">
            <a:avLst/>
          </a:prstGeom>
          <a:noFill/>
          <a:ln/>
        </p:spPr>
        <p:txBody>
          <a:bodyPr wrap="square" lIns="0" tIns="0" rIns="0" bIns="0" rtlCol="0" anchor="t"/>
          <a:lstStyle/>
          <a:p>
            <a:pPr marL="0" indent="0" algn="l">
              <a:lnSpc>
                <a:spcPts val="2000"/>
              </a:lnSpc>
              <a:buNone/>
            </a:pPr>
            <a:r>
              <a:rPr lang="en-US" sz="1350" dirty="0">
                <a:solidFill>
                  <a:srgbClr val="151617"/>
                </a:solidFill>
                <a:latin typeface="Inter" pitchFamily="34" charset="0"/>
                <a:ea typeface="Inter" pitchFamily="34" charset="-122"/>
                <a:cs typeface="Inter" pitchFamily="34" charset="-120"/>
              </a:rPr>
              <a:t>Taken daily. Convenient but undergoes hepatic first-pass metabolism, increasing VTE risk and affecting clotting factors. Reserve for women without VTE or cardiovascular risk factors. Not first-line in most guidelines.</a:t>
            </a:r>
            <a:endParaRPr lang="en-US" sz="1350" dirty="0"/>
          </a:p>
        </p:txBody>
      </p:sp>
      <p:sp>
        <p:nvSpPr>
          <p:cNvPr id="16" name="Text 10"/>
          <p:cNvSpPr/>
          <p:nvPr/>
        </p:nvSpPr>
        <p:spPr>
          <a:xfrm>
            <a:off x="694253" y="6249114"/>
            <a:ext cx="3165277" cy="271105"/>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Why Transdermal Is Preferred</a:t>
            </a:r>
            <a:endParaRPr lang="en-US" sz="1700" dirty="0"/>
          </a:p>
        </p:txBody>
      </p:sp>
      <p:sp>
        <p:nvSpPr>
          <p:cNvPr id="17" name="Text 11"/>
          <p:cNvSpPr/>
          <p:nvPr/>
        </p:nvSpPr>
        <p:spPr>
          <a:xfrm>
            <a:off x="694253" y="6747867"/>
            <a:ext cx="13241893" cy="780812"/>
          </a:xfrm>
          <a:prstGeom prst="rect">
            <a:avLst/>
          </a:prstGeom>
          <a:noFill/>
          <a:ln/>
        </p:spPr>
        <p:txBody>
          <a:bodyPr wrap="square" lIns="0" tIns="0" rIns="0" bIns="0" rtlCol="0" anchor="t"/>
          <a:lstStyle/>
          <a:p>
            <a:pPr marL="0" indent="0" algn="l">
              <a:lnSpc>
                <a:spcPts val="2000"/>
              </a:lnSpc>
              <a:buNone/>
            </a:pPr>
            <a:r>
              <a:rPr lang="en-US" sz="1350" dirty="0">
                <a:solidFill>
                  <a:srgbClr val="151617"/>
                </a:solidFill>
                <a:latin typeface="Inter" pitchFamily="34" charset="0"/>
                <a:ea typeface="Inter" pitchFamily="34" charset="-122"/>
                <a:cs typeface="Inter" pitchFamily="34" charset="-120"/>
              </a:rPr>
              <a:t>Transdermal oestrogen bypasses the liver, avoiding the increase in clotting factors and VTE risk associated with oral oestrogen. It provides more stable blood levels, reducing symptom fluctuation. NICE NG23 recommends transdermal oestrogen as first-line for all women, particularly those with cardiovascular or thrombotic risk.</a:t>
            </a:r>
            <a:endParaRPr lang="en-US" sz="1350" dirty="0"/>
          </a:p>
        </p:txBody>
      </p:sp>
      <p:pic>
        <p:nvPicPr>
          <p:cNvPr id="18" name="Picture 17" descr="A logo with text overlay&#10;&#10;Description automatically generated">
            <a:extLst>
              <a:ext uri="{FF2B5EF4-FFF2-40B4-BE49-F238E27FC236}">
                <a16:creationId xmlns:a16="http://schemas.microsoft.com/office/drawing/2014/main" id="{C83413FE-C8AB-862F-F9A3-83240C251C6E}"/>
              </a:ext>
            </a:extLst>
          </p:cNvPr>
          <p:cNvPicPr>
            <a:picLocks noChangeAspect="1"/>
          </p:cNvPicPr>
          <p:nvPr/>
        </p:nvPicPr>
        <p:blipFill>
          <a:blip r:embed="rId7"/>
          <a:stretch>
            <a:fillRect/>
          </a:stretch>
        </p:blipFill>
        <p:spPr>
          <a:xfrm>
            <a:off x="10816627" y="-863144"/>
            <a:ext cx="3381018" cy="338101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917258" y="1250990"/>
            <a:ext cx="10444996" cy="506968"/>
          </a:xfrm>
          <a:prstGeom prst="rect">
            <a:avLst/>
          </a:prstGeom>
          <a:noFill/>
          <a:ln/>
        </p:spPr>
        <p:txBody>
          <a:bodyPr wrap="none" lIns="0" tIns="0" rIns="0" bIns="0" rtlCol="0" anchor="t"/>
          <a:lstStyle/>
          <a:p>
            <a:pPr marL="0" indent="0" algn="l">
              <a:lnSpc>
                <a:spcPts val="3950"/>
              </a:lnSpc>
              <a:buNone/>
            </a:pPr>
            <a:r>
              <a:rPr lang="en-US" sz="3150" b="1" dirty="0">
                <a:solidFill>
                  <a:srgbClr val="151617"/>
                </a:solidFill>
                <a:latin typeface="Inter Bold" pitchFamily="34" charset="0"/>
                <a:ea typeface="Inter Bold" pitchFamily="34" charset="-122"/>
                <a:cs typeface="Inter Bold" pitchFamily="34" charset="-120"/>
              </a:rPr>
              <a:t>Progestogen Essentials: Protecting the Endometrium</a:t>
            </a:r>
            <a:endParaRPr lang="en-US" sz="3150" dirty="0"/>
          </a:p>
        </p:txBody>
      </p:sp>
      <p:sp>
        <p:nvSpPr>
          <p:cNvPr id="3" name="Text 1"/>
          <p:cNvSpPr/>
          <p:nvPr/>
        </p:nvSpPr>
        <p:spPr>
          <a:xfrm>
            <a:off x="917258" y="2023229"/>
            <a:ext cx="12795766" cy="471726"/>
          </a:xfrm>
          <a:prstGeom prst="rect">
            <a:avLst/>
          </a:prstGeom>
          <a:noFill/>
          <a:ln/>
        </p:spPr>
        <p:txBody>
          <a:bodyPr wrap="square" lIns="0" tIns="0" rIns="0" bIns="0" rtlCol="0" anchor="t"/>
          <a:lstStyle/>
          <a:p>
            <a:pPr marL="0" indent="0" algn="l">
              <a:lnSpc>
                <a:spcPts val="1850"/>
              </a:lnSpc>
              <a:buNone/>
            </a:pPr>
            <a:r>
              <a:rPr lang="en-US" sz="1250" dirty="0">
                <a:solidFill>
                  <a:srgbClr val="151617"/>
                </a:solidFill>
                <a:latin typeface="Inter" pitchFamily="34" charset="0"/>
                <a:ea typeface="Inter" pitchFamily="34" charset="-122"/>
                <a:cs typeface="Inter" pitchFamily="34" charset="-120"/>
              </a:rPr>
              <a:t>Any woman with a uterus taking systemic oestrogen requires progestogen to prevent endometrial hyperplasia and malignancy. Understanding the options ensures safe, effective prescribing.</a:t>
            </a:r>
            <a:endParaRPr lang="en-US" sz="1250" dirty="0"/>
          </a:p>
        </p:txBody>
      </p:sp>
      <p:sp>
        <p:nvSpPr>
          <p:cNvPr id="4" name="Text 2"/>
          <p:cNvSpPr/>
          <p:nvPr/>
        </p:nvSpPr>
        <p:spPr>
          <a:xfrm>
            <a:off x="917258" y="2693908"/>
            <a:ext cx="3301722" cy="25360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Endometrial Protection Principles</a:t>
            </a:r>
            <a:endParaRPr lang="en-US" sz="1550" dirty="0"/>
          </a:p>
        </p:txBody>
      </p:sp>
      <p:sp>
        <p:nvSpPr>
          <p:cNvPr id="5" name="Text 3"/>
          <p:cNvSpPr/>
          <p:nvPr/>
        </p:nvSpPr>
        <p:spPr>
          <a:xfrm>
            <a:off x="917258" y="3146465"/>
            <a:ext cx="12795766" cy="471726"/>
          </a:xfrm>
          <a:prstGeom prst="rect">
            <a:avLst/>
          </a:prstGeom>
          <a:noFill/>
          <a:ln/>
        </p:spPr>
        <p:txBody>
          <a:bodyPr wrap="square" lIns="0" tIns="0" rIns="0" bIns="0" rtlCol="0" anchor="t"/>
          <a:lstStyle/>
          <a:p>
            <a:pPr marL="0" indent="0" algn="l">
              <a:lnSpc>
                <a:spcPts val="1850"/>
              </a:lnSpc>
              <a:buNone/>
            </a:pPr>
            <a:r>
              <a:rPr lang="en-US" sz="1250" dirty="0">
                <a:solidFill>
                  <a:srgbClr val="151617"/>
                </a:solidFill>
                <a:latin typeface="Inter" pitchFamily="34" charset="0"/>
                <a:ea typeface="Inter" pitchFamily="34" charset="-122"/>
                <a:cs typeface="Inter" pitchFamily="34" charset="-120"/>
              </a:rPr>
              <a:t>Unopposed oestrogen stimulates endometrial proliferation, increasing cancer risk. Progestogen opposes this effect, causing endometrial shedding (if cyclical) or atrophy (if continuous). Adequate duration and dose are essential—typically 12–14 days cyclically or daily for continuous regimens.</a:t>
            </a:r>
            <a:endParaRPr lang="en-US" sz="1250" dirty="0"/>
          </a:p>
        </p:txBody>
      </p:sp>
      <p:sp>
        <p:nvSpPr>
          <p:cNvPr id="6" name="Shape 4"/>
          <p:cNvSpPr/>
          <p:nvPr/>
        </p:nvSpPr>
        <p:spPr>
          <a:xfrm>
            <a:off x="917258" y="3767376"/>
            <a:ext cx="4176832" cy="2087880"/>
          </a:xfrm>
          <a:prstGeom prst="roundRect">
            <a:avLst>
              <a:gd name="adj" fmla="val 3264"/>
            </a:avLst>
          </a:prstGeom>
          <a:solidFill>
            <a:srgbClr val="E4E6E7"/>
          </a:solidFill>
          <a:ln w="7620">
            <a:solidFill>
              <a:srgbClr val="CACCCD"/>
            </a:solidFill>
            <a:prstDash val="solid"/>
          </a:ln>
        </p:spPr>
      </p:sp>
      <p:sp>
        <p:nvSpPr>
          <p:cNvPr id="7" name="Text 5"/>
          <p:cNvSpPr/>
          <p:nvPr/>
        </p:nvSpPr>
        <p:spPr>
          <a:xfrm>
            <a:off x="1087041" y="3937159"/>
            <a:ext cx="3801547" cy="25360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Micronised Progesterone (Utrogestan)</a:t>
            </a:r>
            <a:endParaRPr lang="en-US" sz="1550" dirty="0"/>
          </a:p>
        </p:txBody>
      </p:sp>
      <p:sp>
        <p:nvSpPr>
          <p:cNvPr id="8" name="Text 6"/>
          <p:cNvSpPr/>
          <p:nvPr/>
        </p:nvSpPr>
        <p:spPr>
          <a:xfrm>
            <a:off x="1087041" y="4270296"/>
            <a:ext cx="3837265" cy="1415177"/>
          </a:xfrm>
          <a:prstGeom prst="rect">
            <a:avLst/>
          </a:prstGeom>
          <a:noFill/>
          <a:ln/>
        </p:spPr>
        <p:txBody>
          <a:bodyPr wrap="square" lIns="0" tIns="0" rIns="0" bIns="0" rtlCol="0" anchor="t"/>
          <a:lstStyle/>
          <a:p>
            <a:pPr marL="0" indent="0" algn="l">
              <a:lnSpc>
                <a:spcPts val="1850"/>
              </a:lnSpc>
              <a:buNone/>
            </a:pPr>
            <a:r>
              <a:rPr lang="en-US" sz="1250" dirty="0">
                <a:solidFill>
                  <a:srgbClr val="151617"/>
                </a:solidFill>
                <a:latin typeface="Inter" pitchFamily="34" charset="0"/>
                <a:ea typeface="Inter" pitchFamily="34" charset="-122"/>
                <a:cs typeface="Inter" pitchFamily="34" charset="-120"/>
              </a:rPr>
              <a:t>Body-identical progesterone. Taken orally at night (200 mg). Preferred due to neutral effects on breast cancer risk compared to synthetic progestogens. Causes drowsiness—counsel patients to take at bedtime. Does not oppose oestrogen's cardiovascular benefits.</a:t>
            </a:r>
            <a:endParaRPr lang="en-US" sz="1250" dirty="0"/>
          </a:p>
        </p:txBody>
      </p:sp>
      <p:sp>
        <p:nvSpPr>
          <p:cNvPr id="9" name="Shape 7"/>
          <p:cNvSpPr/>
          <p:nvPr/>
        </p:nvSpPr>
        <p:spPr>
          <a:xfrm>
            <a:off x="5226725" y="3767376"/>
            <a:ext cx="4176832" cy="2087880"/>
          </a:xfrm>
          <a:prstGeom prst="roundRect">
            <a:avLst>
              <a:gd name="adj" fmla="val 3264"/>
            </a:avLst>
          </a:prstGeom>
          <a:solidFill>
            <a:srgbClr val="E4E6E7"/>
          </a:solidFill>
          <a:ln w="7620">
            <a:solidFill>
              <a:srgbClr val="CACCCD"/>
            </a:solidFill>
            <a:prstDash val="solid"/>
          </a:ln>
        </p:spPr>
      </p:sp>
      <p:sp>
        <p:nvSpPr>
          <p:cNvPr id="10" name="Text 8"/>
          <p:cNvSpPr/>
          <p:nvPr/>
        </p:nvSpPr>
        <p:spPr>
          <a:xfrm>
            <a:off x="5396508" y="3937159"/>
            <a:ext cx="2769275" cy="25360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Levonorgestrel IUS (Mirena)</a:t>
            </a:r>
            <a:endParaRPr lang="en-US" sz="1550" dirty="0"/>
          </a:p>
        </p:txBody>
      </p:sp>
      <p:sp>
        <p:nvSpPr>
          <p:cNvPr id="11" name="Text 9"/>
          <p:cNvSpPr/>
          <p:nvPr/>
        </p:nvSpPr>
        <p:spPr>
          <a:xfrm>
            <a:off x="5396508" y="4270296"/>
            <a:ext cx="3837265" cy="1415177"/>
          </a:xfrm>
          <a:prstGeom prst="rect">
            <a:avLst/>
          </a:prstGeom>
          <a:noFill/>
          <a:ln/>
        </p:spPr>
        <p:txBody>
          <a:bodyPr wrap="square" lIns="0" tIns="0" rIns="0" bIns="0" rtlCol="0" anchor="t"/>
          <a:lstStyle/>
          <a:p>
            <a:pPr marL="0" indent="0" algn="l">
              <a:lnSpc>
                <a:spcPts val="1850"/>
              </a:lnSpc>
              <a:buNone/>
            </a:pPr>
            <a:r>
              <a:rPr lang="en-US" sz="1250" dirty="0">
                <a:solidFill>
                  <a:srgbClr val="151617"/>
                </a:solidFill>
                <a:latin typeface="Inter" pitchFamily="34" charset="0"/>
                <a:ea typeface="Inter" pitchFamily="34" charset="-122"/>
                <a:cs typeface="Inter" pitchFamily="34" charset="-120"/>
              </a:rPr>
              <a:t>Intrauterine system providing local progestogen. Highly effective endometrial protection with minimal systemic absorption. Lasts 5 years. Ideal for women wanting contraception alongside HRT or those with problematic bleeding. May cause initial irregular bleeding.</a:t>
            </a:r>
            <a:endParaRPr lang="en-US" sz="1250" dirty="0"/>
          </a:p>
        </p:txBody>
      </p:sp>
      <p:sp>
        <p:nvSpPr>
          <p:cNvPr id="12" name="Shape 10"/>
          <p:cNvSpPr/>
          <p:nvPr/>
        </p:nvSpPr>
        <p:spPr>
          <a:xfrm>
            <a:off x="9536192" y="3767376"/>
            <a:ext cx="4176832" cy="2087880"/>
          </a:xfrm>
          <a:prstGeom prst="roundRect">
            <a:avLst>
              <a:gd name="adj" fmla="val 3264"/>
            </a:avLst>
          </a:prstGeom>
          <a:solidFill>
            <a:srgbClr val="E4E6E7"/>
          </a:solidFill>
          <a:ln w="7620">
            <a:solidFill>
              <a:srgbClr val="CACCCD"/>
            </a:solidFill>
            <a:prstDash val="solid"/>
          </a:ln>
        </p:spPr>
      </p:sp>
      <p:sp>
        <p:nvSpPr>
          <p:cNvPr id="13" name="Text 11"/>
          <p:cNvSpPr/>
          <p:nvPr/>
        </p:nvSpPr>
        <p:spPr>
          <a:xfrm>
            <a:off x="9705975" y="3937159"/>
            <a:ext cx="2380536" cy="25360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Synthetic Progestogens</a:t>
            </a:r>
            <a:endParaRPr lang="en-US" sz="1550" dirty="0"/>
          </a:p>
        </p:txBody>
      </p:sp>
      <p:sp>
        <p:nvSpPr>
          <p:cNvPr id="14" name="Text 12"/>
          <p:cNvSpPr/>
          <p:nvPr/>
        </p:nvSpPr>
        <p:spPr>
          <a:xfrm>
            <a:off x="9705975" y="4270296"/>
            <a:ext cx="3837265" cy="1415177"/>
          </a:xfrm>
          <a:prstGeom prst="rect">
            <a:avLst/>
          </a:prstGeom>
          <a:noFill/>
          <a:ln/>
        </p:spPr>
        <p:txBody>
          <a:bodyPr wrap="square" lIns="0" tIns="0" rIns="0" bIns="0" rtlCol="0" anchor="t"/>
          <a:lstStyle/>
          <a:p>
            <a:pPr marL="0" indent="0" algn="l">
              <a:lnSpc>
                <a:spcPts val="1850"/>
              </a:lnSpc>
              <a:buNone/>
            </a:pPr>
            <a:r>
              <a:rPr lang="en-US" sz="1250" dirty="0">
                <a:solidFill>
                  <a:srgbClr val="151617"/>
                </a:solidFill>
                <a:latin typeface="Inter" pitchFamily="34" charset="0"/>
                <a:ea typeface="Inter" pitchFamily="34" charset="-122"/>
                <a:cs typeface="Inter" pitchFamily="34" charset="-120"/>
              </a:rPr>
              <a:t>Norethisterone, dydrogesterone, medroxyprogesterone. Effective but associated with slightly increased breast cancer risk. Use when micronised progesterone is contraindicated or not tolerated. Less favourable metabolic profile.</a:t>
            </a:r>
            <a:endParaRPr lang="en-US" sz="1250" dirty="0"/>
          </a:p>
        </p:txBody>
      </p:sp>
      <p:sp>
        <p:nvSpPr>
          <p:cNvPr id="15" name="Text 13"/>
          <p:cNvSpPr/>
          <p:nvPr/>
        </p:nvSpPr>
        <p:spPr>
          <a:xfrm>
            <a:off x="917258" y="6054209"/>
            <a:ext cx="2210872" cy="25360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Bleeding Expectations</a:t>
            </a:r>
            <a:endParaRPr lang="en-US" sz="1550" dirty="0"/>
          </a:p>
        </p:txBody>
      </p:sp>
      <p:sp>
        <p:nvSpPr>
          <p:cNvPr id="16" name="Text 14"/>
          <p:cNvSpPr/>
          <p:nvPr/>
        </p:nvSpPr>
        <p:spPr>
          <a:xfrm>
            <a:off x="917258" y="6506766"/>
            <a:ext cx="12795766" cy="471726"/>
          </a:xfrm>
          <a:prstGeom prst="rect">
            <a:avLst/>
          </a:prstGeom>
          <a:noFill/>
          <a:ln/>
        </p:spPr>
        <p:txBody>
          <a:bodyPr wrap="square" lIns="0" tIns="0" rIns="0" bIns="0" rtlCol="0" anchor="t"/>
          <a:lstStyle/>
          <a:p>
            <a:pPr marL="0" indent="0" algn="l">
              <a:lnSpc>
                <a:spcPts val="1850"/>
              </a:lnSpc>
              <a:buNone/>
            </a:pPr>
            <a:r>
              <a:rPr lang="en-US" sz="1250" dirty="0">
                <a:solidFill>
                  <a:srgbClr val="151617"/>
                </a:solidFill>
                <a:latin typeface="Inter" pitchFamily="34" charset="0"/>
                <a:ea typeface="Inter" pitchFamily="34" charset="-122"/>
                <a:cs typeface="Inter" pitchFamily="34" charset="-120"/>
              </a:rPr>
              <a:t>Sequential regimens cause predictable withdrawal bleeds. Continuous regimens should result in amenorrhoea after 4–6 months, although irregular bleeding is common initially. Investigate unexpected or heavy bleeding—it may indicate inadequate progestogen dosing, polyps, or hyperplasia.</a:t>
            </a:r>
            <a:endParaRPr lang="en-US" sz="1250" dirty="0"/>
          </a:p>
        </p:txBody>
      </p:sp>
      <p:pic>
        <p:nvPicPr>
          <p:cNvPr id="17" name="Picture 16" descr="A logo with text overlay&#10;&#10;Description automatically generated">
            <a:extLst>
              <a:ext uri="{FF2B5EF4-FFF2-40B4-BE49-F238E27FC236}">
                <a16:creationId xmlns:a16="http://schemas.microsoft.com/office/drawing/2014/main" id="{DB8207E8-259E-72B8-17D9-B55A26FA8513}"/>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1077873" y="1302782"/>
            <a:ext cx="10558701" cy="494348"/>
          </a:xfrm>
          <a:prstGeom prst="rect">
            <a:avLst/>
          </a:prstGeom>
          <a:noFill/>
          <a:ln/>
        </p:spPr>
        <p:txBody>
          <a:bodyPr wrap="none" lIns="0" tIns="0" rIns="0" bIns="0" rtlCol="0" anchor="t"/>
          <a:lstStyle/>
          <a:p>
            <a:pPr marL="0" indent="0" algn="l">
              <a:lnSpc>
                <a:spcPts val="3850"/>
              </a:lnSpc>
              <a:buNone/>
            </a:pPr>
            <a:r>
              <a:rPr lang="en-US" sz="3100" b="1" dirty="0">
                <a:solidFill>
                  <a:srgbClr val="151617"/>
                </a:solidFill>
                <a:latin typeface="Inter Bold" pitchFamily="34" charset="0"/>
                <a:ea typeface="Inter Bold" pitchFamily="34" charset="-122"/>
                <a:cs typeface="Inter Bold" pitchFamily="34" charset="-120"/>
              </a:rPr>
              <a:t>Understanding Risks: Evidence-Based Communication</a:t>
            </a:r>
            <a:endParaRPr lang="en-US" sz="3100" dirty="0"/>
          </a:p>
        </p:txBody>
      </p:sp>
      <p:sp>
        <p:nvSpPr>
          <p:cNvPr id="3" name="Text 1"/>
          <p:cNvSpPr/>
          <p:nvPr/>
        </p:nvSpPr>
        <p:spPr>
          <a:xfrm>
            <a:off x="1077873" y="2049304"/>
            <a:ext cx="12474654" cy="454819"/>
          </a:xfrm>
          <a:prstGeom prst="rect">
            <a:avLst/>
          </a:prstGeom>
          <a:noFill/>
          <a:ln/>
        </p:spPr>
        <p:txBody>
          <a:bodyPr wrap="square" lIns="0" tIns="0" rIns="0" bIns="0" rtlCol="0" anchor="t"/>
          <a:lstStyle/>
          <a:p>
            <a:pPr marL="0" indent="0" algn="l">
              <a:lnSpc>
                <a:spcPts val="1750"/>
              </a:lnSpc>
              <a:buNone/>
            </a:pPr>
            <a:r>
              <a:rPr lang="en-US" sz="1200" dirty="0">
                <a:solidFill>
                  <a:srgbClr val="151617"/>
                </a:solidFill>
                <a:latin typeface="Inter" pitchFamily="34" charset="0"/>
                <a:ea typeface="Inter" pitchFamily="34" charset="-122"/>
                <a:cs typeface="Inter" pitchFamily="34" charset="-120"/>
              </a:rPr>
              <a:t>Fear of HRT, particularly breast cancer, is the most common barrier to treatment. Your role is to contextualise risk using absolute figures, not relative risk, which exaggerates perception.</a:t>
            </a:r>
            <a:endParaRPr lang="en-US" sz="1200" dirty="0"/>
          </a:p>
        </p:txBody>
      </p:sp>
      <p:sp>
        <p:nvSpPr>
          <p:cNvPr id="4" name="Text 2"/>
          <p:cNvSpPr/>
          <p:nvPr/>
        </p:nvSpPr>
        <p:spPr>
          <a:xfrm>
            <a:off x="1077873" y="2693194"/>
            <a:ext cx="2419231" cy="247174"/>
          </a:xfrm>
          <a:prstGeom prst="rect">
            <a:avLst/>
          </a:prstGeom>
          <a:noFill/>
          <a:ln/>
        </p:spPr>
        <p:txBody>
          <a:bodyPr wrap="none" lIns="0" tIns="0" rIns="0" bIns="0" rtlCol="0" anchor="t"/>
          <a:lstStyle/>
          <a:p>
            <a:pPr marL="0" indent="0" algn="l">
              <a:lnSpc>
                <a:spcPts val="1900"/>
              </a:lnSpc>
              <a:buNone/>
            </a:pPr>
            <a:r>
              <a:rPr lang="en-US" sz="1550" b="1" dirty="0">
                <a:solidFill>
                  <a:srgbClr val="151617"/>
                </a:solidFill>
                <a:latin typeface="Inter Bold" pitchFamily="34" charset="0"/>
                <a:ea typeface="Inter Bold" pitchFamily="34" charset="-122"/>
                <a:cs typeface="Inter Bold" pitchFamily="34" charset="-120"/>
              </a:rPr>
              <a:t>Absolute vs Relative Risk</a:t>
            </a:r>
            <a:endParaRPr lang="en-US" sz="1550" dirty="0"/>
          </a:p>
        </p:txBody>
      </p:sp>
      <p:sp>
        <p:nvSpPr>
          <p:cNvPr id="5" name="Text 3"/>
          <p:cNvSpPr/>
          <p:nvPr/>
        </p:nvSpPr>
        <p:spPr>
          <a:xfrm>
            <a:off x="1077873" y="3129439"/>
            <a:ext cx="12474654" cy="454819"/>
          </a:xfrm>
          <a:prstGeom prst="rect">
            <a:avLst/>
          </a:prstGeom>
          <a:noFill/>
          <a:ln/>
        </p:spPr>
        <p:txBody>
          <a:bodyPr wrap="square" lIns="0" tIns="0" rIns="0" bIns="0" rtlCol="0" anchor="t"/>
          <a:lstStyle/>
          <a:p>
            <a:pPr marL="0" indent="0" algn="l">
              <a:lnSpc>
                <a:spcPts val="1750"/>
              </a:lnSpc>
              <a:buNone/>
            </a:pPr>
            <a:r>
              <a:rPr lang="en-US" sz="1200" dirty="0">
                <a:solidFill>
                  <a:srgbClr val="151617"/>
                </a:solidFill>
                <a:latin typeface="Inter" pitchFamily="34" charset="0"/>
                <a:ea typeface="Inter" pitchFamily="34" charset="-122"/>
                <a:cs typeface="Inter" pitchFamily="34" charset="-120"/>
              </a:rPr>
              <a:t>Relative risk compares groups but lacks context. Absolute risk shows actual numbers. For example, "HRT doubles breast cancer risk" (relative) sounds terrifying. In reality, this means 4–6 extra cases per 1,000 women over 5 years (absolute)—a small increase that many women accept for significant quality-of-life benefits.</a:t>
            </a:r>
            <a:endParaRPr lang="en-US" sz="1200" dirty="0"/>
          </a:p>
        </p:txBody>
      </p:sp>
      <p:sp>
        <p:nvSpPr>
          <p:cNvPr id="6" name="Text 4"/>
          <p:cNvSpPr/>
          <p:nvPr/>
        </p:nvSpPr>
        <p:spPr>
          <a:xfrm>
            <a:off x="1077873" y="3773329"/>
            <a:ext cx="2180630" cy="247174"/>
          </a:xfrm>
          <a:prstGeom prst="rect">
            <a:avLst/>
          </a:prstGeom>
          <a:noFill/>
          <a:ln/>
        </p:spPr>
        <p:txBody>
          <a:bodyPr wrap="none" lIns="0" tIns="0" rIns="0" bIns="0" rtlCol="0" anchor="t"/>
          <a:lstStyle/>
          <a:p>
            <a:pPr marL="0" indent="0" algn="l">
              <a:lnSpc>
                <a:spcPts val="1900"/>
              </a:lnSpc>
              <a:buNone/>
            </a:pPr>
            <a:r>
              <a:rPr lang="en-US" sz="1550" b="1" dirty="0">
                <a:solidFill>
                  <a:srgbClr val="151617"/>
                </a:solidFill>
                <a:latin typeface="Inter Bold" pitchFamily="34" charset="0"/>
                <a:ea typeface="Inter Bold" pitchFamily="34" charset="-122"/>
                <a:cs typeface="Inter Bold" pitchFamily="34" charset="-120"/>
              </a:rPr>
              <a:t>Breast Cancer Context</a:t>
            </a:r>
            <a:endParaRPr lang="en-US" sz="1550" dirty="0"/>
          </a:p>
        </p:txBody>
      </p:sp>
      <p:sp>
        <p:nvSpPr>
          <p:cNvPr id="7" name="Text 5"/>
          <p:cNvSpPr/>
          <p:nvPr/>
        </p:nvSpPr>
        <p:spPr>
          <a:xfrm>
            <a:off x="1077873" y="4209574"/>
            <a:ext cx="12474654" cy="682228"/>
          </a:xfrm>
          <a:prstGeom prst="rect">
            <a:avLst/>
          </a:prstGeom>
          <a:noFill/>
          <a:ln/>
        </p:spPr>
        <p:txBody>
          <a:bodyPr wrap="square" lIns="0" tIns="0" rIns="0" bIns="0" rtlCol="0" anchor="t"/>
          <a:lstStyle/>
          <a:p>
            <a:pPr marL="0" indent="0" algn="l">
              <a:lnSpc>
                <a:spcPts val="1750"/>
              </a:lnSpc>
              <a:buNone/>
            </a:pPr>
            <a:r>
              <a:rPr lang="en-US" sz="1200" dirty="0">
                <a:solidFill>
                  <a:srgbClr val="151617"/>
                </a:solidFill>
                <a:latin typeface="Inter" pitchFamily="34" charset="0"/>
                <a:ea typeface="Inter" pitchFamily="34" charset="-122"/>
                <a:cs typeface="Inter" pitchFamily="34" charset="-120"/>
              </a:rPr>
              <a:t>Combined HRT (oestrogen + progestogen) is associated with a small increase in breast cancer risk. Oestrogen-only HRT (for women without a uterus) carries no increased risk and may even reduce it. The risk is comparable to common lifestyle factors: being overweight or drinking 2 units of alcohol daily carries similar or greater risk than HRT.</a:t>
            </a:r>
            <a:endParaRPr lang="en-US" sz="1200" dirty="0"/>
          </a:p>
        </p:txBody>
      </p:sp>
      <p:sp>
        <p:nvSpPr>
          <p:cNvPr id="8" name="Text 6"/>
          <p:cNvSpPr/>
          <p:nvPr/>
        </p:nvSpPr>
        <p:spPr>
          <a:xfrm>
            <a:off x="1077873" y="5080873"/>
            <a:ext cx="2323028" cy="247174"/>
          </a:xfrm>
          <a:prstGeom prst="rect">
            <a:avLst/>
          </a:prstGeom>
          <a:noFill/>
          <a:ln/>
        </p:spPr>
        <p:txBody>
          <a:bodyPr wrap="none" lIns="0" tIns="0" rIns="0" bIns="0" rtlCol="0" anchor="t"/>
          <a:lstStyle/>
          <a:p>
            <a:pPr marL="0" indent="0" algn="l">
              <a:lnSpc>
                <a:spcPts val="1900"/>
              </a:lnSpc>
              <a:buNone/>
            </a:pPr>
            <a:r>
              <a:rPr lang="en-US" sz="1550" b="1" dirty="0">
                <a:solidFill>
                  <a:srgbClr val="151617"/>
                </a:solidFill>
                <a:latin typeface="Inter Bold" pitchFamily="34" charset="0"/>
                <a:ea typeface="Inter Bold" pitchFamily="34" charset="-122"/>
                <a:cs typeface="Inter Bold" pitchFamily="34" charset="-120"/>
              </a:rPr>
              <a:t>VTE Risk: Route Matters</a:t>
            </a:r>
            <a:endParaRPr lang="en-US" sz="1550" dirty="0"/>
          </a:p>
        </p:txBody>
      </p:sp>
      <p:sp>
        <p:nvSpPr>
          <p:cNvPr id="9" name="Text 7"/>
          <p:cNvSpPr/>
          <p:nvPr/>
        </p:nvSpPr>
        <p:spPr>
          <a:xfrm>
            <a:off x="1077873" y="5517118"/>
            <a:ext cx="12474654" cy="454819"/>
          </a:xfrm>
          <a:prstGeom prst="rect">
            <a:avLst/>
          </a:prstGeom>
          <a:noFill/>
          <a:ln/>
        </p:spPr>
        <p:txBody>
          <a:bodyPr wrap="square" lIns="0" tIns="0" rIns="0" bIns="0" rtlCol="0" anchor="t"/>
          <a:lstStyle/>
          <a:p>
            <a:pPr marL="0" indent="0" algn="l">
              <a:lnSpc>
                <a:spcPts val="1750"/>
              </a:lnSpc>
              <a:buNone/>
            </a:pPr>
            <a:r>
              <a:rPr lang="en-US" sz="1200" dirty="0">
                <a:solidFill>
                  <a:srgbClr val="151617"/>
                </a:solidFill>
                <a:latin typeface="Inter" pitchFamily="34" charset="0"/>
                <a:ea typeface="Inter" pitchFamily="34" charset="-122"/>
                <a:cs typeface="Inter" pitchFamily="34" charset="-120"/>
              </a:rPr>
              <a:t>Oral oestrogen increases VTE risk 2–3 fold due to hepatic first-pass effects on clotting factors. Transdermal oestrogen does not increase VTE risk. This is why transdermal is recommended first-line. Women with personal or strong family history of VTE should use transdermal oestrogen or avoid HRT entirely.</a:t>
            </a:r>
            <a:endParaRPr lang="en-US" sz="1200" dirty="0"/>
          </a:p>
        </p:txBody>
      </p:sp>
      <p:sp>
        <p:nvSpPr>
          <p:cNvPr id="10" name="Shape 8"/>
          <p:cNvSpPr/>
          <p:nvPr/>
        </p:nvSpPr>
        <p:spPr>
          <a:xfrm>
            <a:off x="1077873" y="6113740"/>
            <a:ext cx="12474654" cy="812959"/>
          </a:xfrm>
          <a:prstGeom prst="roundRect">
            <a:avLst>
              <a:gd name="adj" fmla="val 8173"/>
            </a:avLst>
          </a:prstGeom>
          <a:solidFill>
            <a:srgbClr val="D7D9DA"/>
          </a:solidFill>
          <a:ln/>
        </p:spPr>
      </p:sp>
      <p:pic>
        <p:nvPicPr>
          <p:cNvPr id="11" name="Image 0" descr="preencoded.png"/>
          <p:cNvPicPr>
            <a:picLocks noChangeAspect="1"/>
          </p:cNvPicPr>
          <p:nvPr/>
        </p:nvPicPr>
        <p:blipFill>
          <a:blip r:embed="rId3"/>
          <a:stretch>
            <a:fillRect/>
          </a:stretch>
        </p:blipFill>
        <p:spPr>
          <a:xfrm>
            <a:off x="1235988" y="6340673"/>
            <a:ext cx="197644" cy="158115"/>
          </a:xfrm>
          <a:prstGeom prst="rect">
            <a:avLst/>
          </a:prstGeom>
        </p:spPr>
      </p:pic>
      <p:sp>
        <p:nvSpPr>
          <p:cNvPr id="12" name="Text 9"/>
          <p:cNvSpPr/>
          <p:nvPr/>
        </p:nvSpPr>
        <p:spPr>
          <a:xfrm>
            <a:off x="1591747" y="6279356"/>
            <a:ext cx="11802666" cy="454819"/>
          </a:xfrm>
          <a:prstGeom prst="rect">
            <a:avLst/>
          </a:prstGeom>
          <a:noFill/>
          <a:ln/>
        </p:spPr>
        <p:txBody>
          <a:bodyPr wrap="square" lIns="0" tIns="0" rIns="0" bIns="0" rtlCol="0" anchor="t"/>
          <a:lstStyle/>
          <a:p>
            <a:pPr marL="0" indent="0" algn="l">
              <a:lnSpc>
                <a:spcPts val="1750"/>
              </a:lnSpc>
              <a:buNone/>
            </a:pPr>
            <a:r>
              <a:rPr lang="en-US" sz="1200" dirty="0">
                <a:solidFill>
                  <a:srgbClr val="000000"/>
                </a:solidFill>
                <a:latin typeface="Inter" pitchFamily="34" charset="0"/>
                <a:ea typeface="Inter" pitchFamily="34" charset="-122"/>
                <a:cs typeface="Inter" pitchFamily="34" charset="-120"/>
              </a:rPr>
              <a:t>Present risks in context. Compare HRT risks to everyday activities women already accept—driving, drinking alcohol, being overweight. This empowers informed decision-making rather than inducing fear.</a:t>
            </a:r>
            <a:endParaRPr lang="en-US" sz="1200" dirty="0"/>
          </a:p>
        </p:txBody>
      </p:sp>
      <p:pic>
        <p:nvPicPr>
          <p:cNvPr id="13" name="Picture 12" descr="A logo with text overlay&#10;&#10;Description automatically generated">
            <a:extLst>
              <a:ext uri="{FF2B5EF4-FFF2-40B4-BE49-F238E27FC236}">
                <a16:creationId xmlns:a16="http://schemas.microsoft.com/office/drawing/2014/main" id="{B1639F2A-97CB-67AA-7ADE-81557E503220}"/>
              </a:ext>
            </a:extLst>
          </p:cNvPr>
          <p:cNvPicPr>
            <a:picLocks noChangeAspect="1"/>
          </p:cNvPicPr>
          <p:nvPr/>
        </p:nvPicPr>
        <p:blipFill>
          <a:blip r:embed="rId4"/>
          <a:stretch>
            <a:fillRect/>
          </a:stretch>
        </p:blipFill>
        <p:spPr>
          <a:xfrm>
            <a:off x="11069052" y="-687824"/>
            <a:ext cx="3381018" cy="338101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94730" y="817245"/>
            <a:ext cx="6915150" cy="542687"/>
          </a:xfrm>
          <a:prstGeom prst="rect">
            <a:avLst/>
          </a:prstGeom>
          <a:noFill/>
          <a:ln/>
        </p:spPr>
        <p:txBody>
          <a:bodyPr wrap="none" lIns="0" tIns="0" rIns="0" bIns="0" rtlCol="0" anchor="t"/>
          <a:lstStyle/>
          <a:p>
            <a:pPr marL="0" indent="0" algn="l">
              <a:lnSpc>
                <a:spcPts val="4250"/>
              </a:lnSpc>
              <a:buNone/>
            </a:pPr>
            <a:r>
              <a:rPr lang="en-US" sz="3400" b="1" dirty="0">
                <a:solidFill>
                  <a:srgbClr val="151617"/>
                </a:solidFill>
                <a:latin typeface="Inter Bold" pitchFamily="34" charset="0"/>
                <a:ea typeface="Inter Bold" pitchFamily="34" charset="-122"/>
                <a:cs typeface="Inter Bold" pitchFamily="34" charset="-120"/>
              </a:rPr>
              <a:t>Benefits Beyond Symptom Relief</a:t>
            </a:r>
            <a:endParaRPr lang="en-US" sz="3400" dirty="0"/>
          </a:p>
        </p:txBody>
      </p:sp>
      <p:sp>
        <p:nvSpPr>
          <p:cNvPr id="3" name="Text 1"/>
          <p:cNvSpPr/>
          <p:nvPr/>
        </p:nvSpPr>
        <p:spPr>
          <a:xfrm>
            <a:off x="694730" y="1663898"/>
            <a:ext cx="13240941" cy="521017"/>
          </a:xfrm>
          <a:prstGeom prst="rect">
            <a:avLst/>
          </a:prstGeom>
          <a:noFill/>
          <a:ln/>
        </p:spPr>
        <p:txBody>
          <a:bodyPr wrap="square" lIns="0" tIns="0" rIns="0" bIns="0" rtlCol="0" anchor="t"/>
          <a:lstStyle/>
          <a:p>
            <a:pPr marL="0" indent="0" algn="l">
              <a:lnSpc>
                <a:spcPts val="2050"/>
              </a:lnSpc>
              <a:buNone/>
            </a:pPr>
            <a:r>
              <a:rPr lang="en-US" sz="1350" dirty="0">
                <a:solidFill>
                  <a:srgbClr val="151617"/>
                </a:solidFill>
                <a:latin typeface="Inter" pitchFamily="34" charset="0"/>
                <a:ea typeface="Inter" pitchFamily="34" charset="-122"/>
                <a:cs typeface="Inter" pitchFamily="34" charset="-120"/>
              </a:rPr>
              <a:t>HRT provides important long-term health benefits, particularly when started early in menopause. These extend beyond hot flush control and influence prescribing decisions.</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4730" y="2355890"/>
            <a:ext cx="521018" cy="521017"/>
          </a:xfrm>
          <a:prstGeom prst="rect">
            <a:avLst/>
          </a:prstGeom>
        </p:spPr>
      </p:pic>
      <p:sp>
        <p:nvSpPr>
          <p:cNvPr id="5" name="Text 2"/>
          <p:cNvSpPr/>
          <p:nvPr/>
        </p:nvSpPr>
        <p:spPr>
          <a:xfrm>
            <a:off x="694730" y="3066931"/>
            <a:ext cx="2171224" cy="271463"/>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Bone Health</a:t>
            </a:r>
            <a:endParaRPr lang="en-US" sz="1700" dirty="0"/>
          </a:p>
        </p:txBody>
      </p:sp>
      <p:sp>
        <p:nvSpPr>
          <p:cNvPr id="6" name="Text 3"/>
          <p:cNvSpPr/>
          <p:nvPr/>
        </p:nvSpPr>
        <p:spPr>
          <a:xfrm>
            <a:off x="694730" y="3429595"/>
            <a:ext cx="6525458" cy="1302544"/>
          </a:xfrm>
          <a:prstGeom prst="rect">
            <a:avLst/>
          </a:prstGeom>
          <a:noFill/>
          <a:ln/>
        </p:spPr>
        <p:txBody>
          <a:bodyPr wrap="square" lIns="0" tIns="0" rIns="0" bIns="0" rtlCol="0" anchor="t"/>
          <a:lstStyle/>
          <a:p>
            <a:pPr marL="0" indent="0" algn="l">
              <a:lnSpc>
                <a:spcPts val="2050"/>
              </a:lnSpc>
              <a:buNone/>
            </a:pPr>
            <a:r>
              <a:rPr lang="en-US" sz="1350" dirty="0">
                <a:solidFill>
                  <a:srgbClr val="151617"/>
                </a:solidFill>
                <a:latin typeface="Inter" pitchFamily="34" charset="0"/>
                <a:ea typeface="Inter" pitchFamily="34" charset="-122"/>
                <a:cs typeface="Inter" pitchFamily="34" charset="-120"/>
              </a:rPr>
              <a:t>HRT is highly effective at preventing postmenopausal osteoporosis and reducing fracture risk. Oestrogen maintains bone mineral density. Women with early menopause or POI particularly benefit. Consider long-term HRT in high-risk groups. DEXA scanning guides decisions in older women or those with fracture history.</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10212" y="2355890"/>
            <a:ext cx="521018" cy="521017"/>
          </a:xfrm>
          <a:prstGeom prst="rect">
            <a:avLst/>
          </a:prstGeom>
        </p:spPr>
      </p:pic>
      <p:sp>
        <p:nvSpPr>
          <p:cNvPr id="8" name="Text 4"/>
          <p:cNvSpPr/>
          <p:nvPr/>
        </p:nvSpPr>
        <p:spPr>
          <a:xfrm>
            <a:off x="7410212" y="3066931"/>
            <a:ext cx="2354342" cy="271463"/>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Cardiovascular Health</a:t>
            </a:r>
            <a:endParaRPr lang="en-US" sz="1700" dirty="0"/>
          </a:p>
        </p:txBody>
      </p:sp>
      <p:sp>
        <p:nvSpPr>
          <p:cNvPr id="9" name="Text 5"/>
          <p:cNvSpPr/>
          <p:nvPr/>
        </p:nvSpPr>
        <p:spPr>
          <a:xfrm>
            <a:off x="7410212" y="3429595"/>
            <a:ext cx="6525458" cy="1302544"/>
          </a:xfrm>
          <a:prstGeom prst="rect">
            <a:avLst/>
          </a:prstGeom>
          <a:noFill/>
          <a:ln/>
        </p:spPr>
        <p:txBody>
          <a:bodyPr wrap="square" lIns="0" tIns="0" rIns="0" bIns="0" rtlCol="0" anchor="t"/>
          <a:lstStyle/>
          <a:p>
            <a:pPr marL="0" indent="0" algn="l">
              <a:lnSpc>
                <a:spcPts val="2050"/>
              </a:lnSpc>
              <a:buNone/>
            </a:pPr>
            <a:r>
              <a:rPr lang="en-US" sz="1350" dirty="0">
                <a:solidFill>
                  <a:srgbClr val="151617"/>
                </a:solidFill>
                <a:latin typeface="Inter" pitchFamily="34" charset="0"/>
                <a:ea typeface="Inter" pitchFamily="34" charset="-122"/>
                <a:cs typeface="Inter" pitchFamily="34" charset="-120"/>
              </a:rPr>
              <a:t>Starting HRT before age 60 or within 10 years of menopause may reduce cardiovascular disease risk. The "window of opportunity" hypothesis suggests early initiation is cardioprotective. However, HRT should not be started solely for cardiovascular prevention. Transdermal oestrogen is preferred for cardiovascular safety.</a:t>
            </a:r>
            <a:endParaRPr lang="en-US" sz="13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4730" y="5036106"/>
            <a:ext cx="521018" cy="521017"/>
          </a:xfrm>
          <a:prstGeom prst="rect">
            <a:avLst/>
          </a:prstGeom>
        </p:spPr>
      </p:pic>
      <p:sp>
        <p:nvSpPr>
          <p:cNvPr id="11" name="Text 6"/>
          <p:cNvSpPr/>
          <p:nvPr/>
        </p:nvSpPr>
        <p:spPr>
          <a:xfrm>
            <a:off x="694730" y="5747147"/>
            <a:ext cx="2171224" cy="271463"/>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GSM Prevention</a:t>
            </a:r>
            <a:endParaRPr lang="en-US" sz="1700" dirty="0"/>
          </a:p>
        </p:txBody>
      </p:sp>
      <p:sp>
        <p:nvSpPr>
          <p:cNvPr id="12" name="Text 7"/>
          <p:cNvSpPr/>
          <p:nvPr/>
        </p:nvSpPr>
        <p:spPr>
          <a:xfrm>
            <a:off x="694730" y="6109811"/>
            <a:ext cx="6525458" cy="1302544"/>
          </a:xfrm>
          <a:prstGeom prst="rect">
            <a:avLst/>
          </a:prstGeom>
          <a:noFill/>
          <a:ln/>
        </p:spPr>
        <p:txBody>
          <a:bodyPr wrap="square" lIns="0" tIns="0" rIns="0" bIns="0" rtlCol="0" anchor="t"/>
          <a:lstStyle/>
          <a:p>
            <a:pPr marL="0" indent="0" algn="l">
              <a:lnSpc>
                <a:spcPts val="2050"/>
              </a:lnSpc>
              <a:buNone/>
            </a:pPr>
            <a:r>
              <a:rPr lang="en-US" sz="1350" dirty="0">
                <a:solidFill>
                  <a:srgbClr val="151617"/>
                </a:solidFill>
                <a:latin typeface="Inter" pitchFamily="34" charset="0"/>
                <a:ea typeface="Inter" pitchFamily="34" charset="-122"/>
                <a:cs typeface="Inter" pitchFamily="34" charset="-120"/>
              </a:rPr>
              <a:t>Genitourinary syndrome of menopause (vaginal dryness, dyspareunia, urinary symptoms) affects 50% of postmenopausal women. Systemic HRT helps, but topical vaginal oestrogen is often needed. Topical oestrogen is safe long-term and can be used alongside systemic HRT or as standalone treatment. It does not require progestogen opposition.</a:t>
            </a:r>
            <a:endParaRPr lang="en-US" sz="13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10212" y="5036106"/>
            <a:ext cx="521018" cy="521017"/>
          </a:xfrm>
          <a:prstGeom prst="rect">
            <a:avLst/>
          </a:prstGeom>
        </p:spPr>
      </p:pic>
      <p:sp>
        <p:nvSpPr>
          <p:cNvPr id="14" name="Text 8"/>
          <p:cNvSpPr/>
          <p:nvPr/>
        </p:nvSpPr>
        <p:spPr>
          <a:xfrm>
            <a:off x="7410212" y="5747147"/>
            <a:ext cx="2807732" cy="271463"/>
          </a:xfrm>
          <a:prstGeom prst="rect">
            <a:avLst/>
          </a:prstGeom>
          <a:noFill/>
          <a:ln/>
        </p:spPr>
        <p:txBody>
          <a:bodyPr wrap="none" lIns="0" tIns="0" rIns="0" bIns="0" rtlCol="0" anchor="t"/>
          <a:lstStyle/>
          <a:p>
            <a:pPr marL="0" indent="0" algn="l">
              <a:lnSpc>
                <a:spcPts val="2100"/>
              </a:lnSpc>
              <a:buNone/>
            </a:pPr>
            <a:r>
              <a:rPr lang="en-US" sz="1700" b="1" dirty="0">
                <a:solidFill>
                  <a:srgbClr val="151617"/>
                </a:solidFill>
                <a:latin typeface="Inter Bold" pitchFamily="34" charset="0"/>
                <a:ea typeface="Inter Bold" pitchFamily="34" charset="-122"/>
                <a:cs typeface="Inter Bold" pitchFamily="34" charset="-120"/>
              </a:rPr>
              <a:t>Cognitive &amp; Mood Benefits</a:t>
            </a:r>
            <a:endParaRPr lang="en-US" sz="1700" dirty="0"/>
          </a:p>
        </p:txBody>
      </p:sp>
      <p:sp>
        <p:nvSpPr>
          <p:cNvPr id="15" name="Text 9"/>
          <p:cNvSpPr/>
          <p:nvPr/>
        </p:nvSpPr>
        <p:spPr>
          <a:xfrm>
            <a:off x="7410212" y="6109811"/>
            <a:ext cx="6525458" cy="1302544"/>
          </a:xfrm>
          <a:prstGeom prst="rect">
            <a:avLst/>
          </a:prstGeom>
          <a:noFill/>
          <a:ln/>
        </p:spPr>
        <p:txBody>
          <a:bodyPr wrap="square" lIns="0" tIns="0" rIns="0" bIns="0" rtlCol="0" anchor="t"/>
          <a:lstStyle/>
          <a:p>
            <a:pPr marL="0" indent="0" algn="l">
              <a:lnSpc>
                <a:spcPts val="2050"/>
              </a:lnSpc>
              <a:buNone/>
            </a:pPr>
            <a:r>
              <a:rPr lang="en-US" sz="1350" dirty="0">
                <a:solidFill>
                  <a:srgbClr val="151617"/>
                </a:solidFill>
                <a:latin typeface="Inter" pitchFamily="34" charset="0"/>
                <a:ea typeface="Inter" pitchFamily="34" charset="-122"/>
                <a:cs typeface="Inter" pitchFamily="34" charset="-120"/>
              </a:rPr>
              <a:t>Oestrogen supports cognitive function and mood regulation. Many women report improved concentration, memory, and emotional stability on HRT. Emerging evidence suggests early HRT initiation may reduce dementia risk, though this requires further research. Mood benefits are significant and reduce unnecessary antidepressant prescribing.</a:t>
            </a:r>
            <a:endParaRPr lang="en-US" sz="1350" dirty="0"/>
          </a:p>
        </p:txBody>
      </p:sp>
      <p:pic>
        <p:nvPicPr>
          <p:cNvPr id="16" name="Picture 15" descr="A logo with text overlay&#10;&#10;Description automatically generated">
            <a:extLst>
              <a:ext uri="{FF2B5EF4-FFF2-40B4-BE49-F238E27FC236}">
                <a16:creationId xmlns:a16="http://schemas.microsoft.com/office/drawing/2014/main" id="{C5C891C2-FFE1-A5B5-2A63-9E9368AA2467}"/>
              </a:ext>
            </a:extLst>
          </p:cNvPr>
          <p:cNvPicPr>
            <a:picLocks noChangeAspect="1"/>
          </p:cNvPicPr>
          <p:nvPr/>
        </p:nvPicPr>
        <p:blipFill>
          <a:blip r:embed="rId7"/>
          <a:stretch>
            <a:fillRect/>
          </a:stretch>
        </p:blipFill>
        <p:spPr>
          <a:xfrm>
            <a:off x="10744676" y="-764620"/>
            <a:ext cx="3381018" cy="338101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1007983" y="1100733"/>
            <a:ext cx="7223998" cy="499824"/>
          </a:xfrm>
          <a:prstGeom prst="rect">
            <a:avLst/>
          </a:prstGeom>
          <a:noFill/>
          <a:ln/>
        </p:spPr>
        <p:txBody>
          <a:bodyPr wrap="none" lIns="0" tIns="0" rIns="0" bIns="0" rtlCol="0" anchor="t"/>
          <a:lstStyle/>
          <a:p>
            <a:pPr marL="0" indent="0" algn="l">
              <a:lnSpc>
                <a:spcPts val="3900"/>
              </a:lnSpc>
              <a:buNone/>
            </a:pPr>
            <a:r>
              <a:rPr lang="en-US" sz="3100" b="1" dirty="0">
                <a:solidFill>
                  <a:srgbClr val="151617"/>
                </a:solidFill>
                <a:latin typeface="Inter Bold" pitchFamily="34" charset="0"/>
                <a:ea typeface="Inter Bold" pitchFamily="34" charset="-122"/>
                <a:cs typeface="Inter Bold" pitchFamily="34" charset="-120"/>
              </a:rPr>
              <a:t>Common Side Effects &amp; Management</a:t>
            </a:r>
            <a:endParaRPr lang="en-US" sz="3100" dirty="0"/>
          </a:p>
        </p:txBody>
      </p:sp>
      <p:sp>
        <p:nvSpPr>
          <p:cNvPr id="3" name="Text 1"/>
          <p:cNvSpPr/>
          <p:nvPr/>
        </p:nvSpPr>
        <p:spPr>
          <a:xfrm>
            <a:off x="1007983" y="1858328"/>
            <a:ext cx="12614315" cy="462201"/>
          </a:xfrm>
          <a:prstGeom prst="rect">
            <a:avLst/>
          </a:prstGeom>
          <a:noFill/>
          <a:ln/>
        </p:spPr>
        <p:txBody>
          <a:bodyPr wrap="square" lIns="0" tIns="0" rIns="0" bIns="0" rtlCol="0" anchor="t"/>
          <a:lstStyle/>
          <a:p>
            <a:pPr marL="0" indent="0" algn="l">
              <a:lnSpc>
                <a:spcPts val="1800"/>
              </a:lnSpc>
              <a:buNone/>
            </a:pPr>
            <a:r>
              <a:rPr lang="en-US" sz="1250" dirty="0">
                <a:solidFill>
                  <a:srgbClr val="151617"/>
                </a:solidFill>
                <a:latin typeface="Inter" pitchFamily="34" charset="0"/>
                <a:ea typeface="Inter" pitchFamily="34" charset="-122"/>
                <a:cs typeface="Inter" pitchFamily="34" charset="-120"/>
              </a:rPr>
              <a:t>Side effects are common in the first 3 months of HRT but often resolve with time or dose adjustment. Educate patients to persist through the settling period rather than stopping prematurely.</a:t>
            </a:r>
            <a:endParaRPr lang="en-US" sz="1250" dirty="0"/>
          </a:p>
        </p:txBody>
      </p:sp>
      <p:sp>
        <p:nvSpPr>
          <p:cNvPr id="4" name="Shape 2"/>
          <p:cNvSpPr/>
          <p:nvPr/>
        </p:nvSpPr>
        <p:spPr>
          <a:xfrm>
            <a:off x="1007983" y="2465546"/>
            <a:ext cx="6242685" cy="2079188"/>
          </a:xfrm>
          <a:prstGeom prst="roundRect">
            <a:avLst>
              <a:gd name="adj" fmla="val 5277"/>
            </a:avLst>
          </a:prstGeom>
          <a:solidFill>
            <a:srgbClr val="F8ECE4"/>
          </a:solidFill>
          <a:ln w="22860">
            <a:solidFill>
              <a:srgbClr val="CACCCD"/>
            </a:solidFill>
            <a:prstDash val="solid"/>
          </a:ln>
        </p:spPr>
      </p:sp>
      <p:sp>
        <p:nvSpPr>
          <p:cNvPr id="5" name="Shape 3"/>
          <p:cNvSpPr/>
          <p:nvPr/>
        </p:nvSpPr>
        <p:spPr>
          <a:xfrm>
            <a:off x="985123" y="2465546"/>
            <a:ext cx="91440" cy="2079188"/>
          </a:xfrm>
          <a:prstGeom prst="roundRect">
            <a:avLst>
              <a:gd name="adj" fmla="val 73475"/>
            </a:avLst>
          </a:prstGeom>
          <a:solidFill>
            <a:srgbClr val="151617"/>
          </a:solidFill>
          <a:ln/>
        </p:spPr>
      </p:sp>
      <p:sp>
        <p:nvSpPr>
          <p:cNvPr id="6" name="Text 4"/>
          <p:cNvSpPr/>
          <p:nvPr/>
        </p:nvSpPr>
        <p:spPr>
          <a:xfrm>
            <a:off x="1259324" y="2648307"/>
            <a:ext cx="1999536" cy="24979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Irregular Bleeding</a:t>
            </a:r>
            <a:endParaRPr lang="en-US" sz="1550" dirty="0"/>
          </a:p>
        </p:txBody>
      </p:sp>
      <p:sp>
        <p:nvSpPr>
          <p:cNvPr id="7" name="Text 5"/>
          <p:cNvSpPr/>
          <p:nvPr/>
        </p:nvSpPr>
        <p:spPr>
          <a:xfrm>
            <a:off x="1259324" y="2975372"/>
            <a:ext cx="5808583" cy="1386602"/>
          </a:xfrm>
          <a:prstGeom prst="rect">
            <a:avLst/>
          </a:prstGeom>
          <a:noFill/>
          <a:ln/>
        </p:spPr>
        <p:txBody>
          <a:bodyPr wrap="square" lIns="0" tIns="0" rIns="0" bIns="0" rtlCol="0" anchor="t"/>
          <a:lstStyle/>
          <a:p>
            <a:pPr marL="0" indent="0" algn="l">
              <a:lnSpc>
                <a:spcPts val="1800"/>
              </a:lnSpc>
              <a:buNone/>
            </a:pPr>
            <a:r>
              <a:rPr lang="en-US" sz="1250" dirty="0">
                <a:solidFill>
                  <a:srgbClr val="151617"/>
                </a:solidFill>
                <a:latin typeface="Inter" pitchFamily="34" charset="0"/>
                <a:ea typeface="Inter" pitchFamily="34" charset="-122"/>
                <a:cs typeface="Inter" pitchFamily="34" charset="-120"/>
              </a:rPr>
              <a:t>Common in the first 3–6 months, particularly with continuous combined HRT. Reassure patients this usually settles. Ensure they are on the correct regimen for their menstrual status. Investigate if bleeding is heavy, persistent beyond 6 months, or occurs after a period of amenorrhoea. Consider progestogen dose adjustment or switching from sequential to continuous HRT if appropriate.</a:t>
            </a:r>
            <a:endParaRPr lang="en-US" sz="1250" dirty="0"/>
          </a:p>
        </p:txBody>
      </p:sp>
      <p:sp>
        <p:nvSpPr>
          <p:cNvPr id="8" name="Shape 6"/>
          <p:cNvSpPr/>
          <p:nvPr/>
        </p:nvSpPr>
        <p:spPr>
          <a:xfrm>
            <a:off x="7379494" y="2465546"/>
            <a:ext cx="6242804" cy="2079188"/>
          </a:xfrm>
          <a:prstGeom prst="roundRect">
            <a:avLst>
              <a:gd name="adj" fmla="val 5277"/>
            </a:avLst>
          </a:prstGeom>
          <a:solidFill>
            <a:srgbClr val="F8ECE4"/>
          </a:solidFill>
          <a:ln w="22860">
            <a:solidFill>
              <a:srgbClr val="CACCCD"/>
            </a:solidFill>
            <a:prstDash val="solid"/>
          </a:ln>
        </p:spPr>
      </p:sp>
      <p:sp>
        <p:nvSpPr>
          <p:cNvPr id="9" name="Shape 7"/>
          <p:cNvSpPr/>
          <p:nvPr/>
        </p:nvSpPr>
        <p:spPr>
          <a:xfrm>
            <a:off x="7356634" y="2465546"/>
            <a:ext cx="91440" cy="2079188"/>
          </a:xfrm>
          <a:prstGeom prst="roundRect">
            <a:avLst>
              <a:gd name="adj" fmla="val 73475"/>
            </a:avLst>
          </a:prstGeom>
          <a:solidFill>
            <a:srgbClr val="151617"/>
          </a:solidFill>
          <a:ln/>
        </p:spPr>
      </p:sp>
      <p:sp>
        <p:nvSpPr>
          <p:cNvPr id="10" name="Text 8"/>
          <p:cNvSpPr/>
          <p:nvPr/>
        </p:nvSpPr>
        <p:spPr>
          <a:xfrm>
            <a:off x="7630835" y="2648307"/>
            <a:ext cx="1999536" cy="24979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Breast Tenderness</a:t>
            </a:r>
            <a:endParaRPr lang="en-US" sz="1550" dirty="0"/>
          </a:p>
        </p:txBody>
      </p:sp>
      <p:sp>
        <p:nvSpPr>
          <p:cNvPr id="11" name="Text 9"/>
          <p:cNvSpPr/>
          <p:nvPr/>
        </p:nvSpPr>
        <p:spPr>
          <a:xfrm>
            <a:off x="7630835" y="2975372"/>
            <a:ext cx="5808702" cy="924401"/>
          </a:xfrm>
          <a:prstGeom prst="rect">
            <a:avLst/>
          </a:prstGeom>
          <a:noFill/>
          <a:ln/>
        </p:spPr>
        <p:txBody>
          <a:bodyPr wrap="square" lIns="0" tIns="0" rIns="0" bIns="0" rtlCol="0" anchor="t"/>
          <a:lstStyle/>
          <a:p>
            <a:pPr marL="0" indent="0" algn="l">
              <a:lnSpc>
                <a:spcPts val="1800"/>
              </a:lnSpc>
              <a:buNone/>
            </a:pPr>
            <a:r>
              <a:rPr lang="en-US" sz="1250" dirty="0">
                <a:solidFill>
                  <a:srgbClr val="151617"/>
                </a:solidFill>
                <a:latin typeface="Inter" pitchFamily="34" charset="0"/>
                <a:ea typeface="Inter" pitchFamily="34" charset="-122"/>
                <a:cs typeface="Inter" pitchFamily="34" charset="-120"/>
              </a:rPr>
              <a:t>Occurs in up to 30% of women initially. Usually resolves within 3 months as the body adjusts. Caused by oestrogen stimulation of breast tissue. Reducing oestrogen dose may help, but encourage persistence if symptoms are tolerable. Exclude other causes (cysts, mastitis) if unilateral or severe.</a:t>
            </a:r>
            <a:endParaRPr lang="en-US" sz="1250" dirty="0"/>
          </a:p>
        </p:txBody>
      </p:sp>
      <p:sp>
        <p:nvSpPr>
          <p:cNvPr id="12" name="Shape 10"/>
          <p:cNvSpPr/>
          <p:nvPr/>
        </p:nvSpPr>
        <p:spPr>
          <a:xfrm>
            <a:off x="1007983" y="4673560"/>
            <a:ext cx="6242685" cy="1848088"/>
          </a:xfrm>
          <a:prstGeom prst="roundRect">
            <a:avLst>
              <a:gd name="adj" fmla="val 5937"/>
            </a:avLst>
          </a:prstGeom>
          <a:solidFill>
            <a:srgbClr val="F8ECE4"/>
          </a:solidFill>
          <a:ln w="22860">
            <a:solidFill>
              <a:srgbClr val="CACCCD"/>
            </a:solidFill>
            <a:prstDash val="solid"/>
          </a:ln>
        </p:spPr>
      </p:sp>
      <p:sp>
        <p:nvSpPr>
          <p:cNvPr id="13" name="Shape 11"/>
          <p:cNvSpPr/>
          <p:nvPr/>
        </p:nvSpPr>
        <p:spPr>
          <a:xfrm>
            <a:off x="985123" y="4673560"/>
            <a:ext cx="91440" cy="1848088"/>
          </a:xfrm>
          <a:prstGeom prst="roundRect">
            <a:avLst>
              <a:gd name="adj" fmla="val 73475"/>
            </a:avLst>
          </a:prstGeom>
          <a:solidFill>
            <a:srgbClr val="151617"/>
          </a:solidFill>
          <a:ln/>
        </p:spPr>
      </p:sp>
      <p:sp>
        <p:nvSpPr>
          <p:cNvPr id="14" name="Text 12"/>
          <p:cNvSpPr/>
          <p:nvPr/>
        </p:nvSpPr>
        <p:spPr>
          <a:xfrm>
            <a:off x="1259324" y="4856321"/>
            <a:ext cx="1999536" cy="24979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Mood Changes</a:t>
            </a:r>
            <a:endParaRPr lang="en-US" sz="1550" dirty="0"/>
          </a:p>
        </p:txBody>
      </p:sp>
      <p:sp>
        <p:nvSpPr>
          <p:cNvPr id="15" name="Text 13"/>
          <p:cNvSpPr/>
          <p:nvPr/>
        </p:nvSpPr>
        <p:spPr>
          <a:xfrm>
            <a:off x="1259324" y="5183386"/>
            <a:ext cx="5808583" cy="1155502"/>
          </a:xfrm>
          <a:prstGeom prst="rect">
            <a:avLst/>
          </a:prstGeom>
          <a:noFill/>
          <a:ln/>
        </p:spPr>
        <p:txBody>
          <a:bodyPr wrap="square" lIns="0" tIns="0" rIns="0" bIns="0" rtlCol="0" anchor="t"/>
          <a:lstStyle/>
          <a:p>
            <a:pPr marL="0" indent="0" algn="l">
              <a:lnSpc>
                <a:spcPts val="1800"/>
              </a:lnSpc>
              <a:buNone/>
            </a:pPr>
            <a:r>
              <a:rPr lang="en-US" sz="1250" dirty="0">
                <a:solidFill>
                  <a:srgbClr val="151617"/>
                </a:solidFill>
                <a:latin typeface="Inter" pitchFamily="34" charset="0"/>
                <a:ea typeface="Inter" pitchFamily="34" charset="-122"/>
                <a:cs typeface="Inter" pitchFamily="34" charset="-120"/>
              </a:rPr>
              <a:t>Some women report low mood or irritability, often progestogen-related. Switching to micronised progesterone usually resolves this. Alternatively, try the levonorgestrel IUS for local progestogen delivery. If mood symptoms persist or worsen, reassess whether symptoms are truly menopausal or represent underlying mood disorder requiring separate management.</a:t>
            </a:r>
            <a:endParaRPr lang="en-US" sz="1250" dirty="0"/>
          </a:p>
        </p:txBody>
      </p:sp>
      <p:sp>
        <p:nvSpPr>
          <p:cNvPr id="16" name="Shape 14"/>
          <p:cNvSpPr/>
          <p:nvPr/>
        </p:nvSpPr>
        <p:spPr>
          <a:xfrm>
            <a:off x="7379494" y="4673560"/>
            <a:ext cx="6242804" cy="1848088"/>
          </a:xfrm>
          <a:prstGeom prst="roundRect">
            <a:avLst>
              <a:gd name="adj" fmla="val 5937"/>
            </a:avLst>
          </a:prstGeom>
          <a:solidFill>
            <a:srgbClr val="F8ECE4"/>
          </a:solidFill>
          <a:ln w="22860">
            <a:solidFill>
              <a:srgbClr val="CACCCD"/>
            </a:solidFill>
            <a:prstDash val="solid"/>
          </a:ln>
        </p:spPr>
      </p:sp>
      <p:sp>
        <p:nvSpPr>
          <p:cNvPr id="17" name="Shape 15"/>
          <p:cNvSpPr/>
          <p:nvPr/>
        </p:nvSpPr>
        <p:spPr>
          <a:xfrm>
            <a:off x="7356634" y="4673560"/>
            <a:ext cx="91440" cy="1848088"/>
          </a:xfrm>
          <a:prstGeom prst="roundRect">
            <a:avLst>
              <a:gd name="adj" fmla="val 73475"/>
            </a:avLst>
          </a:prstGeom>
          <a:solidFill>
            <a:srgbClr val="151617"/>
          </a:solidFill>
          <a:ln/>
        </p:spPr>
      </p:sp>
      <p:sp>
        <p:nvSpPr>
          <p:cNvPr id="18" name="Text 16"/>
          <p:cNvSpPr/>
          <p:nvPr/>
        </p:nvSpPr>
        <p:spPr>
          <a:xfrm>
            <a:off x="7630835" y="4856321"/>
            <a:ext cx="2302073" cy="249793"/>
          </a:xfrm>
          <a:prstGeom prst="rect">
            <a:avLst/>
          </a:prstGeom>
          <a:noFill/>
          <a:ln/>
        </p:spPr>
        <p:txBody>
          <a:bodyPr wrap="none" lIns="0" tIns="0" rIns="0" bIns="0" rtlCol="0" anchor="t"/>
          <a:lstStyle/>
          <a:p>
            <a:pPr marL="0" indent="0" algn="l">
              <a:lnSpc>
                <a:spcPts val="1950"/>
              </a:lnSpc>
              <a:buNone/>
            </a:pPr>
            <a:r>
              <a:rPr lang="en-US" sz="1550" b="1" dirty="0">
                <a:solidFill>
                  <a:srgbClr val="151617"/>
                </a:solidFill>
                <a:latin typeface="Inter Bold" pitchFamily="34" charset="0"/>
                <a:ea typeface="Inter Bold" pitchFamily="34" charset="-122"/>
                <a:cs typeface="Inter Bold" pitchFamily="34" charset="-120"/>
              </a:rPr>
              <a:t>Skin Irritation (Patches)</a:t>
            </a:r>
            <a:endParaRPr lang="en-US" sz="1550" dirty="0"/>
          </a:p>
        </p:txBody>
      </p:sp>
      <p:sp>
        <p:nvSpPr>
          <p:cNvPr id="19" name="Text 17"/>
          <p:cNvSpPr/>
          <p:nvPr/>
        </p:nvSpPr>
        <p:spPr>
          <a:xfrm>
            <a:off x="7630835" y="5183386"/>
            <a:ext cx="5808702" cy="924401"/>
          </a:xfrm>
          <a:prstGeom prst="rect">
            <a:avLst/>
          </a:prstGeom>
          <a:noFill/>
          <a:ln/>
        </p:spPr>
        <p:txBody>
          <a:bodyPr wrap="square" lIns="0" tIns="0" rIns="0" bIns="0" rtlCol="0" anchor="t"/>
          <a:lstStyle/>
          <a:p>
            <a:pPr marL="0" indent="0" algn="l">
              <a:lnSpc>
                <a:spcPts val="1800"/>
              </a:lnSpc>
              <a:buNone/>
            </a:pPr>
            <a:r>
              <a:rPr lang="en-US" sz="1250" dirty="0">
                <a:solidFill>
                  <a:srgbClr val="151617"/>
                </a:solidFill>
                <a:latin typeface="Inter" pitchFamily="34" charset="0"/>
                <a:ea typeface="Inter" pitchFamily="34" charset="-122"/>
                <a:cs typeface="Inter" pitchFamily="34" charset="-120"/>
              </a:rPr>
              <a:t>Affects 10–20% of patch users. Rotate application sites and avoid sensitive areas. Consider switching to gels or sprays if irritation persists. Hydrocortisone cream may relieve localised reactions but does not prevent recurrence.</a:t>
            </a:r>
            <a:endParaRPr lang="en-US" sz="1250" dirty="0"/>
          </a:p>
        </p:txBody>
      </p:sp>
      <p:sp>
        <p:nvSpPr>
          <p:cNvPr id="20" name="Text 18"/>
          <p:cNvSpPr/>
          <p:nvPr/>
        </p:nvSpPr>
        <p:spPr>
          <a:xfrm>
            <a:off x="1007983" y="6666667"/>
            <a:ext cx="12614315" cy="462201"/>
          </a:xfrm>
          <a:prstGeom prst="rect">
            <a:avLst/>
          </a:prstGeom>
          <a:noFill/>
          <a:ln/>
        </p:spPr>
        <p:txBody>
          <a:bodyPr wrap="square" lIns="0" tIns="0" rIns="0" bIns="0" rtlCol="0" anchor="t"/>
          <a:lstStyle/>
          <a:p>
            <a:pPr marL="0" indent="0" algn="l">
              <a:lnSpc>
                <a:spcPts val="1800"/>
              </a:lnSpc>
              <a:buNone/>
            </a:pPr>
            <a:r>
              <a:rPr lang="en-US" sz="1250" b="1" dirty="0">
                <a:solidFill>
                  <a:srgbClr val="151617"/>
                </a:solidFill>
                <a:latin typeface="Inter" pitchFamily="34" charset="0"/>
                <a:ea typeface="Inter" pitchFamily="34" charset="-122"/>
                <a:cs typeface="Inter" pitchFamily="34" charset="-120"/>
              </a:rPr>
              <a:t>Key Message:</a:t>
            </a:r>
            <a:r>
              <a:rPr lang="en-US" sz="1250" dirty="0">
                <a:solidFill>
                  <a:srgbClr val="151617"/>
                </a:solidFill>
                <a:latin typeface="Inter" pitchFamily="34" charset="0"/>
                <a:ea typeface="Inter" pitchFamily="34" charset="-122"/>
                <a:cs typeface="Inter" pitchFamily="34" charset="-120"/>
              </a:rPr>
              <a:t> Many side effects resolve with optimisation—dose adjustment, formulation change, or switching progestogen. Stopping HRT prematurely deprives women of symptom relief. A structured approach to troubleshooting retains more women on effective therapy.</a:t>
            </a:r>
            <a:endParaRPr lang="en-US" sz="1250" dirty="0"/>
          </a:p>
        </p:txBody>
      </p:sp>
      <p:pic>
        <p:nvPicPr>
          <p:cNvPr id="21" name="Picture 20" descr="A logo with text overlay&#10;&#10;Description automatically generated">
            <a:extLst>
              <a:ext uri="{FF2B5EF4-FFF2-40B4-BE49-F238E27FC236}">
                <a16:creationId xmlns:a16="http://schemas.microsoft.com/office/drawing/2014/main" id="{F74C67F1-3B06-AD81-DEC0-21826CE2C06A}"/>
              </a:ext>
            </a:extLst>
          </p:cNvPr>
          <p:cNvPicPr>
            <a:picLocks noChangeAspect="1"/>
          </p:cNvPicPr>
          <p:nvPr/>
        </p:nvPicPr>
        <p:blipFill>
          <a:blip r:embed="rId3"/>
          <a:stretch>
            <a:fillRect/>
          </a:stretch>
        </p:blipFill>
        <p:spPr>
          <a:xfrm>
            <a:off x="10744200" y="-732711"/>
            <a:ext cx="3381018" cy="338101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721162"/>
            <a:ext cx="10097929"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Pharmacist Clinical Pitfalls: What to Avoid</a:t>
            </a:r>
            <a:endParaRPr lang="en-US" sz="3900" dirty="0"/>
          </a:p>
        </p:txBody>
      </p:sp>
      <p:sp>
        <p:nvSpPr>
          <p:cNvPr id="3" name="Text 1"/>
          <p:cNvSpPr/>
          <p:nvPr/>
        </p:nvSpPr>
        <p:spPr>
          <a:xfrm>
            <a:off x="793790" y="17380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Awareness of common prescribing errors improves patient outcomes and builds your expertise. These pitfalls lead to treatment failure, unnecessary suffering, and inappropriate medication switching.</a:t>
            </a:r>
            <a:endParaRPr lang="en-US" sz="1550" dirty="0"/>
          </a:p>
        </p:txBody>
      </p:sp>
      <p:sp>
        <p:nvSpPr>
          <p:cNvPr id="4" name="Shape 2"/>
          <p:cNvSpPr/>
          <p:nvPr/>
        </p:nvSpPr>
        <p:spPr>
          <a:xfrm>
            <a:off x="793790" y="2596396"/>
            <a:ext cx="13042821" cy="3699034"/>
          </a:xfrm>
          <a:prstGeom prst="roundRect">
            <a:avLst>
              <a:gd name="adj" fmla="val 2254"/>
            </a:avLst>
          </a:prstGeom>
          <a:solidFill>
            <a:srgbClr val="E4E6E7"/>
          </a:solidFill>
          <a:ln w="7620">
            <a:solidFill>
              <a:srgbClr val="CACCCD"/>
            </a:solidFill>
            <a:prstDash val="solid"/>
          </a:ln>
        </p:spPr>
      </p:sp>
      <p:sp>
        <p:nvSpPr>
          <p:cNvPr id="5" name="Shape 3"/>
          <p:cNvSpPr/>
          <p:nvPr/>
        </p:nvSpPr>
        <p:spPr>
          <a:xfrm>
            <a:off x="801410" y="2604016"/>
            <a:ext cx="4342448" cy="3683794"/>
          </a:xfrm>
          <a:prstGeom prst="roundRect">
            <a:avLst>
              <a:gd name="adj" fmla="val 2263"/>
            </a:avLst>
          </a:prstGeom>
          <a:solidFill>
            <a:srgbClr val="E4E6E7"/>
          </a:solidFill>
          <a:ln/>
        </p:spPr>
      </p:sp>
      <p:sp>
        <p:nvSpPr>
          <p:cNvPr id="6" name="Text 4"/>
          <p:cNvSpPr/>
          <p:nvPr/>
        </p:nvSpPr>
        <p:spPr>
          <a:xfrm>
            <a:off x="999768" y="280237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Under-Dosing</a:t>
            </a:r>
            <a:endParaRPr lang="en-US" sz="1950" dirty="0"/>
          </a:p>
        </p:txBody>
      </p:sp>
      <p:sp>
        <p:nvSpPr>
          <p:cNvPr id="7" name="Text 5"/>
          <p:cNvSpPr/>
          <p:nvPr/>
        </p:nvSpPr>
        <p:spPr>
          <a:xfrm>
            <a:off x="999768" y="3231594"/>
            <a:ext cx="3647956" cy="2857857"/>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Starting with low doses and failing to titrate causes persistent symptoms. Women assume HRT "doesn't work" and stop treatment. Use standard starting doses (e.g., oestradiol 50 mcg patches or 1.5 mg gel) and increase if symptoms remain after 8–12 weeks. Some women need higher doses—this is not dangerous if justified clinically.</a:t>
            </a:r>
            <a:endParaRPr lang="en-US" sz="1550" dirty="0"/>
          </a:p>
        </p:txBody>
      </p:sp>
      <p:sp>
        <p:nvSpPr>
          <p:cNvPr id="8" name="Shape 6"/>
          <p:cNvSpPr/>
          <p:nvPr/>
        </p:nvSpPr>
        <p:spPr>
          <a:xfrm>
            <a:off x="5143857" y="2604016"/>
            <a:ext cx="4342567" cy="3683794"/>
          </a:xfrm>
          <a:prstGeom prst="rect">
            <a:avLst/>
          </a:prstGeom>
          <a:solidFill>
            <a:srgbClr val="E4E6E7"/>
          </a:solidFill>
          <a:ln/>
        </p:spPr>
      </p:sp>
      <p:sp>
        <p:nvSpPr>
          <p:cNvPr id="9" name="Shape 7"/>
          <p:cNvSpPr/>
          <p:nvPr/>
        </p:nvSpPr>
        <p:spPr>
          <a:xfrm>
            <a:off x="5143857" y="2604016"/>
            <a:ext cx="22860" cy="3683794"/>
          </a:xfrm>
          <a:prstGeom prst="roundRect">
            <a:avLst>
              <a:gd name="adj" fmla="val 364651"/>
            </a:avLst>
          </a:prstGeom>
          <a:solidFill>
            <a:srgbClr val="CACCCD"/>
          </a:solidFill>
          <a:ln/>
        </p:spPr>
      </p:sp>
      <p:sp>
        <p:nvSpPr>
          <p:cNvPr id="10" name="Text 8"/>
          <p:cNvSpPr/>
          <p:nvPr/>
        </p:nvSpPr>
        <p:spPr>
          <a:xfrm>
            <a:off x="5639991" y="280237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Switching Too Early</a:t>
            </a:r>
            <a:endParaRPr lang="en-US" sz="1950" dirty="0"/>
          </a:p>
        </p:txBody>
      </p:sp>
      <p:sp>
        <p:nvSpPr>
          <p:cNvPr id="11" name="Text 9"/>
          <p:cNvSpPr/>
          <p:nvPr/>
        </p:nvSpPr>
        <p:spPr>
          <a:xfrm>
            <a:off x="5639991" y="3231594"/>
            <a:ext cx="3350300" cy="2857857"/>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Changing preparations before an adequate trial period (3 months minimum) prevents meaningful assessment. Side effects often settle spontaneously. Frequent switching creates confusion and erodes patient confidence. Counsel patients to expect a settling period and adjust only after a proper trial.</a:t>
            </a:r>
            <a:endParaRPr lang="en-US" sz="1550" dirty="0"/>
          </a:p>
        </p:txBody>
      </p:sp>
      <p:sp>
        <p:nvSpPr>
          <p:cNvPr id="12" name="Shape 10"/>
          <p:cNvSpPr/>
          <p:nvPr/>
        </p:nvSpPr>
        <p:spPr>
          <a:xfrm>
            <a:off x="4895850" y="4197846"/>
            <a:ext cx="496133" cy="496133"/>
          </a:xfrm>
          <a:prstGeom prst="roundRect">
            <a:avLst>
              <a:gd name="adj" fmla="val 16802"/>
            </a:avLst>
          </a:prstGeom>
          <a:solidFill>
            <a:srgbClr val="F8ECE4"/>
          </a:solidFill>
          <a:ln w="22860">
            <a:solidFill>
              <a:srgbClr val="CACCCD"/>
            </a:solidFill>
            <a:prstDash val="solid"/>
          </a:ln>
        </p:spPr>
      </p:sp>
      <p:pic>
        <p:nvPicPr>
          <p:cNvPr id="1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9913" y="4321790"/>
            <a:ext cx="248007" cy="248007"/>
          </a:xfrm>
          <a:prstGeom prst="rect">
            <a:avLst/>
          </a:prstGeom>
        </p:spPr>
      </p:pic>
      <p:sp>
        <p:nvSpPr>
          <p:cNvPr id="14" name="Shape 11"/>
          <p:cNvSpPr/>
          <p:nvPr/>
        </p:nvSpPr>
        <p:spPr>
          <a:xfrm>
            <a:off x="9486424" y="2604016"/>
            <a:ext cx="4342567" cy="3683794"/>
          </a:xfrm>
          <a:prstGeom prst="rect">
            <a:avLst/>
          </a:prstGeom>
          <a:solidFill>
            <a:srgbClr val="E4E6E7"/>
          </a:solidFill>
          <a:ln/>
        </p:spPr>
      </p:sp>
      <p:sp>
        <p:nvSpPr>
          <p:cNvPr id="15" name="Shape 12"/>
          <p:cNvSpPr/>
          <p:nvPr/>
        </p:nvSpPr>
        <p:spPr>
          <a:xfrm>
            <a:off x="9486424" y="2604016"/>
            <a:ext cx="22860" cy="3683794"/>
          </a:xfrm>
          <a:prstGeom prst="roundRect">
            <a:avLst>
              <a:gd name="adj" fmla="val 364651"/>
            </a:avLst>
          </a:prstGeom>
          <a:solidFill>
            <a:srgbClr val="CACCCD"/>
          </a:solidFill>
          <a:ln/>
        </p:spPr>
      </p:sp>
      <p:sp>
        <p:nvSpPr>
          <p:cNvPr id="16" name="Text 13"/>
          <p:cNvSpPr/>
          <p:nvPr/>
        </p:nvSpPr>
        <p:spPr>
          <a:xfrm>
            <a:off x="9982557" y="2802374"/>
            <a:ext cx="2587943"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Fear-Driven Stopping</a:t>
            </a:r>
            <a:endParaRPr lang="en-US" sz="1950" dirty="0"/>
          </a:p>
        </p:txBody>
      </p:sp>
      <p:sp>
        <p:nvSpPr>
          <p:cNvPr id="17" name="Text 14"/>
          <p:cNvSpPr/>
          <p:nvPr/>
        </p:nvSpPr>
        <p:spPr>
          <a:xfrm>
            <a:off x="9982557" y="3231594"/>
            <a:ext cx="3648075" cy="2857857"/>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Media scares prompt patients to stop HRT abruptly. Pharmacists must proactively address fears using evidence-based risk communication. Stopping HRT suddenly causes symptom recurrence, often worse than before. If discontinuation is desired, taper gradually over months and consider non-hormonal alternatives.</a:t>
            </a:r>
            <a:endParaRPr lang="en-US" sz="1550" dirty="0"/>
          </a:p>
        </p:txBody>
      </p:sp>
      <p:sp>
        <p:nvSpPr>
          <p:cNvPr id="18" name="Shape 15"/>
          <p:cNvSpPr/>
          <p:nvPr/>
        </p:nvSpPr>
        <p:spPr>
          <a:xfrm>
            <a:off x="9238417" y="4197846"/>
            <a:ext cx="496133" cy="496133"/>
          </a:xfrm>
          <a:prstGeom prst="roundRect">
            <a:avLst>
              <a:gd name="adj" fmla="val 16802"/>
            </a:avLst>
          </a:prstGeom>
          <a:solidFill>
            <a:srgbClr val="F8ECE4"/>
          </a:solidFill>
          <a:ln w="22860">
            <a:solidFill>
              <a:srgbClr val="CACCCD"/>
            </a:solidFill>
            <a:prstDash val="solid"/>
          </a:ln>
        </p:spPr>
      </p:sp>
      <p:pic>
        <p:nvPicPr>
          <p:cNvPr id="1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62480" y="4321790"/>
            <a:ext cx="248007" cy="248007"/>
          </a:xfrm>
          <a:prstGeom prst="rect">
            <a:avLst/>
          </a:prstGeom>
        </p:spPr>
      </p:pic>
      <p:sp>
        <p:nvSpPr>
          <p:cNvPr id="20" name="Shape 16"/>
          <p:cNvSpPr/>
          <p:nvPr/>
        </p:nvSpPr>
        <p:spPr>
          <a:xfrm>
            <a:off x="793790" y="6617820"/>
            <a:ext cx="13042821" cy="32385"/>
          </a:xfrm>
          <a:prstGeom prst="rect">
            <a:avLst/>
          </a:prstGeom>
          <a:solidFill>
            <a:srgbClr val="151617">
              <a:alpha val="50000"/>
            </a:srgbClr>
          </a:solidFill>
          <a:ln/>
        </p:spPr>
      </p:sp>
      <p:sp>
        <p:nvSpPr>
          <p:cNvPr id="21" name="Text 17"/>
          <p:cNvSpPr/>
          <p:nvPr/>
        </p:nvSpPr>
        <p:spPr>
          <a:xfrm>
            <a:off x="793790" y="6873359"/>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151617"/>
                </a:solidFill>
                <a:latin typeface="Inter" pitchFamily="34" charset="0"/>
                <a:ea typeface="Inter" pitchFamily="34" charset="-122"/>
                <a:cs typeface="Inter" pitchFamily="34" charset="-120"/>
              </a:rPr>
              <a:t>Build your confidence:</a:t>
            </a:r>
            <a:r>
              <a:rPr lang="en-US" sz="1550" dirty="0">
                <a:solidFill>
                  <a:srgbClr val="151617"/>
                </a:solidFill>
                <a:latin typeface="Inter" pitchFamily="34" charset="0"/>
                <a:ea typeface="Inter" pitchFamily="34" charset="-122"/>
                <a:cs typeface="Inter" pitchFamily="34" charset="-120"/>
              </a:rPr>
              <a:t> You are equipped to diagnose menopause clinically, choose appropriate HRT regimens, optimise therapy, and communicate risks clearly. Avoid these pitfalls, and you will deliver high-quality menopause care that transforms women's lives.</a:t>
            </a:r>
            <a:endParaRPr lang="en-US" sz="1550" dirty="0"/>
          </a:p>
        </p:txBody>
      </p:sp>
      <p:pic>
        <p:nvPicPr>
          <p:cNvPr id="22" name="Picture 21" descr="A logo with text overlay&#10;&#10;Description automatically generated">
            <a:extLst>
              <a:ext uri="{FF2B5EF4-FFF2-40B4-BE49-F238E27FC236}">
                <a16:creationId xmlns:a16="http://schemas.microsoft.com/office/drawing/2014/main" id="{9487F65D-C03B-2FF7-06CB-D3B36B95D96F}"/>
              </a:ext>
            </a:extLst>
          </p:cNvPr>
          <p:cNvPicPr>
            <a:picLocks noChangeAspect="1"/>
          </p:cNvPicPr>
          <p:nvPr/>
        </p:nvPicPr>
        <p:blipFill>
          <a:blip r:embed="rId5"/>
          <a:stretch>
            <a:fillRect/>
          </a:stretch>
        </p:blipFill>
        <p:spPr>
          <a:xfrm>
            <a:off x="10927958" y="-801798"/>
            <a:ext cx="3381018" cy="338101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1730" y="1612072"/>
            <a:ext cx="7688342" cy="1137285"/>
          </a:xfrm>
          <a:prstGeom prst="rect">
            <a:avLst/>
          </a:prstGeom>
          <a:noFill/>
          <a:ln/>
        </p:spPr>
        <p:txBody>
          <a:bodyPr wrap="square" lIns="0" tIns="0" rIns="0" bIns="0" rtlCol="0" anchor="t"/>
          <a:lstStyle/>
          <a:p>
            <a:pPr marL="0" indent="0" algn="l">
              <a:lnSpc>
                <a:spcPts val="4450"/>
              </a:lnSpc>
              <a:buNone/>
            </a:pPr>
            <a:r>
              <a:rPr lang="en-US" sz="3550" b="1" dirty="0">
                <a:solidFill>
                  <a:srgbClr val="151617"/>
                </a:solidFill>
                <a:latin typeface="Inter Bold" pitchFamily="34" charset="0"/>
                <a:ea typeface="Inter Bold" pitchFamily="34" charset="-122"/>
                <a:cs typeface="Inter Bold" pitchFamily="34" charset="-120"/>
              </a:rPr>
              <a:t>Initiating Hormone Replacement Therapy</a:t>
            </a:r>
            <a:endParaRPr lang="en-US" sz="3550" dirty="0"/>
          </a:p>
        </p:txBody>
      </p:sp>
      <p:sp>
        <p:nvSpPr>
          <p:cNvPr id="4" name="Shape 1"/>
          <p:cNvSpPr/>
          <p:nvPr/>
        </p:nvSpPr>
        <p:spPr>
          <a:xfrm>
            <a:off x="5988844" y="3585031"/>
            <a:ext cx="3477458" cy="3188375"/>
          </a:xfrm>
          <a:prstGeom prst="roundRect">
            <a:avLst>
              <a:gd name="adj" fmla="val 3768"/>
            </a:avLst>
          </a:prstGeom>
          <a:solidFill>
            <a:srgbClr val="151617"/>
          </a:solidFill>
          <a:ln/>
        </p:spPr>
      </p:sp>
      <p:sp>
        <p:nvSpPr>
          <p:cNvPr id="5" name="Text 2"/>
          <p:cNvSpPr/>
          <p:nvPr/>
        </p:nvSpPr>
        <p:spPr>
          <a:xfrm>
            <a:off x="6265188" y="3752388"/>
            <a:ext cx="2274451" cy="284202"/>
          </a:xfrm>
          <a:prstGeom prst="rect">
            <a:avLst/>
          </a:prstGeom>
          <a:noFill/>
          <a:ln/>
        </p:spPr>
        <p:txBody>
          <a:bodyPr wrap="none" lIns="0" tIns="0" rIns="0" bIns="0" rtlCol="0" anchor="t"/>
          <a:lstStyle/>
          <a:p>
            <a:pPr marL="0" indent="0" algn="l">
              <a:lnSpc>
                <a:spcPts val="2200"/>
              </a:lnSpc>
              <a:buNone/>
            </a:pPr>
            <a:r>
              <a:rPr lang="en-US" sz="1750" b="1" dirty="0">
                <a:solidFill>
                  <a:srgbClr val="FFFFFF"/>
                </a:solidFill>
                <a:latin typeface="Inter Bold" pitchFamily="34" charset="0"/>
                <a:ea typeface="Inter Bold" pitchFamily="34" charset="-122"/>
                <a:cs typeface="Inter Bold" pitchFamily="34" charset="-120"/>
              </a:rPr>
              <a:t>Starting Doses</a:t>
            </a:r>
            <a:endParaRPr lang="en-US" sz="1750" dirty="0"/>
          </a:p>
        </p:txBody>
      </p:sp>
      <p:sp>
        <p:nvSpPr>
          <p:cNvPr id="6" name="Text 3"/>
          <p:cNvSpPr/>
          <p:nvPr/>
        </p:nvSpPr>
        <p:spPr>
          <a:xfrm>
            <a:off x="6265188" y="4203397"/>
            <a:ext cx="3113603" cy="2231708"/>
          </a:xfrm>
          <a:prstGeom prst="rect">
            <a:avLst/>
          </a:prstGeom>
          <a:noFill/>
          <a:ln/>
        </p:spPr>
        <p:txBody>
          <a:bodyPr wrap="square" lIns="0" tIns="0" rIns="0" bIns="0" rtlCol="0" anchor="t"/>
          <a:lstStyle/>
          <a:p>
            <a:pPr marL="0" indent="0" algn="l">
              <a:lnSpc>
                <a:spcPts val="2150"/>
              </a:lnSpc>
              <a:buNone/>
            </a:pPr>
            <a:r>
              <a:rPr lang="en-US" sz="1400" dirty="0">
                <a:solidFill>
                  <a:srgbClr val="FFFFFF"/>
                </a:solidFill>
                <a:latin typeface="Inter" pitchFamily="34" charset="0"/>
                <a:ea typeface="Inter" pitchFamily="34" charset="-122"/>
                <a:cs typeface="Inter" pitchFamily="34" charset="-120"/>
              </a:rPr>
              <a:t>Begin with standard doses and titrate based on response. Transdermal oestradiol 50 micrograms or oral oestradiol 1mg daily are typical starting points. Always pair oestrogen with progesterone in women with an intact uterus.</a:t>
            </a:r>
            <a:endParaRPr lang="en-US" sz="1400" dirty="0"/>
          </a:p>
        </p:txBody>
      </p:sp>
      <p:sp>
        <p:nvSpPr>
          <p:cNvPr id="7" name="Text 4"/>
          <p:cNvSpPr/>
          <p:nvPr/>
        </p:nvSpPr>
        <p:spPr>
          <a:xfrm>
            <a:off x="9881235" y="2608659"/>
            <a:ext cx="3299460" cy="284202"/>
          </a:xfrm>
          <a:prstGeom prst="rect">
            <a:avLst/>
          </a:prstGeom>
          <a:noFill/>
          <a:ln/>
        </p:spPr>
        <p:txBody>
          <a:bodyPr wrap="none" lIns="0" tIns="0" rIns="0" bIns="0" rtlCol="0" anchor="t"/>
          <a:lstStyle/>
          <a:p>
            <a:pPr marL="0" indent="0" algn="l">
              <a:lnSpc>
                <a:spcPts val="2200"/>
              </a:lnSpc>
              <a:buNone/>
            </a:pPr>
            <a:r>
              <a:rPr lang="en-US" sz="1750" b="1" dirty="0">
                <a:solidFill>
                  <a:srgbClr val="151617"/>
                </a:solidFill>
                <a:latin typeface="Inter Bold" pitchFamily="34" charset="0"/>
                <a:ea typeface="Inter Bold" pitchFamily="34" charset="-122"/>
                <a:cs typeface="Inter Bold" pitchFamily="34" charset="-120"/>
              </a:rPr>
              <a:t>Setting Realistic Expectations</a:t>
            </a:r>
            <a:endParaRPr lang="en-US" sz="1750" dirty="0"/>
          </a:p>
        </p:txBody>
      </p:sp>
      <p:sp>
        <p:nvSpPr>
          <p:cNvPr id="8" name="Text 5"/>
          <p:cNvSpPr/>
          <p:nvPr/>
        </p:nvSpPr>
        <p:spPr>
          <a:xfrm>
            <a:off x="9881235" y="3059668"/>
            <a:ext cx="4028837" cy="1952744"/>
          </a:xfrm>
          <a:prstGeom prst="rect">
            <a:avLst/>
          </a:prstGeom>
          <a:noFill/>
          <a:ln/>
        </p:spPr>
        <p:txBody>
          <a:bodyPr wrap="square" lIns="0" tIns="0" rIns="0" bIns="0" rtlCol="0" anchor="t"/>
          <a:lstStyle/>
          <a:p>
            <a:pPr marL="0" indent="0" algn="l">
              <a:lnSpc>
                <a:spcPts val="2150"/>
              </a:lnSpc>
              <a:buNone/>
            </a:pPr>
            <a:r>
              <a:rPr lang="en-US" sz="1400" dirty="0">
                <a:solidFill>
                  <a:srgbClr val="151617"/>
                </a:solidFill>
                <a:latin typeface="Inter" pitchFamily="34" charset="0"/>
                <a:ea typeface="Inter" pitchFamily="34" charset="-122"/>
                <a:cs typeface="Inter" pitchFamily="34" charset="-120"/>
              </a:rPr>
              <a:t>Counsel patients that symptom improvement typically begins within 2–4 weeks, with maximum benefit at 3 months. Vasomotor symptoms usually respond first, followed by mood and sleep improvements. Some symptoms, particularly urogenital, may take longer to resolve fully.</a:t>
            </a:r>
            <a:endParaRPr lang="en-US" sz="1400" dirty="0"/>
          </a:p>
        </p:txBody>
      </p:sp>
      <p:sp>
        <p:nvSpPr>
          <p:cNvPr id="9" name="Text 6"/>
          <p:cNvSpPr/>
          <p:nvPr/>
        </p:nvSpPr>
        <p:spPr>
          <a:xfrm>
            <a:off x="9881235" y="5179219"/>
            <a:ext cx="3674864" cy="284202"/>
          </a:xfrm>
          <a:prstGeom prst="rect">
            <a:avLst/>
          </a:prstGeom>
          <a:noFill/>
          <a:ln/>
        </p:spPr>
        <p:txBody>
          <a:bodyPr wrap="none" lIns="0" tIns="0" rIns="0" bIns="0" rtlCol="0" anchor="t"/>
          <a:lstStyle/>
          <a:p>
            <a:pPr marL="0" indent="0" algn="l">
              <a:lnSpc>
                <a:spcPts val="2200"/>
              </a:lnSpc>
              <a:buNone/>
            </a:pPr>
            <a:r>
              <a:rPr lang="en-US" sz="1750" b="1" dirty="0">
                <a:solidFill>
                  <a:srgbClr val="151617"/>
                </a:solidFill>
                <a:latin typeface="Inter Bold" pitchFamily="34" charset="0"/>
                <a:ea typeface="Inter Bold" pitchFamily="34" charset="-122"/>
                <a:cs typeface="Inter Bold" pitchFamily="34" charset="-120"/>
              </a:rPr>
              <a:t>Counselling on Bleeding Patterns</a:t>
            </a:r>
            <a:endParaRPr lang="en-US" sz="1750" dirty="0"/>
          </a:p>
        </p:txBody>
      </p:sp>
      <p:sp>
        <p:nvSpPr>
          <p:cNvPr id="10" name="Text 7"/>
          <p:cNvSpPr/>
          <p:nvPr/>
        </p:nvSpPr>
        <p:spPr>
          <a:xfrm>
            <a:off x="9881235" y="5630228"/>
            <a:ext cx="4028837" cy="1394817"/>
          </a:xfrm>
          <a:prstGeom prst="rect">
            <a:avLst/>
          </a:prstGeom>
          <a:noFill/>
          <a:ln/>
        </p:spPr>
        <p:txBody>
          <a:bodyPr wrap="square" lIns="0" tIns="0" rIns="0" bIns="0" rtlCol="0" anchor="t"/>
          <a:lstStyle/>
          <a:p>
            <a:pPr marL="0" indent="0" algn="l">
              <a:lnSpc>
                <a:spcPts val="2150"/>
              </a:lnSpc>
              <a:buNone/>
            </a:pPr>
            <a:r>
              <a:rPr lang="en-US" sz="1400" dirty="0">
                <a:solidFill>
                  <a:srgbClr val="151617"/>
                </a:solidFill>
                <a:latin typeface="Inter" pitchFamily="34" charset="0"/>
                <a:ea typeface="Inter" pitchFamily="34" charset="-122"/>
                <a:cs typeface="Inter" pitchFamily="34" charset="-120"/>
              </a:rPr>
              <a:t>Explain that irregular bleeding or spotting is common in the first 3–6 months, particularly with continuous combined regimens. Establish clear criteria for when bleeding becomes a concern requiring investigation.</a:t>
            </a:r>
            <a:endParaRPr lang="en-US" sz="1400" dirty="0"/>
          </a:p>
        </p:txBody>
      </p:sp>
      <p:pic>
        <p:nvPicPr>
          <p:cNvPr id="12" name="Picture 11" descr="A logo with text overlay&#10;&#10;Description automatically generated">
            <a:extLst>
              <a:ext uri="{FF2B5EF4-FFF2-40B4-BE49-F238E27FC236}">
                <a16:creationId xmlns:a16="http://schemas.microsoft.com/office/drawing/2014/main" id="{E25C36C9-FB6B-9042-56F4-6737CD456307}"/>
              </a:ext>
            </a:extLst>
          </p:cNvPr>
          <p:cNvPicPr>
            <a:picLocks noChangeAspect="1"/>
          </p:cNvPicPr>
          <p:nvPr/>
        </p:nvPicPr>
        <p:blipFill>
          <a:blip r:embed="rId4"/>
          <a:stretch>
            <a:fillRect/>
          </a:stretch>
        </p:blipFill>
        <p:spPr>
          <a:xfrm>
            <a:off x="11141243" y="-817790"/>
            <a:ext cx="3381018" cy="338101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04787"/>
          </a:xfrm>
          <a:prstGeom prst="rect">
            <a:avLst/>
          </a:prstGeom>
        </p:spPr>
      </p:pic>
      <p:sp>
        <p:nvSpPr>
          <p:cNvPr id="3" name="Text 0"/>
          <p:cNvSpPr/>
          <p:nvPr/>
        </p:nvSpPr>
        <p:spPr>
          <a:xfrm>
            <a:off x="676037" y="2699147"/>
            <a:ext cx="6574750" cy="526256"/>
          </a:xfrm>
          <a:prstGeom prst="rect">
            <a:avLst/>
          </a:prstGeom>
          <a:noFill/>
          <a:ln/>
        </p:spPr>
        <p:txBody>
          <a:bodyPr wrap="none" lIns="0" tIns="0" rIns="0" bIns="0" rtlCol="0" anchor="t"/>
          <a:lstStyle/>
          <a:p>
            <a:pPr marL="0" indent="0" algn="l">
              <a:lnSpc>
                <a:spcPts val="4100"/>
              </a:lnSpc>
              <a:buNone/>
            </a:pPr>
            <a:r>
              <a:rPr lang="en-US" sz="3300" b="1" dirty="0">
                <a:solidFill>
                  <a:srgbClr val="151617"/>
                </a:solidFill>
                <a:latin typeface="Inter Bold" pitchFamily="34" charset="0"/>
                <a:ea typeface="Inter Bold" pitchFamily="34" charset="-122"/>
                <a:cs typeface="Inter Bold" pitchFamily="34" charset="-120"/>
              </a:rPr>
              <a:t>Review Timeline and Monitoring</a:t>
            </a:r>
            <a:endParaRPr lang="en-US" sz="3300" dirty="0"/>
          </a:p>
        </p:txBody>
      </p:sp>
      <p:sp>
        <p:nvSpPr>
          <p:cNvPr id="4" name="Text 1"/>
          <p:cNvSpPr/>
          <p:nvPr/>
        </p:nvSpPr>
        <p:spPr>
          <a:xfrm>
            <a:off x="676037" y="3439597"/>
            <a:ext cx="13278207" cy="497681"/>
          </a:xfrm>
          <a:prstGeom prst="rect">
            <a:avLst/>
          </a:prstGeom>
          <a:noFill/>
          <a:ln/>
        </p:spPr>
        <p:txBody>
          <a:bodyPr wrap="square" lIns="0" tIns="0" rIns="0" bIns="0" rtlCol="0" anchor="t"/>
          <a:lstStyle/>
          <a:p>
            <a:pPr marL="0" indent="0" algn="l">
              <a:lnSpc>
                <a:spcPts val="1950"/>
              </a:lnSpc>
              <a:buNone/>
            </a:pPr>
            <a:r>
              <a:rPr lang="en-US" sz="1300" dirty="0">
                <a:solidFill>
                  <a:srgbClr val="151617"/>
                </a:solidFill>
                <a:latin typeface="Inter" pitchFamily="34" charset="0"/>
                <a:ea typeface="Inter" pitchFamily="34" charset="-122"/>
                <a:cs typeface="Inter" pitchFamily="34" charset="-120"/>
              </a:rPr>
              <a:t>Systematic follow-up is essential to optimise therapy and ensure patient safety. A structured review schedule allows timely dose adjustment and early identification of adverse effects or treatment inadequacy.</a:t>
            </a:r>
            <a:endParaRPr lang="en-US" sz="1300" dirty="0"/>
          </a:p>
        </p:txBody>
      </p:sp>
      <p:sp>
        <p:nvSpPr>
          <p:cNvPr id="5" name="Shape 2"/>
          <p:cNvSpPr/>
          <p:nvPr/>
        </p:nvSpPr>
        <p:spPr>
          <a:xfrm>
            <a:off x="676037" y="5866567"/>
            <a:ext cx="13278207" cy="22860"/>
          </a:xfrm>
          <a:prstGeom prst="roundRect">
            <a:avLst>
              <a:gd name="adj" fmla="val 309366"/>
            </a:avLst>
          </a:prstGeom>
          <a:solidFill>
            <a:srgbClr val="CACCCD"/>
          </a:solidFill>
          <a:ln/>
        </p:spPr>
      </p:sp>
      <p:sp>
        <p:nvSpPr>
          <p:cNvPr id="6" name="Shape 3"/>
          <p:cNvSpPr/>
          <p:nvPr/>
        </p:nvSpPr>
        <p:spPr>
          <a:xfrm>
            <a:off x="3939540" y="5361503"/>
            <a:ext cx="22860" cy="505063"/>
          </a:xfrm>
          <a:prstGeom prst="roundRect">
            <a:avLst>
              <a:gd name="adj" fmla="val 309366"/>
            </a:avLst>
          </a:prstGeom>
          <a:solidFill>
            <a:srgbClr val="CACCCD"/>
          </a:solidFill>
          <a:ln/>
        </p:spPr>
      </p:sp>
      <p:sp>
        <p:nvSpPr>
          <p:cNvPr id="7" name="Shape 4"/>
          <p:cNvSpPr/>
          <p:nvPr/>
        </p:nvSpPr>
        <p:spPr>
          <a:xfrm>
            <a:off x="3761542" y="5677138"/>
            <a:ext cx="378857" cy="378857"/>
          </a:xfrm>
          <a:prstGeom prst="roundRect">
            <a:avLst>
              <a:gd name="adj" fmla="val 18667"/>
            </a:avLst>
          </a:prstGeom>
          <a:solidFill>
            <a:srgbClr val="E4E6E7"/>
          </a:solidFill>
          <a:ln w="7620">
            <a:solidFill>
              <a:srgbClr val="CACCCD"/>
            </a:solidFill>
            <a:prstDash val="solid"/>
          </a:ln>
        </p:spPr>
      </p:sp>
      <p:sp>
        <p:nvSpPr>
          <p:cNvPr id="8" name="Text 5"/>
          <p:cNvSpPr/>
          <p:nvPr/>
        </p:nvSpPr>
        <p:spPr>
          <a:xfrm>
            <a:off x="3824704" y="5708749"/>
            <a:ext cx="252532" cy="315635"/>
          </a:xfrm>
          <a:prstGeom prst="rect">
            <a:avLst/>
          </a:prstGeom>
          <a:noFill/>
          <a:ln/>
        </p:spPr>
        <p:txBody>
          <a:bodyPr wrap="none" lIns="0" tIns="0" rIns="0" bIns="0" rtlCol="0" anchor="t"/>
          <a:lstStyle/>
          <a:p>
            <a:pPr marL="0" indent="0" algn="ctr">
              <a:lnSpc>
                <a:spcPts val="1950"/>
              </a:lnSpc>
              <a:buNone/>
            </a:pPr>
            <a:r>
              <a:rPr lang="en-US" sz="1950" b="1" dirty="0">
                <a:solidFill>
                  <a:srgbClr val="151617"/>
                </a:solidFill>
                <a:latin typeface="Inter Bold" pitchFamily="34" charset="0"/>
                <a:ea typeface="Inter Bold" pitchFamily="34" charset="-122"/>
                <a:cs typeface="Inter Bold" pitchFamily="34" charset="-120"/>
              </a:rPr>
              <a:t>1</a:t>
            </a:r>
            <a:endParaRPr lang="en-US" sz="1950" dirty="0"/>
          </a:p>
        </p:txBody>
      </p:sp>
      <p:sp>
        <p:nvSpPr>
          <p:cNvPr id="9" name="Text 6"/>
          <p:cNvSpPr/>
          <p:nvPr/>
        </p:nvSpPr>
        <p:spPr>
          <a:xfrm>
            <a:off x="2731056" y="4097893"/>
            <a:ext cx="2439829" cy="263128"/>
          </a:xfrm>
          <a:prstGeom prst="rect">
            <a:avLst/>
          </a:prstGeom>
          <a:noFill/>
          <a:ln/>
        </p:spPr>
        <p:txBody>
          <a:bodyPr wrap="none" lIns="0" tIns="0" rIns="0" bIns="0" rtlCol="0" anchor="t"/>
          <a:lstStyle/>
          <a:p>
            <a:pPr marL="0" indent="0" algn="ctr">
              <a:lnSpc>
                <a:spcPts val="2050"/>
              </a:lnSpc>
              <a:buNone/>
            </a:pPr>
            <a:r>
              <a:rPr lang="en-US" sz="1650" b="1" dirty="0">
                <a:solidFill>
                  <a:srgbClr val="151617"/>
                </a:solidFill>
                <a:latin typeface="Inter Bold" pitchFamily="34" charset="0"/>
                <a:ea typeface="Inter Bold" pitchFamily="34" charset="-122"/>
                <a:cs typeface="Inter Bold" pitchFamily="34" charset="-120"/>
              </a:rPr>
              <a:t>Initial Review: 3 Months</a:t>
            </a:r>
            <a:endParaRPr lang="en-US" sz="1650" dirty="0"/>
          </a:p>
        </p:txBody>
      </p:sp>
      <p:sp>
        <p:nvSpPr>
          <p:cNvPr id="10" name="Text 7"/>
          <p:cNvSpPr/>
          <p:nvPr/>
        </p:nvSpPr>
        <p:spPr>
          <a:xfrm>
            <a:off x="844391" y="4446627"/>
            <a:ext cx="6213157" cy="746522"/>
          </a:xfrm>
          <a:prstGeom prst="rect">
            <a:avLst/>
          </a:prstGeom>
          <a:noFill/>
          <a:ln/>
        </p:spPr>
        <p:txBody>
          <a:bodyPr wrap="square" lIns="0" tIns="0" rIns="0" bIns="0" rtlCol="0" anchor="t"/>
          <a:lstStyle/>
          <a:p>
            <a:pPr marL="0" indent="0" algn="ctr">
              <a:lnSpc>
                <a:spcPts val="1950"/>
              </a:lnSpc>
              <a:buNone/>
            </a:pPr>
            <a:r>
              <a:rPr lang="en-US" sz="1300" dirty="0">
                <a:solidFill>
                  <a:srgbClr val="151617"/>
                </a:solidFill>
                <a:latin typeface="Inter" pitchFamily="34" charset="0"/>
                <a:ea typeface="Inter" pitchFamily="34" charset="-122"/>
                <a:cs typeface="Inter" pitchFamily="34" charset="-120"/>
              </a:rPr>
              <a:t>Assess symptom improvement using baseline tools. Review bleeding patterns, adverse effects, and adherence. This is the optimal time for dose titration if response is suboptimal.</a:t>
            </a:r>
            <a:endParaRPr lang="en-US" sz="1300" dirty="0"/>
          </a:p>
        </p:txBody>
      </p:sp>
      <p:sp>
        <p:nvSpPr>
          <p:cNvPr id="11" name="Shape 8"/>
          <p:cNvSpPr/>
          <p:nvPr/>
        </p:nvSpPr>
        <p:spPr>
          <a:xfrm>
            <a:off x="7303651" y="5866567"/>
            <a:ext cx="22860" cy="505063"/>
          </a:xfrm>
          <a:prstGeom prst="roundRect">
            <a:avLst>
              <a:gd name="adj" fmla="val 309366"/>
            </a:avLst>
          </a:prstGeom>
          <a:solidFill>
            <a:srgbClr val="CACCCD"/>
          </a:solidFill>
          <a:ln/>
        </p:spPr>
      </p:sp>
      <p:sp>
        <p:nvSpPr>
          <p:cNvPr id="12" name="Shape 9"/>
          <p:cNvSpPr/>
          <p:nvPr/>
        </p:nvSpPr>
        <p:spPr>
          <a:xfrm>
            <a:off x="7125653" y="5677138"/>
            <a:ext cx="378857" cy="378857"/>
          </a:xfrm>
          <a:prstGeom prst="roundRect">
            <a:avLst>
              <a:gd name="adj" fmla="val 18667"/>
            </a:avLst>
          </a:prstGeom>
          <a:solidFill>
            <a:srgbClr val="E4E6E7"/>
          </a:solidFill>
          <a:ln w="7620">
            <a:solidFill>
              <a:srgbClr val="CACCCD"/>
            </a:solidFill>
            <a:prstDash val="solid"/>
          </a:ln>
        </p:spPr>
      </p:sp>
      <p:sp>
        <p:nvSpPr>
          <p:cNvPr id="13" name="Text 10"/>
          <p:cNvSpPr/>
          <p:nvPr/>
        </p:nvSpPr>
        <p:spPr>
          <a:xfrm>
            <a:off x="7188815" y="5708749"/>
            <a:ext cx="252532" cy="315635"/>
          </a:xfrm>
          <a:prstGeom prst="rect">
            <a:avLst/>
          </a:prstGeom>
          <a:noFill/>
          <a:ln/>
        </p:spPr>
        <p:txBody>
          <a:bodyPr wrap="none" lIns="0" tIns="0" rIns="0" bIns="0" rtlCol="0" anchor="t"/>
          <a:lstStyle/>
          <a:p>
            <a:pPr marL="0" indent="0" algn="ctr">
              <a:lnSpc>
                <a:spcPts val="1950"/>
              </a:lnSpc>
              <a:buNone/>
            </a:pPr>
            <a:r>
              <a:rPr lang="en-US" sz="1950" b="1" dirty="0">
                <a:solidFill>
                  <a:srgbClr val="151617"/>
                </a:solidFill>
                <a:latin typeface="Inter Bold" pitchFamily="34" charset="0"/>
                <a:ea typeface="Inter Bold" pitchFamily="34" charset="-122"/>
                <a:cs typeface="Inter Bold" pitchFamily="34" charset="-120"/>
              </a:rPr>
              <a:t>2</a:t>
            </a:r>
            <a:endParaRPr lang="en-US" sz="1950" dirty="0"/>
          </a:p>
        </p:txBody>
      </p:sp>
      <p:sp>
        <p:nvSpPr>
          <p:cNvPr id="14" name="Text 11"/>
          <p:cNvSpPr/>
          <p:nvPr/>
        </p:nvSpPr>
        <p:spPr>
          <a:xfrm>
            <a:off x="5772388" y="6539984"/>
            <a:ext cx="3085386" cy="263128"/>
          </a:xfrm>
          <a:prstGeom prst="rect">
            <a:avLst/>
          </a:prstGeom>
          <a:noFill/>
          <a:ln/>
        </p:spPr>
        <p:txBody>
          <a:bodyPr wrap="none" lIns="0" tIns="0" rIns="0" bIns="0" rtlCol="0" anchor="t"/>
          <a:lstStyle/>
          <a:p>
            <a:pPr marL="0" indent="0" algn="ctr">
              <a:lnSpc>
                <a:spcPts val="2050"/>
              </a:lnSpc>
              <a:buNone/>
            </a:pPr>
            <a:r>
              <a:rPr lang="en-US" sz="1650" b="1" dirty="0">
                <a:solidFill>
                  <a:srgbClr val="151617"/>
                </a:solidFill>
                <a:latin typeface="Inter Bold" pitchFamily="34" charset="0"/>
                <a:ea typeface="Inter Bold" pitchFamily="34" charset="-122"/>
                <a:cs typeface="Inter Bold" pitchFamily="34" charset="-120"/>
              </a:rPr>
              <a:t>Ongoing Monitoring: Annually</a:t>
            </a:r>
            <a:endParaRPr lang="en-US" sz="1650" dirty="0"/>
          </a:p>
        </p:txBody>
      </p:sp>
      <p:sp>
        <p:nvSpPr>
          <p:cNvPr id="15" name="Text 12"/>
          <p:cNvSpPr/>
          <p:nvPr/>
        </p:nvSpPr>
        <p:spPr>
          <a:xfrm>
            <a:off x="4208502" y="6888718"/>
            <a:ext cx="6213157" cy="746522"/>
          </a:xfrm>
          <a:prstGeom prst="rect">
            <a:avLst/>
          </a:prstGeom>
          <a:noFill/>
          <a:ln/>
        </p:spPr>
        <p:txBody>
          <a:bodyPr wrap="square" lIns="0" tIns="0" rIns="0" bIns="0" rtlCol="0" anchor="t"/>
          <a:lstStyle/>
          <a:p>
            <a:pPr marL="0" indent="0" algn="ctr">
              <a:lnSpc>
                <a:spcPts val="1950"/>
              </a:lnSpc>
              <a:buNone/>
            </a:pPr>
            <a:r>
              <a:rPr lang="en-US" sz="1300" dirty="0">
                <a:solidFill>
                  <a:srgbClr val="151617"/>
                </a:solidFill>
                <a:latin typeface="Inter" pitchFamily="34" charset="0"/>
                <a:ea typeface="Inter" pitchFamily="34" charset="-122"/>
                <a:cs typeface="Inter" pitchFamily="34" charset="-120"/>
              </a:rPr>
              <a:t>Once stable, conduct yearly reviews to reassess symptom control, medication adherence, risk factors, blood pressure, and body mass index. Update the benefit-risk assessment.</a:t>
            </a:r>
            <a:endParaRPr lang="en-US" sz="1300" dirty="0"/>
          </a:p>
        </p:txBody>
      </p:sp>
      <p:sp>
        <p:nvSpPr>
          <p:cNvPr id="16" name="Shape 13"/>
          <p:cNvSpPr/>
          <p:nvPr/>
        </p:nvSpPr>
        <p:spPr>
          <a:xfrm>
            <a:off x="10667881" y="5361503"/>
            <a:ext cx="22860" cy="505063"/>
          </a:xfrm>
          <a:prstGeom prst="roundRect">
            <a:avLst>
              <a:gd name="adj" fmla="val 309366"/>
            </a:avLst>
          </a:prstGeom>
          <a:solidFill>
            <a:srgbClr val="CACCCD"/>
          </a:solidFill>
          <a:ln/>
        </p:spPr>
      </p:sp>
      <p:sp>
        <p:nvSpPr>
          <p:cNvPr id="17" name="Shape 14"/>
          <p:cNvSpPr/>
          <p:nvPr/>
        </p:nvSpPr>
        <p:spPr>
          <a:xfrm>
            <a:off x="10489883" y="5677138"/>
            <a:ext cx="378857" cy="378857"/>
          </a:xfrm>
          <a:prstGeom prst="roundRect">
            <a:avLst>
              <a:gd name="adj" fmla="val 18667"/>
            </a:avLst>
          </a:prstGeom>
          <a:solidFill>
            <a:srgbClr val="E4E6E7"/>
          </a:solidFill>
          <a:ln w="7620">
            <a:solidFill>
              <a:srgbClr val="CACCCD"/>
            </a:solidFill>
            <a:prstDash val="solid"/>
          </a:ln>
        </p:spPr>
      </p:sp>
      <p:sp>
        <p:nvSpPr>
          <p:cNvPr id="18" name="Text 15"/>
          <p:cNvSpPr/>
          <p:nvPr/>
        </p:nvSpPr>
        <p:spPr>
          <a:xfrm>
            <a:off x="10553045" y="5708749"/>
            <a:ext cx="252532" cy="315635"/>
          </a:xfrm>
          <a:prstGeom prst="rect">
            <a:avLst/>
          </a:prstGeom>
          <a:noFill/>
          <a:ln/>
        </p:spPr>
        <p:txBody>
          <a:bodyPr wrap="none" lIns="0" tIns="0" rIns="0" bIns="0" rtlCol="0" anchor="t"/>
          <a:lstStyle/>
          <a:p>
            <a:pPr marL="0" indent="0" algn="ctr">
              <a:lnSpc>
                <a:spcPts val="1950"/>
              </a:lnSpc>
              <a:buNone/>
            </a:pPr>
            <a:r>
              <a:rPr lang="en-US" sz="1950" b="1" dirty="0">
                <a:solidFill>
                  <a:srgbClr val="151617"/>
                </a:solidFill>
                <a:latin typeface="Inter Bold" pitchFamily="34" charset="0"/>
                <a:ea typeface="Inter Bold" pitchFamily="34" charset="-122"/>
                <a:cs typeface="Inter Bold" pitchFamily="34" charset="-120"/>
              </a:rPr>
              <a:t>3</a:t>
            </a:r>
            <a:endParaRPr lang="en-US" sz="1950" dirty="0"/>
          </a:p>
        </p:txBody>
      </p:sp>
      <p:sp>
        <p:nvSpPr>
          <p:cNvPr id="19" name="Text 16"/>
          <p:cNvSpPr/>
          <p:nvPr/>
        </p:nvSpPr>
        <p:spPr>
          <a:xfrm>
            <a:off x="9626918" y="4097893"/>
            <a:ext cx="2104787" cy="263128"/>
          </a:xfrm>
          <a:prstGeom prst="rect">
            <a:avLst/>
          </a:prstGeom>
          <a:noFill/>
          <a:ln/>
        </p:spPr>
        <p:txBody>
          <a:bodyPr wrap="none" lIns="0" tIns="0" rIns="0" bIns="0" rtlCol="0" anchor="t"/>
          <a:lstStyle/>
          <a:p>
            <a:pPr marL="0" indent="0" algn="ctr">
              <a:lnSpc>
                <a:spcPts val="2050"/>
              </a:lnSpc>
              <a:buNone/>
            </a:pPr>
            <a:r>
              <a:rPr lang="en-US" sz="1650" b="1" dirty="0">
                <a:solidFill>
                  <a:srgbClr val="151617"/>
                </a:solidFill>
                <a:latin typeface="Inter Bold" pitchFamily="34" charset="0"/>
                <a:ea typeface="Inter Bold" pitchFamily="34" charset="-122"/>
                <a:cs typeface="Inter Bold" pitchFamily="34" charset="-120"/>
              </a:rPr>
              <a:t>Symptom Tracking</a:t>
            </a:r>
            <a:endParaRPr lang="en-US" sz="1650" dirty="0"/>
          </a:p>
        </p:txBody>
      </p:sp>
      <p:sp>
        <p:nvSpPr>
          <p:cNvPr id="20" name="Text 17"/>
          <p:cNvSpPr/>
          <p:nvPr/>
        </p:nvSpPr>
        <p:spPr>
          <a:xfrm>
            <a:off x="7572732" y="4446627"/>
            <a:ext cx="6213157" cy="746522"/>
          </a:xfrm>
          <a:prstGeom prst="rect">
            <a:avLst/>
          </a:prstGeom>
          <a:noFill/>
          <a:ln/>
        </p:spPr>
        <p:txBody>
          <a:bodyPr wrap="square" lIns="0" tIns="0" rIns="0" bIns="0" rtlCol="0" anchor="t"/>
          <a:lstStyle/>
          <a:p>
            <a:pPr marL="0" indent="0" algn="ctr">
              <a:lnSpc>
                <a:spcPts val="1950"/>
              </a:lnSpc>
              <a:buNone/>
            </a:pPr>
            <a:r>
              <a:rPr lang="en-US" sz="1300" dirty="0">
                <a:solidFill>
                  <a:srgbClr val="151617"/>
                </a:solidFill>
                <a:latin typeface="Inter" pitchFamily="34" charset="0"/>
                <a:ea typeface="Inter" pitchFamily="34" charset="-122"/>
                <a:cs typeface="Inter" pitchFamily="34" charset="-120"/>
              </a:rPr>
              <a:t>Encourage patients to maintain a symptom diary documenting hot flush frequency, sleep quality, mood, and vaginal symptoms. This objective data guides clinical decision-making.</a:t>
            </a:r>
            <a:endParaRPr lang="en-US" sz="1300" dirty="0"/>
          </a:p>
        </p:txBody>
      </p:sp>
      <p:pic>
        <p:nvPicPr>
          <p:cNvPr id="21" name="Picture 20" descr="A logo with text overlay&#10;&#10;Description automatically generated">
            <a:extLst>
              <a:ext uri="{FF2B5EF4-FFF2-40B4-BE49-F238E27FC236}">
                <a16:creationId xmlns:a16="http://schemas.microsoft.com/office/drawing/2014/main" id="{1812B219-070C-A760-246C-8388CF9466DE}"/>
              </a:ext>
            </a:extLst>
          </p:cNvPr>
          <p:cNvPicPr>
            <a:picLocks noChangeAspect="1"/>
          </p:cNvPicPr>
          <p:nvPr/>
        </p:nvPicPr>
        <p:blipFill>
          <a:blip r:embed="rId4"/>
          <a:stretch>
            <a:fillRect/>
          </a:stretch>
        </p:blipFill>
        <p:spPr>
          <a:xfrm>
            <a:off x="11249382" y="-797540"/>
            <a:ext cx="3381018" cy="338101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407081"/>
            <a:ext cx="6534150"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Managing Bleeding on HRT</a:t>
            </a:r>
            <a:endParaRPr lang="en-US" sz="3900" dirty="0"/>
          </a:p>
        </p:txBody>
      </p:sp>
      <p:sp>
        <p:nvSpPr>
          <p:cNvPr id="3" name="Text 1"/>
          <p:cNvSpPr/>
          <p:nvPr/>
        </p:nvSpPr>
        <p:spPr>
          <a:xfrm>
            <a:off x="793790" y="242399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Abnormal bleeding is a common concern that requires careful assessment to distinguish benign patterns from red flags requiring urgent investigation. Understanding what constitutes normal versus abnormal bleeding on HRT is essential for safe practice.</a:t>
            </a:r>
            <a:endParaRPr lang="en-US" sz="1550" dirty="0"/>
          </a:p>
        </p:txBody>
      </p:sp>
      <p:sp>
        <p:nvSpPr>
          <p:cNvPr id="4" name="Shape 2"/>
          <p:cNvSpPr/>
          <p:nvPr/>
        </p:nvSpPr>
        <p:spPr>
          <a:xfrm>
            <a:off x="793790" y="3282315"/>
            <a:ext cx="4215289" cy="3540085"/>
          </a:xfrm>
          <a:prstGeom prst="roundRect">
            <a:avLst>
              <a:gd name="adj" fmla="val 2355"/>
            </a:avLst>
          </a:prstGeom>
          <a:solidFill>
            <a:srgbClr val="E4E6E7"/>
          </a:solidFill>
          <a:ln w="7620">
            <a:solidFill>
              <a:srgbClr val="CACCCD"/>
            </a:solidFill>
            <a:prstDash val="solid"/>
          </a:ln>
        </p:spPr>
      </p:sp>
      <p:sp>
        <p:nvSpPr>
          <p:cNvPr id="5" name="Shape 3"/>
          <p:cNvSpPr/>
          <p:nvPr/>
        </p:nvSpPr>
        <p:spPr>
          <a:xfrm>
            <a:off x="999768" y="3488293"/>
            <a:ext cx="595313" cy="595313"/>
          </a:xfrm>
          <a:prstGeom prst="roundRect">
            <a:avLst>
              <a:gd name="adj" fmla="val 15358451"/>
            </a:avLst>
          </a:prstGeom>
          <a:solidFill>
            <a:srgbClr val="151617"/>
          </a:solidFill>
          <a:ln/>
        </p:spPr>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63479" y="3651885"/>
            <a:ext cx="267891" cy="267891"/>
          </a:xfrm>
          <a:prstGeom prst="rect">
            <a:avLst/>
          </a:prstGeom>
        </p:spPr>
      </p:pic>
      <p:sp>
        <p:nvSpPr>
          <p:cNvPr id="7" name="Text 4"/>
          <p:cNvSpPr/>
          <p:nvPr/>
        </p:nvSpPr>
        <p:spPr>
          <a:xfrm>
            <a:off x="999768" y="4281964"/>
            <a:ext cx="2934533"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Expected Early Bleeding</a:t>
            </a:r>
            <a:endParaRPr lang="en-US" sz="1950" dirty="0"/>
          </a:p>
        </p:txBody>
      </p:sp>
      <p:sp>
        <p:nvSpPr>
          <p:cNvPr id="8" name="Text 5"/>
          <p:cNvSpPr/>
          <p:nvPr/>
        </p:nvSpPr>
        <p:spPr>
          <a:xfrm>
            <a:off x="999768" y="4711184"/>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Irregular spotting or light bleeding during the first 3–6 months of continuous combined HRT is common and usually benign as the endometrium adjusts.</a:t>
            </a:r>
            <a:endParaRPr lang="en-US" sz="1550" dirty="0"/>
          </a:p>
        </p:txBody>
      </p:sp>
      <p:sp>
        <p:nvSpPr>
          <p:cNvPr id="9" name="Shape 6"/>
          <p:cNvSpPr/>
          <p:nvPr/>
        </p:nvSpPr>
        <p:spPr>
          <a:xfrm>
            <a:off x="5207437" y="3282315"/>
            <a:ext cx="4215408" cy="3540085"/>
          </a:xfrm>
          <a:prstGeom prst="roundRect">
            <a:avLst>
              <a:gd name="adj" fmla="val 2355"/>
            </a:avLst>
          </a:prstGeom>
          <a:solidFill>
            <a:srgbClr val="E4E6E7"/>
          </a:solidFill>
          <a:ln w="7620">
            <a:solidFill>
              <a:srgbClr val="CACCCD"/>
            </a:solidFill>
            <a:prstDash val="solid"/>
          </a:ln>
        </p:spPr>
      </p:sp>
      <p:sp>
        <p:nvSpPr>
          <p:cNvPr id="10" name="Shape 7"/>
          <p:cNvSpPr/>
          <p:nvPr/>
        </p:nvSpPr>
        <p:spPr>
          <a:xfrm>
            <a:off x="5413415" y="3488293"/>
            <a:ext cx="595313" cy="595313"/>
          </a:xfrm>
          <a:prstGeom prst="roundRect">
            <a:avLst>
              <a:gd name="adj" fmla="val 15358451"/>
            </a:avLst>
          </a:prstGeom>
          <a:solidFill>
            <a:srgbClr val="151617"/>
          </a:solidFill>
          <a:ln/>
        </p:spPr>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77126" y="3651885"/>
            <a:ext cx="267891" cy="267891"/>
          </a:xfrm>
          <a:prstGeom prst="rect">
            <a:avLst/>
          </a:prstGeom>
        </p:spPr>
      </p:pic>
      <p:sp>
        <p:nvSpPr>
          <p:cNvPr id="12" name="Text 8"/>
          <p:cNvSpPr/>
          <p:nvPr/>
        </p:nvSpPr>
        <p:spPr>
          <a:xfrm>
            <a:off x="5413415" y="428196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Red Flag Bleeding</a:t>
            </a:r>
            <a:endParaRPr lang="en-US" sz="1950" dirty="0"/>
          </a:p>
        </p:txBody>
      </p:sp>
      <p:sp>
        <p:nvSpPr>
          <p:cNvPr id="13" name="Text 9"/>
          <p:cNvSpPr/>
          <p:nvPr/>
        </p:nvSpPr>
        <p:spPr>
          <a:xfrm>
            <a:off x="5413415" y="4711184"/>
            <a:ext cx="3803452" cy="190523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Heavy bleeding, bleeding after 6 months of amenorrhoea on continuous HRT, or postmenopausal bleeding in untreated women requires urgent transvaginal ultrasound and possible endometrial biopsy.</a:t>
            </a:r>
            <a:endParaRPr lang="en-US" sz="1550" dirty="0"/>
          </a:p>
        </p:txBody>
      </p:sp>
      <p:sp>
        <p:nvSpPr>
          <p:cNvPr id="14" name="Shape 10"/>
          <p:cNvSpPr/>
          <p:nvPr/>
        </p:nvSpPr>
        <p:spPr>
          <a:xfrm>
            <a:off x="9621203" y="3282315"/>
            <a:ext cx="4215289" cy="3540085"/>
          </a:xfrm>
          <a:prstGeom prst="roundRect">
            <a:avLst>
              <a:gd name="adj" fmla="val 2355"/>
            </a:avLst>
          </a:prstGeom>
          <a:solidFill>
            <a:srgbClr val="E4E6E7"/>
          </a:solidFill>
          <a:ln w="7620">
            <a:solidFill>
              <a:srgbClr val="CACCCD"/>
            </a:solidFill>
            <a:prstDash val="solid"/>
          </a:ln>
        </p:spPr>
      </p:sp>
      <p:sp>
        <p:nvSpPr>
          <p:cNvPr id="15" name="Shape 11"/>
          <p:cNvSpPr/>
          <p:nvPr/>
        </p:nvSpPr>
        <p:spPr>
          <a:xfrm>
            <a:off x="9827181" y="3488293"/>
            <a:ext cx="595313" cy="595313"/>
          </a:xfrm>
          <a:prstGeom prst="roundRect">
            <a:avLst>
              <a:gd name="adj" fmla="val 15358451"/>
            </a:avLst>
          </a:prstGeom>
          <a:solidFill>
            <a:srgbClr val="151617"/>
          </a:solidFill>
          <a:ln/>
        </p:spPr>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90892" y="3651885"/>
            <a:ext cx="267891" cy="267891"/>
          </a:xfrm>
          <a:prstGeom prst="rect">
            <a:avLst/>
          </a:prstGeom>
        </p:spPr>
      </p:pic>
      <p:sp>
        <p:nvSpPr>
          <p:cNvPr id="17" name="Text 12"/>
          <p:cNvSpPr/>
          <p:nvPr/>
        </p:nvSpPr>
        <p:spPr>
          <a:xfrm>
            <a:off x="9827181" y="4281964"/>
            <a:ext cx="2654498"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Investigation Triggers</a:t>
            </a:r>
            <a:endParaRPr lang="en-US" sz="1950" dirty="0"/>
          </a:p>
        </p:txBody>
      </p:sp>
      <p:sp>
        <p:nvSpPr>
          <p:cNvPr id="18" name="Text 13"/>
          <p:cNvSpPr/>
          <p:nvPr/>
        </p:nvSpPr>
        <p:spPr>
          <a:xfrm>
            <a:off x="9827181" y="4711184"/>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Refer for imaging if bleeding is persistent beyond 6 months, increasingly heavy, occurs between withdrawal bleeds, or is associated with pain or other concerning symptoms.</a:t>
            </a:r>
            <a:endParaRPr lang="en-US" sz="1550" dirty="0"/>
          </a:p>
        </p:txBody>
      </p:sp>
      <p:pic>
        <p:nvPicPr>
          <p:cNvPr id="19" name="Picture 18" descr="A logo with text overlay&#10;&#10;Description automatically generated">
            <a:extLst>
              <a:ext uri="{FF2B5EF4-FFF2-40B4-BE49-F238E27FC236}">
                <a16:creationId xmlns:a16="http://schemas.microsoft.com/office/drawing/2014/main" id="{F795BDA8-6F5F-5BD9-58DC-659BBF66E60F}"/>
              </a:ext>
            </a:extLst>
          </p:cNvPr>
          <p:cNvPicPr>
            <a:picLocks noChangeAspect="1"/>
          </p:cNvPicPr>
          <p:nvPr/>
        </p:nvPicPr>
        <p:blipFill>
          <a:blip r:embed="rId6"/>
          <a:stretch>
            <a:fillRect/>
          </a:stretch>
        </p:blipFill>
        <p:spPr>
          <a:xfrm>
            <a:off x="10744200" y="-607100"/>
            <a:ext cx="3381018" cy="338101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436601" y="5114001"/>
            <a:ext cx="7556421" cy="1240155"/>
          </a:xfrm>
          <a:prstGeom prst="rect">
            <a:avLst/>
          </a:prstGeom>
          <a:noFill/>
          <a:ln/>
        </p:spPr>
        <p:txBody>
          <a:bodyPr wrap="squar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Menopause and the Pharmacist: The Essentials</a:t>
            </a:r>
            <a:endParaRPr lang="en-US" sz="3900" dirty="0"/>
          </a:p>
        </p:txBody>
      </p:sp>
      <p:pic>
        <p:nvPicPr>
          <p:cNvPr id="14" name="Picture 13" descr="A logo with text overlay&#10;&#10;Description automatically generated">
            <a:extLst>
              <a:ext uri="{FF2B5EF4-FFF2-40B4-BE49-F238E27FC236}">
                <a16:creationId xmlns:a16="http://schemas.microsoft.com/office/drawing/2014/main" id="{69E98D90-1A98-02FE-BF04-3332F7F532BC}"/>
              </a:ext>
            </a:extLst>
          </p:cNvPr>
          <p:cNvPicPr>
            <a:picLocks noChangeAspect="1"/>
          </p:cNvPicPr>
          <p:nvPr/>
        </p:nvPicPr>
        <p:blipFill>
          <a:blip r:embed="rId4"/>
          <a:stretch>
            <a:fillRect/>
          </a:stretch>
        </p:blipFill>
        <p:spPr>
          <a:xfrm>
            <a:off x="7315200" y="1143220"/>
            <a:ext cx="5004486" cy="50044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367076"/>
            <a:ext cx="7843480"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Safety Monitoring Requirements</a:t>
            </a:r>
            <a:endParaRPr lang="en-US" sz="3900" dirty="0"/>
          </a:p>
        </p:txBody>
      </p:sp>
      <p:sp>
        <p:nvSpPr>
          <p:cNvPr id="3" name="Text 1"/>
          <p:cNvSpPr/>
          <p:nvPr/>
        </p:nvSpPr>
        <p:spPr>
          <a:xfrm>
            <a:off x="793790" y="238398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Regular monitoring ensures early detection of risk factors and complications. Establish a systematic approach to safety surveillance at baseline and during follow-up consultations.</a:t>
            </a:r>
            <a:endParaRPr lang="en-US" sz="1550" dirty="0"/>
          </a:p>
        </p:txBody>
      </p:sp>
      <p:sp>
        <p:nvSpPr>
          <p:cNvPr id="4" name="Shape 2"/>
          <p:cNvSpPr/>
          <p:nvPr/>
        </p:nvSpPr>
        <p:spPr>
          <a:xfrm>
            <a:off x="793790" y="3465552"/>
            <a:ext cx="3040499" cy="3173730"/>
          </a:xfrm>
          <a:prstGeom prst="roundRect">
            <a:avLst>
              <a:gd name="adj" fmla="val 2742"/>
            </a:avLst>
          </a:prstGeom>
          <a:solidFill>
            <a:srgbClr val="F8ECE4"/>
          </a:solidFill>
          <a:ln w="22860">
            <a:solidFill>
              <a:srgbClr val="CACCCD"/>
            </a:solidFill>
            <a:prstDash val="solid"/>
          </a:ln>
        </p:spPr>
      </p:sp>
      <p:sp>
        <p:nvSpPr>
          <p:cNvPr id="5" name="Text 3"/>
          <p:cNvSpPr/>
          <p:nvPr/>
        </p:nvSpPr>
        <p:spPr>
          <a:xfrm>
            <a:off x="1015008" y="368677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Blood Pressure</a:t>
            </a:r>
            <a:endParaRPr lang="en-US" sz="1950" dirty="0"/>
          </a:p>
        </p:txBody>
      </p:sp>
      <p:sp>
        <p:nvSpPr>
          <p:cNvPr id="6" name="Text 4"/>
          <p:cNvSpPr/>
          <p:nvPr/>
        </p:nvSpPr>
        <p:spPr>
          <a:xfrm>
            <a:off x="1015008" y="4195286"/>
            <a:ext cx="2598063" cy="222277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Measure at baseline, 3 months, then annually. HRT does not typically raise blood pressure but monitoring detects unrelated hypertension development.</a:t>
            </a:r>
            <a:endParaRPr lang="en-US" sz="1550" dirty="0"/>
          </a:p>
        </p:txBody>
      </p:sp>
      <p:sp>
        <p:nvSpPr>
          <p:cNvPr id="7" name="Shape 5"/>
          <p:cNvSpPr/>
          <p:nvPr/>
        </p:nvSpPr>
        <p:spPr>
          <a:xfrm>
            <a:off x="4032647" y="3465552"/>
            <a:ext cx="3040499" cy="3173730"/>
          </a:xfrm>
          <a:prstGeom prst="roundRect">
            <a:avLst>
              <a:gd name="adj" fmla="val 2742"/>
            </a:avLst>
          </a:prstGeom>
          <a:solidFill>
            <a:srgbClr val="F8ECE4"/>
          </a:solidFill>
          <a:ln w="22860">
            <a:solidFill>
              <a:srgbClr val="CACCCD"/>
            </a:solidFill>
            <a:prstDash val="solid"/>
          </a:ln>
        </p:spPr>
      </p:sp>
      <p:sp>
        <p:nvSpPr>
          <p:cNvPr id="8" name="Text 6"/>
          <p:cNvSpPr/>
          <p:nvPr/>
        </p:nvSpPr>
        <p:spPr>
          <a:xfrm>
            <a:off x="4253865" y="368677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Body Mass Index</a:t>
            </a:r>
            <a:endParaRPr lang="en-US" sz="1950" dirty="0"/>
          </a:p>
        </p:txBody>
      </p:sp>
      <p:sp>
        <p:nvSpPr>
          <p:cNvPr id="9" name="Text 7"/>
          <p:cNvSpPr/>
          <p:nvPr/>
        </p:nvSpPr>
        <p:spPr>
          <a:xfrm>
            <a:off x="4253865" y="4195286"/>
            <a:ext cx="2598063" cy="158769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Calculate at each review. Obesity increases VTE and breast cancer risk. Weight gain may also affect HRT absorption and efficacy.</a:t>
            </a:r>
            <a:endParaRPr lang="en-US" sz="1550" dirty="0"/>
          </a:p>
        </p:txBody>
      </p:sp>
      <p:sp>
        <p:nvSpPr>
          <p:cNvPr id="10" name="Shape 8"/>
          <p:cNvSpPr/>
          <p:nvPr/>
        </p:nvSpPr>
        <p:spPr>
          <a:xfrm>
            <a:off x="7564874" y="3465552"/>
            <a:ext cx="3040499" cy="3173730"/>
          </a:xfrm>
          <a:prstGeom prst="roundRect">
            <a:avLst>
              <a:gd name="adj" fmla="val 2742"/>
            </a:avLst>
          </a:prstGeom>
          <a:solidFill>
            <a:srgbClr val="F8ECE4"/>
          </a:solidFill>
          <a:ln w="22860">
            <a:solidFill>
              <a:srgbClr val="CACCCD"/>
            </a:solidFill>
            <a:prstDash val="solid"/>
          </a:ln>
        </p:spPr>
      </p:sp>
      <p:sp>
        <p:nvSpPr>
          <p:cNvPr id="11" name="Text 9"/>
          <p:cNvSpPr/>
          <p:nvPr/>
        </p:nvSpPr>
        <p:spPr>
          <a:xfrm>
            <a:off x="7786092" y="368677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Breast Awareness</a:t>
            </a:r>
            <a:endParaRPr lang="en-US" sz="1950" dirty="0"/>
          </a:p>
        </p:txBody>
      </p:sp>
      <p:sp>
        <p:nvSpPr>
          <p:cNvPr id="12" name="Text 10"/>
          <p:cNvSpPr/>
          <p:nvPr/>
        </p:nvSpPr>
        <p:spPr>
          <a:xfrm>
            <a:off x="7786092" y="4195286"/>
            <a:ext cx="2598063" cy="190523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Reinforce the importance of regular self-examination and participation in national screening programmes. Counsel on breast cancer risk versus benefit.</a:t>
            </a:r>
            <a:endParaRPr lang="en-US" sz="1550" dirty="0"/>
          </a:p>
        </p:txBody>
      </p:sp>
      <p:sp>
        <p:nvSpPr>
          <p:cNvPr id="13" name="Shape 11"/>
          <p:cNvSpPr/>
          <p:nvPr/>
        </p:nvSpPr>
        <p:spPr>
          <a:xfrm>
            <a:off x="10803731" y="3465552"/>
            <a:ext cx="3040499" cy="3173730"/>
          </a:xfrm>
          <a:prstGeom prst="roundRect">
            <a:avLst>
              <a:gd name="adj" fmla="val 2742"/>
            </a:avLst>
          </a:prstGeom>
          <a:solidFill>
            <a:srgbClr val="F8ECE4"/>
          </a:solidFill>
          <a:ln w="22860">
            <a:solidFill>
              <a:srgbClr val="CACCCD"/>
            </a:solidFill>
            <a:prstDash val="solid"/>
          </a:ln>
        </p:spPr>
      </p:sp>
      <p:sp>
        <p:nvSpPr>
          <p:cNvPr id="14" name="Text 12"/>
          <p:cNvSpPr/>
          <p:nvPr/>
        </p:nvSpPr>
        <p:spPr>
          <a:xfrm>
            <a:off x="11024949" y="368677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VTE Risk Review</a:t>
            </a:r>
            <a:endParaRPr lang="en-US" sz="1950" dirty="0"/>
          </a:p>
        </p:txBody>
      </p:sp>
      <p:sp>
        <p:nvSpPr>
          <p:cNvPr id="15" name="Text 13"/>
          <p:cNvSpPr/>
          <p:nvPr/>
        </p:nvSpPr>
        <p:spPr>
          <a:xfrm>
            <a:off x="11024949" y="4195286"/>
            <a:ext cx="2598063" cy="222277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Reassess thrombotic risk factors annually, including immobility, surgery, thrombophilia, and new medical conditions. Consider transdermal route for higher-risk patients.</a:t>
            </a:r>
            <a:endParaRPr lang="en-US" sz="1550" dirty="0"/>
          </a:p>
        </p:txBody>
      </p:sp>
      <p:pic>
        <p:nvPicPr>
          <p:cNvPr id="16" name="Picture 15" descr="A logo with text overlay&#10;&#10;Description automatically generated">
            <a:extLst>
              <a:ext uri="{FF2B5EF4-FFF2-40B4-BE49-F238E27FC236}">
                <a16:creationId xmlns:a16="http://schemas.microsoft.com/office/drawing/2014/main" id="{F0FEE72A-E1B6-174F-36E3-DE43E176CC45}"/>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936188"/>
            <a:ext cx="7794069"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When to Refer to Specialist Care</a:t>
            </a:r>
            <a:endParaRPr lang="en-US" sz="3900" dirty="0"/>
          </a:p>
        </p:txBody>
      </p:sp>
      <p:sp>
        <p:nvSpPr>
          <p:cNvPr id="3" name="Text 1"/>
          <p:cNvSpPr/>
          <p:nvPr/>
        </p:nvSpPr>
        <p:spPr>
          <a:xfrm>
            <a:off x="793790" y="195310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Recognising the limits of primary care scope ensures patient safety. Certain clinical scenarios require specialist gynaecological or endocrine expertise for appropriate management.</a:t>
            </a:r>
            <a:endParaRPr lang="en-US" sz="1550" dirty="0"/>
          </a:p>
        </p:txBody>
      </p:sp>
      <p:sp>
        <p:nvSpPr>
          <p:cNvPr id="4" name="Shape 2"/>
          <p:cNvSpPr/>
          <p:nvPr/>
        </p:nvSpPr>
        <p:spPr>
          <a:xfrm>
            <a:off x="793790" y="2811423"/>
            <a:ext cx="6422231" cy="2141815"/>
          </a:xfrm>
          <a:prstGeom prst="roundRect">
            <a:avLst>
              <a:gd name="adj" fmla="val 5123"/>
            </a:avLst>
          </a:prstGeom>
          <a:solidFill>
            <a:srgbClr val="F8ECE4"/>
          </a:solidFill>
          <a:ln w="22860">
            <a:solidFill>
              <a:srgbClr val="CACCCD"/>
            </a:solidFill>
            <a:prstDash val="solid"/>
          </a:ln>
        </p:spPr>
      </p:sp>
      <p:sp>
        <p:nvSpPr>
          <p:cNvPr id="5" name="Shape 3"/>
          <p:cNvSpPr/>
          <p:nvPr/>
        </p:nvSpPr>
        <p:spPr>
          <a:xfrm>
            <a:off x="770930" y="2811423"/>
            <a:ext cx="91440" cy="2141815"/>
          </a:xfrm>
          <a:prstGeom prst="roundRect">
            <a:avLst>
              <a:gd name="adj" fmla="val 91163"/>
            </a:avLst>
          </a:prstGeom>
          <a:solidFill>
            <a:srgbClr val="151617"/>
          </a:solidFill>
          <a:ln/>
        </p:spPr>
      </p:sp>
      <p:sp>
        <p:nvSpPr>
          <p:cNvPr id="6" name="Text 4"/>
          <p:cNvSpPr/>
          <p:nvPr/>
        </p:nvSpPr>
        <p:spPr>
          <a:xfrm>
            <a:off x="1083588" y="3032641"/>
            <a:ext cx="5669756"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Personal History of Hormone-Sensitive Cancer</a:t>
            </a:r>
            <a:endParaRPr lang="en-US" sz="1950" dirty="0"/>
          </a:p>
        </p:txBody>
      </p:sp>
      <p:sp>
        <p:nvSpPr>
          <p:cNvPr id="7" name="Text 5"/>
          <p:cNvSpPr/>
          <p:nvPr/>
        </p:nvSpPr>
        <p:spPr>
          <a:xfrm>
            <a:off x="1083588" y="3461861"/>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Women with breast, ovarian, or endometrial cancer require specialist assessment before HRT initiation. Oncology input is essential to weigh risks versus benefits in this complex population.</a:t>
            </a:r>
            <a:endParaRPr lang="en-US" sz="1550" dirty="0"/>
          </a:p>
        </p:txBody>
      </p:sp>
      <p:sp>
        <p:nvSpPr>
          <p:cNvPr id="8" name="Shape 6"/>
          <p:cNvSpPr/>
          <p:nvPr/>
        </p:nvSpPr>
        <p:spPr>
          <a:xfrm>
            <a:off x="7414379" y="2811423"/>
            <a:ext cx="6422231" cy="2141815"/>
          </a:xfrm>
          <a:prstGeom prst="roundRect">
            <a:avLst>
              <a:gd name="adj" fmla="val 5123"/>
            </a:avLst>
          </a:prstGeom>
          <a:solidFill>
            <a:srgbClr val="F8ECE4"/>
          </a:solidFill>
          <a:ln w="22860">
            <a:solidFill>
              <a:srgbClr val="CACCCD"/>
            </a:solidFill>
            <a:prstDash val="solid"/>
          </a:ln>
        </p:spPr>
      </p:sp>
      <p:sp>
        <p:nvSpPr>
          <p:cNvPr id="9" name="Shape 7"/>
          <p:cNvSpPr/>
          <p:nvPr/>
        </p:nvSpPr>
        <p:spPr>
          <a:xfrm>
            <a:off x="7391519" y="2811423"/>
            <a:ext cx="91440" cy="2141815"/>
          </a:xfrm>
          <a:prstGeom prst="roundRect">
            <a:avLst>
              <a:gd name="adj" fmla="val 91163"/>
            </a:avLst>
          </a:prstGeom>
          <a:solidFill>
            <a:srgbClr val="151617"/>
          </a:solidFill>
          <a:ln/>
        </p:spPr>
      </p:sp>
      <p:sp>
        <p:nvSpPr>
          <p:cNvPr id="10" name="Text 8"/>
          <p:cNvSpPr/>
          <p:nvPr/>
        </p:nvSpPr>
        <p:spPr>
          <a:xfrm>
            <a:off x="7704177" y="3032641"/>
            <a:ext cx="3928467"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Persistent Unexplained Bleeding</a:t>
            </a:r>
            <a:endParaRPr lang="en-US" sz="1950" dirty="0"/>
          </a:p>
        </p:txBody>
      </p:sp>
      <p:sp>
        <p:nvSpPr>
          <p:cNvPr id="11" name="Text 9"/>
          <p:cNvSpPr/>
          <p:nvPr/>
        </p:nvSpPr>
        <p:spPr>
          <a:xfrm>
            <a:off x="7704177" y="3461861"/>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Any postmenopausal bleeding not resolving with treatment adjustment, or red flag bleeding patterns, mandate urgent referral for transvaginal ultrasound and possible endometrial sampling.</a:t>
            </a:r>
            <a:endParaRPr lang="en-US" sz="1550" dirty="0"/>
          </a:p>
        </p:txBody>
      </p:sp>
      <p:sp>
        <p:nvSpPr>
          <p:cNvPr id="12" name="Shape 10"/>
          <p:cNvSpPr/>
          <p:nvPr/>
        </p:nvSpPr>
        <p:spPr>
          <a:xfrm>
            <a:off x="793790" y="5151596"/>
            <a:ext cx="6422231" cy="2141815"/>
          </a:xfrm>
          <a:prstGeom prst="roundRect">
            <a:avLst>
              <a:gd name="adj" fmla="val 5123"/>
            </a:avLst>
          </a:prstGeom>
          <a:solidFill>
            <a:srgbClr val="F8ECE4"/>
          </a:solidFill>
          <a:ln w="22860">
            <a:solidFill>
              <a:srgbClr val="CACCCD"/>
            </a:solidFill>
            <a:prstDash val="solid"/>
          </a:ln>
        </p:spPr>
      </p:sp>
      <p:sp>
        <p:nvSpPr>
          <p:cNvPr id="13" name="Shape 11"/>
          <p:cNvSpPr/>
          <p:nvPr/>
        </p:nvSpPr>
        <p:spPr>
          <a:xfrm>
            <a:off x="770930" y="5151596"/>
            <a:ext cx="91440" cy="2141815"/>
          </a:xfrm>
          <a:prstGeom prst="roundRect">
            <a:avLst>
              <a:gd name="adj" fmla="val 91163"/>
            </a:avLst>
          </a:prstGeom>
          <a:solidFill>
            <a:srgbClr val="151617"/>
          </a:solidFill>
          <a:ln/>
        </p:spPr>
      </p:sp>
      <p:sp>
        <p:nvSpPr>
          <p:cNvPr id="14" name="Text 12"/>
          <p:cNvSpPr/>
          <p:nvPr/>
        </p:nvSpPr>
        <p:spPr>
          <a:xfrm>
            <a:off x="1083588" y="5372814"/>
            <a:ext cx="3855363"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Treatment-Resistant Symptoms</a:t>
            </a:r>
            <a:endParaRPr lang="en-US" sz="1950" dirty="0"/>
          </a:p>
        </p:txBody>
      </p:sp>
      <p:sp>
        <p:nvSpPr>
          <p:cNvPr id="15" name="Text 13"/>
          <p:cNvSpPr/>
          <p:nvPr/>
        </p:nvSpPr>
        <p:spPr>
          <a:xfrm>
            <a:off x="1083588" y="5802035"/>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If symptoms fail to improve despite dose optimisation and confirmed adherence, refer for specialist review to exclude alternative diagnoses or consider advanced therapeutic options.</a:t>
            </a:r>
            <a:endParaRPr lang="en-US" sz="1550" dirty="0"/>
          </a:p>
        </p:txBody>
      </p:sp>
      <p:sp>
        <p:nvSpPr>
          <p:cNvPr id="16" name="Shape 14"/>
          <p:cNvSpPr/>
          <p:nvPr/>
        </p:nvSpPr>
        <p:spPr>
          <a:xfrm>
            <a:off x="7414379" y="5151596"/>
            <a:ext cx="6422231" cy="2141815"/>
          </a:xfrm>
          <a:prstGeom prst="roundRect">
            <a:avLst>
              <a:gd name="adj" fmla="val 5123"/>
            </a:avLst>
          </a:prstGeom>
          <a:solidFill>
            <a:srgbClr val="F8ECE4"/>
          </a:solidFill>
          <a:ln w="22860">
            <a:solidFill>
              <a:srgbClr val="CACCCD"/>
            </a:solidFill>
            <a:prstDash val="solid"/>
          </a:ln>
        </p:spPr>
      </p:sp>
      <p:sp>
        <p:nvSpPr>
          <p:cNvPr id="17" name="Shape 15"/>
          <p:cNvSpPr/>
          <p:nvPr/>
        </p:nvSpPr>
        <p:spPr>
          <a:xfrm>
            <a:off x="7391519" y="5151596"/>
            <a:ext cx="91440" cy="2141815"/>
          </a:xfrm>
          <a:prstGeom prst="roundRect">
            <a:avLst>
              <a:gd name="adj" fmla="val 91163"/>
            </a:avLst>
          </a:prstGeom>
          <a:solidFill>
            <a:srgbClr val="151617"/>
          </a:solidFill>
          <a:ln/>
        </p:spPr>
      </p:sp>
      <p:sp>
        <p:nvSpPr>
          <p:cNvPr id="18" name="Text 16"/>
          <p:cNvSpPr/>
          <p:nvPr/>
        </p:nvSpPr>
        <p:spPr>
          <a:xfrm>
            <a:off x="7704177" y="5372814"/>
            <a:ext cx="5643920"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Premature Ovarian Insufficiency Under Age 40</a:t>
            </a:r>
            <a:endParaRPr lang="en-US" sz="1950" dirty="0"/>
          </a:p>
        </p:txBody>
      </p:sp>
      <p:sp>
        <p:nvSpPr>
          <p:cNvPr id="19" name="Text 17"/>
          <p:cNvSpPr/>
          <p:nvPr/>
        </p:nvSpPr>
        <p:spPr>
          <a:xfrm>
            <a:off x="7704177" y="5802035"/>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Early menopause requires specialist investigation to identify underlying causes, assess long-term health risks, and provide psychological support alongside hormone therapy.</a:t>
            </a:r>
            <a:endParaRPr lang="en-US" sz="1550" dirty="0"/>
          </a:p>
        </p:txBody>
      </p:sp>
      <p:pic>
        <p:nvPicPr>
          <p:cNvPr id="20" name="Picture 19" descr="A logo with text overlay&#10;&#10;Description automatically generated">
            <a:extLst>
              <a:ext uri="{FF2B5EF4-FFF2-40B4-BE49-F238E27FC236}">
                <a16:creationId xmlns:a16="http://schemas.microsoft.com/office/drawing/2014/main" id="{DA3D31DB-423E-67F3-57D5-EEBF26C298A7}"/>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759857"/>
            <a:ext cx="7908131"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Deprescribing and Stopping HRT</a:t>
            </a:r>
            <a:endParaRPr lang="en-US" sz="3900" dirty="0"/>
          </a:p>
        </p:txBody>
      </p:sp>
      <p:pic>
        <p:nvPicPr>
          <p:cNvPr id="3" name="Image 0" descr="preencoded.png"/>
          <p:cNvPicPr>
            <a:picLocks noChangeAspect="1"/>
          </p:cNvPicPr>
          <p:nvPr/>
        </p:nvPicPr>
        <p:blipFill>
          <a:blip r:embed="rId3"/>
          <a:stretch>
            <a:fillRect/>
          </a:stretch>
        </p:blipFill>
        <p:spPr>
          <a:xfrm>
            <a:off x="793790" y="1900833"/>
            <a:ext cx="4926568" cy="4926568"/>
          </a:xfrm>
          <a:prstGeom prst="rect">
            <a:avLst/>
          </a:prstGeom>
        </p:spPr>
      </p:pic>
      <p:sp>
        <p:nvSpPr>
          <p:cNvPr id="4" name="Text 1"/>
          <p:cNvSpPr/>
          <p:nvPr/>
        </p:nvSpPr>
        <p:spPr>
          <a:xfrm>
            <a:off x="6212086" y="1875949"/>
            <a:ext cx="3419594"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No Mandatory Stopping Age</a:t>
            </a:r>
            <a:endParaRPr lang="en-US" sz="1950" dirty="0"/>
          </a:p>
        </p:txBody>
      </p:sp>
      <p:sp>
        <p:nvSpPr>
          <p:cNvPr id="5" name="Text 2"/>
          <p:cNvSpPr/>
          <p:nvPr/>
        </p:nvSpPr>
        <p:spPr>
          <a:xfrm>
            <a:off x="6212086" y="2384465"/>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Current evidence does not support arbitrary age limits for HRT discontinuation. Women may continue therapy as long as benefits outweigh risks, with individualised annual reassessment. Many women in their sixties and beyond continue HRT safely.</a:t>
            </a:r>
            <a:endParaRPr lang="en-US" sz="1550" dirty="0"/>
          </a:p>
        </p:txBody>
      </p:sp>
      <p:sp>
        <p:nvSpPr>
          <p:cNvPr id="6" name="Text 3"/>
          <p:cNvSpPr/>
          <p:nvPr/>
        </p:nvSpPr>
        <p:spPr>
          <a:xfrm>
            <a:off x="6212086" y="3852982"/>
            <a:ext cx="4038362"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Gradual Versus Abrupt Cessation</a:t>
            </a:r>
            <a:endParaRPr lang="en-US" sz="1950" dirty="0"/>
          </a:p>
        </p:txBody>
      </p:sp>
      <p:sp>
        <p:nvSpPr>
          <p:cNvPr id="7" name="Text 4"/>
          <p:cNvSpPr/>
          <p:nvPr/>
        </p:nvSpPr>
        <p:spPr>
          <a:xfrm>
            <a:off x="6212086" y="4361498"/>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Gradual dose tapering over several months may reduce symptom recurrence, though evidence for this approach is limited. Abrupt stopping is also acceptable. The method should be guided by patient preference and symptom severity.</a:t>
            </a:r>
            <a:endParaRPr lang="en-US" sz="1550" dirty="0"/>
          </a:p>
        </p:txBody>
      </p:sp>
      <p:sp>
        <p:nvSpPr>
          <p:cNvPr id="8" name="Text 5"/>
          <p:cNvSpPr/>
          <p:nvPr/>
        </p:nvSpPr>
        <p:spPr>
          <a:xfrm>
            <a:off x="6212086" y="5512475"/>
            <a:ext cx="3888581"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Managing Symptom Recurrence</a:t>
            </a:r>
            <a:endParaRPr lang="en-US" sz="1950" dirty="0"/>
          </a:p>
        </p:txBody>
      </p:sp>
      <p:sp>
        <p:nvSpPr>
          <p:cNvPr id="9" name="Text 6"/>
          <p:cNvSpPr/>
          <p:nvPr/>
        </p:nvSpPr>
        <p:spPr>
          <a:xfrm>
            <a:off x="6212086" y="6020991"/>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Counsel patients that vasomotor symptoms may return after stopping, particularly if cessation occurs before natural symptom resolution. Approximately 50% of women experience symptom recurrence. Restarting HRT is appropriate if symptoms significantly impair quality of life.</a:t>
            </a:r>
            <a:endParaRPr lang="en-US" sz="1550" dirty="0"/>
          </a:p>
        </p:txBody>
      </p:sp>
      <p:pic>
        <p:nvPicPr>
          <p:cNvPr id="10" name="Picture 9" descr="A logo with text overlay&#10;&#10;Description automatically generated">
            <a:extLst>
              <a:ext uri="{FF2B5EF4-FFF2-40B4-BE49-F238E27FC236}">
                <a16:creationId xmlns:a16="http://schemas.microsoft.com/office/drawing/2014/main" id="{42F56A4C-0953-470C-070E-722C14CE1BD7}"/>
              </a:ext>
            </a:extLst>
          </p:cNvPr>
          <p:cNvPicPr>
            <a:picLocks noChangeAspect="1"/>
          </p:cNvPicPr>
          <p:nvPr/>
        </p:nvPicPr>
        <p:blipFill>
          <a:blip r:embed="rId4"/>
          <a:stretch>
            <a:fillRect/>
          </a:stretch>
        </p:blipFill>
        <p:spPr>
          <a:xfrm>
            <a:off x="10744200" y="-607100"/>
            <a:ext cx="3381018" cy="338101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ogo with text overlay&#10;&#10;Description automatically generated">
            <a:extLst>
              <a:ext uri="{FF2B5EF4-FFF2-40B4-BE49-F238E27FC236}">
                <a16:creationId xmlns:a16="http://schemas.microsoft.com/office/drawing/2014/main" id="{E7D771B2-3E24-AECF-EA87-731593B7F36E}"/>
              </a:ext>
            </a:extLst>
          </p:cNvPr>
          <p:cNvPicPr>
            <a:picLocks noChangeAspect="1"/>
          </p:cNvPicPr>
          <p:nvPr/>
        </p:nvPicPr>
        <p:blipFill>
          <a:blip r:embed="rId2"/>
          <a:stretch>
            <a:fillRect/>
          </a:stretch>
        </p:blipFill>
        <p:spPr>
          <a:xfrm>
            <a:off x="1937579" y="-2634696"/>
            <a:ext cx="9324474" cy="9324474"/>
          </a:xfrm>
          <a:prstGeom prst="rect">
            <a:avLst/>
          </a:prstGeom>
        </p:spPr>
      </p:pic>
      <p:pic>
        <p:nvPicPr>
          <p:cNvPr id="4" name="Picture 3" descr="A qr code on a black background&#10;&#10;Description automatically generated">
            <a:extLst>
              <a:ext uri="{FF2B5EF4-FFF2-40B4-BE49-F238E27FC236}">
                <a16:creationId xmlns:a16="http://schemas.microsoft.com/office/drawing/2014/main" id="{D69061C4-B6B3-D5AA-8E1D-2EAD162418CF}"/>
              </a:ext>
            </a:extLst>
          </p:cNvPr>
          <p:cNvPicPr>
            <a:picLocks noChangeAspect="1"/>
          </p:cNvPicPr>
          <p:nvPr/>
        </p:nvPicPr>
        <p:blipFill>
          <a:blip r:embed="rId3"/>
          <a:stretch>
            <a:fillRect/>
          </a:stretch>
        </p:blipFill>
        <p:spPr>
          <a:xfrm>
            <a:off x="975434" y="4320000"/>
            <a:ext cx="3600000" cy="3600000"/>
          </a:xfrm>
          <a:prstGeom prst="rect">
            <a:avLst/>
          </a:prstGeom>
        </p:spPr>
      </p:pic>
      <p:sp>
        <p:nvSpPr>
          <p:cNvPr id="5" name="TextBox 4">
            <a:extLst>
              <a:ext uri="{FF2B5EF4-FFF2-40B4-BE49-F238E27FC236}">
                <a16:creationId xmlns:a16="http://schemas.microsoft.com/office/drawing/2014/main" id="{8EE7AFDD-FB0B-345C-50A2-C63245CDFEEA}"/>
              </a:ext>
            </a:extLst>
          </p:cNvPr>
          <p:cNvSpPr txBox="1"/>
          <p:nvPr/>
        </p:nvSpPr>
        <p:spPr>
          <a:xfrm>
            <a:off x="1245268" y="3852000"/>
            <a:ext cx="2755231" cy="646331"/>
          </a:xfrm>
          <a:prstGeom prst="rect">
            <a:avLst/>
          </a:prstGeom>
          <a:noFill/>
        </p:spPr>
        <p:txBody>
          <a:bodyPr wrap="square" rtlCol="0">
            <a:spAutoFit/>
          </a:bodyPr>
          <a:lstStyle/>
          <a:p>
            <a:pPr algn="ctr"/>
            <a:r>
              <a:rPr lang="en-GB" sz="3600" b="1" dirty="0">
                <a:solidFill>
                  <a:schemeClr val="accent1">
                    <a:lumMod val="50000"/>
                  </a:schemeClr>
                </a:solidFill>
              </a:rPr>
              <a:t>Instagram</a:t>
            </a:r>
            <a:endParaRPr lang="en-GB" sz="2400" b="1" dirty="0">
              <a:solidFill>
                <a:schemeClr val="accent1">
                  <a:lumMod val="50000"/>
                </a:schemeClr>
              </a:solidFill>
            </a:endParaRPr>
          </a:p>
        </p:txBody>
      </p:sp>
      <p:sp>
        <p:nvSpPr>
          <p:cNvPr id="6" name="TextBox 5">
            <a:extLst>
              <a:ext uri="{FF2B5EF4-FFF2-40B4-BE49-F238E27FC236}">
                <a16:creationId xmlns:a16="http://schemas.microsoft.com/office/drawing/2014/main" id="{2FBB2C21-7B90-AC41-B041-D71B00213C41}"/>
              </a:ext>
            </a:extLst>
          </p:cNvPr>
          <p:cNvSpPr txBox="1"/>
          <p:nvPr/>
        </p:nvSpPr>
        <p:spPr>
          <a:xfrm>
            <a:off x="5937584" y="3852000"/>
            <a:ext cx="2755231" cy="646331"/>
          </a:xfrm>
          <a:prstGeom prst="rect">
            <a:avLst/>
          </a:prstGeom>
          <a:noFill/>
        </p:spPr>
        <p:txBody>
          <a:bodyPr wrap="square" rtlCol="0">
            <a:spAutoFit/>
          </a:bodyPr>
          <a:lstStyle/>
          <a:p>
            <a:pPr algn="ctr"/>
            <a:r>
              <a:rPr lang="en-GB" sz="3600" b="1" dirty="0">
                <a:solidFill>
                  <a:schemeClr val="accent1">
                    <a:lumMod val="50000"/>
                  </a:schemeClr>
                </a:solidFill>
              </a:rPr>
              <a:t>LinkedIn</a:t>
            </a:r>
            <a:endParaRPr lang="en-GB" sz="2400" b="1" dirty="0">
              <a:solidFill>
                <a:schemeClr val="accent1">
                  <a:lumMod val="50000"/>
                </a:schemeClr>
              </a:solidFill>
            </a:endParaRPr>
          </a:p>
        </p:txBody>
      </p:sp>
      <p:sp>
        <p:nvSpPr>
          <p:cNvPr id="7" name="TextBox 6">
            <a:extLst>
              <a:ext uri="{FF2B5EF4-FFF2-40B4-BE49-F238E27FC236}">
                <a16:creationId xmlns:a16="http://schemas.microsoft.com/office/drawing/2014/main" id="{ADBBDC40-45B5-3A81-963A-4A81D4CB08EA}"/>
              </a:ext>
            </a:extLst>
          </p:cNvPr>
          <p:cNvSpPr txBox="1"/>
          <p:nvPr/>
        </p:nvSpPr>
        <p:spPr>
          <a:xfrm>
            <a:off x="10629901" y="3852000"/>
            <a:ext cx="2755231" cy="646331"/>
          </a:xfrm>
          <a:prstGeom prst="rect">
            <a:avLst/>
          </a:prstGeom>
          <a:noFill/>
        </p:spPr>
        <p:txBody>
          <a:bodyPr wrap="square" rtlCol="0">
            <a:spAutoFit/>
          </a:bodyPr>
          <a:lstStyle/>
          <a:p>
            <a:pPr algn="ctr"/>
            <a:r>
              <a:rPr lang="en-GB" sz="3600" b="1" dirty="0">
                <a:solidFill>
                  <a:schemeClr val="accent1">
                    <a:lumMod val="50000"/>
                  </a:schemeClr>
                </a:solidFill>
              </a:rPr>
              <a:t>Website</a:t>
            </a:r>
          </a:p>
        </p:txBody>
      </p:sp>
      <p:pic>
        <p:nvPicPr>
          <p:cNvPr id="9" name="Picture 8" descr="A qr code on a black background&#10;&#10;Description automatically generated">
            <a:extLst>
              <a:ext uri="{FF2B5EF4-FFF2-40B4-BE49-F238E27FC236}">
                <a16:creationId xmlns:a16="http://schemas.microsoft.com/office/drawing/2014/main" id="{1C73B581-1F08-B7D1-D5E6-7121E95394F4}"/>
              </a:ext>
            </a:extLst>
          </p:cNvPr>
          <p:cNvPicPr>
            <a:picLocks noChangeAspect="1"/>
          </p:cNvPicPr>
          <p:nvPr/>
        </p:nvPicPr>
        <p:blipFill>
          <a:blip r:embed="rId4"/>
          <a:stretch>
            <a:fillRect/>
          </a:stretch>
        </p:blipFill>
        <p:spPr>
          <a:xfrm>
            <a:off x="5657094" y="4320000"/>
            <a:ext cx="3600000" cy="3600000"/>
          </a:xfrm>
          <a:prstGeom prst="rect">
            <a:avLst/>
          </a:prstGeom>
        </p:spPr>
      </p:pic>
      <p:pic>
        <p:nvPicPr>
          <p:cNvPr id="11" name="Picture 10" descr="A qr code on a black background&#10;&#10;Description automatically generated">
            <a:extLst>
              <a:ext uri="{FF2B5EF4-FFF2-40B4-BE49-F238E27FC236}">
                <a16:creationId xmlns:a16="http://schemas.microsoft.com/office/drawing/2014/main" id="{A1C18FCA-F4E4-4834-00FD-94582795375E}"/>
              </a:ext>
            </a:extLst>
          </p:cNvPr>
          <p:cNvPicPr>
            <a:picLocks noChangeAspect="1"/>
          </p:cNvPicPr>
          <p:nvPr/>
        </p:nvPicPr>
        <p:blipFill>
          <a:blip r:embed="rId5"/>
          <a:stretch>
            <a:fillRect/>
          </a:stretch>
        </p:blipFill>
        <p:spPr>
          <a:xfrm>
            <a:off x="10268581" y="4320000"/>
            <a:ext cx="3600000" cy="3600000"/>
          </a:xfrm>
          <a:prstGeom prst="rect">
            <a:avLst/>
          </a:prstGeom>
        </p:spPr>
      </p:pic>
    </p:spTree>
    <p:extLst>
      <p:ext uri="{BB962C8B-B14F-4D97-AF65-F5344CB8AC3E}">
        <p14:creationId xmlns:p14="http://schemas.microsoft.com/office/powerpoint/2010/main" val="2872927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28643"/>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Learning Objectives</a:t>
            </a:r>
            <a:endParaRPr lang="en-US" sz="3900" dirty="0"/>
          </a:p>
        </p:txBody>
      </p:sp>
      <p:sp>
        <p:nvSpPr>
          <p:cNvPr id="3" name="Text 1"/>
          <p:cNvSpPr/>
          <p:nvPr/>
        </p:nvSpPr>
        <p:spPr>
          <a:xfrm>
            <a:off x="793790" y="254555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By the end of this session, you will have the clinical confidence to integrate menopause management into your independent prescribing practice.</a:t>
            </a:r>
            <a:endParaRPr lang="en-US" sz="1550" dirty="0"/>
          </a:p>
        </p:txBody>
      </p:sp>
      <p:sp>
        <p:nvSpPr>
          <p:cNvPr id="4" name="Shape 2"/>
          <p:cNvSpPr/>
          <p:nvPr/>
        </p:nvSpPr>
        <p:spPr>
          <a:xfrm>
            <a:off x="793790" y="3403878"/>
            <a:ext cx="446484" cy="446484"/>
          </a:xfrm>
          <a:prstGeom prst="roundRect">
            <a:avLst>
              <a:gd name="adj" fmla="val 18670"/>
            </a:avLst>
          </a:prstGeom>
          <a:solidFill>
            <a:srgbClr val="E4E6E7"/>
          </a:solidFill>
          <a:ln w="7620">
            <a:solidFill>
              <a:srgbClr val="CACCCD"/>
            </a:solidFill>
            <a:prstDash val="solid"/>
          </a:ln>
        </p:spPr>
      </p:sp>
      <p:sp>
        <p:nvSpPr>
          <p:cNvPr id="5" name="Text 3"/>
          <p:cNvSpPr/>
          <p:nvPr/>
        </p:nvSpPr>
        <p:spPr>
          <a:xfrm>
            <a:off x="868204" y="3441085"/>
            <a:ext cx="297656" cy="372070"/>
          </a:xfrm>
          <a:prstGeom prst="rect">
            <a:avLst/>
          </a:prstGeom>
          <a:noFill/>
          <a:ln/>
        </p:spPr>
        <p:txBody>
          <a:bodyPr wrap="none" lIns="0" tIns="0" rIns="0" bIns="0" rtlCol="0" anchor="t"/>
          <a:lstStyle/>
          <a:p>
            <a:pPr marL="0" indent="0" algn="ctr">
              <a:lnSpc>
                <a:spcPts val="2300"/>
              </a:lnSpc>
              <a:buNone/>
            </a:pPr>
            <a:r>
              <a:rPr lang="en-US" sz="2300" b="1" dirty="0">
                <a:solidFill>
                  <a:srgbClr val="151617"/>
                </a:solidFill>
                <a:latin typeface="Inter Bold" pitchFamily="34" charset="0"/>
                <a:ea typeface="Inter Bold" pitchFamily="34" charset="-122"/>
                <a:cs typeface="Inter Bold" pitchFamily="34" charset="-120"/>
              </a:rPr>
              <a:t>1</a:t>
            </a:r>
            <a:endParaRPr lang="en-US" sz="2300" dirty="0"/>
          </a:p>
        </p:txBody>
      </p:sp>
      <p:sp>
        <p:nvSpPr>
          <p:cNvPr id="6" name="Text 4"/>
          <p:cNvSpPr/>
          <p:nvPr/>
        </p:nvSpPr>
        <p:spPr>
          <a:xfrm>
            <a:off x="1438632" y="3472101"/>
            <a:ext cx="3762494"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Diagnose menopause clinically</a:t>
            </a:r>
            <a:endParaRPr lang="en-US" sz="1950" dirty="0"/>
          </a:p>
        </p:txBody>
      </p:sp>
      <p:sp>
        <p:nvSpPr>
          <p:cNvPr id="7" name="Text 5"/>
          <p:cNvSpPr/>
          <p:nvPr/>
        </p:nvSpPr>
        <p:spPr>
          <a:xfrm>
            <a:off x="1438632" y="3901321"/>
            <a:ext cx="5752505"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Apply NICE NG23 guidance to make accurate diagnoses without unnecessary blood tests, understanding when testing is appropriate.</a:t>
            </a:r>
            <a:endParaRPr lang="en-US" sz="1550" dirty="0"/>
          </a:p>
        </p:txBody>
      </p:sp>
      <p:sp>
        <p:nvSpPr>
          <p:cNvPr id="8" name="Shape 6"/>
          <p:cNvSpPr/>
          <p:nvPr/>
        </p:nvSpPr>
        <p:spPr>
          <a:xfrm>
            <a:off x="7439144" y="3403878"/>
            <a:ext cx="446484" cy="446484"/>
          </a:xfrm>
          <a:prstGeom prst="roundRect">
            <a:avLst>
              <a:gd name="adj" fmla="val 18670"/>
            </a:avLst>
          </a:prstGeom>
          <a:solidFill>
            <a:srgbClr val="E4E6E7"/>
          </a:solidFill>
          <a:ln w="7620">
            <a:solidFill>
              <a:srgbClr val="CACCCD"/>
            </a:solidFill>
            <a:prstDash val="solid"/>
          </a:ln>
        </p:spPr>
      </p:sp>
      <p:sp>
        <p:nvSpPr>
          <p:cNvPr id="9" name="Text 7"/>
          <p:cNvSpPr/>
          <p:nvPr/>
        </p:nvSpPr>
        <p:spPr>
          <a:xfrm>
            <a:off x="7513558" y="3441085"/>
            <a:ext cx="297656" cy="372070"/>
          </a:xfrm>
          <a:prstGeom prst="rect">
            <a:avLst/>
          </a:prstGeom>
          <a:noFill/>
          <a:ln/>
        </p:spPr>
        <p:txBody>
          <a:bodyPr wrap="none" lIns="0" tIns="0" rIns="0" bIns="0" rtlCol="0" anchor="t"/>
          <a:lstStyle/>
          <a:p>
            <a:pPr marL="0" indent="0" algn="ctr">
              <a:lnSpc>
                <a:spcPts val="2300"/>
              </a:lnSpc>
              <a:buNone/>
            </a:pPr>
            <a:r>
              <a:rPr lang="en-US" sz="2300" b="1" dirty="0">
                <a:solidFill>
                  <a:srgbClr val="151617"/>
                </a:solidFill>
                <a:latin typeface="Inter Bold" pitchFamily="34" charset="0"/>
                <a:ea typeface="Inter Bold" pitchFamily="34" charset="-122"/>
                <a:cs typeface="Inter Bold" pitchFamily="34" charset="-120"/>
              </a:rPr>
              <a:t>2</a:t>
            </a:r>
            <a:endParaRPr lang="en-US" sz="2300" dirty="0"/>
          </a:p>
        </p:txBody>
      </p:sp>
      <p:sp>
        <p:nvSpPr>
          <p:cNvPr id="10" name="Text 8"/>
          <p:cNvSpPr/>
          <p:nvPr/>
        </p:nvSpPr>
        <p:spPr>
          <a:xfrm>
            <a:off x="8083987" y="3472101"/>
            <a:ext cx="4772501"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Understand treatment decision-making</a:t>
            </a:r>
            <a:endParaRPr lang="en-US" sz="1950" dirty="0"/>
          </a:p>
        </p:txBody>
      </p:sp>
      <p:sp>
        <p:nvSpPr>
          <p:cNvPr id="11" name="Text 9"/>
          <p:cNvSpPr/>
          <p:nvPr/>
        </p:nvSpPr>
        <p:spPr>
          <a:xfrm>
            <a:off x="8083987" y="3901321"/>
            <a:ext cx="5752624"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Match treatment options to symptom phenotypes and patient characteristics, using evidence-based logic to optimise outcomes.</a:t>
            </a:r>
            <a:endParaRPr lang="en-US" sz="1550" dirty="0"/>
          </a:p>
        </p:txBody>
      </p:sp>
      <p:sp>
        <p:nvSpPr>
          <p:cNvPr id="12" name="Shape 10"/>
          <p:cNvSpPr/>
          <p:nvPr/>
        </p:nvSpPr>
        <p:spPr>
          <a:xfrm>
            <a:off x="793790" y="5250775"/>
            <a:ext cx="446484" cy="446484"/>
          </a:xfrm>
          <a:prstGeom prst="roundRect">
            <a:avLst>
              <a:gd name="adj" fmla="val 18670"/>
            </a:avLst>
          </a:prstGeom>
          <a:solidFill>
            <a:srgbClr val="E4E6E7"/>
          </a:solidFill>
          <a:ln w="7620">
            <a:solidFill>
              <a:srgbClr val="CACCCD"/>
            </a:solidFill>
            <a:prstDash val="solid"/>
          </a:ln>
        </p:spPr>
      </p:sp>
      <p:sp>
        <p:nvSpPr>
          <p:cNvPr id="13" name="Text 11"/>
          <p:cNvSpPr/>
          <p:nvPr/>
        </p:nvSpPr>
        <p:spPr>
          <a:xfrm>
            <a:off x="868204" y="5287982"/>
            <a:ext cx="297656" cy="372070"/>
          </a:xfrm>
          <a:prstGeom prst="rect">
            <a:avLst/>
          </a:prstGeom>
          <a:noFill/>
          <a:ln/>
        </p:spPr>
        <p:txBody>
          <a:bodyPr wrap="none" lIns="0" tIns="0" rIns="0" bIns="0" rtlCol="0" anchor="t"/>
          <a:lstStyle/>
          <a:p>
            <a:pPr marL="0" indent="0" algn="ctr">
              <a:lnSpc>
                <a:spcPts val="2300"/>
              </a:lnSpc>
              <a:buNone/>
            </a:pPr>
            <a:r>
              <a:rPr lang="en-US" sz="2300" b="1" dirty="0">
                <a:solidFill>
                  <a:srgbClr val="151617"/>
                </a:solidFill>
                <a:latin typeface="Inter Bold" pitchFamily="34" charset="0"/>
                <a:ea typeface="Inter Bold" pitchFamily="34" charset="-122"/>
                <a:cs typeface="Inter Bold" pitchFamily="34" charset="-120"/>
              </a:rPr>
              <a:t>3</a:t>
            </a:r>
            <a:endParaRPr lang="en-US" sz="2300" dirty="0"/>
          </a:p>
        </p:txBody>
      </p:sp>
      <p:sp>
        <p:nvSpPr>
          <p:cNvPr id="14" name="Text 12"/>
          <p:cNvSpPr/>
          <p:nvPr/>
        </p:nvSpPr>
        <p:spPr>
          <a:xfrm>
            <a:off x="1438632" y="5318998"/>
            <a:ext cx="3772138"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Explain risks clearly to patients</a:t>
            </a:r>
            <a:endParaRPr lang="en-US" sz="1950" dirty="0"/>
          </a:p>
        </p:txBody>
      </p:sp>
      <p:sp>
        <p:nvSpPr>
          <p:cNvPr id="15" name="Text 13"/>
          <p:cNvSpPr/>
          <p:nvPr/>
        </p:nvSpPr>
        <p:spPr>
          <a:xfrm>
            <a:off x="1438632" y="5748218"/>
            <a:ext cx="5752505"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Communicate absolute versus relative risks with confidence, particularly regarding breast cancer and VTE, enabling informed consent.</a:t>
            </a:r>
            <a:endParaRPr lang="en-US" sz="1550" dirty="0"/>
          </a:p>
        </p:txBody>
      </p:sp>
      <p:sp>
        <p:nvSpPr>
          <p:cNvPr id="16" name="Shape 14"/>
          <p:cNvSpPr/>
          <p:nvPr/>
        </p:nvSpPr>
        <p:spPr>
          <a:xfrm>
            <a:off x="7439144" y="5250775"/>
            <a:ext cx="446484" cy="446484"/>
          </a:xfrm>
          <a:prstGeom prst="roundRect">
            <a:avLst>
              <a:gd name="adj" fmla="val 18670"/>
            </a:avLst>
          </a:prstGeom>
          <a:solidFill>
            <a:srgbClr val="E4E6E7"/>
          </a:solidFill>
          <a:ln w="7620">
            <a:solidFill>
              <a:srgbClr val="CACCCD"/>
            </a:solidFill>
            <a:prstDash val="solid"/>
          </a:ln>
        </p:spPr>
      </p:sp>
      <p:sp>
        <p:nvSpPr>
          <p:cNvPr id="17" name="Text 15"/>
          <p:cNvSpPr/>
          <p:nvPr/>
        </p:nvSpPr>
        <p:spPr>
          <a:xfrm>
            <a:off x="7513558" y="5287982"/>
            <a:ext cx="297656" cy="372070"/>
          </a:xfrm>
          <a:prstGeom prst="rect">
            <a:avLst/>
          </a:prstGeom>
          <a:noFill/>
          <a:ln/>
        </p:spPr>
        <p:txBody>
          <a:bodyPr wrap="none" lIns="0" tIns="0" rIns="0" bIns="0" rtlCol="0" anchor="t"/>
          <a:lstStyle/>
          <a:p>
            <a:pPr marL="0" indent="0" algn="ctr">
              <a:lnSpc>
                <a:spcPts val="2300"/>
              </a:lnSpc>
              <a:buNone/>
            </a:pPr>
            <a:r>
              <a:rPr lang="en-US" sz="2300" b="1" dirty="0">
                <a:solidFill>
                  <a:srgbClr val="151617"/>
                </a:solidFill>
                <a:latin typeface="Inter Bold" pitchFamily="34" charset="0"/>
                <a:ea typeface="Inter Bold" pitchFamily="34" charset="-122"/>
                <a:cs typeface="Inter Bold" pitchFamily="34" charset="-120"/>
              </a:rPr>
              <a:t>4</a:t>
            </a:r>
            <a:endParaRPr lang="en-US" sz="2300" dirty="0"/>
          </a:p>
        </p:txBody>
      </p:sp>
      <p:sp>
        <p:nvSpPr>
          <p:cNvPr id="18" name="Text 16"/>
          <p:cNvSpPr/>
          <p:nvPr/>
        </p:nvSpPr>
        <p:spPr>
          <a:xfrm>
            <a:off x="8083987" y="5318998"/>
            <a:ext cx="3381018"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Recognise when to escalate</a:t>
            </a:r>
            <a:endParaRPr lang="en-US" sz="1950" dirty="0"/>
          </a:p>
        </p:txBody>
      </p:sp>
      <p:sp>
        <p:nvSpPr>
          <p:cNvPr id="19" name="Text 17"/>
          <p:cNvSpPr/>
          <p:nvPr/>
        </p:nvSpPr>
        <p:spPr>
          <a:xfrm>
            <a:off x="8083987" y="5748218"/>
            <a:ext cx="5752624"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Identify red flags and complex cases requiring specialist referral, ensuring patient safety within your scope of practice.</a:t>
            </a:r>
            <a:endParaRPr lang="en-US" sz="1550" dirty="0"/>
          </a:p>
        </p:txBody>
      </p:sp>
      <p:pic>
        <p:nvPicPr>
          <p:cNvPr id="20" name="Picture 19" descr="A logo with text overlay&#10;&#10;Description automatically generated">
            <a:extLst>
              <a:ext uri="{FF2B5EF4-FFF2-40B4-BE49-F238E27FC236}">
                <a16:creationId xmlns:a16="http://schemas.microsoft.com/office/drawing/2014/main" id="{0B2B01E1-BAC6-D57A-BEFD-0B7B6CC7B04B}"/>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764387"/>
            <a:ext cx="10393680"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Definitions: Menopause vs Perimenopause</a:t>
            </a:r>
            <a:endParaRPr lang="en-US" sz="3900" dirty="0"/>
          </a:p>
        </p:txBody>
      </p:sp>
      <p:sp>
        <p:nvSpPr>
          <p:cNvPr id="3" name="Shape 1"/>
          <p:cNvSpPr/>
          <p:nvPr/>
        </p:nvSpPr>
        <p:spPr>
          <a:xfrm>
            <a:off x="650915" y="2682121"/>
            <a:ext cx="6565106" cy="3782973"/>
          </a:xfrm>
          <a:prstGeom prst="roundRect">
            <a:avLst>
              <a:gd name="adj" fmla="val 3777"/>
            </a:avLst>
          </a:prstGeom>
          <a:solidFill>
            <a:srgbClr val="151617"/>
          </a:solidFill>
          <a:ln/>
        </p:spPr>
      </p:sp>
      <p:sp>
        <p:nvSpPr>
          <p:cNvPr id="4" name="Text 2"/>
          <p:cNvSpPr/>
          <p:nvPr/>
        </p:nvSpPr>
        <p:spPr>
          <a:xfrm>
            <a:off x="849273" y="2880479"/>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Menopause</a:t>
            </a:r>
            <a:endParaRPr lang="en-US" sz="1950" dirty="0"/>
          </a:p>
        </p:txBody>
      </p:sp>
      <p:sp>
        <p:nvSpPr>
          <p:cNvPr id="5" name="Text 3"/>
          <p:cNvSpPr/>
          <p:nvPr/>
        </p:nvSpPr>
        <p:spPr>
          <a:xfrm>
            <a:off x="849273" y="3388995"/>
            <a:ext cx="6168390" cy="127015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Inter" pitchFamily="34" charset="0"/>
                <a:ea typeface="Inter" pitchFamily="34" charset="-122"/>
                <a:cs typeface="Inter" pitchFamily="34" charset="-120"/>
              </a:rPr>
              <a:t>A retrospective diagnosis made after 12 consecutive months of amenorrhoea. This marks the permanent cessation of menstruation. The diagnosis is clinical—no single blood test can confirm menopause. The median age in the UK is 51 years.</a:t>
            </a:r>
            <a:endParaRPr lang="en-US" sz="1550" dirty="0"/>
          </a:p>
        </p:txBody>
      </p:sp>
      <p:sp>
        <p:nvSpPr>
          <p:cNvPr id="6" name="Text 4"/>
          <p:cNvSpPr/>
          <p:nvPr/>
        </p:nvSpPr>
        <p:spPr>
          <a:xfrm>
            <a:off x="849273" y="4837748"/>
            <a:ext cx="6168390" cy="635079"/>
          </a:xfrm>
          <a:prstGeom prst="rect">
            <a:avLst/>
          </a:prstGeom>
          <a:noFill/>
          <a:ln/>
        </p:spPr>
        <p:txBody>
          <a:bodyPr wrap="square" lIns="0" tIns="0" rIns="0" bIns="0" rtlCol="0" anchor="t"/>
          <a:lstStyle/>
          <a:p>
            <a:pPr marL="0" indent="0" algn="l">
              <a:lnSpc>
                <a:spcPts val="2500"/>
              </a:lnSpc>
              <a:buNone/>
            </a:pPr>
            <a:r>
              <a:rPr lang="en-US" sz="1550" b="1" dirty="0">
                <a:solidFill>
                  <a:srgbClr val="FFFFFF"/>
                </a:solidFill>
                <a:latin typeface="Inter" pitchFamily="34" charset="0"/>
                <a:ea typeface="Inter" pitchFamily="34" charset="-122"/>
                <a:cs typeface="Inter" pitchFamily="34" charset="-120"/>
              </a:rPr>
              <a:t>Key clinical point:</a:t>
            </a:r>
            <a:r>
              <a:rPr lang="en-US" sz="1550" dirty="0">
                <a:solidFill>
                  <a:srgbClr val="FFFFFF"/>
                </a:solidFill>
                <a:latin typeface="Inter" pitchFamily="34" charset="0"/>
                <a:ea typeface="Inter" pitchFamily="34" charset="-122"/>
                <a:cs typeface="Inter" pitchFamily="34" charset="-120"/>
              </a:rPr>
              <a:t> You cannot diagnose menopause in real-time; it is always confirmed in retrospect.</a:t>
            </a:r>
            <a:endParaRPr lang="en-US" sz="1550" dirty="0"/>
          </a:p>
        </p:txBody>
      </p:sp>
      <p:sp>
        <p:nvSpPr>
          <p:cNvPr id="7" name="Text 5"/>
          <p:cNvSpPr/>
          <p:nvPr/>
        </p:nvSpPr>
        <p:spPr>
          <a:xfrm>
            <a:off x="7564874" y="2880479"/>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Perimenopause</a:t>
            </a:r>
            <a:endParaRPr lang="en-US" sz="1950" dirty="0"/>
          </a:p>
        </p:txBody>
      </p:sp>
      <p:sp>
        <p:nvSpPr>
          <p:cNvPr id="8" name="Text 6"/>
          <p:cNvSpPr/>
          <p:nvPr/>
        </p:nvSpPr>
        <p:spPr>
          <a:xfrm>
            <a:off x="7564874" y="3388995"/>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A neuroendocrine instability phase characterised by erratic hormone fluctuations rather than simple deficiency. Oestrogen and progesterone levels oscillate unpredictably, driving symptoms.</a:t>
            </a:r>
            <a:endParaRPr lang="en-US" sz="1550" dirty="0"/>
          </a:p>
        </p:txBody>
      </p:sp>
      <p:sp>
        <p:nvSpPr>
          <p:cNvPr id="9" name="Text 7"/>
          <p:cNvSpPr/>
          <p:nvPr/>
        </p:nvSpPr>
        <p:spPr>
          <a:xfrm>
            <a:off x="7564874" y="4520208"/>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This phase typically lasts 4–8 years and may begin in the early 40s. Symptoms often intensify as fluctuations increase.</a:t>
            </a:r>
            <a:endParaRPr lang="en-US" sz="1550" dirty="0"/>
          </a:p>
        </p:txBody>
      </p:sp>
      <p:sp>
        <p:nvSpPr>
          <p:cNvPr id="10" name="Text 8"/>
          <p:cNvSpPr/>
          <p:nvPr/>
        </p:nvSpPr>
        <p:spPr>
          <a:xfrm>
            <a:off x="7564874" y="5333881"/>
            <a:ext cx="6279356" cy="952619"/>
          </a:xfrm>
          <a:prstGeom prst="rect">
            <a:avLst/>
          </a:prstGeom>
          <a:noFill/>
          <a:ln/>
        </p:spPr>
        <p:txBody>
          <a:bodyPr wrap="square" lIns="0" tIns="0" rIns="0" bIns="0" rtlCol="0" anchor="t"/>
          <a:lstStyle/>
          <a:p>
            <a:pPr marL="0" indent="0" algn="l">
              <a:lnSpc>
                <a:spcPts val="2500"/>
              </a:lnSpc>
              <a:buNone/>
            </a:pPr>
            <a:r>
              <a:rPr lang="en-US" sz="1550" b="1" dirty="0">
                <a:solidFill>
                  <a:srgbClr val="151617"/>
                </a:solidFill>
                <a:latin typeface="Inter" pitchFamily="34" charset="0"/>
                <a:ea typeface="Inter" pitchFamily="34" charset="-122"/>
                <a:cs typeface="Inter" pitchFamily="34" charset="-120"/>
              </a:rPr>
              <a:t>Clinical pearl:</a:t>
            </a:r>
            <a:r>
              <a:rPr lang="en-US" sz="1550" dirty="0">
                <a:solidFill>
                  <a:srgbClr val="151617"/>
                </a:solidFill>
                <a:latin typeface="Inter" pitchFamily="34" charset="0"/>
                <a:ea typeface="Inter" pitchFamily="34" charset="-122"/>
                <a:cs typeface="Inter" pitchFamily="34" charset="-120"/>
              </a:rPr>
              <a:t> Most complex consultations occur during perimenopause, not after menopause, because hormonal chaos is more symptomatic than stable deficiency.</a:t>
            </a:r>
            <a:endParaRPr lang="en-US" sz="1550" dirty="0"/>
          </a:p>
        </p:txBody>
      </p:sp>
      <p:pic>
        <p:nvPicPr>
          <p:cNvPr id="12" name="Picture 11" descr="A logo with text overlay&#10;&#10;Description automatically generated">
            <a:extLst>
              <a:ext uri="{FF2B5EF4-FFF2-40B4-BE49-F238E27FC236}">
                <a16:creationId xmlns:a16="http://schemas.microsoft.com/office/drawing/2014/main" id="{14C9BC59-FF4E-2C32-AEDF-D18EB34FC3C4}"/>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55452" y="519351"/>
            <a:ext cx="7313652" cy="590193"/>
          </a:xfrm>
          <a:prstGeom prst="rect">
            <a:avLst/>
          </a:prstGeom>
          <a:noFill/>
          <a:ln/>
        </p:spPr>
        <p:txBody>
          <a:bodyPr wrap="none" lIns="0" tIns="0" rIns="0" bIns="0" rtlCol="0" anchor="t"/>
          <a:lstStyle/>
          <a:p>
            <a:pPr marL="0" indent="0" algn="l">
              <a:lnSpc>
                <a:spcPts val="4600"/>
              </a:lnSpc>
              <a:buNone/>
            </a:pPr>
            <a:r>
              <a:rPr lang="en-US" sz="3700" b="1" dirty="0">
                <a:solidFill>
                  <a:srgbClr val="151617"/>
                </a:solidFill>
                <a:latin typeface="Inter Bold" pitchFamily="34" charset="0"/>
                <a:ea typeface="Inter Bold" pitchFamily="34" charset="-122"/>
                <a:cs typeface="Inter Bold" pitchFamily="34" charset="-120"/>
              </a:rPr>
              <a:t>Menopause Staging Framework</a:t>
            </a:r>
            <a:endParaRPr lang="en-US" sz="3700" dirty="0"/>
          </a:p>
        </p:txBody>
      </p:sp>
      <p:sp>
        <p:nvSpPr>
          <p:cNvPr id="3" name="Text 1"/>
          <p:cNvSpPr/>
          <p:nvPr/>
        </p:nvSpPr>
        <p:spPr>
          <a:xfrm>
            <a:off x="755452" y="1468993"/>
            <a:ext cx="13119497" cy="589598"/>
          </a:xfrm>
          <a:prstGeom prst="rect">
            <a:avLst/>
          </a:prstGeom>
          <a:noFill/>
          <a:ln/>
        </p:spPr>
        <p:txBody>
          <a:bodyPr wrap="square" lIns="0" tIns="0" rIns="0" bIns="0" rtlCol="0" anchor="t"/>
          <a:lstStyle/>
          <a:p>
            <a:pPr marL="0" indent="0" algn="l">
              <a:lnSpc>
                <a:spcPts val="2300"/>
              </a:lnSpc>
              <a:buNone/>
            </a:pPr>
            <a:r>
              <a:rPr lang="en-US" sz="1450" dirty="0">
                <a:solidFill>
                  <a:srgbClr val="151617"/>
                </a:solidFill>
                <a:latin typeface="Inter" pitchFamily="34" charset="0"/>
                <a:ea typeface="Inter" pitchFamily="34" charset="-122"/>
                <a:cs typeface="Inter" pitchFamily="34" charset="-120"/>
              </a:rPr>
              <a:t>Understanding the stages of reproductive ageing helps you anticipate symptoms and tailor treatment. Hormone levels fluctuate significantly during perimenopause before declining in postmenopause.</a:t>
            </a:r>
            <a:endParaRPr lang="en-US" sz="1450" dirty="0"/>
          </a:p>
        </p:txBody>
      </p:sp>
      <p:pic>
        <p:nvPicPr>
          <p:cNvPr id="4" name="Image 0" descr="preencoded.png"/>
          <p:cNvPicPr>
            <a:picLocks noChangeAspect="1"/>
          </p:cNvPicPr>
          <p:nvPr/>
        </p:nvPicPr>
        <p:blipFill>
          <a:blip r:embed="rId3"/>
          <a:stretch>
            <a:fillRect/>
          </a:stretch>
        </p:blipFill>
        <p:spPr>
          <a:xfrm>
            <a:off x="2213967" y="2284823"/>
            <a:ext cx="10202347" cy="4669274"/>
          </a:xfrm>
          <a:prstGeom prst="rect">
            <a:avLst/>
          </a:prstGeom>
        </p:spPr>
      </p:pic>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10370" y="3426551"/>
            <a:ext cx="655963" cy="655963"/>
          </a:xfrm>
          <a:prstGeom prst="rect">
            <a:avLst/>
          </a:prstGeom>
        </p:spPr>
      </p:pic>
      <p:sp>
        <p:nvSpPr>
          <p:cNvPr id="6" name="Text 2"/>
          <p:cNvSpPr/>
          <p:nvPr/>
        </p:nvSpPr>
        <p:spPr>
          <a:xfrm>
            <a:off x="10025948" y="5636737"/>
            <a:ext cx="2289896" cy="737959"/>
          </a:xfrm>
          <a:prstGeom prst="rect">
            <a:avLst/>
          </a:prstGeom>
          <a:noFill/>
          <a:ln/>
        </p:spPr>
        <p:txBody>
          <a:bodyPr wrap="square" lIns="0" tIns="0" rIns="0" bIns="0" rtlCol="0" anchor="t"/>
          <a:lstStyle/>
          <a:p>
            <a:pPr marL="0" indent="0" algn="ctr">
              <a:lnSpc>
                <a:spcPts val="2900"/>
              </a:lnSpc>
              <a:buNone/>
            </a:pPr>
            <a:r>
              <a:rPr lang="en-US" sz="2300" b="1" dirty="0">
                <a:solidFill>
                  <a:srgbClr val="151617"/>
                </a:solidFill>
                <a:latin typeface="Inter Bold" pitchFamily="34" charset="0"/>
                <a:ea typeface="Inter Bold" pitchFamily="34" charset="-122"/>
                <a:cs typeface="Inter Bold" pitchFamily="34" charset="-120"/>
              </a:rPr>
              <a:t>Postmenopause</a:t>
            </a:r>
            <a:endParaRPr lang="en-US" sz="230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08930" y="3427781"/>
            <a:ext cx="655964" cy="655963"/>
          </a:xfrm>
          <a:prstGeom prst="rect">
            <a:avLst/>
          </a:prstGeom>
        </p:spPr>
      </p:pic>
      <p:sp>
        <p:nvSpPr>
          <p:cNvPr id="8" name="Text 3"/>
          <p:cNvSpPr/>
          <p:nvPr/>
        </p:nvSpPr>
        <p:spPr>
          <a:xfrm>
            <a:off x="7618564" y="5636737"/>
            <a:ext cx="1915412" cy="368979"/>
          </a:xfrm>
          <a:prstGeom prst="rect">
            <a:avLst/>
          </a:prstGeom>
          <a:noFill/>
          <a:ln/>
        </p:spPr>
        <p:txBody>
          <a:bodyPr wrap="none" lIns="0" tIns="0" rIns="0" bIns="0" rtlCol="0" anchor="t"/>
          <a:lstStyle/>
          <a:p>
            <a:pPr marL="0" indent="0" algn="ctr">
              <a:lnSpc>
                <a:spcPts val="2900"/>
              </a:lnSpc>
              <a:buNone/>
            </a:pPr>
            <a:r>
              <a:rPr lang="en-US" sz="2300" b="1" dirty="0">
                <a:solidFill>
                  <a:srgbClr val="151617"/>
                </a:solidFill>
                <a:latin typeface="Inter Bold" pitchFamily="34" charset="0"/>
                <a:ea typeface="Inter Bold" pitchFamily="34" charset="-122"/>
                <a:cs typeface="Inter Bold" pitchFamily="34" charset="-120"/>
              </a:rPr>
              <a:t>Menopause</a:t>
            </a:r>
            <a:endParaRPr lang="en-US" sz="2300" dirty="0"/>
          </a:p>
        </p:txBody>
      </p:sp>
      <p:pic>
        <p:nvPicPr>
          <p:cNvPr id="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08105" y="3427781"/>
            <a:ext cx="655963" cy="655963"/>
          </a:xfrm>
          <a:prstGeom prst="rect">
            <a:avLst/>
          </a:prstGeom>
        </p:spPr>
      </p:pic>
      <p:sp>
        <p:nvSpPr>
          <p:cNvPr id="10" name="Text 4"/>
          <p:cNvSpPr/>
          <p:nvPr/>
        </p:nvSpPr>
        <p:spPr>
          <a:xfrm>
            <a:off x="4836696" y="5636737"/>
            <a:ext cx="2289896" cy="737959"/>
          </a:xfrm>
          <a:prstGeom prst="rect">
            <a:avLst/>
          </a:prstGeom>
          <a:noFill/>
          <a:ln/>
        </p:spPr>
        <p:txBody>
          <a:bodyPr wrap="square" lIns="0" tIns="0" rIns="0" bIns="0" rtlCol="0" anchor="t"/>
          <a:lstStyle/>
          <a:p>
            <a:pPr marL="0" indent="0" algn="ctr">
              <a:lnSpc>
                <a:spcPts val="2900"/>
              </a:lnSpc>
              <a:buNone/>
            </a:pPr>
            <a:r>
              <a:rPr lang="en-US" sz="2300" b="1" dirty="0">
                <a:solidFill>
                  <a:srgbClr val="151617"/>
                </a:solidFill>
                <a:latin typeface="Inter Bold" pitchFamily="34" charset="0"/>
                <a:ea typeface="Inter Bold" pitchFamily="34" charset="-122"/>
                <a:cs typeface="Inter Bold" pitchFamily="34" charset="-120"/>
              </a:rPr>
              <a:t>Perimenopause</a:t>
            </a:r>
            <a:endParaRPr lang="en-US" sz="2300" dirty="0"/>
          </a:p>
        </p:txBody>
      </p:sp>
      <p:pic>
        <p:nvPicPr>
          <p:cNvPr id="11"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394160" y="3427781"/>
            <a:ext cx="655963" cy="655963"/>
          </a:xfrm>
          <a:prstGeom prst="rect">
            <a:avLst/>
          </a:prstGeom>
        </p:spPr>
      </p:pic>
      <p:sp>
        <p:nvSpPr>
          <p:cNvPr id="12" name="Text 5"/>
          <p:cNvSpPr/>
          <p:nvPr/>
        </p:nvSpPr>
        <p:spPr>
          <a:xfrm>
            <a:off x="2478506" y="5636737"/>
            <a:ext cx="2194784" cy="737959"/>
          </a:xfrm>
          <a:prstGeom prst="rect">
            <a:avLst/>
          </a:prstGeom>
          <a:noFill/>
          <a:ln/>
        </p:spPr>
        <p:txBody>
          <a:bodyPr wrap="square" lIns="0" tIns="0" rIns="0" bIns="0" rtlCol="0" anchor="t"/>
          <a:lstStyle/>
          <a:p>
            <a:pPr marL="0" indent="0" algn="ctr">
              <a:lnSpc>
                <a:spcPts val="2900"/>
              </a:lnSpc>
              <a:buNone/>
            </a:pPr>
            <a:r>
              <a:rPr lang="en-US" sz="2300" b="1" dirty="0">
                <a:solidFill>
                  <a:srgbClr val="151617"/>
                </a:solidFill>
                <a:latin typeface="Inter Bold" pitchFamily="34" charset="0"/>
                <a:ea typeface="Inter Bold" pitchFamily="34" charset="-122"/>
                <a:cs typeface="Inter Bold" pitchFamily="34" charset="-120"/>
              </a:rPr>
              <a:t>Premenopause</a:t>
            </a:r>
            <a:endParaRPr lang="en-US" sz="2300" dirty="0"/>
          </a:p>
        </p:txBody>
      </p:sp>
      <p:sp>
        <p:nvSpPr>
          <p:cNvPr id="13" name="Text 6"/>
          <p:cNvSpPr/>
          <p:nvPr/>
        </p:nvSpPr>
        <p:spPr>
          <a:xfrm>
            <a:off x="755452" y="7132201"/>
            <a:ext cx="13119497" cy="589598"/>
          </a:xfrm>
          <a:prstGeom prst="rect">
            <a:avLst/>
          </a:prstGeom>
          <a:noFill/>
          <a:ln/>
        </p:spPr>
        <p:txBody>
          <a:bodyPr wrap="square" lIns="0" tIns="0" rIns="0" bIns="0" rtlCol="0" anchor="t"/>
          <a:lstStyle/>
          <a:p>
            <a:pPr marL="0" indent="0" algn="l">
              <a:lnSpc>
                <a:spcPts val="2300"/>
              </a:lnSpc>
              <a:buNone/>
            </a:pPr>
            <a:r>
              <a:rPr lang="en-US" sz="1450" dirty="0">
                <a:solidFill>
                  <a:srgbClr val="151617"/>
                </a:solidFill>
                <a:latin typeface="Inter" pitchFamily="34" charset="0"/>
                <a:ea typeface="Inter" pitchFamily="34" charset="-122"/>
                <a:cs typeface="Inter" pitchFamily="34" charset="-120"/>
              </a:rPr>
              <a:t>Premature Ovarian Insufficiency (POI) refers to menopause occurring before age 40. It requires different management, including higher HRT doses and specialist input for fertility counselling and long-term health optimisation.</a:t>
            </a:r>
            <a:endParaRPr lang="en-US" sz="1450" dirty="0"/>
          </a:p>
        </p:txBody>
      </p:sp>
      <p:pic>
        <p:nvPicPr>
          <p:cNvPr id="14" name="Picture 13" descr="A logo with text overlay&#10;&#10;Description automatically generated">
            <a:extLst>
              <a:ext uri="{FF2B5EF4-FFF2-40B4-BE49-F238E27FC236}">
                <a16:creationId xmlns:a16="http://schemas.microsoft.com/office/drawing/2014/main" id="{8A9AAC27-C99F-10E9-0CC6-F7FD2A8B8276}"/>
              </a:ext>
            </a:extLst>
          </p:cNvPr>
          <p:cNvPicPr>
            <a:picLocks noChangeAspect="1"/>
          </p:cNvPicPr>
          <p:nvPr/>
        </p:nvPicPr>
        <p:blipFill>
          <a:blip r:embed="rId8"/>
          <a:stretch>
            <a:fillRect/>
          </a:stretch>
        </p:blipFill>
        <p:spPr>
          <a:xfrm>
            <a:off x="11266333" y="-710309"/>
            <a:ext cx="3049511" cy="30495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462326" y="1196697"/>
            <a:ext cx="7819430" cy="463868"/>
          </a:xfrm>
          <a:prstGeom prst="rect">
            <a:avLst/>
          </a:prstGeom>
          <a:noFill/>
          <a:ln/>
        </p:spPr>
        <p:txBody>
          <a:bodyPr wrap="none" lIns="0" tIns="0" rIns="0" bIns="0" rtlCol="0" anchor="t"/>
          <a:lstStyle/>
          <a:p>
            <a:pPr marL="0" indent="0" algn="l">
              <a:lnSpc>
                <a:spcPts val="3650"/>
              </a:lnSpc>
              <a:buNone/>
            </a:pPr>
            <a:r>
              <a:rPr lang="en-US" sz="2900" b="1" dirty="0">
                <a:solidFill>
                  <a:srgbClr val="151617"/>
                </a:solidFill>
                <a:latin typeface="Inter Bold" pitchFamily="34" charset="0"/>
                <a:ea typeface="Inter Bold" pitchFamily="34" charset="-122"/>
                <a:cs typeface="Inter Bold" pitchFamily="34" charset="-120"/>
              </a:rPr>
              <a:t>Symptom Phenotypes: Beyond Hot Flushes</a:t>
            </a:r>
            <a:endParaRPr lang="en-US" sz="2900" dirty="0"/>
          </a:p>
        </p:txBody>
      </p:sp>
      <p:sp>
        <p:nvSpPr>
          <p:cNvPr id="3" name="Text 1"/>
          <p:cNvSpPr/>
          <p:nvPr/>
        </p:nvSpPr>
        <p:spPr>
          <a:xfrm>
            <a:off x="1462326" y="1882497"/>
            <a:ext cx="11705749" cy="415052"/>
          </a:xfrm>
          <a:prstGeom prst="rect">
            <a:avLst/>
          </a:prstGeom>
          <a:noFill/>
          <a:ln/>
        </p:spPr>
        <p:txBody>
          <a:bodyPr wrap="square" lIns="0" tIns="0" rIns="0" bIns="0" rtlCol="0" anchor="t"/>
          <a:lstStyle/>
          <a:p>
            <a:pPr marL="0" indent="0" algn="l">
              <a:lnSpc>
                <a:spcPts val="1600"/>
              </a:lnSpc>
              <a:buNone/>
            </a:pPr>
            <a:r>
              <a:rPr lang="en-US" sz="1150" dirty="0">
                <a:solidFill>
                  <a:srgbClr val="151617"/>
                </a:solidFill>
                <a:latin typeface="Inter" pitchFamily="34" charset="0"/>
                <a:ea typeface="Inter" pitchFamily="34" charset="-122"/>
                <a:cs typeface="Inter" pitchFamily="34" charset="-120"/>
              </a:rPr>
              <a:t>Menopause presents with diverse symptom clusters. Many women experience non-classical symptoms, leading to misdiagnosis as depression or anxiety. Understanding phenotypes improves treatment matching.</a:t>
            </a:r>
            <a:endParaRPr lang="en-US" sz="1150" dirty="0"/>
          </a:p>
        </p:txBody>
      </p:sp>
      <p:pic>
        <p:nvPicPr>
          <p:cNvPr id="4" name="Image 0" descr="preencoded.png"/>
          <p:cNvPicPr>
            <a:picLocks noChangeAspect="1"/>
          </p:cNvPicPr>
          <p:nvPr/>
        </p:nvPicPr>
        <p:blipFill>
          <a:blip r:embed="rId3"/>
          <a:stretch>
            <a:fillRect/>
          </a:stretch>
        </p:blipFill>
        <p:spPr>
          <a:xfrm>
            <a:off x="1462326" y="2422446"/>
            <a:ext cx="818436" cy="818436"/>
          </a:xfrm>
          <a:prstGeom prst="rect">
            <a:avLst/>
          </a:prstGeom>
        </p:spPr>
      </p:pic>
      <p:sp>
        <p:nvSpPr>
          <p:cNvPr id="5" name="Text 2"/>
          <p:cNvSpPr/>
          <p:nvPr/>
        </p:nvSpPr>
        <p:spPr>
          <a:xfrm>
            <a:off x="2419469" y="2422446"/>
            <a:ext cx="1855470" cy="231815"/>
          </a:xfrm>
          <a:prstGeom prst="rect">
            <a:avLst/>
          </a:prstGeom>
          <a:noFill/>
          <a:ln/>
        </p:spPr>
        <p:txBody>
          <a:bodyPr wrap="none" lIns="0" tIns="0" rIns="0" bIns="0" rtlCol="0" anchor="t"/>
          <a:lstStyle/>
          <a:p>
            <a:pPr marL="0" indent="0" algn="l">
              <a:lnSpc>
                <a:spcPts val="1800"/>
              </a:lnSpc>
              <a:buNone/>
            </a:pPr>
            <a:r>
              <a:rPr lang="en-US" sz="1450" b="1" dirty="0">
                <a:solidFill>
                  <a:srgbClr val="151617"/>
                </a:solidFill>
                <a:latin typeface="Inter Bold" pitchFamily="34" charset="0"/>
                <a:ea typeface="Inter Bold" pitchFamily="34" charset="-122"/>
                <a:cs typeface="Inter Bold" pitchFamily="34" charset="-120"/>
              </a:rPr>
              <a:t>Vasomotor</a:t>
            </a:r>
            <a:endParaRPr lang="en-US" sz="1450" dirty="0"/>
          </a:p>
        </p:txBody>
      </p:sp>
      <p:sp>
        <p:nvSpPr>
          <p:cNvPr id="6" name="Text 3"/>
          <p:cNvSpPr/>
          <p:nvPr/>
        </p:nvSpPr>
        <p:spPr>
          <a:xfrm>
            <a:off x="2419469" y="2720816"/>
            <a:ext cx="2711472" cy="1245156"/>
          </a:xfrm>
          <a:prstGeom prst="rect">
            <a:avLst/>
          </a:prstGeom>
          <a:noFill/>
          <a:ln/>
        </p:spPr>
        <p:txBody>
          <a:bodyPr wrap="square" lIns="0" tIns="0" rIns="0" bIns="0" rtlCol="0" anchor="t"/>
          <a:lstStyle/>
          <a:p>
            <a:pPr marL="0" indent="0" algn="l">
              <a:lnSpc>
                <a:spcPts val="1600"/>
              </a:lnSpc>
              <a:buNone/>
            </a:pPr>
            <a:r>
              <a:rPr lang="en-US" sz="1150" dirty="0">
                <a:solidFill>
                  <a:srgbClr val="151617"/>
                </a:solidFill>
                <a:latin typeface="Inter" pitchFamily="34" charset="0"/>
                <a:ea typeface="Inter" pitchFamily="34" charset="-122"/>
                <a:cs typeface="Inter" pitchFamily="34" charset="-120"/>
              </a:rPr>
              <a:t>Hot flushes, night sweats, palpitations. These are the most recognised symptoms, affecting up to 80% of women. Severity varies widely.</a:t>
            </a:r>
            <a:endParaRPr lang="en-US" sz="1150" dirty="0"/>
          </a:p>
        </p:txBody>
      </p:sp>
      <p:pic>
        <p:nvPicPr>
          <p:cNvPr id="7" name="Image 1" descr="preencoded.png"/>
          <p:cNvPicPr>
            <a:picLocks noChangeAspect="1"/>
          </p:cNvPicPr>
          <p:nvPr/>
        </p:nvPicPr>
        <p:blipFill>
          <a:blip r:embed="rId4"/>
          <a:stretch>
            <a:fillRect/>
          </a:stretch>
        </p:blipFill>
        <p:spPr>
          <a:xfrm>
            <a:off x="5142946" y="2614850"/>
            <a:ext cx="818436" cy="818436"/>
          </a:xfrm>
          <a:prstGeom prst="rect">
            <a:avLst/>
          </a:prstGeom>
        </p:spPr>
      </p:pic>
      <p:sp>
        <p:nvSpPr>
          <p:cNvPr id="8" name="Text 4"/>
          <p:cNvSpPr/>
          <p:nvPr/>
        </p:nvSpPr>
        <p:spPr>
          <a:xfrm>
            <a:off x="6067659" y="2445544"/>
            <a:ext cx="2680605" cy="463629"/>
          </a:xfrm>
          <a:prstGeom prst="rect">
            <a:avLst/>
          </a:prstGeom>
          <a:noFill/>
          <a:ln/>
        </p:spPr>
        <p:txBody>
          <a:bodyPr wrap="square" lIns="0" tIns="0" rIns="0" bIns="0" rtlCol="0" anchor="t"/>
          <a:lstStyle/>
          <a:p>
            <a:pPr marL="0" indent="0" algn="l">
              <a:lnSpc>
                <a:spcPts val="1800"/>
              </a:lnSpc>
              <a:buNone/>
            </a:pPr>
            <a:r>
              <a:rPr lang="en-US" sz="1450" b="1" dirty="0">
                <a:solidFill>
                  <a:srgbClr val="151617"/>
                </a:solidFill>
                <a:latin typeface="Inter Bold" pitchFamily="34" charset="0"/>
                <a:ea typeface="Inter Bold" pitchFamily="34" charset="-122"/>
                <a:cs typeface="Inter Bold" pitchFamily="34" charset="-120"/>
              </a:rPr>
              <a:t>Psychological &amp; Cognitive</a:t>
            </a:r>
            <a:endParaRPr lang="en-US" sz="1450" dirty="0"/>
          </a:p>
        </p:txBody>
      </p:sp>
      <p:sp>
        <p:nvSpPr>
          <p:cNvPr id="9" name="Text 5"/>
          <p:cNvSpPr/>
          <p:nvPr/>
        </p:nvSpPr>
        <p:spPr>
          <a:xfrm>
            <a:off x="6031224" y="2783503"/>
            <a:ext cx="2873110" cy="1245156"/>
          </a:xfrm>
          <a:prstGeom prst="rect">
            <a:avLst/>
          </a:prstGeom>
          <a:noFill/>
          <a:ln/>
        </p:spPr>
        <p:txBody>
          <a:bodyPr wrap="square" lIns="0" tIns="0" rIns="0" bIns="0" rtlCol="0" anchor="t"/>
          <a:lstStyle/>
          <a:p>
            <a:pPr marL="0" indent="0" algn="l">
              <a:lnSpc>
                <a:spcPts val="1600"/>
              </a:lnSpc>
              <a:buNone/>
            </a:pPr>
            <a:r>
              <a:rPr lang="en-US" sz="1150" dirty="0">
                <a:solidFill>
                  <a:srgbClr val="151617"/>
                </a:solidFill>
                <a:latin typeface="Inter" pitchFamily="34" charset="0"/>
                <a:ea typeface="Inter" pitchFamily="34" charset="-122"/>
                <a:cs typeface="Inter" pitchFamily="34" charset="-120"/>
              </a:rPr>
              <a:t>Low mood, anxiety, irritability, brain fog, poor concentration, memory problems. Often misattributed to depression or stress.</a:t>
            </a:r>
            <a:endParaRPr lang="en-US" sz="1150" dirty="0"/>
          </a:p>
        </p:txBody>
      </p:sp>
      <p:pic>
        <p:nvPicPr>
          <p:cNvPr id="10" name="Image 2" descr="preencoded.png"/>
          <p:cNvPicPr>
            <a:picLocks noChangeAspect="1"/>
          </p:cNvPicPr>
          <p:nvPr/>
        </p:nvPicPr>
        <p:blipFill>
          <a:blip r:embed="rId5"/>
          <a:stretch>
            <a:fillRect/>
          </a:stretch>
        </p:blipFill>
        <p:spPr>
          <a:xfrm>
            <a:off x="9499459" y="2419949"/>
            <a:ext cx="863776" cy="818436"/>
          </a:xfrm>
          <a:prstGeom prst="rect">
            <a:avLst/>
          </a:prstGeom>
        </p:spPr>
      </p:pic>
      <p:sp>
        <p:nvSpPr>
          <p:cNvPr id="11" name="Text 6"/>
          <p:cNvSpPr/>
          <p:nvPr/>
        </p:nvSpPr>
        <p:spPr>
          <a:xfrm>
            <a:off x="10517299" y="2427738"/>
            <a:ext cx="1958260" cy="231815"/>
          </a:xfrm>
          <a:prstGeom prst="rect">
            <a:avLst/>
          </a:prstGeom>
          <a:noFill/>
          <a:ln/>
        </p:spPr>
        <p:txBody>
          <a:bodyPr wrap="none" lIns="0" tIns="0" rIns="0" bIns="0" rtlCol="0" anchor="t"/>
          <a:lstStyle/>
          <a:p>
            <a:pPr marL="0" indent="0" algn="l">
              <a:lnSpc>
                <a:spcPts val="1800"/>
              </a:lnSpc>
              <a:buNone/>
            </a:pPr>
            <a:r>
              <a:rPr lang="en-US" sz="1450" b="1" dirty="0">
                <a:solidFill>
                  <a:srgbClr val="151617"/>
                </a:solidFill>
                <a:latin typeface="Inter Bold" pitchFamily="34" charset="0"/>
                <a:ea typeface="Inter Bold" pitchFamily="34" charset="-122"/>
                <a:cs typeface="Inter Bold" pitchFamily="34" charset="-120"/>
              </a:rPr>
              <a:t>Musculoskeletal</a:t>
            </a:r>
            <a:endParaRPr lang="en-US" sz="1450" dirty="0"/>
          </a:p>
        </p:txBody>
      </p:sp>
      <p:sp>
        <p:nvSpPr>
          <p:cNvPr id="12" name="Text 7"/>
          <p:cNvSpPr/>
          <p:nvPr/>
        </p:nvSpPr>
        <p:spPr>
          <a:xfrm>
            <a:off x="10496801" y="2744288"/>
            <a:ext cx="2671273" cy="1245156"/>
          </a:xfrm>
          <a:prstGeom prst="rect">
            <a:avLst/>
          </a:prstGeom>
          <a:noFill/>
          <a:ln/>
        </p:spPr>
        <p:txBody>
          <a:bodyPr wrap="square" lIns="0" tIns="0" rIns="0" bIns="0" rtlCol="0" anchor="t"/>
          <a:lstStyle/>
          <a:p>
            <a:pPr marL="0" indent="0" algn="l">
              <a:lnSpc>
                <a:spcPts val="1600"/>
              </a:lnSpc>
              <a:buNone/>
            </a:pPr>
            <a:r>
              <a:rPr lang="en-US" sz="1150" dirty="0">
                <a:solidFill>
                  <a:srgbClr val="151617"/>
                </a:solidFill>
                <a:latin typeface="Inter" pitchFamily="34" charset="0"/>
                <a:ea typeface="Inter" pitchFamily="34" charset="-122"/>
                <a:cs typeface="Inter" pitchFamily="34" charset="-120"/>
              </a:rPr>
              <a:t>Joint pain, stiffness, muscle aches, frozen shoulder. Frequently overlooked but can significantly impact quality of life.</a:t>
            </a:r>
            <a:endParaRPr lang="en-US" sz="1150" dirty="0"/>
          </a:p>
        </p:txBody>
      </p:sp>
      <p:pic>
        <p:nvPicPr>
          <p:cNvPr id="13" name="Image 3" descr="preencoded.png"/>
          <p:cNvPicPr>
            <a:picLocks noChangeAspect="1"/>
          </p:cNvPicPr>
          <p:nvPr/>
        </p:nvPicPr>
        <p:blipFill>
          <a:blip r:embed="rId6"/>
          <a:stretch>
            <a:fillRect/>
          </a:stretch>
        </p:blipFill>
        <p:spPr>
          <a:xfrm>
            <a:off x="8162795" y="4602182"/>
            <a:ext cx="895195" cy="818436"/>
          </a:xfrm>
          <a:prstGeom prst="rect">
            <a:avLst/>
          </a:prstGeom>
        </p:spPr>
      </p:pic>
      <p:sp>
        <p:nvSpPr>
          <p:cNvPr id="14" name="Text 8"/>
          <p:cNvSpPr/>
          <p:nvPr/>
        </p:nvSpPr>
        <p:spPr>
          <a:xfrm>
            <a:off x="9119939" y="4602182"/>
            <a:ext cx="2029490" cy="231815"/>
          </a:xfrm>
          <a:prstGeom prst="rect">
            <a:avLst/>
          </a:prstGeom>
          <a:noFill/>
          <a:ln/>
        </p:spPr>
        <p:txBody>
          <a:bodyPr wrap="none" lIns="0" tIns="0" rIns="0" bIns="0" rtlCol="0" anchor="t"/>
          <a:lstStyle/>
          <a:p>
            <a:pPr marL="0" indent="0" algn="l">
              <a:lnSpc>
                <a:spcPts val="1800"/>
              </a:lnSpc>
              <a:buNone/>
            </a:pPr>
            <a:r>
              <a:rPr lang="en-US" sz="1450" b="1" dirty="0">
                <a:solidFill>
                  <a:srgbClr val="151617"/>
                </a:solidFill>
                <a:latin typeface="Inter Bold" pitchFamily="34" charset="0"/>
                <a:ea typeface="Inter Bold" pitchFamily="34" charset="-122"/>
                <a:cs typeface="Inter Bold" pitchFamily="34" charset="-120"/>
              </a:rPr>
              <a:t>Sleep Disruption</a:t>
            </a:r>
            <a:endParaRPr lang="en-US" sz="1450" dirty="0"/>
          </a:p>
        </p:txBody>
      </p:sp>
      <p:sp>
        <p:nvSpPr>
          <p:cNvPr id="15" name="Text 9"/>
          <p:cNvSpPr/>
          <p:nvPr/>
        </p:nvSpPr>
        <p:spPr>
          <a:xfrm>
            <a:off x="9119938" y="4900552"/>
            <a:ext cx="3219395" cy="1452682"/>
          </a:xfrm>
          <a:prstGeom prst="rect">
            <a:avLst/>
          </a:prstGeom>
          <a:noFill/>
          <a:ln/>
        </p:spPr>
        <p:txBody>
          <a:bodyPr wrap="square" lIns="0" tIns="0" rIns="0" bIns="0" rtlCol="0" anchor="t"/>
          <a:lstStyle/>
          <a:p>
            <a:pPr marL="0" indent="0" algn="l">
              <a:lnSpc>
                <a:spcPts val="1600"/>
              </a:lnSpc>
              <a:buNone/>
            </a:pPr>
            <a:r>
              <a:rPr lang="en-US" sz="1150" dirty="0">
                <a:solidFill>
                  <a:srgbClr val="151617"/>
                </a:solidFill>
                <a:latin typeface="Inter" pitchFamily="34" charset="0"/>
                <a:ea typeface="Inter" pitchFamily="34" charset="-122"/>
                <a:cs typeface="Inter" pitchFamily="34" charset="-120"/>
              </a:rPr>
              <a:t>Insomnia, frequent waking, poor sleep quality. May occur independently or secondary to night sweats. Compounds other symptoms.</a:t>
            </a:r>
            <a:endParaRPr lang="en-US" sz="1150" dirty="0"/>
          </a:p>
        </p:txBody>
      </p:sp>
      <p:pic>
        <p:nvPicPr>
          <p:cNvPr id="16" name="Image 4" descr="preencoded.png"/>
          <p:cNvPicPr>
            <a:picLocks noChangeAspect="1"/>
          </p:cNvPicPr>
          <p:nvPr/>
        </p:nvPicPr>
        <p:blipFill>
          <a:blip r:embed="rId7"/>
          <a:stretch>
            <a:fillRect/>
          </a:stretch>
        </p:blipFill>
        <p:spPr>
          <a:xfrm>
            <a:off x="3007823" y="4656593"/>
            <a:ext cx="818436" cy="818436"/>
          </a:xfrm>
          <a:prstGeom prst="rect">
            <a:avLst/>
          </a:prstGeom>
        </p:spPr>
      </p:pic>
      <p:sp>
        <p:nvSpPr>
          <p:cNvPr id="17" name="Text 10"/>
          <p:cNvSpPr/>
          <p:nvPr/>
        </p:nvSpPr>
        <p:spPr>
          <a:xfrm>
            <a:off x="3964966" y="4656593"/>
            <a:ext cx="1855470" cy="231815"/>
          </a:xfrm>
          <a:prstGeom prst="rect">
            <a:avLst/>
          </a:prstGeom>
          <a:noFill/>
          <a:ln/>
        </p:spPr>
        <p:txBody>
          <a:bodyPr wrap="none" lIns="0" tIns="0" rIns="0" bIns="0" rtlCol="0" anchor="t"/>
          <a:lstStyle/>
          <a:p>
            <a:pPr marL="0" indent="0" algn="l">
              <a:lnSpc>
                <a:spcPts val="1800"/>
              </a:lnSpc>
              <a:buNone/>
            </a:pPr>
            <a:r>
              <a:rPr lang="en-US" sz="1450" b="1" dirty="0">
                <a:solidFill>
                  <a:srgbClr val="151617"/>
                </a:solidFill>
                <a:latin typeface="Inter Bold" pitchFamily="34" charset="0"/>
                <a:ea typeface="Inter Bold" pitchFamily="34" charset="-122"/>
                <a:cs typeface="Inter Bold" pitchFamily="34" charset="-120"/>
              </a:rPr>
              <a:t>Urogenital</a:t>
            </a:r>
            <a:endParaRPr lang="en-US" sz="1450" dirty="0"/>
          </a:p>
        </p:txBody>
      </p:sp>
      <p:sp>
        <p:nvSpPr>
          <p:cNvPr id="18" name="Text 11"/>
          <p:cNvSpPr/>
          <p:nvPr/>
        </p:nvSpPr>
        <p:spPr>
          <a:xfrm>
            <a:off x="3964966" y="4954964"/>
            <a:ext cx="3090994" cy="1452682"/>
          </a:xfrm>
          <a:prstGeom prst="rect">
            <a:avLst/>
          </a:prstGeom>
          <a:noFill/>
          <a:ln/>
        </p:spPr>
        <p:txBody>
          <a:bodyPr wrap="square" lIns="0" tIns="0" rIns="0" bIns="0" rtlCol="0" anchor="t"/>
          <a:lstStyle/>
          <a:p>
            <a:pPr marL="0" indent="0" algn="l">
              <a:lnSpc>
                <a:spcPts val="1600"/>
              </a:lnSpc>
              <a:buNone/>
            </a:pPr>
            <a:r>
              <a:rPr lang="en-US" sz="1150" dirty="0">
                <a:solidFill>
                  <a:srgbClr val="151617"/>
                </a:solidFill>
                <a:latin typeface="Inter" pitchFamily="34" charset="0"/>
                <a:ea typeface="Inter" pitchFamily="34" charset="-122"/>
                <a:cs typeface="Inter" pitchFamily="34" charset="-120"/>
              </a:rPr>
              <a:t>Vaginal dryness, dyspareunia, urinary frequency, recurrent UTIs. Genitourinary syndrome of menopause (GSM) affects 50% postmenopausal women.</a:t>
            </a:r>
            <a:endParaRPr lang="en-US" sz="1150" dirty="0"/>
          </a:p>
        </p:txBody>
      </p:sp>
      <p:sp>
        <p:nvSpPr>
          <p:cNvPr id="19" name="Shape 12"/>
          <p:cNvSpPr/>
          <p:nvPr/>
        </p:nvSpPr>
        <p:spPr>
          <a:xfrm>
            <a:off x="1462326" y="6295668"/>
            <a:ext cx="11705749" cy="737116"/>
          </a:xfrm>
          <a:prstGeom prst="roundRect">
            <a:avLst>
              <a:gd name="adj" fmla="val 8458"/>
            </a:avLst>
          </a:prstGeom>
          <a:solidFill>
            <a:srgbClr val="D7D9DA"/>
          </a:solidFill>
          <a:ln/>
        </p:spPr>
      </p:sp>
      <p:pic>
        <p:nvPicPr>
          <p:cNvPr id="20" name="Image 5" descr="preencoded.png"/>
          <p:cNvPicPr>
            <a:picLocks noChangeAspect="1"/>
          </p:cNvPicPr>
          <p:nvPr/>
        </p:nvPicPr>
        <p:blipFill>
          <a:blip r:embed="rId8"/>
          <a:stretch>
            <a:fillRect/>
          </a:stretch>
        </p:blipFill>
        <p:spPr>
          <a:xfrm>
            <a:off x="1610678" y="6503551"/>
            <a:ext cx="185499" cy="148352"/>
          </a:xfrm>
          <a:prstGeom prst="rect">
            <a:avLst/>
          </a:prstGeom>
        </p:spPr>
      </p:pic>
      <p:sp>
        <p:nvSpPr>
          <p:cNvPr id="21" name="Text 13"/>
          <p:cNvSpPr/>
          <p:nvPr/>
        </p:nvSpPr>
        <p:spPr>
          <a:xfrm>
            <a:off x="1944529" y="6443663"/>
            <a:ext cx="11075194" cy="415052"/>
          </a:xfrm>
          <a:prstGeom prst="rect">
            <a:avLst/>
          </a:prstGeom>
          <a:noFill/>
          <a:ln/>
        </p:spPr>
        <p:txBody>
          <a:bodyPr wrap="square" lIns="0" tIns="0" rIns="0" bIns="0" rtlCol="0" anchor="t"/>
          <a:lstStyle/>
          <a:p>
            <a:pPr marL="0" indent="0" algn="l">
              <a:lnSpc>
                <a:spcPts val="1600"/>
              </a:lnSpc>
              <a:buNone/>
            </a:pPr>
            <a:r>
              <a:rPr lang="en-US" sz="1150" dirty="0">
                <a:solidFill>
                  <a:srgbClr val="000000"/>
                </a:solidFill>
                <a:latin typeface="Inter" pitchFamily="34" charset="0"/>
                <a:ea typeface="Inter" pitchFamily="34" charset="-122"/>
                <a:cs typeface="Inter" pitchFamily="34" charset="-120"/>
              </a:rPr>
              <a:t>Many women present with non-classical symptoms first—particularly psychological and musculoskeletal complaints. Failing to recognise these as menopausal leads to inappropriate prescribing of antidepressants and analgesics.</a:t>
            </a:r>
            <a:endParaRPr lang="en-US" sz="1150" dirty="0"/>
          </a:p>
        </p:txBody>
      </p:sp>
      <p:pic>
        <p:nvPicPr>
          <p:cNvPr id="22" name="Picture 21" descr="A logo with text overlay&#10;&#10;Description automatically generated">
            <a:extLst>
              <a:ext uri="{FF2B5EF4-FFF2-40B4-BE49-F238E27FC236}">
                <a16:creationId xmlns:a16="http://schemas.microsoft.com/office/drawing/2014/main" id="{03BA32C2-4987-FB57-2B53-016AA527CE62}"/>
              </a:ext>
            </a:extLst>
          </p:cNvPr>
          <p:cNvPicPr>
            <a:picLocks noChangeAspect="1"/>
          </p:cNvPicPr>
          <p:nvPr/>
        </p:nvPicPr>
        <p:blipFill>
          <a:blip r:embed="rId9"/>
          <a:stretch>
            <a:fillRect/>
          </a:stretch>
        </p:blipFill>
        <p:spPr>
          <a:xfrm>
            <a:off x="10858381" y="-774918"/>
            <a:ext cx="3381018" cy="338101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84622"/>
            <a:ext cx="6717030"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Diagnosis Using NICE NG23</a:t>
            </a:r>
            <a:endParaRPr lang="en-US" sz="3900" dirty="0"/>
          </a:p>
        </p:txBody>
      </p:sp>
      <p:sp>
        <p:nvSpPr>
          <p:cNvPr id="3" name="Text 1"/>
          <p:cNvSpPr/>
          <p:nvPr/>
        </p:nvSpPr>
        <p:spPr>
          <a:xfrm>
            <a:off x="793790" y="180153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The NICE guideline NG23 emphasises clinical diagnosis. Understanding what to do—and what not to do—prevents unnecessary testing and delays.</a:t>
            </a:r>
            <a:endParaRPr lang="en-US" sz="1550" dirty="0"/>
          </a:p>
        </p:txBody>
      </p:sp>
      <p:sp>
        <p:nvSpPr>
          <p:cNvPr id="4" name="Text 2"/>
          <p:cNvSpPr/>
          <p:nvPr/>
        </p:nvSpPr>
        <p:spPr>
          <a:xfrm>
            <a:off x="793790" y="2858214"/>
            <a:ext cx="2828806"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DO: Diagnose Clinically</a:t>
            </a:r>
            <a:endParaRPr lang="en-US" sz="1950" dirty="0"/>
          </a:p>
        </p:txBody>
      </p:sp>
      <p:sp>
        <p:nvSpPr>
          <p:cNvPr id="5" name="Text 3"/>
          <p:cNvSpPr/>
          <p:nvPr/>
        </p:nvSpPr>
        <p:spPr>
          <a:xfrm>
            <a:off x="793790" y="3366730"/>
            <a:ext cx="6279356" cy="1587795"/>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Diagnose menopause in women aged over 45 based on symptoms alone</a:t>
            </a:r>
            <a:endParaRPr lang="en-US" sz="1550" dirty="0"/>
          </a:p>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Take a thorough symptom history including cycle changes</a:t>
            </a:r>
            <a:endParaRPr lang="en-US" sz="1550" dirty="0"/>
          </a:p>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Consider symptom phenotype and impact on quality of life</a:t>
            </a:r>
            <a:endParaRPr lang="en-US" sz="1550" dirty="0"/>
          </a:p>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Assess cardiovascular and bone health risk factors</a:t>
            </a:r>
            <a:endParaRPr lang="en-US" sz="1550" dirty="0"/>
          </a:p>
        </p:txBody>
      </p:sp>
      <p:sp>
        <p:nvSpPr>
          <p:cNvPr id="6" name="Text 4"/>
          <p:cNvSpPr/>
          <p:nvPr/>
        </p:nvSpPr>
        <p:spPr>
          <a:xfrm>
            <a:off x="7564874" y="2858214"/>
            <a:ext cx="3338632"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DON'T: Routine Blood Tests</a:t>
            </a:r>
            <a:endParaRPr lang="en-US" sz="1950" dirty="0"/>
          </a:p>
        </p:txBody>
      </p:sp>
      <p:sp>
        <p:nvSpPr>
          <p:cNvPr id="7" name="Text 5"/>
          <p:cNvSpPr/>
          <p:nvPr/>
        </p:nvSpPr>
        <p:spPr>
          <a:xfrm>
            <a:off x="7564874" y="3366730"/>
            <a:ext cx="6279356" cy="1587795"/>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Do not routinely measure FSH in women over 45 with typical symptoms</a:t>
            </a:r>
            <a:endParaRPr lang="en-US" sz="1550" dirty="0"/>
          </a:p>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Do not use hormone levels to confirm menopause diagnosis</a:t>
            </a:r>
            <a:endParaRPr lang="en-US" sz="1550" dirty="0"/>
          </a:p>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Do not delay treatment whilst awaiting test results</a:t>
            </a:r>
            <a:endParaRPr lang="en-US" sz="1550" dirty="0"/>
          </a:p>
          <a:p>
            <a:pPr marL="342900" indent="-342900" algn="l">
              <a:lnSpc>
                <a:spcPts val="2500"/>
              </a:lnSpc>
              <a:buSzPct val="100000"/>
              <a:buChar char="•"/>
            </a:pPr>
            <a:r>
              <a:rPr lang="en-US" sz="1550" dirty="0">
                <a:solidFill>
                  <a:srgbClr val="151617"/>
                </a:solidFill>
                <a:latin typeface="Inter" pitchFamily="34" charset="0"/>
                <a:ea typeface="Inter" pitchFamily="34" charset="-122"/>
                <a:cs typeface="Inter" pitchFamily="34" charset="-120"/>
              </a:rPr>
              <a:t>Do not repeat FSH testing—results are unreliable</a:t>
            </a:r>
            <a:endParaRPr lang="en-US" sz="1550" dirty="0"/>
          </a:p>
        </p:txBody>
      </p:sp>
      <p:sp>
        <p:nvSpPr>
          <p:cNvPr id="8" name="Shape 6"/>
          <p:cNvSpPr/>
          <p:nvPr/>
        </p:nvSpPr>
        <p:spPr>
          <a:xfrm>
            <a:off x="793790" y="5138185"/>
            <a:ext cx="13042821" cy="32385"/>
          </a:xfrm>
          <a:prstGeom prst="rect">
            <a:avLst/>
          </a:prstGeom>
          <a:solidFill>
            <a:srgbClr val="151617">
              <a:alpha val="50000"/>
            </a:srgbClr>
          </a:solidFill>
          <a:ln/>
        </p:spPr>
      </p:sp>
      <p:sp>
        <p:nvSpPr>
          <p:cNvPr id="9" name="Text 7"/>
          <p:cNvSpPr/>
          <p:nvPr/>
        </p:nvSpPr>
        <p:spPr>
          <a:xfrm>
            <a:off x="793790" y="5468138"/>
            <a:ext cx="3939183"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Why Are Blood Tests Unreliable?</a:t>
            </a:r>
            <a:endParaRPr lang="en-US" sz="1950" dirty="0"/>
          </a:p>
        </p:txBody>
      </p:sp>
      <p:sp>
        <p:nvSpPr>
          <p:cNvPr id="10" name="Text 8"/>
          <p:cNvSpPr/>
          <p:nvPr/>
        </p:nvSpPr>
        <p:spPr>
          <a:xfrm>
            <a:off x="793790" y="607595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During perimenopause, FSH and oestradiol fluctuate dramatically—sometimes day to day. A single blood test provides a snapshot that may not reflect the overall hormonal pattern. A "normal" FSH does not exclude perimenopause. Testing creates false reassurance or unnecessary anxiety and delays appropriate treatment initiation.</a:t>
            </a:r>
            <a:endParaRPr lang="en-US" sz="1550" dirty="0"/>
          </a:p>
        </p:txBody>
      </p:sp>
      <p:pic>
        <p:nvPicPr>
          <p:cNvPr id="11" name="Picture 10" descr="A logo with text overlay&#10;&#10;Description automatically generated">
            <a:extLst>
              <a:ext uri="{FF2B5EF4-FFF2-40B4-BE49-F238E27FC236}">
                <a16:creationId xmlns:a16="http://schemas.microsoft.com/office/drawing/2014/main" id="{F91DF41B-B9CD-2697-63C9-CEC9C0E63B8F}"/>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18461"/>
            <a:ext cx="6950988"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When Testing IS Appropriate</a:t>
            </a:r>
            <a:endParaRPr lang="en-US" sz="3900" dirty="0"/>
          </a:p>
        </p:txBody>
      </p:sp>
      <p:sp>
        <p:nvSpPr>
          <p:cNvPr id="3" name="Text 1"/>
          <p:cNvSpPr/>
          <p:nvPr/>
        </p:nvSpPr>
        <p:spPr>
          <a:xfrm>
            <a:off x="793790" y="203537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While routine testing is not recommended, specific clinical scenarios warrant investigation to guide management or exclude other pathology.</a:t>
            </a:r>
            <a:endParaRPr lang="en-US" sz="1550" dirty="0"/>
          </a:p>
        </p:txBody>
      </p:sp>
      <p:sp>
        <p:nvSpPr>
          <p:cNvPr id="4" name="Shape 2"/>
          <p:cNvSpPr/>
          <p:nvPr/>
        </p:nvSpPr>
        <p:spPr>
          <a:xfrm>
            <a:off x="793790" y="2893695"/>
            <a:ext cx="4215289" cy="4317444"/>
          </a:xfrm>
          <a:prstGeom prst="roundRect">
            <a:avLst>
              <a:gd name="adj" fmla="val 1978"/>
            </a:avLst>
          </a:prstGeom>
          <a:solidFill>
            <a:srgbClr val="F8ECE4"/>
          </a:solidFill>
          <a:ln w="22860">
            <a:solidFill>
              <a:srgbClr val="CACCCD"/>
            </a:solidFill>
            <a:prstDash val="solid"/>
          </a:ln>
        </p:spPr>
      </p:sp>
      <p:sp>
        <p:nvSpPr>
          <p:cNvPr id="5" name="Shape 3"/>
          <p:cNvSpPr/>
          <p:nvPr/>
        </p:nvSpPr>
        <p:spPr>
          <a:xfrm>
            <a:off x="816650" y="2916555"/>
            <a:ext cx="4169569" cy="595313"/>
          </a:xfrm>
          <a:prstGeom prst="roundRect">
            <a:avLst>
              <a:gd name="adj" fmla="val 9395"/>
            </a:avLst>
          </a:prstGeom>
          <a:solidFill>
            <a:srgbClr val="E4E6E7"/>
          </a:solidFill>
          <a:ln/>
        </p:spPr>
      </p:sp>
      <p:sp>
        <p:nvSpPr>
          <p:cNvPr id="6" name="Text 4"/>
          <p:cNvSpPr/>
          <p:nvPr/>
        </p:nvSpPr>
        <p:spPr>
          <a:xfrm>
            <a:off x="2752606" y="3024307"/>
            <a:ext cx="297656" cy="372070"/>
          </a:xfrm>
          <a:prstGeom prst="rect">
            <a:avLst/>
          </a:prstGeom>
          <a:noFill/>
          <a:ln/>
        </p:spPr>
        <p:txBody>
          <a:bodyPr wrap="none" lIns="0" tIns="0" rIns="0" bIns="0" rtlCol="0" anchor="t"/>
          <a:lstStyle/>
          <a:p>
            <a:pPr marL="0" indent="0" algn="l">
              <a:lnSpc>
                <a:spcPts val="2300"/>
              </a:lnSpc>
              <a:buNone/>
            </a:pPr>
            <a:r>
              <a:rPr lang="en-US" sz="2300" b="1" dirty="0">
                <a:solidFill>
                  <a:srgbClr val="151617"/>
                </a:solidFill>
                <a:latin typeface="Inter Bold" pitchFamily="34" charset="0"/>
                <a:ea typeface="Inter Bold" pitchFamily="34" charset="-122"/>
                <a:cs typeface="Inter Bold" pitchFamily="34" charset="-120"/>
              </a:rPr>
              <a:t>1</a:t>
            </a:r>
            <a:endParaRPr lang="en-US" sz="2300" dirty="0"/>
          </a:p>
        </p:txBody>
      </p:sp>
      <p:sp>
        <p:nvSpPr>
          <p:cNvPr id="7" name="Text 5"/>
          <p:cNvSpPr/>
          <p:nvPr/>
        </p:nvSpPr>
        <p:spPr>
          <a:xfrm>
            <a:off x="1015008" y="3710226"/>
            <a:ext cx="321123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Women Aged 40–45 Years</a:t>
            </a:r>
            <a:endParaRPr lang="en-US" sz="1950" dirty="0"/>
          </a:p>
        </p:txBody>
      </p:sp>
      <p:sp>
        <p:nvSpPr>
          <p:cNvPr id="8" name="Text 6"/>
          <p:cNvSpPr/>
          <p:nvPr/>
        </p:nvSpPr>
        <p:spPr>
          <a:xfrm>
            <a:off x="1015008" y="4139446"/>
            <a:ext cx="3772853" cy="222277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Measure FSH on two occasions, 4–6 weeks apart, if menopausal symptoms are present. Elevated FSH (&gt;25 IU/L) on both occasions supports the diagnosis. This age group benefits from confirmation as it influences treatment duration and bone health monitoring.</a:t>
            </a:r>
            <a:endParaRPr lang="en-US" sz="1550" dirty="0"/>
          </a:p>
        </p:txBody>
      </p:sp>
      <p:sp>
        <p:nvSpPr>
          <p:cNvPr id="9" name="Shape 7"/>
          <p:cNvSpPr/>
          <p:nvPr/>
        </p:nvSpPr>
        <p:spPr>
          <a:xfrm>
            <a:off x="5207437" y="2893695"/>
            <a:ext cx="4215408" cy="4317444"/>
          </a:xfrm>
          <a:prstGeom prst="roundRect">
            <a:avLst>
              <a:gd name="adj" fmla="val 1977"/>
            </a:avLst>
          </a:prstGeom>
          <a:solidFill>
            <a:srgbClr val="F8ECE4"/>
          </a:solidFill>
          <a:ln w="22860">
            <a:solidFill>
              <a:srgbClr val="CACCCD"/>
            </a:solidFill>
            <a:prstDash val="solid"/>
          </a:ln>
        </p:spPr>
      </p:sp>
      <p:sp>
        <p:nvSpPr>
          <p:cNvPr id="10" name="Shape 8"/>
          <p:cNvSpPr/>
          <p:nvPr/>
        </p:nvSpPr>
        <p:spPr>
          <a:xfrm>
            <a:off x="5230297" y="2916555"/>
            <a:ext cx="4169688" cy="595313"/>
          </a:xfrm>
          <a:prstGeom prst="roundRect">
            <a:avLst>
              <a:gd name="adj" fmla="val 9395"/>
            </a:avLst>
          </a:prstGeom>
          <a:solidFill>
            <a:srgbClr val="E4E6E7"/>
          </a:solidFill>
          <a:ln/>
        </p:spPr>
      </p:sp>
      <p:sp>
        <p:nvSpPr>
          <p:cNvPr id="11" name="Text 9"/>
          <p:cNvSpPr/>
          <p:nvPr/>
        </p:nvSpPr>
        <p:spPr>
          <a:xfrm>
            <a:off x="7166253" y="3024307"/>
            <a:ext cx="297656" cy="372070"/>
          </a:xfrm>
          <a:prstGeom prst="rect">
            <a:avLst/>
          </a:prstGeom>
          <a:noFill/>
          <a:ln/>
        </p:spPr>
        <p:txBody>
          <a:bodyPr wrap="none" lIns="0" tIns="0" rIns="0" bIns="0" rtlCol="0" anchor="t"/>
          <a:lstStyle/>
          <a:p>
            <a:pPr marL="0" indent="0" algn="l">
              <a:lnSpc>
                <a:spcPts val="2300"/>
              </a:lnSpc>
              <a:buNone/>
            </a:pPr>
            <a:r>
              <a:rPr lang="en-US" sz="2300" b="1" dirty="0">
                <a:solidFill>
                  <a:srgbClr val="151617"/>
                </a:solidFill>
                <a:latin typeface="Inter Bold" pitchFamily="34" charset="0"/>
                <a:ea typeface="Inter Bold" pitchFamily="34" charset="-122"/>
                <a:cs typeface="Inter Bold" pitchFamily="34" charset="-120"/>
              </a:rPr>
              <a:t>2</a:t>
            </a:r>
            <a:endParaRPr lang="en-US" sz="2300" dirty="0"/>
          </a:p>
        </p:txBody>
      </p:sp>
      <p:sp>
        <p:nvSpPr>
          <p:cNvPr id="12" name="Text 10"/>
          <p:cNvSpPr/>
          <p:nvPr/>
        </p:nvSpPr>
        <p:spPr>
          <a:xfrm>
            <a:off x="5428655" y="3710226"/>
            <a:ext cx="3772972" cy="620316"/>
          </a:xfrm>
          <a:prstGeom prst="rect">
            <a:avLst/>
          </a:prstGeom>
          <a:noFill/>
          <a:ln/>
        </p:spPr>
        <p:txBody>
          <a:bodyPr wrap="squar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Suspected Premature Ovarian Insufficiency</a:t>
            </a:r>
            <a:endParaRPr lang="en-US" sz="1950" dirty="0"/>
          </a:p>
        </p:txBody>
      </p:sp>
      <p:sp>
        <p:nvSpPr>
          <p:cNvPr id="13" name="Text 11"/>
          <p:cNvSpPr/>
          <p:nvPr/>
        </p:nvSpPr>
        <p:spPr>
          <a:xfrm>
            <a:off x="5428655" y="4449604"/>
            <a:ext cx="3772972" cy="254031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In women under 40 with menstrual irregularity or amenorrhoea, measure FSH, oestradiol, and consider anti-Müllerian hormone (AMH) and karyotype. POI has significant implications for fertility, bone health, and cardiovascular risk. Specialist referral is essential.</a:t>
            </a:r>
            <a:endParaRPr lang="en-US" sz="1550" dirty="0"/>
          </a:p>
        </p:txBody>
      </p:sp>
      <p:sp>
        <p:nvSpPr>
          <p:cNvPr id="14" name="Shape 12"/>
          <p:cNvSpPr/>
          <p:nvPr/>
        </p:nvSpPr>
        <p:spPr>
          <a:xfrm>
            <a:off x="9621203" y="2893695"/>
            <a:ext cx="4215289" cy="4317444"/>
          </a:xfrm>
          <a:prstGeom prst="roundRect">
            <a:avLst>
              <a:gd name="adj" fmla="val 1978"/>
            </a:avLst>
          </a:prstGeom>
          <a:solidFill>
            <a:srgbClr val="F8ECE4"/>
          </a:solidFill>
          <a:ln w="22860">
            <a:solidFill>
              <a:srgbClr val="CACCCD"/>
            </a:solidFill>
            <a:prstDash val="solid"/>
          </a:ln>
        </p:spPr>
      </p:sp>
      <p:sp>
        <p:nvSpPr>
          <p:cNvPr id="15" name="Shape 13"/>
          <p:cNvSpPr/>
          <p:nvPr/>
        </p:nvSpPr>
        <p:spPr>
          <a:xfrm>
            <a:off x="9644063" y="2916555"/>
            <a:ext cx="4169569" cy="595313"/>
          </a:xfrm>
          <a:prstGeom prst="roundRect">
            <a:avLst>
              <a:gd name="adj" fmla="val 9395"/>
            </a:avLst>
          </a:prstGeom>
          <a:solidFill>
            <a:srgbClr val="E4E6E7"/>
          </a:solidFill>
          <a:ln/>
        </p:spPr>
      </p:sp>
      <p:sp>
        <p:nvSpPr>
          <p:cNvPr id="16" name="Text 14"/>
          <p:cNvSpPr/>
          <p:nvPr/>
        </p:nvSpPr>
        <p:spPr>
          <a:xfrm>
            <a:off x="11580019" y="3024307"/>
            <a:ext cx="297656" cy="372070"/>
          </a:xfrm>
          <a:prstGeom prst="rect">
            <a:avLst/>
          </a:prstGeom>
          <a:noFill/>
          <a:ln/>
        </p:spPr>
        <p:txBody>
          <a:bodyPr wrap="none" lIns="0" tIns="0" rIns="0" bIns="0" rtlCol="0" anchor="t"/>
          <a:lstStyle/>
          <a:p>
            <a:pPr marL="0" indent="0" algn="l">
              <a:lnSpc>
                <a:spcPts val="2300"/>
              </a:lnSpc>
              <a:buNone/>
            </a:pPr>
            <a:r>
              <a:rPr lang="en-US" sz="2300" b="1" dirty="0">
                <a:solidFill>
                  <a:srgbClr val="151617"/>
                </a:solidFill>
                <a:latin typeface="Inter Bold" pitchFamily="34" charset="0"/>
                <a:ea typeface="Inter Bold" pitchFamily="34" charset="-122"/>
                <a:cs typeface="Inter Bold" pitchFamily="34" charset="-120"/>
              </a:rPr>
              <a:t>3</a:t>
            </a:r>
            <a:endParaRPr lang="en-US" sz="2300" dirty="0"/>
          </a:p>
        </p:txBody>
      </p:sp>
      <p:sp>
        <p:nvSpPr>
          <p:cNvPr id="17" name="Text 15"/>
          <p:cNvSpPr/>
          <p:nvPr/>
        </p:nvSpPr>
        <p:spPr>
          <a:xfrm>
            <a:off x="9842421" y="3710226"/>
            <a:ext cx="3579138"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Unclear or Atypical Diagnosis</a:t>
            </a:r>
            <a:endParaRPr lang="en-US" sz="1950" dirty="0"/>
          </a:p>
        </p:txBody>
      </p:sp>
      <p:sp>
        <p:nvSpPr>
          <p:cNvPr id="18" name="Text 16"/>
          <p:cNvSpPr/>
          <p:nvPr/>
        </p:nvSpPr>
        <p:spPr>
          <a:xfrm>
            <a:off x="9842421" y="4139446"/>
            <a:ext cx="3772853" cy="254031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Test when the clinical picture is confusing—for example, women on hormonal contraception, those with previous hysterectomy (with ovaries retained), or symptoms atypical for menopause. Consider thyroid function and full blood count to exclude alternative diagnoses.</a:t>
            </a:r>
            <a:endParaRPr lang="en-US" sz="1550" dirty="0"/>
          </a:p>
        </p:txBody>
      </p:sp>
      <p:pic>
        <p:nvPicPr>
          <p:cNvPr id="19" name="Picture 18" descr="A logo with text overlay&#10;&#10;Description automatically generated">
            <a:extLst>
              <a:ext uri="{FF2B5EF4-FFF2-40B4-BE49-F238E27FC236}">
                <a16:creationId xmlns:a16="http://schemas.microsoft.com/office/drawing/2014/main" id="{38938C91-C369-0CD2-8CE8-CB5D5A2881C9}"/>
              </a:ext>
            </a:extLst>
          </p:cNvPr>
          <p:cNvPicPr>
            <a:picLocks noChangeAspect="1"/>
          </p:cNvPicPr>
          <p:nvPr/>
        </p:nvPicPr>
        <p:blipFill>
          <a:blip r:embed="rId3"/>
          <a:stretch>
            <a:fillRect/>
          </a:stretch>
        </p:blipFill>
        <p:spPr>
          <a:xfrm>
            <a:off x="10744200" y="-607100"/>
            <a:ext cx="3381018" cy="33810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671" y="1818799"/>
            <a:ext cx="12961739" cy="620078"/>
          </a:xfrm>
          <a:prstGeom prst="rect">
            <a:avLst/>
          </a:prstGeom>
          <a:noFill/>
          <a:ln/>
        </p:spPr>
        <p:txBody>
          <a:bodyPr wrap="none" lIns="0" tIns="0" rIns="0" bIns="0" rtlCol="0" anchor="t"/>
          <a:lstStyle/>
          <a:p>
            <a:pPr marL="0" indent="0" algn="l">
              <a:lnSpc>
                <a:spcPts val="4850"/>
              </a:lnSpc>
              <a:buNone/>
            </a:pPr>
            <a:r>
              <a:rPr lang="en-US" sz="3900" b="1" dirty="0">
                <a:solidFill>
                  <a:srgbClr val="151617"/>
                </a:solidFill>
                <a:latin typeface="Inter Bold" pitchFamily="34" charset="0"/>
                <a:ea typeface="Inter Bold" pitchFamily="34" charset="-122"/>
                <a:cs typeface="Inter Bold" pitchFamily="34" charset="-120"/>
              </a:rPr>
              <a:t>Treatment Overview: Matching Therapy to Symptoms</a:t>
            </a:r>
            <a:endParaRPr lang="en-US" sz="3900" dirty="0"/>
          </a:p>
        </p:txBody>
      </p:sp>
      <p:sp>
        <p:nvSpPr>
          <p:cNvPr id="3" name="Text 1"/>
          <p:cNvSpPr/>
          <p:nvPr/>
        </p:nvSpPr>
        <p:spPr>
          <a:xfrm>
            <a:off x="793671" y="283571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Effective treatment requires understanding the full therapeutic toolkit and matching interventions to the patient's symptom phenotype, medical history, and preferences.</a:t>
            </a:r>
            <a:endParaRPr lang="en-US" sz="1550" dirty="0"/>
          </a:p>
        </p:txBody>
      </p:sp>
      <p:sp>
        <p:nvSpPr>
          <p:cNvPr id="4" name="Shape 2"/>
          <p:cNvSpPr/>
          <p:nvPr/>
        </p:nvSpPr>
        <p:spPr>
          <a:xfrm>
            <a:off x="793671" y="3694033"/>
            <a:ext cx="4215289" cy="2746415"/>
          </a:xfrm>
          <a:prstGeom prst="roundRect">
            <a:avLst>
              <a:gd name="adj" fmla="val 3035"/>
            </a:avLst>
          </a:prstGeom>
          <a:solidFill>
            <a:srgbClr val="E4E6E7"/>
          </a:solidFill>
          <a:ln w="7620">
            <a:solidFill>
              <a:srgbClr val="CACCCD"/>
            </a:solidFill>
            <a:prstDash val="solid"/>
          </a:ln>
        </p:spPr>
      </p:sp>
      <p:sp>
        <p:nvSpPr>
          <p:cNvPr id="5" name="Text 3"/>
          <p:cNvSpPr/>
          <p:nvPr/>
        </p:nvSpPr>
        <p:spPr>
          <a:xfrm>
            <a:off x="999649" y="3900011"/>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Hormonal Therapy</a:t>
            </a:r>
            <a:endParaRPr lang="en-US" sz="1950" dirty="0"/>
          </a:p>
        </p:txBody>
      </p:sp>
      <p:sp>
        <p:nvSpPr>
          <p:cNvPr id="6" name="Text 4"/>
          <p:cNvSpPr/>
          <p:nvPr/>
        </p:nvSpPr>
        <p:spPr>
          <a:xfrm>
            <a:off x="999649" y="4329232"/>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First-line for most women. HRT replaces deficient hormones to alleviate symptoms and provide long-term health benefits. Includes systemic and topical options.</a:t>
            </a:r>
            <a:endParaRPr lang="en-US" sz="1550" dirty="0"/>
          </a:p>
        </p:txBody>
      </p:sp>
      <p:sp>
        <p:nvSpPr>
          <p:cNvPr id="7" name="Shape 5"/>
          <p:cNvSpPr/>
          <p:nvPr/>
        </p:nvSpPr>
        <p:spPr>
          <a:xfrm>
            <a:off x="5207318" y="3694033"/>
            <a:ext cx="4215408" cy="2746415"/>
          </a:xfrm>
          <a:prstGeom prst="roundRect">
            <a:avLst>
              <a:gd name="adj" fmla="val 3035"/>
            </a:avLst>
          </a:prstGeom>
          <a:solidFill>
            <a:srgbClr val="E4E6E7"/>
          </a:solidFill>
          <a:ln w="7620">
            <a:solidFill>
              <a:srgbClr val="CACCCD"/>
            </a:solidFill>
            <a:prstDash val="solid"/>
          </a:ln>
        </p:spPr>
      </p:sp>
      <p:sp>
        <p:nvSpPr>
          <p:cNvPr id="8" name="Text 6"/>
          <p:cNvSpPr/>
          <p:nvPr/>
        </p:nvSpPr>
        <p:spPr>
          <a:xfrm>
            <a:off x="5413296" y="3900011"/>
            <a:ext cx="2865001"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Non-Hormonal Therapy</a:t>
            </a:r>
            <a:endParaRPr lang="en-US" sz="1950" dirty="0"/>
          </a:p>
        </p:txBody>
      </p:sp>
      <p:sp>
        <p:nvSpPr>
          <p:cNvPr id="9" name="Text 7"/>
          <p:cNvSpPr/>
          <p:nvPr/>
        </p:nvSpPr>
        <p:spPr>
          <a:xfrm>
            <a:off x="5413296" y="4329232"/>
            <a:ext cx="3803452" cy="158769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Options for women with contraindications to HRT or those declining hormones. Includes SSRIs, SNRIs, gabapentin, clonidine, and cognitive behavioural therapy (CBT).</a:t>
            </a:r>
            <a:endParaRPr lang="en-US" sz="1550" dirty="0"/>
          </a:p>
        </p:txBody>
      </p:sp>
      <p:sp>
        <p:nvSpPr>
          <p:cNvPr id="10" name="Shape 8"/>
          <p:cNvSpPr/>
          <p:nvPr/>
        </p:nvSpPr>
        <p:spPr>
          <a:xfrm>
            <a:off x="9621084" y="3694033"/>
            <a:ext cx="4215289" cy="2746415"/>
          </a:xfrm>
          <a:prstGeom prst="roundRect">
            <a:avLst>
              <a:gd name="adj" fmla="val 3035"/>
            </a:avLst>
          </a:prstGeom>
          <a:solidFill>
            <a:srgbClr val="E4E6E7"/>
          </a:solidFill>
          <a:ln w="7620">
            <a:solidFill>
              <a:srgbClr val="CACCCD"/>
            </a:solidFill>
            <a:prstDash val="solid"/>
          </a:ln>
        </p:spPr>
      </p:sp>
      <p:sp>
        <p:nvSpPr>
          <p:cNvPr id="11" name="Text 9"/>
          <p:cNvSpPr/>
          <p:nvPr/>
        </p:nvSpPr>
        <p:spPr>
          <a:xfrm>
            <a:off x="9827062" y="3900011"/>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151617"/>
                </a:solidFill>
                <a:latin typeface="Inter Bold" pitchFamily="34" charset="0"/>
                <a:ea typeface="Inter Bold" pitchFamily="34" charset="-122"/>
                <a:cs typeface="Inter Bold" pitchFamily="34" charset="-120"/>
              </a:rPr>
              <a:t>Lifestyle Adjuncts</a:t>
            </a:r>
            <a:endParaRPr lang="en-US" sz="1950" dirty="0"/>
          </a:p>
        </p:txBody>
      </p:sp>
      <p:sp>
        <p:nvSpPr>
          <p:cNvPr id="12" name="Text 10"/>
          <p:cNvSpPr/>
          <p:nvPr/>
        </p:nvSpPr>
        <p:spPr>
          <a:xfrm>
            <a:off x="9827062" y="4329232"/>
            <a:ext cx="3803333" cy="1905238"/>
          </a:xfrm>
          <a:prstGeom prst="rect">
            <a:avLst/>
          </a:prstGeom>
          <a:noFill/>
          <a:ln/>
        </p:spPr>
        <p:txBody>
          <a:bodyPr wrap="square" lIns="0" tIns="0" rIns="0" bIns="0" rtlCol="0" anchor="t"/>
          <a:lstStyle/>
          <a:p>
            <a:pPr marL="0" indent="0" algn="l">
              <a:lnSpc>
                <a:spcPts val="2500"/>
              </a:lnSpc>
              <a:buNone/>
            </a:pPr>
            <a:r>
              <a:rPr lang="en-US" sz="1550" dirty="0">
                <a:solidFill>
                  <a:srgbClr val="151617"/>
                </a:solidFill>
                <a:latin typeface="Inter" pitchFamily="34" charset="0"/>
                <a:ea typeface="Inter" pitchFamily="34" charset="-122"/>
                <a:cs typeface="Inter" pitchFamily="34" charset="-120"/>
              </a:rPr>
              <a:t>Exercise, weight management, smoking cessation, reduced alcohol and caffeine. Supports symptom control and long-term health but insufficient as monotherapy for moderate-severe symptoms.</a:t>
            </a:r>
            <a:endParaRPr lang="en-US" sz="1550" dirty="0"/>
          </a:p>
        </p:txBody>
      </p:sp>
      <p:sp>
        <p:nvSpPr>
          <p:cNvPr id="13" name="Shape 11"/>
          <p:cNvSpPr/>
          <p:nvPr/>
        </p:nvSpPr>
        <p:spPr>
          <a:xfrm>
            <a:off x="793671" y="6663690"/>
            <a:ext cx="13042821" cy="1160740"/>
          </a:xfrm>
          <a:prstGeom prst="roundRect">
            <a:avLst>
              <a:gd name="adj" fmla="val 7182"/>
            </a:avLst>
          </a:prstGeom>
          <a:solidFill>
            <a:srgbClr val="D7D9DA"/>
          </a:solidFill>
          <a:ln/>
        </p:spPr>
      </p:sp>
      <p:pic>
        <p:nvPicPr>
          <p:cNvPr id="14" name="Image 0" descr="preencoded.png"/>
          <p:cNvPicPr>
            <a:picLocks noChangeAspect="1"/>
          </p:cNvPicPr>
          <p:nvPr/>
        </p:nvPicPr>
        <p:blipFill>
          <a:blip r:embed="rId3"/>
          <a:stretch>
            <a:fillRect/>
          </a:stretch>
        </p:blipFill>
        <p:spPr>
          <a:xfrm>
            <a:off x="992029" y="6966585"/>
            <a:ext cx="248007" cy="198358"/>
          </a:xfrm>
          <a:prstGeom prst="rect">
            <a:avLst/>
          </a:prstGeom>
        </p:spPr>
      </p:pic>
      <p:sp>
        <p:nvSpPr>
          <p:cNvPr id="15" name="Text 12"/>
          <p:cNvSpPr/>
          <p:nvPr/>
        </p:nvSpPr>
        <p:spPr>
          <a:xfrm>
            <a:off x="1438394" y="6911578"/>
            <a:ext cx="12199739"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Inter" pitchFamily="34" charset="0"/>
                <a:ea typeface="Inter" pitchFamily="34" charset="-122"/>
                <a:cs typeface="Inter" pitchFamily="34" charset="-120"/>
              </a:rPr>
              <a:t>Treatment should match symptom phenotype. Vasomotor symptoms respond well to any oestrogen preparation, whilst GSM requires topical oestrogen regardless of systemic HRT use.</a:t>
            </a:r>
            <a:endParaRPr lang="en-US" sz="1550" dirty="0"/>
          </a:p>
        </p:txBody>
      </p:sp>
      <p:pic>
        <p:nvPicPr>
          <p:cNvPr id="16" name="Picture 15" descr="A logo with text overlay&#10;&#10;Description automatically generated">
            <a:extLst>
              <a:ext uri="{FF2B5EF4-FFF2-40B4-BE49-F238E27FC236}">
                <a16:creationId xmlns:a16="http://schemas.microsoft.com/office/drawing/2014/main" id="{4E0BA0E9-5BA6-7FF6-D12F-1DA719FCE0D5}"/>
              </a:ext>
            </a:extLst>
          </p:cNvPr>
          <p:cNvPicPr>
            <a:picLocks noChangeAspect="1"/>
          </p:cNvPicPr>
          <p:nvPr/>
        </p:nvPicPr>
        <p:blipFill>
          <a:blip r:embed="rId4"/>
          <a:stretch>
            <a:fillRect/>
          </a:stretch>
        </p:blipFill>
        <p:spPr>
          <a:xfrm>
            <a:off x="11067514" y="-768548"/>
            <a:ext cx="3381018" cy="338101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6328CCCE7BEA4585B029F41A0E1AC9" ma:contentTypeVersion="15" ma:contentTypeDescription="Create a new document." ma:contentTypeScope="" ma:versionID="d6d5fc123d2f8eb067eaac682bd80610">
  <xsd:schema xmlns:xsd="http://www.w3.org/2001/XMLSchema" xmlns:xs="http://www.w3.org/2001/XMLSchema" xmlns:p="http://schemas.microsoft.com/office/2006/metadata/properties" xmlns:ns2="f17fc8a1-5490-45e7-81e7-6700eb699e55" xmlns:ns3="dbade1a9-730d-4822-837f-bf8eae94ace9" targetNamespace="http://schemas.microsoft.com/office/2006/metadata/properties" ma:root="true" ma:fieldsID="6b042972d14571655c572f05339162d5" ns2:_="" ns3:_="">
    <xsd:import namespace="f17fc8a1-5490-45e7-81e7-6700eb699e55"/>
    <xsd:import namespace="dbade1a9-730d-4822-837f-bf8eae94ace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7fc8a1-5490-45e7-81e7-6700eb699e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e1eefcb-1ca8-4dab-9857-826876a6e6e7"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ade1a9-730d-4822-837f-bf8eae94ace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da928e8-cd46-4692-860c-df6c89c65594}" ma:internalName="TaxCatchAll" ma:showField="CatchAllData" ma:web="dbade1a9-730d-4822-837f-bf8eae94ace9">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17fc8a1-5490-45e7-81e7-6700eb699e55">
      <Terms xmlns="http://schemas.microsoft.com/office/infopath/2007/PartnerControls"/>
    </lcf76f155ced4ddcb4097134ff3c332f>
    <TaxCatchAll xmlns="dbade1a9-730d-4822-837f-bf8eae94ace9" xsi:nil="true"/>
  </documentManagement>
</p:properties>
</file>

<file path=customXml/itemProps1.xml><?xml version="1.0" encoding="utf-8"?>
<ds:datastoreItem xmlns:ds="http://schemas.openxmlformats.org/officeDocument/2006/customXml" ds:itemID="{EDBE6E27-9D7A-4A1B-95FF-ADA30C7459F9}"/>
</file>

<file path=customXml/itemProps2.xml><?xml version="1.0" encoding="utf-8"?>
<ds:datastoreItem xmlns:ds="http://schemas.openxmlformats.org/officeDocument/2006/customXml" ds:itemID="{27684886-9EAF-447F-BF67-14373BD6209A}"/>
</file>

<file path=customXml/itemProps3.xml><?xml version="1.0" encoding="utf-8"?>
<ds:datastoreItem xmlns:ds="http://schemas.openxmlformats.org/officeDocument/2006/customXml" ds:itemID="{D5F8F710-232F-47FC-898D-C9989A6B7562}"/>
</file>

<file path=docProps/app.xml><?xml version="1.0" encoding="utf-8"?>
<Properties xmlns="http://schemas.openxmlformats.org/officeDocument/2006/extended-properties" xmlns:vt="http://schemas.openxmlformats.org/officeDocument/2006/docPropsVTypes">
  <TotalTime>2630</TotalTime>
  <Words>3520</Words>
  <Application>Microsoft Office PowerPoint</Application>
  <PresentationFormat>Custom</PresentationFormat>
  <Paragraphs>238</Paragraphs>
  <Slides>23</Slides>
  <Notes>21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SINGH, Anthony (NHS LEICESTER, LEICESTERSHIRE AND RUTLAND ICB - 04V)</cp:lastModifiedBy>
  <cp:revision>4</cp:revision>
  <dcterms:created xsi:type="dcterms:W3CDTF">2026-02-09T14:00:55Z</dcterms:created>
  <dcterms:modified xsi:type="dcterms:W3CDTF">2026-06-16T15:19:41Z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0x010100C56328CCCE7BEA4585B029F41A0E1AC9</vt:lpwstr>
  </property>
</Properties>
</file>