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07" d="100"/>
          <a:sy n="107" d="100"/>
        </p:scale>
        <p:origin x="63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10/27/2026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pharmacies and recognise the range of experience in the room. Explain that the session will cover the practical route from request to authorised delivery, then the childhood flu, MenB and Spring 2027 opportunities. Invite questions throughout.
[Sources]
- Combined from the three user-provided draft presentations.
[/Sources]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an inclusive tone. Some pharmacies already work closely with the ICB and PCL, while others may be new to this route. The aim is a common, safe process without assuming prior knowledge.
[Sources]
- User requirements and objectives in the three draft presentations.
[/Sources]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two starting positions. If the practice is participating, it retains responsibility and cannot informally hand off difficult cohorts. If the practice is opted out, the ICB coordinates alternative coverage. In both cases, a direct request to a pharmacy is not enough on its own.
[Sources]
- Internal file: PC webinar 11 August, seasonal vaccination contracting summary.
- Internal email: GP Practice FAQ – 2026/27 COVID-19 &amp; Flu Vaccination Service, 20 January 2026.
- Internal file: LNR Flu Opted-Out GP Practices Plan.
[/Sources]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through the green route first. Existing approved activity should continue. Use the red route where the request involves additional care-home, housebound, outreach or off-site activity, or where there is any doubt. PCL/SVOC coordinates clarification; any required commissioner or regional approval must be confirmed before delivery.
[Sources]
- Internal local process from CP webinar drafts.
- NHS England community pharmacy Advanced Service specification 2026/27.
[/Sources]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key governance slide. Explain that </a:t>
            </a:r>
            <a:r>
              <a:rPr lang="en-US" dirty="0" err="1"/>
              <a:t>authorisation</a:t>
            </a:r>
            <a:r>
              <a:rPr lang="en-US" dirty="0"/>
              <a:t> to help is not the same as having a signed operating arrangement. Under the pharmacy’s own Advanced Service, recording and payment follow the pharmacy route. If delivery is on behalf of another provider, the written arrangement must specify accountability, recording and payment before any clinic or visit. Do not promise an enhanced local payment unless it has been specifically commissioned.
[Sources]
- NHS England, Community pharmacy Advanced Service specification – COVID-19 and adult influenza vaccination programmes 2026/27.
- NHS Record a vaccination service: pharmacy recording and NHSBSA payment through MYS.
- Internal email: Housebound Flu and COVID-19 Vaccinations 2026/27 – Clarification of Local Arrangements, 18 September 2026.
- NHS England general practice seasonal vaccination additional guidance 2026/27.
[/Sources]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explicit that these national IoS figures describe the pharmacy Advanced Service route. They should not be assumed to define what a subcontractor receives under a separate local arrangement. The subcontract must state who claims and any onward payment. Reinforce that RAVS links vaccination records to GP records and NHSBSA payment processes.
[Sources]
- Internal GP Practice FAQ – 2026/27 COVID-19 &amp; Flu Vaccination Service, item 15.
- NHS England, 2026/27 community pharmacy service specification publication notice.
- NHS Record a vaccination service.
[/Sources]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as a pause point. Invite new providers to identify onboarding or system gaps, and experienced providers to share practical solutions. The checklist applies across the childhood flu and MenB offers as well as seasonal adult delivery.
[Sources]
- NHS England service specifications and local readiness materials in the user-provided drafts.
[/Sources]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staged offer. The 1 December route is a catch-up opportunity alongside SAIS, not a replacement for school delivery. Ask pharmacies to consider child-friendly space, consent and safeguarding processes, product selection, training and how appointments will be made visible.
[Sources]
- NHS England, Community pharmacy Advanced Service specification: Childhood seasonal influenza vaccination, 1 October 2026 to 31 March 2027, version 2.0, PRN02497.
- Regional operational message: NBS controls access to the 2–17 service by age, eligibility and campaign date.
[/Sources]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exact eligibility criteria rather than describing this as a universal young-adult offer. Emphasise second-dose completion and checking evidence for university or eligible residential further education entry. The Advanced Service runs from 20 July 2026 to 31 March 2027.
[Sources]
- NHS England, Community pharmacy Advanced Service specification: Meningococcal B vaccination service, 20 July 2026 to 31 March 2027, version 2.
- NHS England MenB vaccination invitations, July 2026.
[/Sources]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forward-looking but cautious. No opening date, closing date or final application route should be stated until formally confirmed. Invite pharmacies to signal interest and readiness issues now so support needs are understood.
[Sources]
- Spring 2027 expression-of-interest message supplied by the user; formal process and timescales not yet confirmed in the reviewed sources.
[/Sources]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clear that the routes serve different purposes. The pharmacy should use the local PCL/SVOC route for immediate coordination and uncertainty. The ICB supports local oversight and gap management, while NHS England remains commissioner for the national pharmacy Advanced Services at the current commencement date.
[Sources]
- Internal LLR housebound pathway clarification and SVOC contact details, September 2026.
- NHS England community pharmacy Advanced Service specification 2026/27.
[/Sources]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to capture concrete actions. Ask each issue-holder to state the site, cohort, scale, timing and support required. Close by repeating the four-step message and thanking pharmacies for their contribution.
[Sources]
- Discussion prompts combined from the user-provided draft presentations.
[/Sources]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
    <p:bg>
      <p:bgPr>
        <a:solidFill>
          <a:srgbClr val="F3F7FA"/>
        </a:solidFill>
        <a:effectLst/>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005EB8"/>
          </a:solidFill>
          <a:ln w="12700">
            <a:solidFill>
              <a:srgbClr val="005EB8"/>
            </a:solidFill>
            <a:prstDash val="solid"/>
          </a:ln>
        </p:spPr>
      </p:sp>
      <p:sp>
        <p:nvSpPr>
          <p:cNvPr id="3" name="Text 1"/>
          <p:cNvSpPr/>
          <p:nvPr/>
        </p:nvSpPr>
        <p:spPr>
          <a:xfrm>
            <a:off x="384048" y="6547104"/>
            <a:ext cx="5303520" cy="137160"/>
          </a:xfrm>
          <a:prstGeom prst="rect">
            <a:avLst/>
          </a:prstGeom>
          <a:noFill/>
          <a:ln/>
        </p:spPr>
        <p:txBody>
          <a:bodyPr wrap="square" lIns="0" tIns="0" rIns="0" bIns="0" rtlCol="0" anchor="ctr"/>
          <a:lstStyle/>
          <a:p>
            <a:pPr marL="0" indent="0">
              <a:buNone/>
            </a:pPr>
            <a:r>
              <a:rPr lang="en-US" sz="850" dirty="0">
                <a:solidFill>
                  <a:srgbClr val="5B6573"/>
                </a:solidFill>
              </a:rPr>
              <a:t>LLR community pharmacy briefing | 27 October 2026</a:t>
            </a:r>
            <a:endParaRPr lang="en-US" sz="850" dirty="0"/>
          </a:p>
        </p:txBody>
      </p:sp>
      <p:sp>
        <p:nvSpPr>
          <p:cNvPr id="4" name="Text 2"/>
          <p:cNvSpPr/>
          <p:nvPr/>
        </p:nvSpPr>
        <p:spPr>
          <a:xfrm>
            <a:off x="8549640" y="6547104"/>
            <a:ext cx="3063240" cy="137160"/>
          </a:xfrm>
          <a:prstGeom prst="rect">
            <a:avLst/>
          </a:prstGeom>
          <a:noFill/>
          <a:ln/>
        </p:spPr>
        <p:txBody>
          <a:bodyPr wrap="square" lIns="0" tIns="0" rIns="0" bIns="0" rtlCol="0" anchor="ctr"/>
          <a:lstStyle/>
          <a:p>
            <a:pPr marL="0" indent="0" algn="r">
              <a:buNone/>
            </a:pPr>
            <a:r>
              <a:rPr lang="en-US" sz="850" dirty="0">
                <a:solidFill>
                  <a:srgbClr val="5B6573"/>
                </a:solidFill>
              </a:rPr>
              <a:t>Vaccination campaigns 2026/27</a:t>
            </a:r>
            <a:endParaRPr lang="en-US" sz="850" dirty="0"/>
          </a:p>
        </p:txBody>
      </p:sp>
      <p:sp>
        <p:nvSpPr>
          <p:cNvPr id="25" name="Slide Number Placeholder 0"/>
          <p:cNvSpPr>
            <a:spLocks noGrp="1"/>
          </p:cNvSpPr>
          <p:nvPr>
            <p:ph type="sldNum" sz="quarter" idx="4294967295"/>
          </p:nvPr>
        </p:nvSpPr>
        <p:spPr>
          <a:xfrm>
            <a:off x="11722608" y="6547104"/>
            <a:ext cx="164592" cy="137160"/>
          </a:xfrm>
          <a:prstGeom prst="rect">
            <a:avLst/>
          </a:prstGeom>
          <a:extLst>
            <a:ext uri="{C572A759-6A51-4108-AA02-DFA0A04FC94B}">
              <ma14:wrappingTextBoxFlag xmlns="" xmlns:ma14="http://schemas.microsoft.com/office/mac/drawingml/2011/main" val="0"/>
            </a:ext>
          </a:extLst>
        </p:spPr>
        <p:txBody>
          <a:bodyPr/>
          <a:lstStyle>
            <a:lvl1pPr>
              <a:defRPr sz="850">
                <a:solidFill>
                  <a:srgbClr val="5B6573"/>
                </a:solidFill>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722608" y="6547104"/>
            <a:ext cx="164592" cy="137160"/>
          </a:xfrm>
          <a:prstGeom prst="rect">
            <a:avLst/>
          </a:prstGeom>
          <a:extLst>
            <a:ext uri="{C572A759-6A51-4108-AA02-DFA0A04FC94B}">
              <ma14:wrappingTextBoxFlag xmlns="" xmlns:ma14="http://schemas.microsoft.com/office/mac/drawingml/2011/main" val="0"/>
            </a:ext>
          </a:extLst>
        </p:spPr>
        <p:txBody>
          <a:bodyPr/>
          <a:lstStyle>
            <a:lvl1pPr>
              <a:defRPr sz="850">
                <a:solidFill>
                  <a:srgbClr val="5B6573"/>
                </a:solidFil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2304A"/>
        </a:solidFill>
        <a:effectLst/>
      </p:bgPr>
    </p:bg>
    <p:spTree>
      <p:nvGrpSpPr>
        <p:cNvPr id="1" name=""/>
        <p:cNvGrpSpPr/>
        <p:nvPr/>
      </p:nvGrpSpPr>
      <p:grpSpPr>
        <a:xfrm>
          <a:off x="0" y="0"/>
          <a:ext cx="1" cy="1"/>
          <a:chOff x="0" y="0"/>
          <a:chExt cx="1" cy="1"/>
        </a:xfrm>
      </p:grpSpPr>
      <p:sp>
        <p:nvSpPr>
          <p:cNvPr id="2" name="Shape 0"/>
          <p:cNvSpPr/>
          <p:nvPr/>
        </p:nvSpPr>
        <p:spPr>
          <a:xfrm>
            <a:off x="0" y="0"/>
            <a:ext cx="12191695" cy="109728"/>
          </a:xfrm>
          <a:prstGeom prst="rect">
            <a:avLst/>
          </a:prstGeom>
          <a:solidFill>
            <a:srgbClr val="005EB8"/>
          </a:solidFill>
          <a:ln w="12700">
            <a:solidFill>
              <a:srgbClr val="005EB8"/>
            </a:solidFill>
            <a:prstDash val="solid"/>
          </a:ln>
        </p:spPr>
        <p:txBody>
          <a:bodyPr/>
          <a:lstStyle/>
          <a:p>
            <a:endParaRPr lang="en-GB"/>
          </a:p>
        </p:txBody>
      </p:sp>
      <p:sp>
        <p:nvSpPr>
          <p:cNvPr id="3" name="Shape 1"/>
          <p:cNvSpPr/>
          <p:nvPr/>
        </p:nvSpPr>
        <p:spPr>
          <a:xfrm>
            <a:off x="0" y="109728"/>
            <a:ext cx="118872" cy="6748272"/>
          </a:xfrm>
          <a:prstGeom prst="rect">
            <a:avLst/>
          </a:prstGeom>
          <a:solidFill>
            <a:srgbClr val="00A499"/>
          </a:solidFill>
          <a:ln w="12700">
            <a:solidFill>
              <a:srgbClr val="00A499"/>
            </a:solidFill>
            <a:prstDash val="solid"/>
          </a:ln>
        </p:spPr>
        <p:txBody>
          <a:bodyPr/>
          <a:lstStyle/>
          <a:p>
            <a:endParaRPr lang="en-GB"/>
          </a:p>
        </p:txBody>
      </p:sp>
      <p:sp>
        <p:nvSpPr>
          <p:cNvPr id="4" name="Text 2"/>
          <p:cNvSpPr/>
          <p:nvPr/>
        </p:nvSpPr>
        <p:spPr>
          <a:xfrm>
            <a:off x="658368" y="1005840"/>
            <a:ext cx="6675120" cy="640080"/>
          </a:xfrm>
          <a:prstGeom prst="rect">
            <a:avLst/>
          </a:prstGeom>
          <a:noFill/>
          <a:ln/>
        </p:spPr>
        <p:txBody>
          <a:bodyPr wrap="square" lIns="0" tIns="0" rIns="0" bIns="0" rtlCol="0" anchor="ctr"/>
          <a:lstStyle/>
          <a:p>
            <a:pPr marL="0" indent="0">
              <a:buNone/>
            </a:pPr>
            <a:r>
              <a:rPr lang="en-US" sz="3100" b="1" dirty="0">
                <a:solidFill>
                  <a:srgbClr val="FFFFFF"/>
                </a:solidFill>
              </a:rPr>
              <a:t>Vaccination campaigns 2026/27</a:t>
            </a:r>
            <a:endParaRPr lang="en-US" sz="3100" dirty="0"/>
          </a:p>
        </p:txBody>
      </p:sp>
      <p:sp>
        <p:nvSpPr>
          <p:cNvPr id="5" name="Text 3"/>
          <p:cNvSpPr/>
          <p:nvPr/>
        </p:nvSpPr>
        <p:spPr>
          <a:xfrm>
            <a:off x="676656" y="1773936"/>
            <a:ext cx="6766560" cy="402336"/>
          </a:xfrm>
          <a:prstGeom prst="rect">
            <a:avLst/>
          </a:prstGeom>
          <a:noFill/>
          <a:ln/>
        </p:spPr>
        <p:txBody>
          <a:bodyPr wrap="square" lIns="0" tIns="0" rIns="0" bIns="0" rtlCol="0" anchor="ctr"/>
          <a:lstStyle/>
          <a:p>
            <a:pPr marL="0" indent="0">
              <a:buNone/>
            </a:pPr>
            <a:r>
              <a:rPr lang="en-US" sz="2300" b="1" dirty="0">
                <a:solidFill>
                  <a:srgbClr val="7DE2D1"/>
                </a:solidFill>
              </a:rPr>
              <a:t>Community pharmacy briefing and Q&amp;A</a:t>
            </a:r>
            <a:endParaRPr lang="en-US" sz="2300" dirty="0"/>
          </a:p>
        </p:txBody>
      </p:sp>
      <p:sp>
        <p:nvSpPr>
          <p:cNvPr id="6" name="Text 4"/>
          <p:cNvSpPr/>
          <p:nvPr/>
        </p:nvSpPr>
        <p:spPr>
          <a:xfrm>
            <a:off x="676656" y="2395728"/>
            <a:ext cx="6400800" cy="292608"/>
          </a:xfrm>
          <a:prstGeom prst="rect">
            <a:avLst/>
          </a:prstGeom>
          <a:noFill/>
          <a:ln/>
        </p:spPr>
        <p:txBody>
          <a:bodyPr wrap="square" lIns="0" tIns="0" rIns="0" bIns="0" rtlCol="0" anchor="ctr"/>
          <a:lstStyle/>
          <a:p>
            <a:pPr marL="0" indent="0">
              <a:buNone/>
            </a:pPr>
            <a:r>
              <a:rPr lang="en-US" sz="1700" dirty="0">
                <a:solidFill>
                  <a:srgbClr val="FFFFFF"/>
                </a:solidFill>
              </a:rPr>
              <a:t>Clear routes • confident delivery • practical support</a:t>
            </a:r>
            <a:endParaRPr lang="en-US" sz="1700" dirty="0"/>
          </a:p>
        </p:txBody>
      </p:sp>
      <p:sp>
        <p:nvSpPr>
          <p:cNvPr id="7" name="Shape 5"/>
          <p:cNvSpPr/>
          <p:nvPr/>
        </p:nvSpPr>
        <p:spPr>
          <a:xfrm>
            <a:off x="8394192" y="1115568"/>
            <a:ext cx="347472" cy="347472"/>
          </a:xfrm>
          <a:prstGeom prst="ellipse">
            <a:avLst/>
          </a:prstGeom>
          <a:solidFill>
            <a:srgbClr val="005EB8"/>
          </a:solidFill>
          <a:ln w="8890">
            <a:solidFill>
              <a:srgbClr val="FFFFFF"/>
            </a:solidFill>
            <a:prstDash val="solid"/>
          </a:ln>
        </p:spPr>
        <p:txBody>
          <a:bodyPr/>
          <a:lstStyle/>
          <a:p>
            <a:endParaRPr lang="en-GB"/>
          </a:p>
        </p:txBody>
      </p:sp>
      <p:sp>
        <p:nvSpPr>
          <p:cNvPr id="8" name="Text 6"/>
          <p:cNvSpPr/>
          <p:nvPr/>
        </p:nvSpPr>
        <p:spPr>
          <a:xfrm>
            <a:off x="8394192" y="1216152"/>
            <a:ext cx="347472" cy="146304"/>
          </a:xfrm>
          <a:prstGeom prst="rect">
            <a:avLst/>
          </a:prstGeom>
          <a:noFill/>
          <a:ln/>
        </p:spPr>
        <p:txBody>
          <a:bodyPr wrap="square" lIns="0" tIns="0" rIns="0" bIns="0" rtlCol="0" anchor="ctr"/>
          <a:lstStyle/>
          <a:p>
            <a:pPr marL="0" indent="0" algn="ctr">
              <a:buNone/>
            </a:pPr>
            <a:r>
              <a:rPr lang="en-US" sz="1100" b="1" dirty="0">
                <a:solidFill>
                  <a:srgbClr val="FFFFFF"/>
                </a:solidFill>
              </a:rPr>
              <a:t>1</a:t>
            </a:r>
            <a:endParaRPr lang="en-US" sz="1100" dirty="0"/>
          </a:p>
        </p:txBody>
      </p:sp>
      <p:sp>
        <p:nvSpPr>
          <p:cNvPr id="9" name="Text 7"/>
          <p:cNvSpPr/>
          <p:nvPr/>
        </p:nvSpPr>
        <p:spPr>
          <a:xfrm>
            <a:off x="8924544" y="1078992"/>
            <a:ext cx="2423160" cy="365760"/>
          </a:xfrm>
          <a:prstGeom prst="rect">
            <a:avLst/>
          </a:prstGeom>
          <a:noFill/>
          <a:ln/>
        </p:spPr>
        <p:txBody>
          <a:bodyPr wrap="square" lIns="0" tIns="0" rIns="0" bIns="0" rtlCol="0" anchor="ctr"/>
          <a:lstStyle/>
          <a:p>
            <a:pPr marL="0" indent="0">
              <a:buNone/>
            </a:pPr>
            <a:r>
              <a:rPr lang="en-US" sz="1600" b="1" dirty="0">
                <a:solidFill>
                  <a:srgbClr val="FFFFFF"/>
                </a:solidFill>
              </a:rPr>
              <a:t>GP requests &amp; </a:t>
            </a:r>
            <a:r>
              <a:rPr lang="en-US" sz="1600" b="1" dirty="0" err="1">
                <a:solidFill>
                  <a:srgbClr val="FFFFFF"/>
                </a:solidFill>
              </a:rPr>
              <a:t>authorisation</a:t>
            </a:r>
            <a:endParaRPr lang="en-US" sz="1600" dirty="0"/>
          </a:p>
        </p:txBody>
      </p:sp>
      <p:sp>
        <p:nvSpPr>
          <p:cNvPr id="10" name="Shape 8"/>
          <p:cNvSpPr/>
          <p:nvPr/>
        </p:nvSpPr>
        <p:spPr>
          <a:xfrm>
            <a:off x="8394192" y="1810512"/>
            <a:ext cx="347472" cy="347472"/>
          </a:xfrm>
          <a:prstGeom prst="ellipse">
            <a:avLst/>
          </a:prstGeom>
          <a:solidFill>
            <a:srgbClr val="00A499"/>
          </a:solidFill>
          <a:ln w="8890">
            <a:solidFill>
              <a:srgbClr val="FFFFFF"/>
            </a:solidFill>
            <a:prstDash val="solid"/>
          </a:ln>
        </p:spPr>
        <p:txBody>
          <a:bodyPr/>
          <a:lstStyle/>
          <a:p>
            <a:endParaRPr lang="en-GB"/>
          </a:p>
        </p:txBody>
      </p:sp>
      <p:sp>
        <p:nvSpPr>
          <p:cNvPr id="11" name="Text 9"/>
          <p:cNvSpPr/>
          <p:nvPr/>
        </p:nvSpPr>
        <p:spPr>
          <a:xfrm>
            <a:off x="8394192" y="1911096"/>
            <a:ext cx="347472" cy="146304"/>
          </a:xfrm>
          <a:prstGeom prst="rect">
            <a:avLst/>
          </a:prstGeom>
          <a:noFill/>
          <a:ln/>
        </p:spPr>
        <p:txBody>
          <a:bodyPr wrap="square" lIns="0" tIns="0" rIns="0" bIns="0" rtlCol="0" anchor="ctr"/>
          <a:lstStyle/>
          <a:p>
            <a:pPr marL="0" indent="0" algn="ctr">
              <a:buNone/>
            </a:pPr>
            <a:r>
              <a:rPr lang="en-US" sz="1100" b="1" dirty="0">
                <a:solidFill>
                  <a:srgbClr val="FFFFFF"/>
                </a:solidFill>
              </a:rPr>
              <a:t>2</a:t>
            </a:r>
            <a:endParaRPr lang="en-US" sz="1100" dirty="0"/>
          </a:p>
        </p:txBody>
      </p:sp>
      <p:sp>
        <p:nvSpPr>
          <p:cNvPr id="12" name="Text 10"/>
          <p:cNvSpPr/>
          <p:nvPr/>
        </p:nvSpPr>
        <p:spPr>
          <a:xfrm>
            <a:off x="8924544" y="1773936"/>
            <a:ext cx="2423160" cy="365760"/>
          </a:xfrm>
          <a:prstGeom prst="rect">
            <a:avLst/>
          </a:prstGeom>
          <a:noFill/>
          <a:ln/>
        </p:spPr>
        <p:txBody>
          <a:bodyPr wrap="square" lIns="0" tIns="0" rIns="0" bIns="0" rtlCol="0" anchor="ctr"/>
          <a:lstStyle/>
          <a:p>
            <a:pPr marL="0" indent="0">
              <a:buNone/>
            </a:pPr>
            <a:r>
              <a:rPr lang="en-US" sz="1600" b="1" dirty="0">
                <a:solidFill>
                  <a:srgbClr val="FFFFFF"/>
                </a:solidFill>
              </a:rPr>
              <a:t>Childhood flu</a:t>
            </a:r>
            <a:endParaRPr lang="en-US" sz="1600" dirty="0"/>
          </a:p>
        </p:txBody>
      </p:sp>
      <p:sp>
        <p:nvSpPr>
          <p:cNvPr id="13" name="Shape 11"/>
          <p:cNvSpPr/>
          <p:nvPr/>
        </p:nvSpPr>
        <p:spPr>
          <a:xfrm>
            <a:off x="8394192" y="2505456"/>
            <a:ext cx="347472" cy="347472"/>
          </a:xfrm>
          <a:prstGeom prst="ellipse">
            <a:avLst/>
          </a:prstGeom>
          <a:solidFill>
            <a:srgbClr val="6F42C1"/>
          </a:solidFill>
          <a:ln w="8890">
            <a:solidFill>
              <a:srgbClr val="FFFFFF"/>
            </a:solidFill>
            <a:prstDash val="solid"/>
          </a:ln>
        </p:spPr>
        <p:txBody>
          <a:bodyPr/>
          <a:lstStyle/>
          <a:p>
            <a:endParaRPr lang="en-GB"/>
          </a:p>
        </p:txBody>
      </p:sp>
      <p:sp>
        <p:nvSpPr>
          <p:cNvPr id="14" name="Text 12"/>
          <p:cNvSpPr/>
          <p:nvPr/>
        </p:nvSpPr>
        <p:spPr>
          <a:xfrm>
            <a:off x="8400826" y="2615184"/>
            <a:ext cx="347472" cy="146304"/>
          </a:xfrm>
          <a:prstGeom prst="rect">
            <a:avLst/>
          </a:prstGeom>
          <a:noFill/>
          <a:ln/>
        </p:spPr>
        <p:txBody>
          <a:bodyPr wrap="square" lIns="0" tIns="0" rIns="0" bIns="0" rtlCol="0" anchor="ctr"/>
          <a:lstStyle/>
          <a:p>
            <a:pPr marL="0" indent="0" algn="ctr">
              <a:buNone/>
            </a:pPr>
            <a:r>
              <a:rPr lang="en-US" sz="1100" b="1" dirty="0">
                <a:solidFill>
                  <a:srgbClr val="FFFFFF"/>
                </a:solidFill>
              </a:rPr>
              <a:t>3</a:t>
            </a:r>
            <a:endParaRPr lang="en-US" sz="1100" dirty="0"/>
          </a:p>
        </p:txBody>
      </p:sp>
      <p:sp>
        <p:nvSpPr>
          <p:cNvPr id="15" name="Text 13"/>
          <p:cNvSpPr/>
          <p:nvPr/>
        </p:nvSpPr>
        <p:spPr>
          <a:xfrm>
            <a:off x="8924544" y="2468880"/>
            <a:ext cx="2423160" cy="365760"/>
          </a:xfrm>
          <a:prstGeom prst="rect">
            <a:avLst/>
          </a:prstGeom>
          <a:noFill/>
          <a:ln/>
        </p:spPr>
        <p:txBody>
          <a:bodyPr wrap="square" lIns="0" tIns="0" rIns="0" bIns="0" rtlCol="0" anchor="ctr"/>
          <a:lstStyle/>
          <a:p>
            <a:pPr marL="0" indent="0">
              <a:buNone/>
            </a:pPr>
            <a:r>
              <a:rPr lang="en-US" sz="1600" b="1" dirty="0">
                <a:solidFill>
                  <a:srgbClr val="FFFFFF"/>
                </a:solidFill>
              </a:rPr>
              <a:t>MenB</a:t>
            </a:r>
            <a:endParaRPr lang="en-US" sz="1600" dirty="0"/>
          </a:p>
        </p:txBody>
      </p:sp>
      <p:sp>
        <p:nvSpPr>
          <p:cNvPr id="16" name="Shape 14"/>
          <p:cNvSpPr/>
          <p:nvPr/>
        </p:nvSpPr>
        <p:spPr>
          <a:xfrm>
            <a:off x="8394192" y="3200400"/>
            <a:ext cx="347472" cy="347472"/>
          </a:xfrm>
          <a:prstGeom prst="ellipse">
            <a:avLst/>
          </a:prstGeom>
          <a:solidFill>
            <a:srgbClr val="F59E0B"/>
          </a:solidFill>
          <a:ln w="8890">
            <a:solidFill>
              <a:srgbClr val="FFFFFF"/>
            </a:solidFill>
            <a:prstDash val="solid"/>
          </a:ln>
        </p:spPr>
        <p:txBody>
          <a:bodyPr/>
          <a:lstStyle/>
          <a:p>
            <a:endParaRPr lang="en-GB"/>
          </a:p>
        </p:txBody>
      </p:sp>
      <p:sp>
        <p:nvSpPr>
          <p:cNvPr id="17" name="Text 15"/>
          <p:cNvSpPr/>
          <p:nvPr/>
        </p:nvSpPr>
        <p:spPr>
          <a:xfrm>
            <a:off x="8394192" y="3310128"/>
            <a:ext cx="347472" cy="146304"/>
          </a:xfrm>
          <a:prstGeom prst="rect">
            <a:avLst/>
          </a:prstGeom>
          <a:noFill/>
          <a:ln/>
        </p:spPr>
        <p:txBody>
          <a:bodyPr wrap="square" lIns="0" tIns="0" rIns="0" bIns="0" rtlCol="0" anchor="ctr"/>
          <a:lstStyle/>
          <a:p>
            <a:pPr marL="0" indent="0" algn="ctr">
              <a:buNone/>
            </a:pPr>
            <a:r>
              <a:rPr lang="en-US" sz="1100" b="1" dirty="0">
                <a:solidFill>
                  <a:srgbClr val="FFFFFF"/>
                </a:solidFill>
              </a:rPr>
              <a:t>4</a:t>
            </a:r>
            <a:endParaRPr lang="en-US" sz="1100" dirty="0"/>
          </a:p>
        </p:txBody>
      </p:sp>
      <p:sp>
        <p:nvSpPr>
          <p:cNvPr id="18" name="Text 16"/>
          <p:cNvSpPr/>
          <p:nvPr/>
        </p:nvSpPr>
        <p:spPr>
          <a:xfrm>
            <a:off x="8924544" y="3163824"/>
            <a:ext cx="2423160" cy="365760"/>
          </a:xfrm>
          <a:prstGeom prst="rect">
            <a:avLst/>
          </a:prstGeom>
          <a:noFill/>
          <a:ln/>
        </p:spPr>
        <p:txBody>
          <a:bodyPr wrap="square" lIns="0" tIns="0" rIns="0" bIns="0" rtlCol="0" anchor="ctr"/>
          <a:lstStyle/>
          <a:p>
            <a:pPr marL="0" indent="0">
              <a:buNone/>
            </a:pPr>
            <a:r>
              <a:rPr lang="en-US" sz="1600" b="1" dirty="0">
                <a:solidFill>
                  <a:srgbClr val="FFFFFF"/>
                </a:solidFill>
              </a:rPr>
              <a:t>Spring vaccination campaign 2027</a:t>
            </a:r>
            <a:endParaRPr lang="en-US" sz="1600" dirty="0"/>
          </a:p>
        </p:txBody>
      </p:sp>
      <p:sp>
        <p:nvSpPr>
          <p:cNvPr id="19" name="Text 17"/>
          <p:cNvSpPr/>
          <p:nvPr/>
        </p:nvSpPr>
        <p:spPr>
          <a:xfrm>
            <a:off x="676656" y="5157216"/>
            <a:ext cx="4754880" cy="237744"/>
          </a:xfrm>
          <a:prstGeom prst="rect">
            <a:avLst/>
          </a:prstGeom>
          <a:noFill/>
          <a:ln/>
        </p:spPr>
        <p:txBody>
          <a:bodyPr wrap="square" lIns="0" tIns="0" rIns="0" bIns="0" rtlCol="0" anchor="ctr"/>
          <a:lstStyle/>
          <a:p>
            <a:pPr marL="0" indent="0">
              <a:buNone/>
            </a:pPr>
            <a:r>
              <a:rPr lang="en-US" sz="1500" dirty="0">
                <a:solidFill>
                  <a:srgbClr val="FFFFFF"/>
                </a:solidFill>
              </a:rPr>
              <a:t>27 October 2026 | LLR and Northamptonshire</a:t>
            </a:r>
            <a:endParaRPr lang="en-US" sz="1500" dirty="0"/>
          </a:p>
        </p:txBody>
      </p:sp>
      <p:sp>
        <p:nvSpPr>
          <p:cNvPr id="20" name="Text 18"/>
          <p:cNvSpPr/>
          <p:nvPr/>
        </p:nvSpPr>
        <p:spPr>
          <a:xfrm>
            <a:off x="676656" y="5650992"/>
            <a:ext cx="7040880" cy="246888"/>
          </a:xfrm>
          <a:prstGeom prst="rect">
            <a:avLst/>
          </a:prstGeom>
          <a:noFill/>
          <a:ln/>
        </p:spPr>
        <p:txBody>
          <a:bodyPr wrap="square" lIns="0" tIns="0" rIns="0" bIns="0" rtlCol="0" anchor="ctr"/>
          <a:lstStyle/>
          <a:p>
            <a:pPr marL="0" indent="0">
              <a:buNone/>
            </a:pPr>
            <a:r>
              <a:rPr lang="en-US" sz="1600" b="1" dirty="0">
                <a:solidFill>
                  <a:srgbClr val="DDEBFA"/>
                </a:solidFill>
              </a:rPr>
              <a:t>For experienced providers and pharmacies new to local campaign working.</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1" cy="1"/>
          <a:chOff x="0" y="0"/>
          <a:chExt cx="1" cy="1"/>
        </a:xfrm>
      </p:grpSpPr>
      <p:sp>
        <p:nvSpPr>
          <p:cNvPr id="2" name="Text 0"/>
          <p:cNvSpPr/>
          <p:nvPr/>
        </p:nvSpPr>
        <p:spPr>
          <a:xfrm>
            <a:off x="438912" y="256032"/>
            <a:ext cx="11155680" cy="365760"/>
          </a:xfrm>
          <a:prstGeom prst="rect">
            <a:avLst/>
          </a:prstGeom>
          <a:noFill/>
          <a:ln/>
        </p:spPr>
        <p:txBody>
          <a:bodyPr wrap="square" lIns="0" tIns="0" rIns="0" bIns="0" rtlCol="0" anchor="ctr"/>
          <a:lstStyle/>
          <a:p>
            <a:pPr marL="0" indent="0">
              <a:buNone/>
            </a:pPr>
            <a:r>
              <a:rPr lang="en-US" sz="2700" b="1" dirty="0">
                <a:solidFill>
                  <a:srgbClr val="12304A"/>
                </a:solidFill>
              </a:rPr>
              <a:t>What we want to achieve</a:t>
            </a:r>
            <a:endParaRPr lang="en-US" sz="2700" dirty="0"/>
          </a:p>
        </p:txBody>
      </p:sp>
      <p:sp>
        <p:nvSpPr>
          <p:cNvPr id="3" name="Text 1"/>
          <p:cNvSpPr/>
          <p:nvPr/>
        </p:nvSpPr>
        <p:spPr>
          <a:xfrm>
            <a:off x="438912" y="1002636"/>
            <a:ext cx="11064240" cy="256032"/>
          </a:xfrm>
          <a:prstGeom prst="rect">
            <a:avLst/>
          </a:prstGeom>
          <a:noFill/>
          <a:ln/>
        </p:spPr>
        <p:txBody>
          <a:bodyPr wrap="square" lIns="0" tIns="0" rIns="0" bIns="0" rtlCol="0" anchor="ctr"/>
          <a:lstStyle/>
          <a:p>
            <a:pPr marL="0" indent="0">
              <a:buNone/>
            </a:pPr>
            <a:r>
              <a:rPr lang="en-US" sz="1600" b="1" dirty="0">
                <a:solidFill>
                  <a:schemeClr val="bg2">
                    <a:lumMod val="10000"/>
                  </a:schemeClr>
                </a:solidFill>
              </a:rPr>
              <a:t>One consistent process, with space to share what pharmacies need.</a:t>
            </a:r>
          </a:p>
        </p:txBody>
      </p:sp>
      <p:sp>
        <p:nvSpPr>
          <p:cNvPr id="4" name="Shape 2"/>
          <p:cNvSpPr/>
          <p:nvPr/>
        </p:nvSpPr>
        <p:spPr>
          <a:xfrm>
            <a:off x="438912" y="1673352"/>
            <a:ext cx="3611880" cy="3600000"/>
          </a:xfrm>
          <a:prstGeom prst="roundRect">
            <a:avLst>
              <a:gd name="adj" fmla="val 1013"/>
            </a:avLst>
          </a:prstGeom>
          <a:solidFill>
            <a:srgbClr val="FFFFFF"/>
          </a:solidFill>
          <a:ln w="12700">
            <a:solidFill>
              <a:srgbClr val="C8D5DF"/>
            </a:solidFill>
            <a:prstDash val="solid"/>
          </a:ln>
        </p:spPr>
        <p:txBody>
          <a:bodyPr/>
          <a:lstStyle/>
          <a:p>
            <a:endParaRPr lang="en-GB" dirty="0"/>
          </a:p>
        </p:txBody>
      </p:sp>
      <p:sp>
        <p:nvSpPr>
          <p:cNvPr id="5" name="Shape 3"/>
          <p:cNvSpPr/>
          <p:nvPr/>
        </p:nvSpPr>
        <p:spPr>
          <a:xfrm>
            <a:off x="438912" y="1673352"/>
            <a:ext cx="73152" cy="3600000"/>
          </a:xfrm>
          <a:prstGeom prst="rect">
            <a:avLst/>
          </a:prstGeom>
          <a:solidFill>
            <a:srgbClr val="005EB8"/>
          </a:solidFill>
          <a:ln w="12700">
            <a:solidFill>
              <a:srgbClr val="005EB8"/>
            </a:solidFill>
            <a:prstDash val="solid"/>
          </a:ln>
        </p:spPr>
        <p:txBody>
          <a:bodyPr/>
          <a:lstStyle/>
          <a:p>
            <a:endParaRPr lang="en-GB"/>
          </a:p>
        </p:txBody>
      </p:sp>
      <p:sp>
        <p:nvSpPr>
          <p:cNvPr id="6" name="Text 4"/>
          <p:cNvSpPr/>
          <p:nvPr/>
        </p:nvSpPr>
        <p:spPr>
          <a:xfrm>
            <a:off x="640080" y="1828800"/>
            <a:ext cx="3264408" cy="292608"/>
          </a:xfrm>
          <a:prstGeom prst="rect">
            <a:avLst/>
          </a:prstGeom>
          <a:noFill/>
          <a:ln/>
        </p:spPr>
        <p:txBody>
          <a:bodyPr wrap="square" lIns="0" tIns="0" rIns="0" bIns="0" rtlCol="0" anchor="ctr"/>
          <a:lstStyle/>
          <a:p>
            <a:pPr marL="0" indent="0">
              <a:buNone/>
            </a:pPr>
            <a:r>
              <a:rPr lang="en-US" sz="1900" b="1" dirty="0">
                <a:solidFill>
                  <a:srgbClr val="12304A"/>
                </a:solidFill>
              </a:rPr>
              <a:t>Understand</a:t>
            </a:r>
            <a:endParaRPr lang="en-US" sz="1900" dirty="0"/>
          </a:p>
        </p:txBody>
      </p:sp>
      <p:sp>
        <p:nvSpPr>
          <p:cNvPr id="7" name="Text 5"/>
          <p:cNvSpPr/>
          <p:nvPr/>
        </p:nvSpPr>
        <p:spPr>
          <a:xfrm>
            <a:off x="640080" y="2295144"/>
            <a:ext cx="3246120" cy="3493008"/>
          </a:xfrm>
          <a:prstGeom prst="rect">
            <a:avLst/>
          </a:prstGeom>
          <a:noFill/>
          <a:ln/>
        </p:spPr>
        <p:txBody>
          <a:bodyPr wrap="square" lIns="254" tIns="254" rIns="254" bIns="254" rtlCol="0" anchor="t"/>
          <a:lstStyle/>
          <a:p>
            <a:pPr marL="285750" indent="-285750">
              <a:buFont typeface="Arial" panose="020B0604020202020204" pitchFamily="34" charset="0"/>
              <a:buChar char="•"/>
            </a:pPr>
            <a:r>
              <a:rPr lang="en-US" sz="1600" dirty="0">
                <a:solidFill>
                  <a:srgbClr val="1D2B36"/>
                </a:solidFill>
              </a:rPr>
              <a:t>What changes when a GP practice has opted in or opted out</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solidFill>
                  <a:srgbClr val="1D2B36"/>
                </a:solidFill>
              </a:rPr>
              <a:t>Who authorises additional activity</a:t>
            </a:r>
            <a:endParaRPr lang="en-US" sz="1600" dirty="0"/>
          </a:p>
          <a:p>
            <a:pPr marL="285750" indent="-285750">
              <a:buFont typeface="Arial" panose="020B0604020202020204" pitchFamily="34" charset="0"/>
              <a:buChar char="•"/>
            </a:pPr>
            <a:endParaRPr lang="en-US" sz="1600" dirty="0">
              <a:solidFill>
                <a:srgbClr val="1D2B36"/>
              </a:solidFill>
            </a:endParaRPr>
          </a:p>
          <a:p>
            <a:pPr marL="285750" indent="-285750">
              <a:buFont typeface="Arial" panose="020B0604020202020204" pitchFamily="34" charset="0"/>
              <a:buChar char="•"/>
            </a:pPr>
            <a:r>
              <a:rPr lang="en-US" sz="1600" dirty="0">
                <a:solidFill>
                  <a:srgbClr val="1D2B36"/>
                </a:solidFill>
              </a:rPr>
              <a:t>When a formal agreement is needed</a:t>
            </a:r>
            <a:endParaRPr lang="en-US" sz="1600" dirty="0"/>
          </a:p>
        </p:txBody>
      </p:sp>
      <p:sp>
        <p:nvSpPr>
          <p:cNvPr id="8" name="Shape 6"/>
          <p:cNvSpPr/>
          <p:nvPr/>
        </p:nvSpPr>
        <p:spPr>
          <a:xfrm>
            <a:off x="4288536" y="1673352"/>
            <a:ext cx="3611880" cy="3600000"/>
          </a:xfrm>
          <a:prstGeom prst="roundRect">
            <a:avLst>
              <a:gd name="adj" fmla="val 1013"/>
            </a:avLst>
          </a:prstGeom>
          <a:solidFill>
            <a:srgbClr val="FFFFFF"/>
          </a:solidFill>
          <a:ln w="12700">
            <a:solidFill>
              <a:srgbClr val="C8D5DF"/>
            </a:solidFill>
            <a:prstDash val="solid"/>
          </a:ln>
        </p:spPr>
        <p:txBody>
          <a:bodyPr/>
          <a:lstStyle/>
          <a:p>
            <a:endParaRPr lang="en-GB"/>
          </a:p>
        </p:txBody>
      </p:sp>
      <p:sp>
        <p:nvSpPr>
          <p:cNvPr id="9" name="Shape 7"/>
          <p:cNvSpPr/>
          <p:nvPr/>
        </p:nvSpPr>
        <p:spPr>
          <a:xfrm>
            <a:off x="4288536" y="1673352"/>
            <a:ext cx="73152" cy="3600000"/>
          </a:xfrm>
          <a:prstGeom prst="rect">
            <a:avLst/>
          </a:prstGeom>
          <a:solidFill>
            <a:srgbClr val="00A499"/>
          </a:solidFill>
          <a:ln w="12700">
            <a:solidFill>
              <a:srgbClr val="00A499"/>
            </a:solidFill>
            <a:prstDash val="solid"/>
          </a:ln>
        </p:spPr>
        <p:txBody>
          <a:bodyPr/>
          <a:lstStyle/>
          <a:p>
            <a:endParaRPr lang="en-GB"/>
          </a:p>
        </p:txBody>
      </p:sp>
      <p:sp>
        <p:nvSpPr>
          <p:cNvPr id="10" name="Text 8"/>
          <p:cNvSpPr/>
          <p:nvPr/>
        </p:nvSpPr>
        <p:spPr>
          <a:xfrm>
            <a:off x="4489704" y="1828800"/>
            <a:ext cx="3264408" cy="292608"/>
          </a:xfrm>
          <a:prstGeom prst="rect">
            <a:avLst/>
          </a:prstGeom>
          <a:noFill/>
          <a:ln/>
        </p:spPr>
        <p:txBody>
          <a:bodyPr wrap="square" lIns="0" tIns="0" rIns="0" bIns="0" rtlCol="0" anchor="ctr"/>
          <a:lstStyle/>
          <a:p>
            <a:pPr marL="0" indent="0">
              <a:buNone/>
            </a:pPr>
            <a:r>
              <a:rPr lang="en-US" sz="1900" b="1" dirty="0">
                <a:solidFill>
                  <a:srgbClr val="12304A"/>
                </a:solidFill>
              </a:rPr>
              <a:t>Deliver</a:t>
            </a:r>
            <a:endParaRPr lang="en-US" sz="1900" dirty="0"/>
          </a:p>
        </p:txBody>
      </p:sp>
      <p:sp>
        <p:nvSpPr>
          <p:cNvPr id="11" name="Text 9"/>
          <p:cNvSpPr/>
          <p:nvPr/>
        </p:nvSpPr>
        <p:spPr>
          <a:xfrm>
            <a:off x="4489704" y="2295144"/>
            <a:ext cx="3246120" cy="3493008"/>
          </a:xfrm>
          <a:prstGeom prst="rect">
            <a:avLst/>
          </a:prstGeom>
          <a:noFill/>
          <a:ln/>
        </p:spPr>
        <p:txBody>
          <a:bodyPr wrap="square" lIns="254" tIns="254" rIns="254" bIns="254" rtlCol="0" anchor="t"/>
          <a:lstStyle/>
          <a:p>
            <a:pPr marL="285750" indent="-285750">
              <a:buFont typeface="Arial" panose="020B0604020202020204" pitchFamily="34" charset="0"/>
              <a:buChar char="•"/>
            </a:pPr>
            <a:r>
              <a:rPr lang="en-US" sz="1600" dirty="0">
                <a:solidFill>
                  <a:srgbClr val="1D2B36"/>
                </a:solidFill>
              </a:rPr>
              <a:t>Payment and recording requirements</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solidFill>
                  <a:srgbClr val="1D2B36"/>
                </a:solidFill>
              </a:rPr>
              <a:t>Childhood flu and MenB opportunities</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solidFill>
                  <a:srgbClr val="1D2B36"/>
                </a:solidFill>
              </a:rPr>
              <a:t>Readiness for new cohorts</a:t>
            </a:r>
            <a:endParaRPr lang="en-US" sz="1600" dirty="0"/>
          </a:p>
        </p:txBody>
      </p:sp>
      <p:sp>
        <p:nvSpPr>
          <p:cNvPr id="12" name="Shape 10"/>
          <p:cNvSpPr/>
          <p:nvPr/>
        </p:nvSpPr>
        <p:spPr>
          <a:xfrm>
            <a:off x="8138160" y="1673352"/>
            <a:ext cx="3611880" cy="3600000"/>
          </a:xfrm>
          <a:prstGeom prst="roundRect">
            <a:avLst>
              <a:gd name="adj" fmla="val 1013"/>
            </a:avLst>
          </a:prstGeom>
          <a:solidFill>
            <a:srgbClr val="FFFFFF"/>
          </a:solidFill>
          <a:ln w="12700">
            <a:solidFill>
              <a:srgbClr val="C8D5DF"/>
            </a:solidFill>
            <a:prstDash val="solid"/>
          </a:ln>
        </p:spPr>
        <p:txBody>
          <a:bodyPr/>
          <a:lstStyle/>
          <a:p>
            <a:endParaRPr lang="en-GB"/>
          </a:p>
        </p:txBody>
      </p:sp>
      <p:sp>
        <p:nvSpPr>
          <p:cNvPr id="13" name="Shape 11"/>
          <p:cNvSpPr/>
          <p:nvPr/>
        </p:nvSpPr>
        <p:spPr>
          <a:xfrm>
            <a:off x="8138160" y="1673352"/>
            <a:ext cx="73152" cy="3600000"/>
          </a:xfrm>
          <a:prstGeom prst="rect">
            <a:avLst/>
          </a:prstGeom>
          <a:solidFill>
            <a:srgbClr val="6F42C1"/>
          </a:solidFill>
          <a:ln w="12700">
            <a:solidFill>
              <a:srgbClr val="6F42C1"/>
            </a:solidFill>
            <a:prstDash val="solid"/>
          </a:ln>
        </p:spPr>
        <p:txBody>
          <a:bodyPr/>
          <a:lstStyle/>
          <a:p>
            <a:endParaRPr lang="en-GB"/>
          </a:p>
        </p:txBody>
      </p:sp>
      <p:sp>
        <p:nvSpPr>
          <p:cNvPr id="14" name="Text 12"/>
          <p:cNvSpPr/>
          <p:nvPr/>
        </p:nvSpPr>
        <p:spPr>
          <a:xfrm>
            <a:off x="8339328" y="1828800"/>
            <a:ext cx="3264408" cy="292608"/>
          </a:xfrm>
          <a:prstGeom prst="rect">
            <a:avLst/>
          </a:prstGeom>
          <a:noFill/>
          <a:ln/>
        </p:spPr>
        <p:txBody>
          <a:bodyPr wrap="square" lIns="0" tIns="0" rIns="0" bIns="0" rtlCol="0" anchor="ctr"/>
          <a:lstStyle/>
          <a:p>
            <a:pPr marL="0" indent="0">
              <a:buNone/>
            </a:pPr>
            <a:r>
              <a:rPr lang="en-US" sz="1900" b="1" dirty="0">
                <a:solidFill>
                  <a:srgbClr val="12304A"/>
                </a:solidFill>
              </a:rPr>
              <a:t>Shape</a:t>
            </a:r>
            <a:endParaRPr lang="en-US" sz="1900" dirty="0"/>
          </a:p>
        </p:txBody>
      </p:sp>
      <p:sp>
        <p:nvSpPr>
          <p:cNvPr id="15" name="Text 13"/>
          <p:cNvSpPr/>
          <p:nvPr/>
        </p:nvSpPr>
        <p:spPr>
          <a:xfrm>
            <a:off x="8339328" y="2295144"/>
            <a:ext cx="3246120" cy="3493008"/>
          </a:xfrm>
          <a:prstGeom prst="rect">
            <a:avLst/>
          </a:prstGeom>
          <a:noFill/>
          <a:ln/>
        </p:spPr>
        <p:txBody>
          <a:bodyPr wrap="square" lIns="254" tIns="254" rIns="254" bIns="254" rtlCol="0" anchor="t"/>
          <a:lstStyle/>
          <a:p>
            <a:pPr marL="285750" indent="-285750">
              <a:buFont typeface="Arial" panose="020B0604020202020204" pitchFamily="34" charset="0"/>
              <a:buChar char="•"/>
            </a:pPr>
            <a:r>
              <a:rPr lang="en-US" sz="1600" dirty="0">
                <a:solidFill>
                  <a:srgbClr val="1D2B36"/>
                </a:solidFill>
              </a:rPr>
              <a:t>Share blockages and unmet demand</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solidFill>
                  <a:srgbClr val="1D2B36"/>
                </a:solidFill>
              </a:rPr>
              <a:t>Request help early</a:t>
            </a:r>
            <a:endParaRPr lang="en-US" sz="1600" dirty="0"/>
          </a:p>
          <a:p>
            <a:pPr marL="285750" indent="-285750">
              <a:buFont typeface="Arial" panose="020B0604020202020204" pitchFamily="34" charset="0"/>
              <a:buChar char="•"/>
            </a:pPr>
            <a:endParaRPr lang="en-US" sz="1600" dirty="0">
              <a:solidFill>
                <a:srgbClr val="1D2B36"/>
              </a:solidFill>
            </a:endParaRPr>
          </a:p>
          <a:p>
            <a:pPr marL="285750" indent="-285750">
              <a:buFont typeface="Arial" panose="020B0604020202020204" pitchFamily="34" charset="0"/>
              <a:buChar char="•"/>
            </a:pPr>
            <a:r>
              <a:rPr lang="en-US" sz="1600" dirty="0">
                <a:solidFill>
                  <a:srgbClr val="1D2B36"/>
                </a:solidFill>
              </a:rPr>
              <a:t>Suggest local opportunities</a:t>
            </a:r>
            <a:endParaRPr lang="en-US" sz="1600" dirty="0"/>
          </a:p>
        </p:txBody>
      </p:sp>
      <p:sp>
        <p:nvSpPr>
          <p:cNvPr id="16" name="Shape 14"/>
          <p:cNvSpPr/>
          <p:nvPr/>
        </p:nvSpPr>
        <p:spPr>
          <a:xfrm>
            <a:off x="731520" y="5806440"/>
            <a:ext cx="10716768" cy="457200"/>
          </a:xfrm>
          <a:prstGeom prst="roundRect">
            <a:avLst>
              <a:gd name="adj" fmla="val 6000"/>
            </a:avLst>
          </a:prstGeom>
          <a:solidFill>
            <a:srgbClr val="12304A"/>
          </a:solidFill>
          <a:ln w="12700">
            <a:solidFill>
              <a:srgbClr val="12304A"/>
            </a:solidFill>
            <a:prstDash val="solid"/>
          </a:ln>
        </p:spPr>
        <p:txBody>
          <a:bodyPr/>
          <a:lstStyle/>
          <a:p>
            <a:endParaRPr lang="en-GB"/>
          </a:p>
        </p:txBody>
      </p:sp>
      <p:sp>
        <p:nvSpPr>
          <p:cNvPr id="17" name="Text 15"/>
          <p:cNvSpPr/>
          <p:nvPr/>
        </p:nvSpPr>
        <p:spPr>
          <a:xfrm>
            <a:off x="914400" y="5934456"/>
            <a:ext cx="10351008" cy="182880"/>
          </a:xfrm>
          <a:prstGeom prst="rect">
            <a:avLst/>
          </a:prstGeom>
          <a:noFill/>
          <a:ln/>
        </p:spPr>
        <p:txBody>
          <a:bodyPr wrap="square" lIns="0" tIns="0" rIns="0" bIns="0" rtlCol="0" anchor="ctr"/>
          <a:lstStyle/>
          <a:p>
            <a:pPr marL="0" indent="0" algn="ctr">
              <a:buNone/>
            </a:pPr>
            <a:r>
              <a:rPr lang="en-US" sz="1550" b="1" dirty="0">
                <a:solidFill>
                  <a:srgbClr val="FFFFFF"/>
                </a:solidFill>
              </a:rPr>
              <a:t>New to the process? Ask.               /                   Experienced provider? Share what works.</a:t>
            </a:r>
            <a:endParaRPr lang="en-US" sz="1550" dirty="0"/>
          </a:p>
        </p:txBody>
      </p:sp>
      <p:sp>
        <p:nvSpPr>
          <p:cNvPr id="25" name="Slide Number Placeholder 0"/>
          <p:cNvSpPr>
            <a:spLocks noGrp="1"/>
          </p:cNvSpPr>
          <p:nvPr>
            <p:ph type="sldNum" sz="quarter" idx="4294967295"/>
          </p:nvPr>
        </p:nvSpPr>
        <p:spPr>
          <a:xfrm>
            <a:off x="11722608" y="6547104"/>
            <a:ext cx="164592" cy="137160"/>
          </a:xfrm>
          <a:prstGeom prst="rect">
            <a:avLst/>
          </a:prstGeom>
          <a:extLst>
            <a:ext uri="{C572A759-6A51-4108-AA02-DFA0A04FC94B}">
              <ma14:wrappingTextBoxFlag xmlns="" xmlns:ma14="http://schemas.microsoft.com/office/mac/drawingml/2011/main" val="0"/>
            </a:ext>
          </a:extLst>
        </p:spPr>
        <p:txBody>
          <a:bodyPr/>
          <a:lstStyle>
            <a:lvl1pPr>
              <a:defRPr sz="850">
                <a:solidFill>
                  <a:srgbClr val="5B6573"/>
                </a:solidFill>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1" cy="1"/>
          <a:chOff x="0" y="0"/>
          <a:chExt cx="1" cy="1"/>
        </a:xfrm>
      </p:grpSpPr>
      <p:sp>
        <p:nvSpPr>
          <p:cNvPr id="2" name="Text 0"/>
          <p:cNvSpPr/>
          <p:nvPr/>
        </p:nvSpPr>
        <p:spPr>
          <a:xfrm>
            <a:off x="438912" y="256032"/>
            <a:ext cx="11155680" cy="365760"/>
          </a:xfrm>
          <a:prstGeom prst="rect">
            <a:avLst/>
          </a:prstGeom>
          <a:noFill/>
          <a:ln/>
        </p:spPr>
        <p:txBody>
          <a:bodyPr wrap="square" lIns="0" tIns="0" rIns="0" bIns="0" rtlCol="0" anchor="ctr"/>
          <a:lstStyle/>
          <a:p>
            <a:pPr marL="0" indent="0">
              <a:buNone/>
            </a:pPr>
            <a:r>
              <a:rPr lang="en-US" sz="2700" b="1" dirty="0">
                <a:solidFill>
                  <a:srgbClr val="12304A"/>
                </a:solidFill>
              </a:rPr>
              <a:t>First establish the GP practice position</a:t>
            </a:r>
            <a:endParaRPr lang="en-US" sz="2700" dirty="0"/>
          </a:p>
        </p:txBody>
      </p:sp>
      <p:sp>
        <p:nvSpPr>
          <p:cNvPr id="3" name="Text 1"/>
          <p:cNvSpPr/>
          <p:nvPr/>
        </p:nvSpPr>
        <p:spPr>
          <a:xfrm>
            <a:off x="438912" y="923544"/>
            <a:ext cx="11064240" cy="256032"/>
          </a:xfrm>
          <a:prstGeom prst="rect">
            <a:avLst/>
          </a:prstGeom>
          <a:noFill/>
          <a:ln/>
        </p:spPr>
        <p:txBody>
          <a:bodyPr wrap="square" lIns="0" tIns="0" rIns="0" bIns="0" rtlCol="0" anchor="ctr"/>
          <a:lstStyle/>
          <a:p>
            <a:pPr marL="0" indent="0">
              <a:buNone/>
            </a:pPr>
            <a:r>
              <a:rPr lang="en-US" sz="1600" b="1" dirty="0">
                <a:solidFill>
                  <a:schemeClr val="bg2">
                    <a:lumMod val="10000"/>
                  </a:schemeClr>
                </a:solidFill>
              </a:rPr>
              <a:t>Opted-in and opted-out practices create different routes.</a:t>
            </a:r>
          </a:p>
        </p:txBody>
      </p:sp>
      <p:sp>
        <p:nvSpPr>
          <p:cNvPr id="4" name="Shape 2"/>
          <p:cNvSpPr/>
          <p:nvPr/>
        </p:nvSpPr>
        <p:spPr>
          <a:xfrm>
            <a:off x="614082" y="1792224"/>
            <a:ext cx="5440680" cy="3600000"/>
          </a:xfrm>
          <a:prstGeom prst="roundRect">
            <a:avLst>
              <a:gd name="adj" fmla="val 879"/>
            </a:avLst>
          </a:prstGeom>
          <a:solidFill>
            <a:srgbClr val="FFFFFF"/>
          </a:solidFill>
          <a:ln w="12700">
            <a:solidFill>
              <a:srgbClr val="C8D5DF"/>
            </a:solidFill>
            <a:prstDash val="solid"/>
          </a:ln>
        </p:spPr>
        <p:txBody>
          <a:bodyPr/>
          <a:lstStyle/>
          <a:p>
            <a:endParaRPr lang="en-GB"/>
          </a:p>
        </p:txBody>
      </p:sp>
      <p:sp>
        <p:nvSpPr>
          <p:cNvPr id="5" name="Shape 3"/>
          <p:cNvSpPr/>
          <p:nvPr/>
        </p:nvSpPr>
        <p:spPr>
          <a:xfrm>
            <a:off x="614082" y="1792224"/>
            <a:ext cx="73152" cy="3600000"/>
          </a:xfrm>
          <a:prstGeom prst="rect">
            <a:avLst/>
          </a:prstGeom>
          <a:solidFill>
            <a:srgbClr val="007F3B"/>
          </a:solidFill>
          <a:ln w="12700">
            <a:solidFill>
              <a:srgbClr val="007F3B"/>
            </a:solidFill>
            <a:prstDash val="solid"/>
          </a:ln>
        </p:spPr>
        <p:txBody>
          <a:bodyPr/>
          <a:lstStyle/>
          <a:p>
            <a:endParaRPr lang="en-GB"/>
          </a:p>
        </p:txBody>
      </p:sp>
      <p:sp>
        <p:nvSpPr>
          <p:cNvPr id="6" name="Text 4"/>
          <p:cNvSpPr/>
          <p:nvPr/>
        </p:nvSpPr>
        <p:spPr>
          <a:xfrm>
            <a:off x="815250" y="1947672"/>
            <a:ext cx="5093208" cy="292608"/>
          </a:xfrm>
          <a:prstGeom prst="rect">
            <a:avLst/>
          </a:prstGeom>
          <a:noFill/>
          <a:ln/>
        </p:spPr>
        <p:txBody>
          <a:bodyPr wrap="square" lIns="0" tIns="0" rIns="0" bIns="0" rtlCol="0" anchor="ctr"/>
          <a:lstStyle/>
          <a:p>
            <a:pPr marL="0" indent="0">
              <a:buNone/>
            </a:pPr>
            <a:r>
              <a:rPr lang="en-US" sz="1900" b="1" dirty="0">
                <a:solidFill>
                  <a:srgbClr val="12304A"/>
                </a:solidFill>
              </a:rPr>
              <a:t>GP Practice opted in</a:t>
            </a:r>
            <a:endParaRPr lang="en-US" sz="1900" dirty="0"/>
          </a:p>
        </p:txBody>
      </p:sp>
      <p:sp>
        <p:nvSpPr>
          <p:cNvPr id="7" name="Text 5"/>
          <p:cNvSpPr/>
          <p:nvPr/>
        </p:nvSpPr>
        <p:spPr>
          <a:xfrm>
            <a:off x="759669" y="2414016"/>
            <a:ext cx="4937043" cy="3392424"/>
          </a:xfrm>
          <a:prstGeom prst="rect">
            <a:avLst/>
          </a:prstGeom>
          <a:noFill/>
          <a:ln/>
        </p:spPr>
        <p:txBody>
          <a:bodyPr wrap="square" lIns="254" tIns="254" rIns="254" bIns="254" rtlCol="0" anchor="t"/>
          <a:lstStyle/>
          <a:p>
            <a:pPr marL="285750" indent="-285750">
              <a:buFont typeface="Arial" panose="020B0604020202020204" pitchFamily="34" charset="0"/>
              <a:buChar char="•"/>
            </a:pPr>
            <a:r>
              <a:rPr lang="en-US" sz="1600" dirty="0">
                <a:solidFill>
                  <a:srgbClr val="1D2B36"/>
                </a:solidFill>
              </a:rPr>
              <a:t>The practice remains responsible for offering vaccination to eligible patients on its list, including housebound patients where applicable.</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solidFill>
                  <a:srgbClr val="1D2B36"/>
                </a:solidFill>
              </a:rPr>
              <a:t>A participating practice cannot simply transfer selected cohorts informally.</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solidFill>
                  <a:srgbClr val="1D2B36"/>
                </a:solidFill>
              </a:rPr>
              <a:t>Collaboration may be possible, but the agreement, accountability, recording and payment route must be clear first.</a:t>
            </a:r>
            <a:endParaRPr lang="en-US" sz="1600" dirty="0"/>
          </a:p>
        </p:txBody>
      </p:sp>
      <p:sp>
        <p:nvSpPr>
          <p:cNvPr id="8" name="Shape 6"/>
          <p:cNvSpPr/>
          <p:nvPr/>
        </p:nvSpPr>
        <p:spPr>
          <a:xfrm>
            <a:off x="6347370" y="1792224"/>
            <a:ext cx="5440680" cy="3600000"/>
          </a:xfrm>
          <a:prstGeom prst="roundRect">
            <a:avLst>
              <a:gd name="adj" fmla="val 879"/>
            </a:avLst>
          </a:prstGeom>
          <a:solidFill>
            <a:srgbClr val="FFFFFF"/>
          </a:solidFill>
          <a:ln w="12700">
            <a:solidFill>
              <a:srgbClr val="C8D5DF"/>
            </a:solidFill>
            <a:prstDash val="solid"/>
          </a:ln>
        </p:spPr>
        <p:txBody>
          <a:bodyPr/>
          <a:lstStyle/>
          <a:p>
            <a:endParaRPr lang="en-GB"/>
          </a:p>
        </p:txBody>
      </p:sp>
      <p:sp>
        <p:nvSpPr>
          <p:cNvPr id="9" name="Shape 7"/>
          <p:cNvSpPr/>
          <p:nvPr/>
        </p:nvSpPr>
        <p:spPr>
          <a:xfrm>
            <a:off x="6347370" y="1792224"/>
            <a:ext cx="73152" cy="3600000"/>
          </a:xfrm>
          <a:prstGeom prst="rect">
            <a:avLst/>
          </a:prstGeom>
          <a:solidFill>
            <a:srgbClr val="F59E0B"/>
          </a:solidFill>
          <a:ln w="12700">
            <a:solidFill>
              <a:srgbClr val="F59E0B"/>
            </a:solidFill>
            <a:prstDash val="solid"/>
          </a:ln>
        </p:spPr>
        <p:txBody>
          <a:bodyPr/>
          <a:lstStyle/>
          <a:p>
            <a:endParaRPr lang="en-GB"/>
          </a:p>
        </p:txBody>
      </p:sp>
      <p:sp>
        <p:nvSpPr>
          <p:cNvPr id="10" name="Text 8"/>
          <p:cNvSpPr/>
          <p:nvPr/>
        </p:nvSpPr>
        <p:spPr>
          <a:xfrm>
            <a:off x="6548538" y="1947672"/>
            <a:ext cx="5093208" cy="292608"/>
          </a:xfrm>
          <a:prstGeom prst="rect">
            <a:avLst/>
          </a:prstGeom>
          <a:noFill/>
          <a:ln/>
        </p:spPr>
        <p:txBody>
          <a:bodyPr wrap="square" lIns="0" tIns="0" rIns="0" bIns="0" rtlCol="0" anchor="ctr"/>
          <a:lstStyle/>
          <a:p>
            <a:pPr marL="0" indent="0">
              <a:buNone/>
            </a:pPr>
            <a:r>
              <a:rPr lang="en-US" sz="1900" b="1" dirty="0">
                <a:solidFill>
                  <a:srgbClr val="12304A"/>
                </a:solidFill>
              </a:rPr>
              <a:t>GP Practice opted out</a:t>
            </a:r>
            <a:endParaRPr lang="en-US" sz="1900" dirty="0"/>
          </a:p>
        </p:txBody>
      </p:sp>
      <p:sp>
        <p:nvSpPr>
          <p:cNvPr id="11" name="Text 9"/>
          <p:cNvSpPr/>
          <p:nvPr/>
        </p:nvSpPr>
        <p:spPr>
          <a:xfrm>
            <a:off x="6492957" y="2414016"/>
            <a:ext cx="5010195" cy="3392424"/>
          </a:xfrm>
          <a:prstGeom prst="rect">
            <a:avLst/>
          </a:prstGeom>
          <a:noFill/>
          <a:ln/>
        </p:spPr>
        <p:txBody>
          <a:bodyPr wrap="square" lIns="254" tIns="254" rIns="254" bIns="254" rtlCol="0" anchor="t"/>
          <a:lstStyle/>
          <a:p>
            <a:pPr marL="285750" indent="-285750">
              <a:buFont typeface="Arial" panose="020B0604020202020204" pitchFamily="34" charset="0"/>
              <a:buChar char="•"/>
            </a:pPr>
            <a:r>
              <a:rPr lang="en-US" sz="1600" dirty="0">
                <a:solidFill>
                  <a:srgbClr val="1D2B36"/>
                </a:solidFill>
              </a:rPr>
              <a:t>The ICB vaccination team coordinates an alternative delivery route for affected eligible patients.</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solidFill>
                  <a:srgbClr val="1D2B36"/>
                </a:solidFill>
              </a:rPr>
              <a:t>Patient lists and coverage arrangements are managed through the agreed pathway.</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solidFill>
                  <a:srgbClr val="1D2B36"/>
                </a:solidFill>
              </a:rPr>
              <a:t>A community pharmacy may be approached as an alternative provider but must not start solely on a GP request</a:t>
            </a:r>
            <a:r>
              <a:rPr lang="en-US" sz="1500" dirty="0">
                <a:solidFill>
                  <a:srgbClr val="1D2B36"/>
                </a:solidFill>
              </a:rPr>
              <a:t>.</a:t>
            </a:r>
            <a:endParaRPr lang="en-US" sz="1500" dirty="0"/>
          </a:p>
        </p:txBody>
      </p:sp>
      <p:sp>
        <p:nvSpPr>
          <p:cNvPr id="12" name="Shape 10"/>
          <p:cNvSpPr/>
          <p:nvPr/>
        </p:nvSpPr>
        <p:spPr>
          <a:xfrm>
            <a:off x="731520" y="5806440"/>
            <a:ext cx="10716768" cy="457200"/>
          </a:xfrm>
          <a:prstGeom prst="roundRect">
            <a:avLst>
              <a:gd name="adj" fmla="val 6000"/>
            </a:avLst>
          </a:prstGeom>
          <a:solidFill>
            <a:srgbClr val="12304A"/>
          </a:solidFill>
          <a:ln w="12700">
            <a:solidFill>
              <a:srgbClr val="12304A"/>
            </a:solidFill>
            <a:prstDash val="solid"/>
          </a:ln>
        </p:spPr>
        <p:txBody>
          <a:bodyPr/>
          <a:lstStyle/>
          <a:p>
            <a:endParaRPr lang="en-GB"/>
          </a:p>
        </p:txBody>
      </p:sp>
      <p:sp>
        <p:nvSpPr>
          <p:cNvPr id="13" name="Text 11"/>
          <p:cNvSpPr/>
          <p:nvPr/>
        </p:nvSpPr>
        <p:spPr>
          <a:xfrm>
            <a:off x="914400" y="5934456"/>
            <a:ext cx="10351008" cy="182880"/>
          </a:xfrm>
          <a:prstGeom prst="rect">
            <a:avLst/>
          </a:prstGeom>
          <a:noFill/>
          <a:ln/>
        </p:spPr>
        <p:txBody>
          <a:bodyPr wrap="square" lIns="0" tIns="0" rIns="0" bIns="0" rtlCol="0" anchor="ctr"/>
          <a:lstStyle/>
          <a:p>
            <a:pPr marL="0" indent="0" algn="ctr">
              <a:buNone/>
            </a:pPr>
            <a:r>
              <a:rPr lang="en-US" sz="1550" b="1" dirty="0">
                <a:solidFill>
                  <a:srgbClr val="FFFFFF"/>
                </a:solidFill>
              </a:rPr>
              <a:t>A GP request is information, not </a:t>
            </a:r>
            <a:r>
              <a:rPr lang="en-US" sz="1550" b="1" dirty="0" err="1">
                <a:solidFill>
                  <a:srgbClr val="FFFFFF"/>
                </a:solidFill>
              </a:rPr>
              <a:t>authorisation</a:t>
            </a:r>
            <a:r>
              <a:rPr lang="en-US" sz="1550" b="1" dirty="0">
                <a:solidFill>
                  <a:srgbClr val="FFFFFF"/>
                </a:solidFill>
              </a:rPr>
              <a:t>. Check the route before agreeing.</a:t>
            </a:r>
            <a:endParaRPr lang="en-US" sz="1550" dirty="0"/>
          </a:p>
        </p:txBody>
      </p:sp>
      <p:sp>
        <p:nvSpPr>
          <p:cNvPr id="25" name="Slide Number Placeholder 0"/>
          <p:cNvSpPr>
            <a:spLocks noGrp="1"/>
          </p:cNvSpPr>
          <p:nvPr>
            <p:ph type="sldNum" sz="quarter" idx="4294967295"/>
          </p:nvPr>
        </p:nvSpPr>
        <p:spPr>
          <a:xfrm>
            <a:off x="11722608" y="6547104"/>
            <a:ext cx="164592" cy="137160"/>
          </a:xfrm>
          <a:prstGeom prst="rect">
            <a:avLst/>
          </a:prstGeom>
          <a:extLst>
            <a:ext uri="{C572A759-6A51-4108-AA02-DFA0A04FC94B}">
              <ma14:wrappingTextBoxFlag xmlns="" xmlns:ma14="http://schemas.microsoft.com/office/mac/drawingml/2011/main" val="0"/>
            </a:ext>
          </a:extLst>
        </p:spPr>
        <p:txBody>
          <a:bodyPr/>
          <a:lstStyle>
            <a:lvl1pPr>
              <a:defRPr sz="850">
                <a:solidFill>
                  <a:srgbClr val="5B6573"/>
                </a:solidFill>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1" cy="1"/>
          <a:chOff x="0" y="0"/>
          <a:chExt cx="1" cy="1"/>
        </a:xfrm>
      </p:grpSpPr>
      <p:sp>
        <p:nvSpPr>
          <p:cNvPr id="2" name="Text 0"/>
          <p:cNvSpPr/>
          <p:nvPr/>
        </p:nvSpPr>
        <p:spPr>
          <a:xfrm>
            <a:off x="438912" y="256032"/>
            <a:ext cx="11155680" cy="365760"/>
          </a:xfrm>
          <a:prstGeom prst="rect">
            <a:avLst/>
          </a:prstGeom>
          <a:noFill/>
          <a:ln/>
        </p:spPr>
        <p:txBody>
          <a:bodyPr wrap="square" lIns="0" tIns="0" rIns="0" bIns="0" rtlCol="0" anchor="ctr"/>
          <a:lstStyle/>
          <a:p>
            <a:pPr marL="0" indent="0">
              <a:buNone/>
            </a:pPr>
            <a:r>
              <a:rPr lang="en-US" sz="2700" b="1" dirty="0">
                <a:solidFill>
                  <a:srgbClr val="12304A"/>
                </a:solidFill>
              </a:rPr>
              <a:t>When a GP practice approaches your pharmacy</a:t>
            </a:r>
            <a:endParaRPr lang="en-US" sz="2700" dirty="0"/>
          </a:p>
        </p:txBody>
      </p:sp>
      <p:sp>
        <p:nvSpPr>
          <p:cNvPr id="3" name="Text 1"/>
          <p:cNvSpPr/>
          <p:nvPr/>
        </p:nvSpPr>
        <p:spPr>
          <a:xfrm>
            <a:off x="484632" y="804672"/>
            <a:ext cx="11064240" cy="256032"/>
          </a:xfrm>
          <a:prstGeom prst="rect">
            <a:avLst/>
          </a:prstGeom>
          <a:noFill/>
          <a:ln/>
        </p:spPr>
        <p:txBody>
          <a:bodyPr wrap="square" lIns="0" tIns="0" rIns="0" bIns="0" rtlCol="0" anchor="ctr"/>
          <a:lstStyle/>
          <a:p>
            <a:pPr marL="0" indent="0">
              <a:buNone/>
            </a:pPr>
            <a:r>
              <a:rPr lang="en-US" sz="1600" b="1" dirty="0">
                <a:solidFill>
                  <a:schemeClr val="bg2">
                    <a:lumMod val="10000"/>
                  </a:schemeClr>
                </a:solidFill>
              </a:rPr>
              <a:t>A single route for routine, additional and uncertain requests.</a:t>
            </a:r>
          </a:p>
        </p:txBody>
      </p:sp>
      <p:sp>
        <p:nvSpPr>
          <p:cNvPr id="4" name="Shape 2"/>
          <p:cNvSpPr/>
          <p:nvPr/>
        </p:nvSpPr>
        <p:spPr>
          <a:xfrm>
            <a:off x="3887993" y="1481328"/>
            <a:ext cx="4407408" cy="566928"/>
          </a:xfrm>
          <a:prstGeom prst="roundRect">
            <a:avLst>
              <a:gd name="adj" fmla="val 4839"/>
            </a:avLst>
          </a:prstGeom>
          <a:solidFill>
            <a:srgbClr val="003087"/>
          </a:solidFill>
          <a:ln w="17780">
            <a:solidFill>
              <a:srgbClr val="003087"/>
            </a:solidFill>
            <a:prstDash val="solid"/>
          </a:ln>
        </p:spPr>
        <p:txBody>
          <a:bodyPr/>
          <a:lstStyle/>
          <a:p>
            <a:endParaRPr lang="en-GB"/>
          </a:p>
        </p:txBody>
      </p:sp>
      <p:sp>
        <p:nvSpPr>
          <p:cNvPr id="5" name="Text 3"/>
          <p:cNvSpPr/>
          <p:nvPr/>
        </p:nvSpPr>
        <p:spPr>
          <a:xfrm>
            <a:off x="3979433" y="1572768"/>
            <a:ext cx="4224528" cy="384048"/>
          </a:xfrm>
          <a:prstGeom prst="rect">
            <a:avLst/>
          </a:prstGeom>
          <a:noFill/>
          <a:ln/>
        </p:spPr>
        <p:txBody>
          <a:bodyPr wrap="square" lIns="127" tIns="127" rIns="127" bIns="127" rtlCol="0" anchor="ctr"/>
          <a:lstStyle/>
          <a:p>
            <a:pPr marL="0" indent="0" algn="ctr">
              <a:buNone/>
            </a:pPr>
            <a:r>
              <a:rPr lang="en-US" sz="1600" b="1" dirty="0">
                <a:solidFill>
                  <a:srgbClr val="FFFFFF"/>
                </a:solidFill>
              </a:rPr>
              <a:t>GP request received</a:t>
            </a:r>
            <a:endParaRPr lang="en-US" sz="1600" dirty="0"/>
          </a:p>
        </p:txBody>
      </p:sp>
      <p:sp>
        <p:nvSpPr>
          <p:cNvPr id="6" name="Shape 4"/>
          <p:cNvSpPr/>
          <p:nvPr/>
        </p:nvSpPr>
        <p:spPr>
          <a:xfrm rot="5400000">
            <a:off x="5853953" y="2130552"/>
            <a:ext cx="475488" cy="329184"/>
          </a:xfrm>
          <a:prstGeom prst="chevron">
            <a:avLst/>
          </a:prstGeom>
          <a:solidFill>
            <a:srgbClr val="C8D5DF"/>
          </a:solidFill>
          <a:ln w="12700">
            <a:solidFill>
              <a:srgbClr val="C8D5DF"/>
            </a:solidFill>
            <a:prstDash val="solid"/>
          </a:ln>
        </p:spPr>
        <p:txBody>
          <a:bodyPr/>
          <a:lstStyle/>
          <a:p>
            <a:endParaRPr lang="en-GB"/>
          </a:p>
        </p:txBody>
      </p:sp>
      <p:sp>
        <p:nvSpPr>
          <p:cNvPr id="7" name="Shape 5"/>
          <p:cNvSpPr/>
          <p:nvPr/>
        </p:nvSpPr>
        <p:spPr>
          <a:xfrm>
            <a:off x="3887993" y="2505456"/>
            <a:ext cx="4407408" cy="768096"/>
          </a:xfrm>
          <a:prstGeom prst="roundRect">
            <a:avLst>
              <a:gd name="adj" fmla="val 3571"/>
            </a:avLst>
          </a:prstGeom>
          <a:solidFill>
            <a:srgbClr val="FFFFFF"/>
          </a:solidFill>
          <a:ln w="17780">
            <a:solidFill>
              <a:srgbClr val="005EB8"/>
            </a:solidFill>
            <a:prstDash val="solid"/>
          </a:ln>
        </p:spPr>
        <p:txBody>
          <a:bodyPr/>
          <a:lstStyle/>
          <a:p>
            <a:endParaRPr lang="en-GB"/>
          </a:p>
        </p:txBody>
      </p:sp>
      <p:sp>
        <p:nvSpPr>
          <p:cNvPr id="8" name="Text 6"/>
          <p:cNvSpPr/>
          <p:nvPr/>
        </p:nvSpPr>
        <p:spPr>
          <a:xfrm>
            <a:off x="3915425" y="2596896"/>
            <a:ext cx="4288536" cy="585216"/>
          </a:xfrm>
          <a:prstGeom prst="rect">
            <a:avLst/>
          </a:prstGeom>
          <a:noFill/>
          <a:ln/>
        </p:spPr>
        <p:txBody>
          <a:bodyPr wrap="square" lIns="127" tIns="127" rIns="127" bIns="127" rtlCol="0" anchor="ctr"/>
          <a:lstStyle/>
          <a:p>
            <a:pPr marL="0" indent="0" algn="ctr">
              <a:buNone/>
            </a:pPr>
            <a:r>
              <a:rPr lang="en-US" sz="1400" b="1" dirty="0">
                <a:solidFill>
                  <a:srgbClr val="003087"/>
                </a:solidFill>
              </a:rPr>
              <a:t>Is the activity already covered by your Advanced Service and approved delivery arrangements?</a:t>
            </a:r>
            <a:endParaRPr lang="en-US" sz="1400" dirty="0"/>
          </a:p>
        </p:txBody>
      </p:sp>
      <p:sp>
        <p:nvSpPr>
          <p:cNvPr id="9" name="Text 7"/>
          <p:cNvSpPr/>
          <p:nvPr/>
        </p:nvSpPr>
        <p:spPr>
          <a:xfrm>
            <a:off x="1734178" y="2761488"/>
            <a:ext cx="960120" cy="292608"/>
          </a:xfrm>
          <a:prstGeom prst="rect">
            <a:avLst/>
          </a:prstGeom>
          <a:solidFill>
            <a:srgbClr val="007F3B"/>
          </a:solidFill>
          <a:ln/>
        </p:spPr>
        <p:txBody>
          <a:bodyPr wrap="square" lIns="0" tIns="0" rIns="0" bIns="0" rtlCol="0" anchor="ctr"/>
          <a:lstStyle/>
          <a:p>
            <a:pPr marL="0" indent="0" algn="ctr">
              <a:buNone/>
            </a:pPr>
            <a:r>
              <a:rPr lang="en-US" sz="1400" b="1" dirty="0">
                <a:solidFill>
                  <a:srgbClr val="FFFFFF"/>
                </a:solidFill>
              </a:rPr>
              <a:t>YES</a:t>
            </a:r>
            <a:endParaRPr lang="en-US" sz="1400" dirty="0"/>
          </a:p>
        </p:txBody>
      </p:sp>
      <p:sp>
        <p:nvSpPr>
          <p:cNvPr id="10" name="Text 8"/>
          <p:cNvSpPr/>
          <p:nvPr/>
        </p:nvSpPr>
        <p:spPr>
          <a:xfrm>
            <a:off x="9453551" y="2761488"/>
            <a:ext cx="1481328" cy="292608"/>
          </a:xfrm>
          <a:prstGeom prst="rect">
            <a:avLst/>
          </a:prstGeom>
          <a:solidFill>
            <a:srgbClr val="8A1C13"/>
          </a:solidFill>
          <a:ln/>
        </p:spPr>
        <p:txBody>
          <a:bodyPr wrap="square" lIns="0" tIns="0" rIns="0" bIns="0" rtlCol="0" anchor="ctr"/>
          <a:lstStyle/>
          <a:p>
            <a:pPr marL="0" indent="0" algn="ctr">
              <a:buNone/>
            </a:pPr>
            <a:r>
              <a:rPr lang="en-US" sz="1400" b="1" dirty="0">
                <a:solidFill>
                  <a:srgbClr val="FFFFFF"/>
                </a:solidFill>
              </a:rPr>
              <a:t>No / unsure</a:t>
            </a:r>
            <a:endParaRPr lang="en-US" sz="1400" dirty="0"/>
          </a:p>
        </p:txBody>
      </p:sp>
      <p:sp>
        <p:nvSpPr>
          <p:cNvPr id="11" name="Shape 9"/>
          <p:cNvSpPr/>
          <p:nvPr/>
        </p:nvSpPr>
        <p:spPr>
          <a:xfrm flipH="1">
            <a:off x="2689411" y="2900620"/>
            <a:ext cx="1198581" cy="0"/>
          </a:xfrm>
          <a:prstGeom prst="line">
            <a:avLst/>
          </a:prstGeom>
          <a:noFill/>
          <a:ln w="25400">
            <a:solidFill>
              <a:srgbClr val="007F3B"/>
            </a:solidFill>
            <a:prstDash val="solid"/>
            <a:tailEnd type="triangle"/>
          </a:ln>
        </p:spPr>
        <p:txBody>
          <a:bodyPr/>
          <a:lstStyle/>
          <a:p>
            <a:endParaRPr lang="en-GB"/>
          </a:p>
        </p:txBody>
      </p:sp>
      <p:sp>
        <p:nvSpPr>
          <p:cNvPr id="12" name="Shape 10"/>
          <p:cNvSpPr/>
          <p:nvPr/>
        </p:nvSpPr>
        <p:spPr>
          <a:xfrm flipV="1">
            <a:off x="8295401" y="2900620"/>
            <a:ext cx="1158150" cy="7172"/>
          </a:xfrm>
          <a:prstGeom prst="line">
            <a:avLst/>
          </a:prstGeom>
          <a:noFill/>
          <a:ln w="25400">
            <a:solidFill>
              <a:srgbClr val="8A1C13"/>
            </a:solidFill>
            <a:prstDash val="solid"/>
            <a:tailEnd type="triangle"/>
          </a:ln>
        </p:spPr>
        <p:txBody>
          <a:bodyPr/>
          <a:lstStyle/>
          <a:p>
            <a:endParaRPr lang="en-GB"/>
          </a:p>
        </p:txBody>
      </p:sp>
      <p:sp>
        <p:nvSpPr>
          <p:cNvPr id="13" name="Shape 11"/>
          <p:cNvSpPr/>
          <p:nvPr/>
        </p:nvSpPr>
        <p:spPr>
          <a:xfrm>
            <a:off x="438912" y="4034476"/>
            <a:ext cx="3794760" cy="804672"/>
          </a:xfrm>
          <a:prstGeom prst="roundRect">
            <a:avLst>
              <a:gd name="adj" fmla="val 3409"/>
            </a:avLst>
          </a:prstGeom>
          <a:solidFill>
            <a:srgbClr val="FFFFFF"/>
          </a:solidFill>
          <a:ln w="17780">
            <a:solidFill>
              <a:srgbClr val="007F3B"/>
            </a:solidFill>
            <a:prstDash val="solid"/>
          </a:ln>
        </p:spPr>
        <p:txBody>
          <a:bodyPr/>
          <a:lstStyle/>
          <a:p>
            <a:endParaRPr lang="en-GB"/>
          </a:p>
        </p:txBody>
      </p:sp>
      <p:sp>
        <p:nvSpPr>
          <p:cNvPr id="14" name="Text 12"/>
          <p:cNvSpPr/>
          <p:nvPr/>
        </p:nvSpPr>
        <p:spPr>
          <a:xfrm>
            <a:off x="596153" y="4114800"/>
            <a:ext cx="3611880" cy="621792"/>
          </a:xfrm>
          <a:prstGeom prst="rect">
            <a:avLst/>
          </a:prstGeom>
          <a:noFill/>
          <a:ln/>
        </p:spPr>
        <p:txBody>
          <a:bodyPr wrap="square" lIns="127" tIns="127" rIns="127" bIns="127" rtlCol="0" anchor="ctr"/>
          <a:lstStyle/>
          <a:p>
            <a:pPr marL="0" indent="0" algn="ctr">
              <a:buNone/>
            </a:pPr>
            <a:r>
              <a:rPr lang="en-US" sz="1400" b="1" dirty="0">
                <a:solidFill>
                  <a:srgbClr val="007F3B"/>
                </a:solidFill>
              </a:rPr>
              <a:t>Proceed under the existing service and approved arrangements</a:t>
            </a:r>
            <a:endParaRPr lang="en-US" sz="1400" dirty="0"/>
          </a:p>
        </p:txBody>
      </p:sp>
      <p:sp>
        <p:nvSpPr>
          <p:cNvPr id="15" name="Shape 13"/>
          <p:cNvSpPr/>
          <p:nvPr/>
        </p:nvSpPr>
        <p:spPr>
          <a:xfrm>
            <a:off x="8092440" y="4023360"/>
            <a:ext cx="3794760" cy="804672"/>
          </a:xfrm>
          <a:prstGeom prst="roundRect">
            <a:avLst>
              <a:gd name="adj" fmla="val 3409"/>
            </a:avLst>
          </a:prstGeom>
          <a:solidFill>
            <a:srgbClr val="FFFFFF"/>
          </a:solidFill>
          <a:ln w="17780">
            <a:solidFill>
              <a:srgbClr val="8A1C13"/>
            </a:solidFill>
            <a:prstDash val="solid"/>
          </a:ln>
        </p:spPr>
        <p:txBody>
          <a:bodyPr/>
          <a:lstStyle/>
          <a:p>
            <a:endParaRPr lang="en-GB"/>
          </a:p>
        </p:txBody>
      </p:sp>
      <p:sp>
        <p:nvSpPr>
          <p:cNvPr id="16" name="Text 14"/>
          <p:cNvSpPr/>
          <p:nvPr/>
        </p:nvSpPr>
        <p:spPr>
          <a:xfrm>
            <a:off x="8183880" y="4114800"/>
            <a:ext cx="3749040" cy="621792"/>
          </a:xfrm>
          <a:prstGeom prst="rect">
            <a:avLst/>
          </a:prstGeom>
          <a:noFill/>
          <a:ln/>
        </p:spPr>
        <p:txBody>
          <a:bodyPr wrap="square" lIns="127" tIns="127" rIns="127" bIns="127" rtlCol="0" anchor="ctr"/>
          <a:lstStyle/>
          <a:p>
            <a:pPr marL="0" indent="0" algn="ctr">
              <a:buNone/>
            </a:pPr>
            <a:r>
              <a:rPr lang="en-US" sz="1400" b="1" dirty="0">
                <a:solidFill>
                  <a:srgbClr val="8A1C13"/>
                </a:solidFill>
              </a:rPr>
              <a:t>Send the request to PCL/SVOC for clarification</a:t>
            </a:r>
            <a:endParaRPr lang="en-US" sz="1400" dirty="0"/>
          </a:p>
        </p:txBody>
      </p:sp>
      <p:sp>
        <p:nvSpPr>
          <p:cNvPr id="17" name="Shape 15"/>
          <p:cNvSpPr/>
          <p:nvPr/>
        </p:nvSpPr>
        <p:spPr>
          <a:xfrm>
            <a:off x="8092440" y="5010912"/>
            <a:ext cx="3794760" cy="793556"/>
          </a:xfrm>
          <a:prstGeom prst="roundRect">
            <a:avLst>
              <a:gd name="adj" fmla="val 4167"/>
            </a:avLst>
          </a:prstGeom>
          <a:solidFill>
            <a:srgbClr val="FFFFFF"/>
          </a:solidFill>
          <a:ln w="17780">
            <a:solidFill>
              <a:srgbClr val="005EB8"/>
            </a:solidFill>
            <a:prstDash val="solid"/>
          </a:ln>
        </p:spPr>
        <p:txBody>
          <a:bodyPr/>
          <a:lstStyle/>
          <a:p>
            <a:endParaRPr lang="en-GB"/>
          </a:p>
        </p:txBody>
      </p:sp>
      <p:sp>
        <p:nvSpPr>
          <p:cNvPr id="18" name="Text 16"/>
          <p:cNvSpPr/>
          <p:nvPr/>
        </p:nvSpPr>
        <p:spPr>
          <a:xfrm>
            <a:off x="8183880" y="5166360"/>
            <a:ext cx="3529405" cy="475488"/>
          </a:xfrm>
          <a:prstGeom prst="rect">
            <a:avLst/>
          </a:prstGeom>
          <a:noFill/>
          <a:ln/>
        </p:spPr>
        <p:txBody>
          <a:bodyPr wrap="square" lIns="127" tIns="127" rIns="127" bIns="127" rtlCol="0" anchor="ctr"/>
          <a:lstStyle/>
          <a:p>
            <a:pPr marL="0" indent="0" algn="ctr">
              <a:buNone/>
            </a:pPr>
            <a:r>
              <a:rPr lang="en-US" sz="1400" b="1" dirty="0">
                <a:solidFill>
                  <a:srgbClr val="003087"/>
                </a:solidFill>
              </a:rPr>
              <a:t>Confirm provider, agreement, approval and payment route</a:t>
            </a:r>
            <a:endParaRPr lang="en-US" sz="1400" dirty="0"/>
          </a:p>
        </p:txBody>
      </p:sp>
      <p:sp>
        <p:nvSpPr>
          <p:cNvPr id="20" name="Text 18"/>
          <p:cNvSpPr/>
          <p:nvPr/>
        </p:nvSpPr>
        <p:spPr>
          <a:xfrm>
            <a:off x="8183880" y="5989320"/>
            <a:ext cx="3749040" cy="292608"/>
          </a:xfrm>
          <a:prstGeom prst="rect">
            <a:avLst/>
          </a:prstGeom>
          <a:noFill/>
          <a:ln/>
        </p:spPr>
        <p:txBody>
          <a:bodyPr wrap="square" lIns="127" tIns="127" rIns="127" bIns="127" rtlCol="0" anchor="ctr"/>
          <a:lstStyle/>
          <a:p>
            <a:pPr marL="0" indent="0" algn="ctr">
              <a:buNone/>
            </a:pPr>
            <a:r>
              <a:rPr lang="en-US" sz="1400" b="1" dirty="0">
                <a:solidFill>
                  <a:srgbClr val="002060"/>
                </a:solidFill>
              </a:rPr>
              <a:t>Proceed only once confirmed</a:t>
            </a:r>
            <a:endParaRPr lang="en-US" sz="1400" dirty="0">
              <a:solidFill>
                <a:srgbClr val="002060"/>
              </a:solidFill>
            </a:endParaRPr>
          </a:p>
        </p:txBody>
      </p:sp>
      <p:sp>
        <p:nvSpPr>
          <p:cNvPr id="21" name="Text 19"/>
          <p:cNvSpPr/>
          <p:nvPr/>
        </p:nvSpPr>
        <p:spPr>
          <a:xfrm>
            <a:off x="660161" y="5120640"/>
            <a:ext cx="3474720" cy="228600"/>
          </a:xfrm>
          <a:prstGeom prst="rect">
            <a:avLst/>
          </a:prstGeom>
          <a:noFill/>
          <a:ln/>
        </p:spPr>
        <p:txBody>
          <a:bodyPr wrap="square" lIns="0" tIns="0" rIns="0" bIns="0" rtlCol="0" anchor="ctr"/>
          <a:lstStyle/>
          <a:p>
            <a:pPr marL="0" indent="0" algn="ctr">
              <a:buNone/>
            </a:pPr>
            <a:r>
              <a:rPr lang="en-US" sz="1500" b="1" dirty="0">
                <a:solidFill>
                  <a:srgbClr val="007F3B"/>
                </a:solidFill>
              </a:rPr>
              <a:t>Routine approved delivery continues.</a:t>
            </a:r>
            <a:endParaRPr lang="en-US" sz="1500" dirty="0"/>
          </a:p>
        </p:txBody>
      </p:sp>
      <p:sp>
        <p:nvSpPr>
          <p:cNvPr id="25" name="Slide Number Placeholder 0"/>
          <p:cNvSpPr>
            <a:spLocks noGrp="1"/>
          </p:cNvSpPr>
          <p:nvPr>
            <p:ph type="sldNum" sz="quarter" idx="4294967295"/>
          </p:nvPr>
        </p:nvSpPr>
        <p:spPr>
          <a:xfrm>
            <a:off x="11722608" y="6547104"/>
            <a:ext cx="164592" cy="137160"/>
          </a:xfrm>
          <a:prstGeom prst="rect">
            <a:avLst/>
          </a:prstGeom>
          <a:extLst>
            <a:ext uri="{C572A759-6A51-4108-AA02-DFA0A04FC94B}">
              <ma14:wrappingTextBoxFlag xmlns="" xmlns:ma14="http://schemas.microsoft.com/office/mac/drawingml/2011/main" val="0"/>
            </a:ext>
          </a:extLst>
        </p:spPr>
        <p:txBody>
          <a:bodyPr/>
          <a:lstStyle>
            <a:lvl1pPr>
              <a:defRPr sz="850">
                <a:solidFill>
                  <a:srgbClr val="5B6573"/>
                </a:solidFill>
              </a:defRPr>
            </a:lvl1pPr>
          </a:lstStyle>
          <a:p>
            <a:pPr algn="r"/>
            <a:fld id="{F7021451-1387-4CA6-816F-3879F97B5CBC}" type="slidenum">
              <a:rPr lang="en-US" b="0"/>
              <a:t>4</a:t>
            </a:fld>
            <a:endParaRPr lang="en-US"/>
          </a:p>
        </p:txBody>
      </p:sp>
      <p:sp>
        <p:nvSpPr>
          <p:cNvPr id="22" name="Shape 10">
            <a:extLst>
              <a:ext uri="{FF2B5EF4-FFF2-40B4-BE49-F238E27FC236}">
                <a16:creationId xmlns:a16="http://schemas.microsoft.com/office/drawing/2014/main" id="{C1616536-8DA0-26D8-7D9B-1A91A4F40D10}"/>
              </a:ext>
            </a:extLst>
          </p:cNvPr>
          <p:cNvSpPr/>
          <p:nvPr/>
        </p:nvSpPr>
        <p:spPr>
          <a:xfrm>
            <a:off x="10170727" y="3054096"/>
            <a:ext cx="0" cy="969264"/>
          </a:xfrm>
          <a:prstGeom prst="line">
            <a:avLst/>
          </a:prstGeom>
          <a:noFill/>
          <a:ln w="25400">
            <a:solidFill>
              <a:srgbClr val="8A1C13"/>
            </a:solidFill>
            <a:prstDash val="solid"/>
            <a:tailEnd type="triangle"/>
          </a:ln>
        </p:spPr>
        <p:txBody>
          <a:bodyPr/>
          <a:lstStyle/>
          <a:p>
            <a:endParaRPr lang="en-GB"/>
          </a:p>
        </p:txBody>
      </p:sp>
      <p:sp>
        <p:nvSpPr>
          <p:cNvPr id="23" name="Shape 9">
            <a:extLst>
              <a:ext uri="{FF2B5EF4-FFF2-40B4-BE49-F238E27FC236}">
                <a16:creationId xmlns:a16="http://schemas.microsoft.com/office/drawing/2014/main" id="{D187D11C-7740-1428-AC20-209B2EC9DE3E}"/>
              </a:ext>
            </a:extLst>
          </p:cNvPr>
          <p:cNvSpPr/>
          <p:nvPr/>
        </p:nvSpPr>
        <p:spPr>
          <a:xfrm flipH="1">
            <a:off x="2211591" y="3054096"/>
            <a:ext cx="0" cy="969264"/>
          </a:xfrm>
          <a:prstGeom prst="line">
            <a:avLst/>
          </a:prstGeom>
          <a:noFill/>
          <a:ln w="25400">
            <a:solidFill>
              <a:srgbClr val="007F3B"/>
            </a:solidFill>
            <a:prstDash val="solid"/>
            <a:tailEnd type="triangle"/>
          </a:ln>
        </p:spPr>
        <p:txBody>
          <a:bodyPr/>
          <a:lstStyle/>
          <a:p>
            <a:endParaRPr lang="en-GB"/>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1" cy="1"/>
          <a:chOff x="0" y="0"/>
          <a:chExt cx="1" cy="1"/>
        </a:xfrm>
      </p:grpSpPr>
      <p:sp>
        <p:nvSpPr>
          <p:cNvPr id="2" name="Text 0"/>
          <p:cNvSpPr/>
          <p:nvPr/>
        </p:nvSpPr>
        <p:spPr>
          <a:xfrm>
            <a:off x="438912" y="256032"/>
            <a:ext cx="11155680" cy="365760"/>
          </a:xfrm>
          <a:prstGeom prst="rect">
            <a:avLst/>
          </a:prstGeom>
          <a:noFill/>
          <a:ln/>
        </p:spPr>
        <p:txBody>
          <a:bodyPr wrap="square" lIns="0" tIns="0" rIns="0" bIns="0" rtlCol="0" anchor="ctr"/>
          <a:lstStyle/>
          <a:p>
            <a:pPr marL="0" indent="0">
              <a:buNone/>
            </a:pPr>
            <a:r>
              <a:rPr lang="en-US" sz="2700" b="1" dirty="0">
                <a:solidFill>
                  <a:srgbClr val="12304A"/>
                </a:solidFill>
              </a:rPr>
              <a:t>Before delivery: confirm the operating model</a:t>
            </a:r>
            <a:endParaRPr lang="en-US" sz="2700" dirty="0"/>
          </a:p>
        </p:txBody>
      </p:sp>
      <p:sp>
        <p:nvSpPr>
          <p:cNvPr id="3" name="Text 1"/>
          <p:cNvSpPr/>
          <p:nvPr/>
        </p:nvSpPr>
        <p:spPr>
          <a:xfrm>
            <a:off x="438912" y="868032"/>
            <a:ext cx="11064240" cy="256032"/>
          </a:xfrm>
          <a:prstGeom prst="rect">
            <a:avLst/>
          </a:prstGeom>
          <a:noFill/>
          <a:ln/>
        </p:spPr>
        <p:txBody>
          <a:bodyPr wrap="square" lIns="0" tIns="0" rIns="0" bIns="0" rtlCol="0" anchor="ctr"/>
          <a:lstStyle/>
          <a:p>
            <a:pPr marL="0" indent="0">
              <a:buNone/>
            </a:pPr>
            <a:r>
              <a:rPr lang="en-US" sz="1600" b="1" dirty="0"/>
              <a:t>Authorisation, agreement, payment and recording must align.</a:t>
            </a:r>
          </a:p>
        </p:txBody>
      </p:sp>
      <p:sp>
        <p:nvSpPr>
          <p:cNvPr id="4" name="Shape 2"/>
          <p:cNvSpPr/>
          <p:nvPr/>
        </p:nvSpPr>
        <p:spPr>
          <a:xfrm>
            <a:off x="411480" y="1645920"/>
            <a:ext cx="2743200" cy="3960000"/>
          </a:xfrm>
          <a:prstGeom prst="roundRect">
            <a:avLst>
              <a:gd name="adj" fmla="val 1333"/>
            </a:avLst>
          </a:prstGeom>
          <a:solidFill>
            <a:srgbClr val="FFFFFF"/>
          </a:solidFill>
          <a:ln w="12700">
            <a:solidFill>
              <a:srgbClr val="C8D5DF"/>
            </a:solidFill>
            <a:prstDash val="solid"/>
          </a:ln>
        </p:spPr>
        <p:txBody>
          <a:bodyPr/>
          <a:lstStyle/>
          <a:p>
            <a:endParaRPr lang="en-GB"/>
          </a:p>
        </p:txBody>
      </p:sp>
      <p:sp>
        <p:nvSpPr>
          <p:cNvPr id="5" name="Shape 3"/>
          <p:cNvSpPr/>
          <p:nvPr/>
        </p:nvSpPr>
        <p:spPr>
          <a:xfrm>
            <a:off x="411480" y="1645920"/>
            <a:ext cx="73152" cy="3960000"/>
          </a:xfrm>
          <a:prstGeom prst="rect">
            <a:avLst/>
          </a:prstGeom>
          <a:solidFill>
            <a:srgbClr val="005EB8"/>
          </a:solidFill>
          <a:ln w="12700">
            <a:solidFill>
              <a:srgbClr val="005EB8"/>
            </a:solidFill>
            <a:prstDash val="solid"/>
          </a:ln>
        </p:spPr>
        <p:txBody>
          <a:bodyPr/>
          <a:lstStyle/>
          <a:p>
            <a:endParaRPr lang="en-GB"/>
          </a:p>
        </p:txBody>
      </p:sp>
      <p:sp>
        <p:nvSpPr>
          <p:cNvPr id="6" name="Text 4"/>
          <p:cNvSpPr/>
          <p:nvPr/>
        </p:nvSpPr>
        <p:spPr>
          <a:xfrm>
            <a:off x="612648" y="1801368"/>
            <a:ext cx="2395728" cy="292608"/>
          </a:xfrm>
          <a:prstGeom prst="rect">
            <a:avLst/>
          </a:prstGeom>
          <a:noFill/>
          <a:ln/>
        </p:spPr>
        <p:txBody>
          <a:bodyPr wrap="square" lIns="0" tIns="0" rIns="0" bIns="0" rtlCol="0" anchor="ctr"/>
          <a:lstStyle/>
          <a:p>
            <a:pPr marL="0" indent="0">
              <a:buNone/>
            </a:pPr>
            <a:r>
              <a:rPr lang="en-US" sz="1900" b="1" dirty="0">
                <a:solidFill>
                  <a:srgbClr val="12304A"/>
                </a:solidFill>
              </a:rPr>
              <a:t>1  Authorisation</a:t>
            </a:r>
            <a:endParaRPr lang="en-US" sz="1900" dirty="0"/>
          </a:p>
        </p:txBody>
      </p:sp>
      <p:sp>
        <p:nvSpPr>
          <p:cNvPr id="7" name="Text 5"/>
          <p:cNvSpPr/>
          <p:nvPr/>
        </p:nvSpPr>
        <p:spPr>
          <a:xfrm>
            <a:off x="612648" y="2267712"/>
            <a:ext cx="2377440" cy="3712464"/>
          </a:xfrm>
          <a:prstGeom prst="rect">
            <a:avLst/>
          </a:prstGeom>
          <a:noFill/>
          <a:ln/>
        </p:spPr>
        <p:txBody>
          <a:bodyPr wrap="square" lIns="254" tIns="254" rIns="254" bIns="254" rtlCol="0" anchor="t"/>
          <a:lstStyle/>
          <a:p>
            <a:pPr marL="285750" indent="-285750">
              <a:buFont typeface="Arial" panose="020B0604020202020204" pitchFamily="34" charset="0"/>
              <a:buChar char="•"/>
            </a:pPr>
            <a:r>
              <a:rPr lang="en-US" sz="1400" dirty="0">
                <a:solidFill>
                  <a:srgbClr val="1D2B36"/>
                </a:solidFill>
              </a:rPr>
              <a:t>Confirm the activity is within the relevant service specification.</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solidFill>
                  <a:srgbClr val="1D2B36"/>
                </a:solidFill>
              </a:rPr>
              <a:t>Confirm site or off-site approval where required.</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solidFill>
                  <a:srgbClr val="1D2B36"/>
                </a:solidFill>
              </a:rPr>
              <a:t>Use the applicable authorised clinical legal mechanism.</a:t>
            </a:r>
            <a:endParaRPr lang="en-US" sz="1400" dirty="0"/>
          </a:p>
        </p:txBody>
      </p:sp>
      <p:sp>
        <p:nvSpPr>
          <p:cNvPr id="8" name="Shape 6"/>
          <p:cNvSpPr/>
          <p:nvPr/>
        </p:nvSpPr>
        <p:spPr>
          <a:xfrm>
            <a:off x="3310128" y="1645920"/>
            <a:ext cx="2743200" cy="3960000"/>
          </a:xfrm>
          <a:prstGeom prst="roundRect">
            <a:avLst>
              <a:gd name="adj" fmla="val 1333"/>
            </a:avLst>
          </a:prstGeom>
          <a:solidFill>
            <a:srgbClr val="FFFFFF"/>
          </a:solidFill>
          <a:ln w="12700">
            <a:solidFill>
              <a:srgbClr val="C8D5DF"/>
            </a:solidFill>
            <a:prstDash val="solid"/>
          </a:ln>
        </p:spPr>
        <p:txBody>
          <a:bodyPr/>
          <a:lstStyle/>
          <a:p>
            <a:endParaRPr lang="en-GB"/>
          </a:p>
        </p:txBody>
      </p:sp>
      <p:sp>
        <p:nvSpPr>
          <p:cNvPr id="9" name="Shape 7"/>
          <p:cNvSpPr/>
          <p:nvPr/>
        </p:nvSpPr>
        <p:spPr>
          <a:xfrm>
            <a:off x="3310128" y="1645920"/>
            <a:ext cx="73152" cy="3960000"/>
          </a:xfrm>
          <a:prstGeom prst="rect">
            <a:avLst/>
          </a:prstGeom>
          <a:solidFill>
            <a:srgbClr val="6F42C1"/>
          </a:solidFill>
          <a:ln w="12700">
            <a:solidFill>
              <a:srgbClr val="6F42C1"/>
            </a:solidFill>
            <a:prstDash val="solid"/>
          </a:ln>
        </p:spPr>
        <p:txBody>
          <a:bodyPr/>
          <a:lstStyle/>
          <a:p>
            <a:endParaRPr lang="en-GB"/>
          </a:p>
        </p:txBody>
      </p:sp>
      <p:sp>
        <p:nvSpPr>
          <p:cNvPr id="10" name="Text 8"/>
          <p:cNvSpPr/>
          <p:nvPr/>
        </p:nvSpPr>
        <p:spPr>
          <a:xfrm>
            <a:off x="3511296" y="1801368"/>
            <a:ext cx="2395728" cy="292608"/>
          </a:xfrm>
          <a:prstGeom prst="rect">
            <a:avLst/>
          </a:prstGeom>
          <a:noFill/>
          <a:ln/>
        </p:spPr>
        <p:txBody>
          <a:bodyPr wrap="square" lIns="0" tIns="0" rIns="0" bIns="0" rtlCol="0" anchor="ctr"/>
          <a:lstStyle/>
          <a:p>
            <a:pPr marL="0" indent="0">
              <a:buNone/>
            </a:pPr>
            <a:r>
              <a:rPr lang="en-US" sz="1900" b="1" dirty="0">
                <a:solidFill>
                  <a:srgbClr val="12304A"/>
                </a:solidFill>
              </a:rPr>
              <a:t>2  Agreement</a:t>
            </a:r>
            <a:endParaRPr lang="en-US" sz="1900" dirty="0"/>
          </a:p>
        </p:txBody>
      </p:sp>
      <p:sp>
        <p:nvSpPr>
          <p:cNvPr id="11" name="Text 9"/>
          <p:cNvSpPr/>
          <p:nvPr/>
        </p:nvSpPr>
        <p:spPr>
          <a:xfrm>
            <a:off x="3511296" y="2267712"/>
            <a:ext cx="2377440" cy="3712464"/>
          </a:xfrm>
          <a:prstGeom prst="rect">
            <a:avLst/>
          </a:prstGeom>
          <a:noFill/>
          <a:ln/>
        </p:spPr>
        <p:txBody>
          <a:bodyPr wrap="square" lIns="254" tIns="254" rIns="254" bIns="254" rtlCol="0" anchor="t"/>
          <a:lstStyle/>
          <a:p>
            <a:pPr marL="285750" indent="-285750">
              <a:buFont typeface="Arial" panose="020B0604020202020204" pitchFamily="34" charset="0"/>
              <a:buChar char="•"/>
            </a:pPr>
            <a:r>
              <a:rPr lang="en-US" sz="1400" dirty="0">
                <a:solidFill>
                  <a:srgbClr val="1D2B36"/>
                </a:solidFill>
              </a:rPr>
              <a:t>If working on behalf of another provider, a formal subcontract or vaccination agency arrangement may be required.</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solidFill>
                  <a:srgbClr val="1D2B36"/>
                </a:solidFill>
              </a:rPr>
              <a:t>Agree roles, oversight, data sharing and patient contact before delivery.</a:t>
            </a:r>
            <a:endParaRPr lang="en-US" sz="1400" dirty="0"/>
          </a:p>
        </p:txBody>
      </p:sp>
      <p:sp>
        <p:nvSpPr>
          <p:cNvPr id="12" name="Shape 10"/>
          <p:cNvSpPr/>
          <p:nvPr/>
        </p:nvSpPr>
        <p:spPr>
          <a:xfrm>
            <a:off x="6208776" y="1645920"/>
            <a:ext cx="2743200" cy="3960000"/>
          </a:xfrm>
          <a:prstGeom prst="roundRect">
            <a:avLst>
              <a:gd name="adj" fmla="val 1333"/>
            </a:avLst>
          </a:prstGeom>
          <a:solidFill>
            <a:srgbClr val="FFFFFF"/>
          </a:solidFill>
          <a:ln w="12700">
            <a:solidFill>
              <a:srgbClr val="C8D5DF"/>
            </a:solidFill>
            <a:prstDash val="solid"/>
          </a:ln>
        </p:spPr>
        <p:txBody>
          <a:bodyPr/>
          <a:lstStyle/>
          <a:p>
            <a:endParaRPr lang="en-GB"/>
          </a:p>
        </p:txBody>
      </p:sp>
      <p:sp>
        <p:nvSpPr>
          <p:cNvPr id="13" name="Shape 11"/>
          <p:cNvSpPr/>
          <p:nvPr/>
        </p:nvSpPr>
        <p:spPr>
          <a:xfrm>
            <a:off x="6208776" y="1645920"/>
            <a:ext cx="73152" cy="3960000"/>
          </a:xfrm>
          <a:prstGeom prst="rect">
            <a:avLst/>
          </a:prstGeom>
          <a:solidFill>
            <a:srgbClr val="F59E0B"/>
          </a:solidFill>
          <a:ln w="12700">
            <a:solidFill>
              <a:srgbClr val="F59E0B"/>
            </a:solidFill>
            <a:prstDash val="solid"/>
          </a:ln>
        </p:spPr>
        <p:txBody>
          <a:bodyPr/>
          <a:lstStyle/>
          <a:p>
            <a:endParaRPr lang="en-GB"/>
          </a:p>
        </p:txBody>
      </p:sp>
      <p:sp>
        <p:nvSpPr>
          <p:cNvPr id="14" name="Text 12"/>
          <p:cNvSpPr/>
          <p:nvPr/>
        </p:nvSpPr>
        <p:spPr>
          <a:xfrm>
            <a:off x="6409944" y="1801368"/>
            <a:ext cx="2395728" cy="292608"/>
          </a:xfrm>
          <a:prstGeom prst="rect">
            <a:avLst/>
          </a:prstGeom>
          <a:noFill/>
          <a:ln/>
        </p:spPr>
        <p:txBody>
          <a:bodyPr wrap="square" lIns="0" tIns="0" rIns="0" bIns="0" rtlCol="0" anchor="ctr"/>
          <a:lstStyle/>
          <a:p>
            <a:pPr marL="0" indent="0">
              <a:buNone/>
            </a:pPr>
            <a:r>
              <a:rPr lang="en-US" sz="1900" b="1" dirty="0">
                <a:solidFill>
                  <a:srgbClr val="12304A"/>
                </a:solidFill>
              </a:rPr>
              <a:t>3  Payment</a:t>
            </a:r>
            <a:endParaRPr lang="en-US" sz="1900" dirty="0"/>
          </a:p>
        </p:txBody>
      </p:sp>
      <p:sp>
        <p:nvSpPr>
          <p:cNvPr id="15" name="Text 13"/>
          <p:cNvSpPr/>
          <p:nvPr/>
        </p:nvSpPr>
        <p:spPr>
          <a:xfrm>
            <a:off x="6409944" y="2267712"/>
            <a:ext cx="2377440" cy="3712464"/>
          </a:xfrm>
          <a:prstGeom prst="rect">
            <a:avLst/>
          </a:prstGeom>
          <a:noFill/>
          <a:ln/>
        </p:spPr>
        <p:txBody>
          <a:bodyPr wrap="square" lIns="254" tIns="254" rIns="254" bIns="254" rtlCol="0" anchor="t"/>
          <a:lstStyle/>
          <a:p>
            <a:pPr marL="285750" indent="-285750">
              <a:buFont typeface="Arial" panose="020B0604020202020204" pitchFamily="34" charset="0"/>
              <a:buChar char="•"/>
            </a:pPr>
            <a:r>
              <a:rPr lang="en-US" sz="1400" dirty="0">
                <a:solidFill>
                  <a:srgbClr val="1D2B36"/>
                </a:solidFill>
              </a:rPr>
              <a:t>Under your own Advanced Service, payment follows the national pharmacy route.</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solidFill>
                  <a:srgbClr val="1D2B36"/>
                </a:solidFill>
              </a:rPr>
              <a:t>Under a local arrangement, confirm who claims, what is passed on and whether any additional payment is commissioned.</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solidFill>
                  <a:srgbClr val="1D2B36"/>
                </a:solidFill>
              </a:rPr>
              <a:t>No additional local housebound payment unless specifically agreed.</a:t>
            </a:r>
            <a:endParaRPr lang="en-US" sz="1400" dirty="0"/>
          </a:p>
        </p:txBody>
      </p:sp>
      <p:sp>
        <p:nvSpPr>
          <p:cNvPr id="16" name="Shape 14"/>
          <p:cNvSpPr/>
          <p:nvPr/>
        </p:nvSpPr>
        <p:spPr>
          <a:xfrm>
            <a:off x="9107424" y="1645920"/>
            <a:ext cx="2670048" cy="3960000"/>
          </a:xfrm>
          <a:prstGeom prst="roundRect">
            <a:avLst>
              <a:gd name="adj" fmla="val 1370"/>
            </a:avLst>
          </a:prstGeom>
          <a:solidFill>
            <a:srgbClr val="FFFFFF"/>
          </a:solidFill>
          <a:ln w="12700">
            <a:solidFill>
              <a:srgbClr val="C8D5DF"/>
            </a:solidFill>
            <a:prstDash val="solid"/>
          </a:ln>
        </p:spPr>
        <p:txBody>
          <a:bodyPr/>
          <a:lstStyle/>
          <a:p>
            <a:endParaRPr lang="en-GB"/>
          </a:p>
        </p:txBody>
      </p:sp>
      <p:sp>
        <p:nvSpPr>
          <p:cNvPr id="17" name="Shape 15"/>
          <p:cNvSpPr/>
          <p:nvPr/>
        </p:nvSpPr>
        <p:spPr>
          <a:xfrm>
            <a:off x="9107424" y="1645920"/>
            <a:ext cx="73152" cy="3960000"/>
          </a:xfrm>
          <a:prstGeom prst="rect">
            <a:avLst/>
          </a:prstGeom>
          <a:solidFill>
            <a:srgbClr val="00A499"/>
          </a:solidFill>
          <a:ln w="12700">
            <a:solidFill>
              <a:srgbClr val="00A499"/>
            </a:solidFill>
            <a:prstDash val="solid"/>
          </a:ln>
        </p:spPr>
        <p:txBody>
          <a:bodyPr/>
          <a:lstStyle/>
          <a:p>
            <a:endParaRPr lang="en-GB"/>
          </a:p>
        </p:txBody>
      </p:sp>
      <p:sp>
        <p:nvSpPr>
          <p:cNvPr id="18" name="Text 16"/>
          <p:cNvSpPr/>
          <p:nvPr/>
        </p:nvSpPr>
        <p:spPr>
          <a:xfrm>
            <a:off x="9308592" y="1801368"/>
            <a:ext cx="2322576" cy="292608"/>
          </a:xfrm>
          <a:prstGeom prst="rect">
            <a:avLst/>
          </a:prstGeom>
          <a:noFill/>
          <a:ln/>
        </p:spPr>
        <p:txBody>
          <a:bodyPr wrap="square" lIns="0" tIns="0" rIns="0" bIns="0" rtlCol="0" anchor="ctr"/>
          <a:lstStyle/>
          <a:p>
            <a:pPr marL="0" indent="0">
              <a:buNone/>
            </a:pPr>
            <a:r>
              <a:rPr lang="en-US" sz="1900" b="1" dirty="0">
                <a:solidFill>
                  <a:srgbClr val="12304A"/>
                </a:solidFill>
              </a:rPr>
              <a:t>4  Recording</a:t>
            </a:r>
            <a:endParaRPr lang="en-US" sz="1900" dirty="0"/>
          </a:p>
        </p:txBody>
      </p:sp>
      <p:sp>
        <p:nvSpPr>
          <p:cNvPr id="19" name="Text 17"/>
          <p:cNvSpPr/>
          <p:nvPr/>
        </p:nvSpPr>
        <p:spPr>
          <a:xfrm>
            <a:off x="9308592" y="2267712"/>
            <a:ext cx="2304288" cy="3712464"/>
          </a:xfrm>
          <a:prstGeom prst="rect">
            <a:avLst/>
          </a:prstGeom>
          <a:noFill/>
          <a:ln/>
        </p:spPr>
        <p:txBody>
          <a:bodyPr wrap="square" lIns="254" tIns="254" rIns="254" bIns="254" rtlCol="0" anchor="t"/>
          <a:lstStyle/>
          <a:p>
            <a:pPr marL="285750" indent="-285750">
              <a:buFont typeface="Arial" panose="020B0604020202020204" pitchFamily="34" charset="0"/>
              <a:buChar char="•"/>
            </a:pPr>
            <a:r>
              <a:rPr lang="en-US" sz="1400" dirty="0"/>
              <a:t>Record every vaccination in the required assured system.</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Community pharmacies must use RAVS for NHS vaccinations from 1</a:t>
            </a:r>
            <a:r>
              <a:rPr lang="en-US" sz="1400" baseline="30000" dirty="0"/>
              <a:t>st</a:t>
            </a:r>
            <a:r>
              <a:rPr lang="en-US" sz="1400" dirty="0"/>
              <a:t> September 2026.</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Avoid duplicate records and duplicate claims.</a:t>
            </a:r>
          </a:p>
        </p:txBody>
      </p:sp>
      <p:sp>
        <p:nvSpPr>
          <p:cNvPr id="20" name="Shape 18"/>
          <p:cNvSpPr/>
          <p:nvPr/>
        </p:nvSpPr>
        <p:spPr>
          <a:xfrm>
            <a:off x="731520" y="5852160"/>
            <a:ext cx="10716768" cy="457200"/>
          </a:xfrm>
          <a:prstGeom prst="roundRect">
            <a:avLst>
              <a:gd name="adj" fmla="val 6000"/>
            </a:avLst>
          </a:prstGeom>
          <a:solidFill>
            <a:srgbClr val="12304A"/>
          </a:solidFill>
          <a:ln w="12700">
            <a:solidFill>
              <a:srgbClr val="12304A"/>
            </a:solidFill>
            <a:prstDash val="solid"/>
          </a:ln>
        </p:spPr>
        <p:txBody>
          <a:bodyPr/>
          <a:lstStyle/>
          <a:p>
            <a:endParaRPr lang="en-GB"/>
          </a:p>
        </p:txBody>
      </p:sp>
      <p:sp>
        <p:nvSpPr>
          <p:cNvPr id="21" name="Text 19"/>
          <p:cNvSpPr/>
          <p:nvPr/>
        </p:nvSpPr>
        <p:spPr>
          <a:xfrm>
            <a:off x="914400" y="5980176"/>
            <a:ext cx="10351008" cy="182880"/>
          </a:xfrm>
          <a:prstGeom prst="rect">
            <a:avLst/>
          </a:prstGeom>
          <a:noFill/>
          <a:ln/>
        </p:spPr>
        <p:txBody>
          <a:bodyPr wrap="square" lIns="0" tIns="0" rIns="0" bIns="0" rtlCol="0" anchor="ctr"/>
          <a:lstStyle/>
          <a:p>
            <a:pPr marL="0" indent="0" algn="ctr">
              <a:buNone/>
            </a:pPr>
            <a:r>
              <a:rPr lang="en-US" sz="1550" b="1" dirty="0">
                <a:solidFill>
                  <a:srgbClr val="FFFFFF"/>
                </a:solidFill>
              </a:rPr>
              <a:t>Do not assume the GP practice, pharmacy and commissioner payment routes are interchangeable.</a:t>
            </a:r>
            <a:endParaRPr lang="en-US" sz="1550" dirty="0"/>
          </a:p>
        </p:txBody>
      </p:sp>
      <p:sp>
        <p:nvSpPr>
          <p:cNvPr id="25" name="Slide Number Placeholder 0"/>
          <p:cNvSpPr>
            <a:spLocks noGrp="1"/>
          </p:cNvSpPr>
          <p:nvPr>
            <p:ph type="sldNum" sz="quarter" idx="4294967295"/>
          </p:nvPr>
        </p:nvSpPr>
        <p:spPr>
          <a:xfrm>
            <a:off x="11722608" y="6547104"/>
            <a:ext cx="164592" cy="137160"/>
          </a:xfrm>
          <a:prstGeom prst="rect">
            <a:avLst/>
          </a:prstGeom>
          <a:extLst>
            <a:ext uri="{C572A759-6A51-4108-AA02-DFA0A04FC94B}">
              <ma14:wrappingTextBoxFlag xmlns="" xmlns:ma14="http://schemas.microsoft.com/office/mac/drawingml/2011/main" val="0"/>
            </a:ext>
          </a:extLst>
        </p:spPr>
        <p:txBody>
          <a:bodyPr/>
          <a:lstStyle>
            <a:lvl1pPr>
              <a:defRPr sz="850">
                <a:solidFill>
                  <a:srgbClr val="5B6573"/>
                </a:solidFill>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1" cy="1"/>
          <a:chOff x="0" y="0"/>
          <a:chExt cx="1" cy="1"/>
        </a:xfrm>
      </p:grpSpPr>
      <p:sp>
        <p:nvSpPr>
          <p:cNvPr id="2" name="Text 0"/>
          <p:cNvSpPr/>
          <p:nvPr/>
        </p:nvSpPr>
        <p:spPr>
          <a:xfrm>
            <a:off x="438912" y="256032"/>
            <a:ext cx="11155680" cy="365760"/>
          </a:xfrm>
          <a:prstGeom prst="rect">
            <a:avLst/>
          </a:prstGeom>
          <a:noFill/>
          <a:ln/>
        </p:spPr>
        <p:txBody>
          <a:bodyPr wrap="square" lIns="0" tIns="0" rIns="0" bIns="0" rtlCol="0" anchor="ctr"/>
          <a:lstStyle/>
          <a:p>
            <a:pPr marL="0" indent="0">
              <a:buNone/>
            </a:pPr>
            <a:r>
              <a:rPr lang="en-US" sz="2700" b="1" dirty="0">
                <a:solidFill>
                  <a:srgbClr val="12304A"/>
                </a:solidFill>
              </a:rPr>
              <a:t>Payment and activity recording</a:t>
            </a:r>
            <a:endParaRPr lang="en-US" sz="2700" dirty="0"/>
          </a:p>
        </p:txBody>
      </p:sp>
      <p:sp>
        <p:nvSpPr>
          <p:cNvPr id="3" name="Text 1"/>
          <p:cNvSpPr/>
          <p:nvPr/>
        </p:nvSpPr>
        <p:spPr>
          <a:xfrm>
            <a:off x="438912" y="969264"/>
            <a:ext cx="11064240" cy="256032"/>
          </a:xfrm>
          <a:prstGeom prst="rect">
            <a:avLst/>
          </a:prstGeom>
          <a:noFill/>
          <a:ln/>
        </p:spPr>
        <p:txBody>
          <a:bodyPr wrap="square" lIns="0" tIns="0" rIns="0" bIns="0" rtlCol="0" anchor="ctr"/>
          <a:lstStyle/>
          <a:p>
            <a:pPr marL="0" indent="0">
              <a:buNone/>
            </a:pPr>
            <a:r>
              <a:rPr lang="en-US" sz="1600" b="1" dirty="0"/>
              <a:t>Know which route applies before the first vaccination.</a:t>
            </a:r>
          </a:p>
        </p:txBody>
      </p:sp>
      <p:sp>
        <p:nvSpPr>
          <p:cNvPr id="4" name="Shape 2"/>
          <p:cNvSpPr/>
          <p:nvPr/>
        </p:nvSpPr>
        <p:spPr>
          <a:xfrm>
            <a:off x="457200" y="1527048"/>
            <a:ext cx="3675888" cy="4140000"/>
          </a:xfrm>
          <a:prstGeom prst="roundRect">
            <a:avLst>
              <a:gd name="adj" fmla="val 995"/>
            </a:avLst>
          </a:prstGeom>
          <a:solidFill>
            <a:srgbClr val="FFFFFF"/>
          </a:solidFill>
          <a:ln w="12700">
            <a:solidFill>
              <a:srgbClr val="C8D5DF"/>
            </a:solidFill>
            <a:prstDash val="solid"/>
          </a:ln>
        </p:spPr>
        <p:txBody>
          <a:bodyPr/>
          <a:lstStyle/>
          <a:p>
            <a:endParaRPr lang="en-GB"/>
          </a:p>
        </p:txBody>
      </p:sp>
      <p:sp>
        <p:nvSpPr>
          <p:cNvPr id="5" name="Shape 3"/>
          <p:cNvSpPr/>
          <p:nvPr/>
        </p:nvSpPr>
        <p:spPr>
          <a:xfrm>
            <a:off x="457200" y="1527048"/>
            <a:ext cx="73152" cy="4140000"/>
          </a:xfrm>
          <a:prstGeom prst="rect">
            <a:avLst/>
          </a:prstGeom>
          <a:solidFill>
            <a:srgbClr val="007F3B"/>
          </a:solidFill>
          <a:ln w="12700">
            <a:solidFill>
              <a:srgbClr val="007F3B"/>
            </a:solidFill>
            <a:prstDash val="solid"/>
          </a:ln>
        </p:spPr>
        <p:txBody>
          <a:bodyPr/>
          <a:lstStyle/>
          <a:p>
            <a:endParaRPr lang="en-GB"/>
          </a:p>
        </p:txBody>
      </p:sp>
      <p:sp>
        <p:nvSpPr>
          <p:cNvPr id="6" name="Text 4"/>
          <p:cNvSpPr/>
          <p:nvPr/>
        </p:nvSpPr>
        <p:spPr>
          <a:xfrm>
            <a:off x="658368" y="1682496"/>
            <a:ext cx="3328416" cy="292608"/>
          </a:xfrm>
          <a:prstGeom prst="rect">
            <a:avLst/>
          </a:prstGeom>
          <a:noFill/>
          <a:ln/>
        </p:spPr>
        <p:txBody>
          <a:bodyPr wrap="square" lIns="0" tIns="0" rIns="0" bIns="0" rtlCol="0" anchor="ctr"/>
          <a:lstStyle/>
          <a:p>
            <a:pPr marL="0" indent="0">
              <a:buNone/>
            </a:pPr>
            <a:r>
              <a:rPr lang="en-US" sz="1900" b="1" dirty="0"/>
              <a:t>Pharmacy Advanced Service</a:t>
            </a:r>
            <a:endParaRPr lang="en-US" sz="1900" dirty="0"/>
          </a:p>
        </p:txBody>
      </p:sp>
      <p:sp>
        <p:nvSpPr>
          <p:cNvPr id="7" name="Text 5"/>
          <p:cNvSpPr/>
          <p:nvPr/>
        </p:nvSpPr>
        <p:spPr>
          <a:xfrm>
            <a:off x="658368" y="2148840"/>
            <a:ext cx="3310128" cy="3712464"/>
          </a:xfrm>
          <a:prstGeom prst="rect">
            <a:avLst/>
          </a:prstGeom>
          <a:noFill/>
          <a:ln/>
        </p:spPr>
        <p:txBody>
          <a:bodyPr wrap="square" lIns="254" tIns="254" rIns="254" bIns="254" rtlCol="0" anchor="t"/>
          <a:lstStyle/>
          <a:p>
            <a:pPr marL="285750" indent="-285750">
              <a:buFont typeface="Arial" panose="020B0604020202020204" pitchFamily="34" charset="0"/>
              <a:buChar char="•"/>
            </a:pPr>
            <a:r>
              <a:rPr lang="en-US" sz="1400" dirty="0"/>
              <a:t>Adult flu IoS fee: £10.06 per vaccination.</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COVID-19 IoS: £8.70 per dose from 1 September 2026 to 31 January 2027; £10.06 outside that window.</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Previous £10 COVID-19 housebound supplement removed.</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Record in RAVS; NHSBSA payment is processed through MYS.</a:t>
            </a:r>
          </a:p>
        </p:txBody>
      </p:sp>
      <p:sp>
        <p:nvSpPr>
          <p:cNvPr id="8" name="Shape 6"/>
          <p:cNvSpPr/>
          <p:nvPr/>
        </p:nvSpPr>
        <p:spPr>
          <a:xfrm>
            <a:off x="4251960" y="1527048"/>
            <a:ext cx="3675888" cy="4140000"/>
          </a:xfrm>
          <a:prstGeom prst="roundRect">
            <a:avLst>
              <a:gd name="adj" fmla="val 995"/>
            </a:avLst>
          </a:prstGeom>
          <a:solidFill>
            <a:srgbClr val="FFFFFF"/>
          </a:solidFill>
          <a:ln w="12700">
            <a:solidFill>
              <a:srgbClr val="C8D5DF"/>
            </a:solidFill>
            <a:prstDash val="solid"/>
          </a:ln>
        </p:spPr>
        <p:txBody>
          <a:bodyPr/>
          <a:lstStyle/>
          <a:p>
            <a:endParaRPr lang="en-GB"/>
          </a:p>
        </p:txBody>
      </p:sp>
      <p:sp>
        <p:nvSpPr>
          <p:cNvPr id="9" name="Shape 7"/>
          <p:cNvSpPr/>
          <p:nvPr/>
        </p:nvSpPr>
        <p:spPr>
          <a:xfrm>
            <a:off x="4251960" y="1527048"/>
            <a:ext cx="73152" cy="4140000"/>
          </a:xfrm>
          <a:prstGeom prst="rect">
            <a:avLst/>
          </a:prstGeom>
          <a:solidFill>
            <a:srgbClr val="6F42C1"/>
          </a:solidFill>
          <a:ln w="12700">
            <a:solidFill>
              <a:srgbClr val="6F42C1"/>
            </a:solidFill>
            <a:prstDash val="solid"/>
          </a:ln>
        </p:spPr>
        <p:txBody>
          <a:bodyPr/>
          <a:lstStyle/>
          <a:p>
            <a:endParaRPr lang="en-GB"/>
          </a:p>
        </p:txBody>
      </p:sp>
      <p:sp>
        <p:nvSpPr>
          <p:cNvPr id="10" name="Text 8"/>
          <p:cNvSpPr/>
          <p:nvPr/>
        </p:nvSpPr>
        <p:spPr>
          <a:xfrm>
            <a:off x="4453128" y="1682496"/>
            <a:ext cx="3328416" cy="292608"/>
          </a:xfrm>
          <a:prstGeom prst="rect">
            <a:avLst/>
          </a:prstGeom>
          <a:noFill/>
          <a:ln/>
        </p:spPr>
        <p:txBody>
          <a:bodyPr wrap="square" lIns="0" tIns="0" rIns="0" bIns="0" rtlCol="0" anchor="ctr"/>
          <a:lstStyle/>
          <a:p>
            <a:pPr marL="0" indent="0">
              <a:buNone/>
            </a:pPr>
            <a:r>
              <a:rPr lang="en-US" sz="1900" b="1" dirty="0"/>
              <a:t>Subcontract / Agency Route</a:t>
            </a:r>
            <a:endParaRPr lang="en-US" sz="1900" dirty="0"/>
          </a:p>
        </p:txBody>
      </p:sp>
      <p:sp>
        <p:nvSpPr>
          <p:cNvPr id="11" name="Text 9"/>
          <p:cNvSpPr/>
          <p:nvPr/>
        </p:nvSpPr>
        <p:spPr>
          <a:xfrm>
            <a:off x="4453128" y="2148840"/>
            <a:ext cx="3310128" cy="3712464"/>
          </a:xfrm>
          <a:prstGeom prst="rect">
            <a:avLst/>
          </a:prstGeom>
          <a:noFill/>
          <a:ln/>
        </p:spPr>
        <p:txBody>
          <a:bodyPr wrap="square" lIns="254" tIns="254" rIns="254" bIns="254" rtlCol="0" anchor="t"/>
          <a:lstStyle/>
          <a:p>
            <a:pPr marL="0" indent="0">
              <a:buNone/>
            </a:pPr>
            <a:r>
              <a:rPr lang="en-US" sz="1400" dirty="0"/>
              <a:t>Before delivery, the written arrangement should confirm:</a:t>
            </a:r>
          </a:p>
          <a:p>
            <a:pPr marL="0" indent="0">
              <a:buNone/>
            </a:pPr>
            <a:endParaRPr lang="en-US" sz="1400" dirty="0"/>
          </a:p>
          <a:p>
            <a:pPr marL="285750" indent="-285750">
              <a:buFont typeface="Arial" panose="020B0604020202020204" pitchFamily="34" charset="0"/>
              <a:buChar char="•"/>
            </a:pPr>
            <a:r>
              <a:rPr lang="en-US" sz="1400" dirty="0"/>
              <a:t>contracting parties and accountable provider</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eligible patient list and consent route</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who records the vaccination</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who receives the national payment</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any agreed redistribution or local payment</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reconciliation and dispute route.</a:t>
            </a:r>
          </a:p>
        </p:txBody>
      </p:sp>
      <p:sp>
        <p:nvSpPr>
          <p:cNvPr id="12" name="Shape 10"/>
          <p:cNvSpPr/>
          <p:nvPr/>
        </p:nvSpPr>
        <p:spPr>
          <a:xfrm>
            <a:off x="8046720" y="1527048"/>
            <a:ext cx="3675888" cy="4140000"/>
          </a:xfrm>
          <a:prstGeom prst="roundRect">
            <a:avLst>
              <a:gd name="adj" fmla="val 995"/>
            </a:avLst>
          </a:prstGeom>
          <a:solidFill>
            <a:srgbClr val="FFFFFF"/>
          </a:solidFill>
          <a:ln w="12700">
            <a:solidFill>
              <a:srgbClr val="C8D5DF"/>
            </a:solidFill>
            <a:prstDash val="solid"/>
          </a:ln>
        </p:spPr>
        <p:txBody>
          <a:bodyPr/>
          <a:lstStyle/>
          <a:p>
            <a:endParaRPr lang="en-GB"/>
          </a:p>
        </p:txBody>
      </p:sp>
      <p:sp>
        <p:nvSpPr>
          <p:cNvPr id="13" name="Shape 11"/>
          <p:cNvSpPr/>
          <p:nvPr/>
        </p:nvSpPr>
        <p:spPr>
          <a:xfrm>
            <a:off x="8046720" y="1527048"/>
            <a:ext cx="73152" cy="4140000"/>
          </a:xfrm>
          <a:prstGeom prst="rect">
            <a:avLst/>
          </a:prstGeom>
          <a:solidFill>
            <a:srgbClr val="00A499"/>
          </a:solidFill>
          <a:ln w="12700">
            <a:solidFill>
              <a:srgbClr val="00A499"/>
            </a:solidFill>
            <a:prstDash val="solid"/>
          </a:ln>
        </p:spPr>
        <p:txBody>
          <a:bodyPr/>
          <a:lstStyle/>
          <a:p>
            <a:endParaRPr lang="en-GB"/>
          </a:p>
        </p:txBody>
      </p:sp>
      <p:sp>
        <p:nvSpPr>
          <p:cNvPr id="14" name="Text 12"/>
          <p:cNvSpPr/>
          <p:nvPr/>
        </p:nvSpPr>
        <p:spPr>
          <a:xfrm>
            <a:off x="8247888" y="1682496"/>
            <a:ext cx="3328416" cy="292608"/>
          </a:xfrm>
          <a:prstGeom prst="rect">
            <a:avLst/>
          </a:prstGeom>
          <a:noFill/>
          <a:ln/>
        </p:spPr>
        <p:txBody>
          <a:bodyPr wrap="square" lIns="0" tIns="0" rIns="0" bIns="0" rtlCol="0" anchor="ctr"/>
          <a:lstStyle/>
          <a:p>
            <a:pPr marL="0" indent="0">
              <a:buNone/>
            </a:pPr>
            <a:r>
              <a:rPr lang="en-US" sz="1900" b="1" dirty="0"/>
              <a:t>Activity Assurance</a:t>
            </a:r>
            <a:endParaRPr lang="en-US" sz="1900" dirty="0"/>
          </a:p>
        </p:txBody>
      </p:sp>
      <p:sp>
        <p:nvSpPr>
          <p:cNvPr id="15" name="Text 13"/>
          <p:cNvSpPr/>
          <p:nvPr/>
        </p:nvSpPr>
        <p:spPr>
          <a:xfrm>
            <a:off x="8247888" y="2148840"/>
            <a:ext cx="3310128" cy="3712464"/>
          </a:xfrm>
          <a:prstGeom prst="rect">
            <a:avLst/>
          </a:prstGeom>
          <a:noFill/>
          <a:ln/>
        </p:spPr>
        <p:txBody>
          <a:bodyPr wrap="square" lIns="254" tIns="254" rIns="254" bIns="254" rtlCol="0" anchor="t"/>
          <a:lstStyle/>
          <a:p>
            <a:pPr marL="285750" indent="-285750">
              <a:buFont typeface="Arial" panose="020B0604020202020204" pitchFamily="34" charset="0"/>
              <a:buChar char="•"/>
            </a:pPr>
            <a:r>
              <a:rPr lang="en-US" sz="1400" dirty="0"/>
              <a:t>Use the required mandatory fields</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Record promptly and accurately.</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Confirm the record reaches the GP record and reporting datasets.</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Reconcile activity with the referring practice or PCL.</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Escalate missing records or rejected payments promptly.</a:t>
            </a:r>
          </a:p>
        </p:txBody>
      </p:sp>
      <p:sp>
        <p:nvSpPr>
          <p:cNvPr id="16" name="Shape 14"/>
          <p:cNvSpPr/>
          <p:nvPr/>
        </p:nvSpPr>
        <p:spPr>
          <a:xfrm>
            <a:off x="731520" y="5861304"/>
            <a:ext cx="10716768" cy="457200"/>
          </a:xfrm>
          <a:prstGeom prst="roundRect">
            <a:avLst>
              <a:gd name="adj" fmla="val 6000"/>
            </a:avLst>
          </a:prstGeom>
          <a:solidFill>
            <a:srgbClr val="8A1C13"/>
          </a:solidFill>
          <a:ln w="12700">
            <a:solidFill>
              <a:srgbClr val="8A1C13"/>
            </a:solidFill>
            <a:prstDash val="solid"/>
          </a:ln>
        </p:spPr>
        <p:txBody>
          <a:bodyPr/>
          <a:lstStyle/>
          <a:p>
            <a:endParaRPr lang="en-GB"/>
          </a:p>
        </p:txBody>
      </p:sp>
      <p:sp>
        <p:nvSpPr>
          <p:cNvPr id="17" name="Text 15"/>
          <p:cNvSpPr/>
          <p:nvPr/>
        </p:nvSpPr>
        <p:spPr>
          <a:xfrm>
            <a:off x="914400" y="5989320"/>
            <a:ext cx="10351008" cy="182880"/>
          </a:xfrm>
          <a:prstGeom prst="rect">
            <a:avLst/>
          </a:prstGeom>
          <a:noFill/>
          <a:ln/>
        </p:spPr>
        <p:txBody>
          <a:bodyPr wrap="square" lIns="0" tIns="0" rIns="0" bIns="0" rtlCol="0" anchor="ctr"/>
          <a:lstStyle/>
          <a:p>
            <a:pPr marL="0" indent="0" algn="ctr">
              <a:buNone/>
            </a:pPr>
            <a:r>
              <a:rPr lang="en-US" sz="1550" b="1" dirty="0">
                <a:solidFill>
                  <a:srgbClr val="FFFFFF"/>
                </a:solidFill>
              </a:rPr>
              <a:t>If payment or recording is unclear, stop and clarify before committing.</a:t>
            </a:r>
            <a:endParaRPr lang="en-US" sz="1550" dirty="0"/>
          </a:p>
        </p:txBody>
      </p:sp>
      <p:sp>
        <p:nvSpPr>
          <p:cNvPr id="25" name="Slide Number Placeholder 0"/>
          <p:cNvSpPr>
            <a:spLocks noGrp="1"/>
          </p:cNvSpPr>
          <p:nvPr>
            <p:ph type="sldNum" sz="quarter" idx="4294967295"/>
          </p:nvPr>
        </p:nvSpPr>
        <p:spPr>
          <a:xfrm>
            <a:off x="11722608" y="6547104"/>
            <a:ext cx="164592" cy="137160"/>
          </a:xfrm>
          <a:prstGeom prst="rect">
            <a:avLst/>
          </a:prstGeom>
          <a:extLst>
            <a:ext uri="{C572A759-6A51-4108-AA02-DFA0A04FC94B}">
              <ma14:wrappingTextBoxFlag xmlns="" xmlns:ma14="http://schemas.microsoft.com/office/mac/drawingml/2011/main" val="0"/>
            </a:ext>
          </a:extLst>
        </p:spPr>
        <p:txBody>
          <a:bodyPr/>
          <a:lstStyle>
            <a:lvl1pPr>
              <a:defRPr sz="850">
                <a:solidFill>
                  <a:srgbClr val="5B6573"/>
                </a:solidFill>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1" cy="1"/>
          <a:chOff x="0" y="0"/>
          <a:chExt cx="1" cy="1"/>
        </a:xfrm>
      </p:grpSpPr>
      <p:sp>
        <p:nvSpPr>
          <p:cNvPr id="2" name="Text 0"/>
          <p:cNvSpPr/>
          <p:nvPr/>
        </p:nvSpPr>
        <p:spPr>
          <a:xfrm>
            <a:off x="438912" y="256032"/>
            <a:ext cx="11155680" cy="365760"/>
          </a:xfrm>
          <a:prstGeom prst="rect">
            <a:avLst/>
          </a:prstGeom>
          <a:noFill/>
          <a:ln/>
        </p:spPr>
        <p:txBody>
          <a:bodyPr wrap="square" lIns="0" tIns="0" rIns="0" bIns="0" rtlCol="0" anchor="ctr"/>
          <a:lstStyle/>
          <a:p>
            <a:pPr marL="0" indent="0">
              <a:buNone/>
            </a:pPr>
            <a:r>
              <a:rPr lang="en-US" sz="2700" b="1" dirty="0">
                <a:solidFill>
                  <a:srgbClr val="12304A"/>
                </a:solidFill>
              </a:rPr>
              <a:t>Ready to deliver?</a:t>
            </a:r>
            <a:endParaRPr lang="en-US" sz="2700" dirty="0"/>
          </a:p>
        </p:txBody>
      </p:sp>
      <p:sp>
        <p:nvSpPr>
          <p:cNvPr id="3" name="Text 1"/>
          <p:cNvSpPr/>
          <p:nvPr/>
        </p:nvSpPr>
        <p:spPr>
          <a:xfrm>
            <a:off x="438912" y="920227"/>
            <a:ext cx="11064240" cy="256032"/>
          </a:xfrm>
          <a:prstGeom prst="rect">
            <a:avLst/>
          </a:prstGeom>
          <a:noFill/>
          <a:ln/>
        </p:spPr>
        <p:txBody>
          <a:bodyPr wrap="square" lIns="0" tIns="0" rIns="0" bIns="0" rtlCol="0" anchor="ctr"/>
          <a:lstStyle/>
          <a:p>
            <a:pPr marL="0" indent="0">
              <a:buNone/>
            </a:pPr>
            <a:r>
              <a:rPr lang="en-US" sz="1600" b="1" dirty="0"/>
              <a:t>A practical checklist for experienced and new providers.</a:t>
            </a:r>
          </a:p>
        </p:txBody>
      </p:sp>
      <p:sp>
        <p:nvSpPr>
          <p:cNvPr id="4" name="Shape 2"/>
          <p:cNvSpPr/>
          <p:nvPr/>
        </p:nvSpPr>
        <p:spPr>
          <a:xfrm>
            <a:off x="502920" y="1527048"/>
            <a:ext cx="3520440" cy="1481328"/>
          </a:xfrm>
          <a:prstGeom prst="roundRect">
            <a:avLst>
              <a:gd name="adj" fmla="val 2469"/>
            </a:avLst>
          </a:prstGeom>
          <a:solidFill>
            <a:srgbClr val="FFFFFF"/>
          </a:solidFill>
          <a:ln w="12700">
            <a:solidFill>
              <a:srgbClr val="C8D5DF"/>
            </a:solidFill>
            <a:prstDash val="solid"/>
          </a:ln>
        </p:spPr>
        <p:txBody>
          <a:bodyPr/>
          <a:lstStyle/>
          <a:p>
            <a:endParaRPr lang="en-GB"/>
          </a:p>
        </p:txBody>
      </p:sp>
      <p:sp>
        <p:nvSpPr>
          <p:cNvPr id="5" name="Shape 3"/>
          <p:cNvSpPr/>
          <p:nvPr/>
        </p:nvSpPr>
        <p:spPr>
          <a:xfrm>
            <a:off x="685800" y="1755648"/>
            <a:ext cx="365760" cy="365760"/>
          </a:xfrm>
          <a:prstGeom prst="ellipse">
            <a:avLst/>
          </a:prstGeom>
          <a:solidFill>
            <a:srgbClr val="005EB8"/>
          </a:solidFill>
          <a:ln w="12700">
            <a:solidFill>
              <a:srgbClr val="FFFFFF"/>
            </a:solidFill>
            <a:prstDash val="solid"/>
          </a:ln>
        </p:spPr>
        <p:txBody>
          <a:bodyPr/>
          <a:lstStyle/>
          <a:p>
            <a:endParaRPr lang="en-GB"/>
          </a:p>
        </p:txBody>
      </p:sp>
      <p:sp>
        <p:nvSpPr>
          <p:cNvPr id="6" name="Text 4"/>
          <p:cNvSpPr/>
          <p:nvPr/>
        </p:nvSpPr>
        <p:spPr>
          <a:xfrm>
            <a:off x="685800" y="1819656"/>
            <a:ext cx="365760" cy="146304"/>
          </a:xfrm>
          <a:prstGeom prst="rect">
            <a:avLst/>
          </a:prstGeom>
          <a:noFill/>
          <a:ln/>
        </p:spPr>
        <p:txBody>
          <a:bodyPr wrap="square" lIns="0" tIns="0" rIns="0" bIns="0" rtlCol="0" anchor="ctr"/>
          <a:lstStyle/>
          <a:p>
            <a:pPr marL="0" indent="0" algn="ctr">
              <a:buNone/>
            </a:pPr>
            <a:r>
              <a:rPr lang="en-US" sz="1200" b="1" dirty="0">
                <a:solidFill>
                  <a:srgbClr val="FFFFFF"/>
                </a:solidFill>
              </a:rPr>
              <a:t>✓</a:t>
            </a:r>
            <a:endParaRPr lang="en-US" sz="1200" dirty="0"/>
          </a:p>
        </p:txBody>
      </p:sp>
      <p:sp>
        <p:nvSpPr>
          <p:cNvPr id="7" name="Text 5"/>
          <p:cNvSpPr/>
          <p:nvPr/>
        </p:nvSpPr>
        <p:spPr>
          <a:xfrm>
            <a:off x="1197864" y="1764792"/>
            <a:ext cx="2468880" cy="256032"/>
          </a:xfrm>
          <a:prstGeom prst="rect">
            <a:avLst/>
          </a:prstGeom>
          <a:noFill/>
          <a:ln/>
        </p:spPr>
        <p:txBody>
          <a:bodyPr wrap="square" lIns="0" tIns="0" rIns="0" bIns="0" rtlCol="0" anchor="ctr"/>
          <a:lstStyle/>
          <a:p>
            <a:pPr marL="0" indent="0">
              <a:buNone/>
            </a:pPr>
            <a:r>
              <a:rPr lang="en-US" sz="1800" b="1" dirty="0">
                <a:solidFill>
                  <a:srgbClr val="12304A"/>
                </a:solidFill>
              </a:rPr>
              <a:t>Workforce</a:t>
            </a:r>
            <a:endParaRPr lang="en-US" sz="1800" dirty="0"/>
          </a:p>
        </p:txBody>
      </p:sp>
      <p:sp>
        <p:nvSpPr>
          <p:cNvPr id="8" name="Text 6"/>
          <p:cNvSpPr/>
          <p:nvPr/>
        </p:nvSpPr>
        <p:spPr>
          <a:xfrm>
            <a:off x="1197864" y="2167128"/>
            <a:ext cx="2514600" cy="438912"/>
          </a:xfrm>
          <a:prstGeom prst="rect">
            <a:avLst/>
          </a:prstGeom>
          <a:noFill/>
          <a:ln/>
        </p:spPr>
        <p:txBody>
          <a:bodyPr wrap="square" lIns="0" tIns="0" rIns="0" bIns="0" rtlCol="0" anchor="ctr"/>
          <a:lstStyle/>
          <a:p>
            <a:pPr marL="0" indent="0">
              <a:buNone/>
            </a:pPr>
            <a:r>
              <a:rPr lang="en-US" sz="1430" dirty="0">
                <a:solidFill>
                  <a:srgbClr val="1D2B36"/>
                </a:solidFill>
              </a:rPr>
              <a:t>Training, competence and capacity</a:t>
            </a:r>
            <a:endParaRPr lang="en-US" sz="1430" dirty="0"/>
          </a:p>
        </p:txBody>
      </p:sp>
      <p:sp>
        <p:nvSpPr>
          <p:cNvPr id="9" name="Shape 7"/>
          <p:cNvSpPr/>
          <p:nvPr/>
        </p:nvSpPr>
        <p:spPr>
          <a:xfrm>
            <a:off x="4361688" y="1527048"/>
            <a:ext cx="3520440" cy="1481328"/>
          </a:xfrm>
          <a:prstGeom prst="roundRect">
            <a:avLst>
              <a:gd name="adj" fmla="val 2469"/>
            </a:avLst>
          </a:prstGeom>
          <a:solidFill>
            <a:srgbClr val="FFFFFF"/>
          </a:solidFill>
          <a:ln w="12700">
            <a:solidFill>
              <a:srgbClr val="C8D5DF"/>
            </a:solidFill>
            <a:prstDash val="solid"/>
          </a:ln>
        </p:spPr>
        <p:txBody>
          <a:bodyPr/>
          <a:lstStyle/>
          <a:p>
            <a:endParaRPr lang="en-GB"/>
          </a:p>
        </p:txBody>
      </p:sp>
      <p:sp>
        <p:nvSpPr>
          <p:cNvPr id="10" name="Shape 8"/>
          <p:cNvSpPr/>
          <p:nvPr/>
        </p:nvSpPr>
        <p:spPr>
          <a:xfrm>
            <a:off x="4544568" y="1755648"/>
            <a:ext cx="365760" cy="365760"/>
          </a:xfrm>
          <a:prstGeom prst="ellipse">
            <a:avLst/>
          </a:prstGeom>
          <a:solidFill>
            <a:srgbClr val="00A499"/>
          </a:solidFill>
          <a:ln w="12700">
            <a:solidFill>
              <a:srgbClr val="FFFFFF"/>
            </a:solidFill>
            <a:prstDash val="solid"/>
          </a:ln>
        </p:spPr>
        <p:txBody>
          <a:bodyPr/>
          <a:lstStyle/>
          <a:p>
            <a:endParaRPr lang="en-GB"/>
          </a:p>
        </p:txBody>
      </p:sp>
      <p:sp>
        <p:nvSpPr>
          <p:cNvPr id="11" name="Text 9"/>
          <p:cNvSpPr/>
          <p:nvPr/>
        </p:nvSpPr>
        <p:spPr>
          <a:xfrm>
            <a:off x="4544568" y="1819656"/>
            <a:ext cx="365760" cy="146304"/>
          </a:xfrm>
          <a:prstGeom prst="rect">
            <a:avLst/>
          </a:prstGeom>
          <a:noFill/>
          <a:ln/>
        </p:spPr>
        <p:txBody>
          <a:bodyPr wrap="square" lIns="0" tIns="0" rIns="0" bIns="0" rtlCol="0" anchor="ctr"/>
          <a:lstStyle/>
          <a:p>
            <a:pPr marL="0" indent="0" algn="ctr">
              <a:buNone/>
            </a:pPr>
            <a:r>
              <a:rPr lang="en-US" sz="1200" b="1" dirty="0">
                <a:solidFill>
                  <a:srgbClr val="FFFFFF"/>
                </a:solidFill>
              </a:rPr>
              <a:t>✓</a:t>
            </a:r>
            <a:endParaRPr lang="en-US" sz="1200" dirty="0"/>
          </a:p>
        </p:txBody>
      </p:sp>
      <p:sp>
        <p:nvSpPr>
          <p:cNvPr id="12" name="Text 10"/>
          <p:cNvSpPr/>
          <p:nvPr/>
        </p:nvSpPr>
        <p:spPr>
          <a:xfrm>
            <a:off x="5056632" y="1764792"/>
            <a:ext cx="2468880" cy="256032"/>
          </a:xfrm>
          <a:prstGeom prst="rect">
            <a:avLst/>
          </a:prstGeom>
          <a:noFill/>
          <a:ln/>
        </p:spPr>
        <p:txBody>
          <a:bodyPr wrap="square" lIns="0" tIns="0" rIns="0" bIns="0" rtlCol="0" anchor="ctr"/>
          <a:lstStyle/>
          <a:p>
            <a:pPr marL="0" indent="0">
              <a:buNone/>
            </a:pPr>
            <a:r>
              <a:rPr lang="en-US" sz="1800" b="1" dirty="0">
                <a:solidFill>
                  <a:srgbClr val="12304A"/>
                </a:solidFill>
              </a:rPr>
              <a:t>Clinical</a:t>
            </a:r>
            <a:endParaRPr lang="en-US" sz="1800" dirty="0"/>
          </a:p>
        </p:txBody>
      </p:sp>
      <p:sp>
        <p:nvSpPr>
          <p:cNvPr id="13" name="Text 11"/>
          <p:cNvSpPr/>
          <p:nvPr/>
        </p:nvSpPr>
        <p:spPr>
          <a:xfrm>
            <a:off x="5056632" y="2167128"/>
            <a:ext cx="2514600" cy="438912"/>
          </a:xfrm>
          <a:prstGeom prst="rect">
            <a:avLst/>
          </a:prstGeom>
          <a:noFill/>
          <a:ln/>
        </p:spPr>
        <p:txBody>
          <a:bodyPr wrap="square" lIns="0" tIns="0" rIns="0" bIns="0" rtlCol="0" anchor="ctr"/>
          <a:lstStyle/>
          <a:p>
            <a:pPr marL="0" indent="0">
              <a:buNone/>
            </a:pPr>
            <a:r>
              <a:rPr lang="en-US" sz="1430" dirty="0">
                <a:solidFill>
                  <a:srgbClr val="1D2B36"/>
                </a:solidFill>
              </a:rPr>
              <a:t>Specification, eligibility and legal mechanism</a:t>
            </a:r>
            <a:endParaRPr lang="en-US" sz="1430" dirty="0"/>
          </a:p>
        </p:txBody>
      </p:sp>
      <p:sp>
        <p:nvSpPr>
          <p:cNvPr id="14" name="Shape 12"/>
          <p:cNvSpPr/>
          <p:nvPr/>
        </p:nvSpPr>
        <p:spPr>
          <a:xfrm>
            <a:off x="8220456" y="1527048"/>
            <a:ext cx="3520440" cy="1481328"/>
          </a:xfrm>
          <a:prstGeom prst="roundRect">
            <a:avLst>
              <a:gd name="adj" fmla="val 2469"/>
            </a:avLst>
          </a:prstGeom>
          <a:solidFill>
            <a:srgbClr val="FFFFFF"/>
          </a:solidFill>
          <a:ln w="12700">
            <a:solidFill>
              <a:srgbClr val="C8D5DF"/>
            </a:solidFill>
            <a:prstDash val="solid"/>
          </a:ln>
        </p:spPr>
        <p:txBody>
          <a:bodyPr/>
          <a:lstStyle/>
          <a:p>
            <a:endParaRPr lang="en-GB"/>
          </a:p>
        </p:txBody>
      </p:sp>
      <p:sp>
        <p:nvSpPr>
          <p:cNvPr id="15" name="Shape 13"/>
          <p:cNvSpPr/>
          <p:nvPr/>
        </p:nvSpPr>
        <p:spPr>
          <a:xfrm>
            <a:off x="8403336" y="1755648"/>
            <a:ext cx="365760" cy="365760"/>
          </a:xfrm>
          <a:prstGeom prst="ellipse">
            <a:avLst/>
          </a:prstGeom>
          <a:solidFill>
            <a:srgbClr val="6F42C1"/>
          </a:solidFill>
          <a:ln w="12700">
            <a:solidFill>
              <a:srgbClr val="FFFFFF"/>
            </a:solidFill>
            <a:prstDash val="solid"/>
          </a:ln>
        </p:spPr>
        <p:txBody>
          <a:bodyPr/>
          <a:lstStyle/>
          <a:p>
            <a:endParaRPr lang="en-GB"/>
          </a:p>
        </p:txBody>
      </p:sp>
      <p:sp>
        <p:nvSpPr>
          <p:cNvPr id="16" name="Text 14"/>
          <p:cNvSpPr/>
          <p:nvPr/>
        </p:nvSpPr>
        <p:spPr>
          <a:xfrm>
            <a:off x="8403336" y="1819656"/>
            <a:ext cx="365760" cy="146304"/>
          </a:xfrm>
          <a:prstGeom prst="rect">
            <a:avLst/>
          </a:prstGeom>
          <a:noFill/>
          <a:ln/>
        </p:spPr>
        <p:txBody>
          <a:bodyPr wrap="square" lIns="0" tIns="0" rIns="0" bIns="0" rtlCol="0" anchor="ctr"/>
          <a:lstStyle/>
          <a:p>
            <a:pPr marL="0" indent="0" algn="ctr">
              <a:buNone/>
            </a:pPr>
            <a:r>
              <a:rPr lang="en-US" sz="1200" b="1" dirty="0">
                <a:solidFill>
                  <a:srgbClr val="FFFFFF"/>
                </a:solidFill>
              </a:rPr>
              <a:t>✓</a:t>
            </a:r>
            <a:endParaRPr lang="en-US" sz="1200" dirty="0"/>
          </a:p>
        </p:txBody>
      </p:sp>
      <p:sp>
        <p:nvSpPr>
          <p:cNvPr id="17" name="Text 15"/>
          <p:cNvSpPr/>
          <p:nvPr/>
        </p:nvSpPr>
        <p:spPr>
          <a:xfrm>
            <a:off x="8915400" y="1764792"/>
            <a:ext cx="2468880" cy="256032"/>
          </a:xfrm>
          <a:prstGeom prst="rect">
            <a:avLst/>
          </a:prstGeom>
          <a:noFill/>
          <a:ln/>
        </p:spPr>
        <p:txBody>
          <a:bodyPr wrap="square" lIns="0" tIns="0" rIns="0" bIns="0" rtlCol="0" anchor="ctr"/>
          <a:lstStyle/>
          <a:p>
            <a:pPr marL="0" indent="0">
              <a:buNone/>
            </a:pPr>
            <a:r>
              <a:rPr lang="en-US" sz="1800" b="1" dirty="0">
                <a:solidFill>
                  <a:srgbClr val="12304A"/>
                </a:solidFill>
              </a:rPr>
              <a:t>Supply</a:t>
            </a:r>
            <a:endParaRPr lang="en-US" sz="1800" dirty="0"/>
          </a:p>
        </p:txBody>
      </p:sp>
      <p:sp>
        <p:nvSpPr>
          <p:cNvPr id="18" name="Text 16"/>
          <p:cNvSpPr/>
          <p:nvPr/>
        </p:nvSpPr>
        <p:spPr>
          <a:xfrm>
            <a:off x="8915400" y="2167128"/>
            <a:ext cx="2514600" cy="438912"/>
          </a:xfrm>
          <a:prstGeom prst="rect">
            <a:avLst/>
          </a:prstGeom>
          <a:noFill/>
          <a:ln/>
        </p:spPr>
        <p:txBody>
          <a:bodyPr wrap="square" lIns="0" tIns="0" rIns="0" bIns="0" rtlCol="0" anchor="ctr"/>
          <a:lstStyle/>
          <a:p>
            <a:pPr marL="0" indent="0">
              <a:buNone/>
            </a:pPr>
            <a:r>
              <a:rPr lang="en-US" sz="1430" dirty="0">
                <a:solidFill>
                  <a:srgbClr val="1D2B36"/>
                </a:solidFill>
              </a:rPr>
              <a:t>Ordering, stock and cold chain</a:t>
            </a:r>
            <a:endParaRPr lang="en-US" sz="1430" dirty="0"/>
          </a:p>
        </p:txBody>
      </p:sp>
      <p:sp>
        <p:nvSpPr>
          <p:cNvPr id="19" name="Shape 17"/>
          <p:cNvSpPr/>
          <p:nvPr/>
        </p:nvSpPr>
        <p:spPr>
          <a:xfrm>
            <a:off x="502920" y="3429000"/>
            <a:ext cx="3520440" cy="1481328"/>
          </a:xfrm>
          <a:prstGeom prst="roundRect">
            <a:avLst>
              <a:gd name="adj" fmla="val 2469"/>
            </a:avLst>
          </a:prstGeom>
          <a:solidFill>
            <a:srgbClr val="FFFFFF"/>
          </a:solidFill>
          <a:ln w="12700">
            <a:solidFill>
              <a:srgbClr val="C8D5DF"/>
            </a:solidFill>
            <a:prstDash val="solid"/>
          </a:ln>
        </p:spPr>
        <p:txBody>
          <a:bodyPr/>
          <a:lstStyle/>
          <a:p>
            <a:endParaRPr lang="en-GB"/>
          </a:p>
        </p:txBody>
      </p:sp>
      <p:sp>
        <p:nvSpPr>
          <p:cNvPr id="20" name="Shape 18"/>
          <p:cNvSpPr/>
          <p:nvPr/>
        </p:nvSpPr>
        <p:spPr>
          <a:xfrm>
            <a:off x="685800" y="3657600"/>
            <a:ext cx="365760" cy="365760"/>
          </a:xfrm>
          <a:prstGeom prst="ellipse">
            <a:avLst/>
          </a:prstGeom>
          <a:solidFill>
            <a:srgbClr val="007F3B"/>
          </a:solidFill>
          <a:ln w="12700">
            <a:solidFill>
              <a:srgbClr val="FFFFFF"/>
            </a:solidFill>
            <a:prstDash val="solid"/>
          </a:ln>
        </p:spPr>
        <p:txBody>
          <a:bodyPr/>
          <a:lstStyle/>
          <a:p>
            <a:endParaRPr lang="en-GB"/>
          </a:p>
        </p:txBody>
      </p:sp>
      <p:sp>
        <p:nvSpPr>
          <p:cNvPr id="21" name="Text 19"/>
          <p:cNvSpPr/>
          <p:nvPr/>
        </p:nvSpPr>
        <p:spPr>
          <a:xfrm>
            <a:off x="685800" y="3721608"/>
            <a:ext cx="365760" cy="146304"/>
          </a:xfrm>
          <a:prstGeom prst="rect">
            <a:avLst/>
          </a:prstGeom>
          <a:noFill/>
          <a:ln/>
        </p:spPr>
        <p:txBody>
          <a:bodyPr wrap="square" lIns="0" tIns="0" rIns="0" bIns="0" rtlCol="0" anchor="ctr"/>
          <a:lstStyle/>
          <a:p>
            <a:pPr marL="0" indent="0" algn="ctr">
              <a:buNone/>
            </a:pPr>
            <a:r>
              <a:rPr lang="en-US" sz="1200" b="1" dirty="0">
                <a:solidFill>
                  <a:srgbClr val="FFFFFF"/>
                </a:solidFill>
              </a:rPr>
              <a:t>✓</a:t>
            </a:r>
            <a:endParaRPr lang="en-US" sz="1200" dirty="0"/>
          </a:p>
        </p:txBody>
      </p:sp>
      <p:sp>
        <p:nvSpPr>
          <p:cNvPr id="22" name="Text 20"/>
          <p:cNvSpPr/>
          <p:nvPr/>
        </p:nvSpPr>
        <p:spPr>
          <a:xfrm>
            <a:off x="1197864" y="3712464"/>
            <a:ext cx="2468880" cy="256032"/>
          </a:xfrm>
          <a:prstGeom prst="rect">
            <a:avLst/>
          </a:prstGeom>
          <a:noFill/>
          <a:ln/>
        </p:spPr>
        <p:txBody>
          <a:bodyPr wrap="square" lIns="0" tIns="0" rIns="0" bIns="0" rtlCol="0" anchor="ctr"/>
          <a:lstStyle/>
          <a:p>
            <a:pPr marL="0" indent="0">
              <a:buNone/>
            </a:pPr>
            <a:r>
              <a:rPr lang="en-US" sz="1800" b="1" dirty="0">
                <a:solidFill>
                  <a:srgbClr val="12304A"/>
                </a:solidFill>
              </a:rPr>
              <a:t>Systems</a:t>
            </a:r>
            <a:endParaRPr lang="en-US" sz="1800" dirty="0"/>
          </a:p>
        </p:txBody>
      </p:sp>
      <p:sp>
        <p:nvSpPr>
          <p:cNvPr id="23" name="Text 21"/>
          <p:cNvSpPr/>
          <p:nvPr/>
        </p:nvSpPr>
        <p:spPr>
          <a:xfrm>
            <a:off x="1197864" y="4069080"/>
            <a:ext cx="2514600" cy="438912"/>
          </a:xfrm>
          <a:prstGeom prst="rect">
            <a:avLst/>
          </a:prstGeom>
          <a:noFill/>
          <a:ln/>
        </p:spPr>
        <p:txBody>
          <a:bodyPr wrap="square" lIns="0" tIns="0" rIns="0" bIns="0" rtlCol="0" anchor="ctr"/>
          <a:lstStyle/>
          <a:p>
            <a:pPr marL="0" indent="0">
              <a:buNone/>
            </a:pPr>
            <a:r>
              <a:rPr lang="en-US" sz="1430" dirty="0">
                <a:solidFill>
                  <a:srgbClr val="1D2B36"/>
                </a:solidFill>
              </a:rPr>
              <a:t>Booking, RAVS and reporting</a:t>
            </a:r>
            <a:endParaRPr lang="en-US" sz="1430" dirty="0"/>
          </a:p>
        </p:txBody>
      </p:sp>
      <p:sp>
        <p:nvSpPr>
          <p:cNvPr id="24" name="Shape 22"/>
          <p:cNvSpPr/>
          <p:nvPr/>
        </p:nvSpPr>
        <p:spPr>
          <a:xfrm>
            <a:off x="4361688" y="3429000"/>
            <a:ext cx="3520440" cy="1481328"/>
          </a:xfrm>
          <a:prstGeom prst="roundRect">
            <a:avLst>
              <a:gd name="adj" fmla="val 2469"/>
            </a:avLst>
          </a:prstGeom>
          <a:solidFill>
            <a:srgbClr val="FFFFFF"/>
          </a:solidFill>
          <a:ln w="12700">
            <a:solidFill>
              <a:srgbClr val="C8D5DF"/>
            </a:solidFill>
            <a:prstDash val="solid"/>
          </a:ln>
        </p:spPr>
        <p:txBody>
          <a:bodyPr/>
          <a:lstStyle/>
          <a:p>
            <a:endParaRPr lang="en-GB"/>
          </a:p>
        </p:txBody>
      </p:sp>
      <p:sp>
        <p:nvSpPr>
          <p:cNvPr id="25" name="Shape 23"/>
          <p:cNvSpPr/>
          <p:nvPr/>
        </p:nvSpPr>
        <p:spPr>
          <a:xfrm>
            <a:off x="4544568" y="3657600"/>
            <a:ext cx="365760" cy="365760"/>
          </a:xfrm>
          <a:prstGeom prst="ellipse">
            <a:avLst/>
          </a:prstGeom>
          <a:solidFill>
            <a:srgbClr val="F59E0B"/>
          </a:solidFill>
          <a:ln w="12700">
            <a:solidFill>
              <a:srgbClr val="FFFFFF"/>
            </a:solidFill>
            <a:prstDash val="solid"/>
          </a:ln>
        </p:spPr>
        <p:txBody>
          <a:bodyPr/>
          <a:lstStyle/>
          <a:p>
            <a:endParaRPr lang="en-GB"/>
          </a:p>
        </p:txBody>
      </p:sp>
      <p:sp>
        <p:nvSpPr>
          <p:cNvPr id="26" name="Text 24"/>
          <p:cNvSpPr/>
          <p:nvPr/>
        </p:nvSpPr>
        <p:spPr>
          <a:xfrm>
            <a:off x="4544568" y="3721608"/>
            <a:ext cx="365760" cy="146304"/>
          </a:xfrm>
          <a:prstGeom prst="rect">
            <a:avLst/>
          </a:prstGeom>
          <a:noFill/>
          <a:ln/>
        </p:spPr>
        <p:txBody>
          <a:bodyPr wrap="square" lIns="0" tIns="0" rIns="0" bIns="0" rtlCol="0" anchor="ctr"/>
          <a:lstStyle/>
          <a:p>
            <a:pPr marL="0" indent="0" algn="ctr">
              <a:buNone/>
            </a:pPr>
            <a:r>
              <a:rPr lang="en-US" sz="1200" b="1" dirty="0">
                <a:solidFill>
                  <a:srgbClr val="FFFFFF"/>
                </a:solidFill>
              </a:rPr>
              <a:t>✓</a:t>
            </a:r>
            <a:endParaRPr lang="en-US" sz="1200" dirty="0"/>
          </a:p>
        </p:txBody>
      </p:sp>
      <p:sp>
        <p:nvSpPr>
          <p:cNvPr id="27" name="Text 25"/>
          <p:cNvSpPr/>
          <p:nvPr/>
        </p:nvSpPr>
        <p:spPr>
          <a:xfrm>
            <a:off x="5056632" y="3712464"/>
            <a:ext cx="2468880" cy="256032"/>
          </a:xfrm>
          <a:prstGeom prst="rect">
            <a:avLst/>
          </a:prstGeom>
          <a:noFill/>
          <a:ln/>
        </p:spPr>
        <p:txBody>
          <a:bodyPr wrap="square" lIns="0" tIns="0" rIns="0" bIns="0" rtlCol="0" anchor="ctr"/>
          <a:lstStyle/>
          <a:p>
            <a:pPr marL="0" indent="0">
              <a:buNone/>
            </a:pPr>
            <a:r>
              <a:rPr lang="en-US" sz="1800" b="1" dirty="0">
                <a:solidFill>
                  <a:srgbClr val="12304A"/>
                </a:solidFill>
              </a:rPr>
              <a:t>Children</a:t>
            </a:r>
            <a:endParaRPr lang="en-US" sz="1800" dirty="0"/>
          </a:p>
        </p:txBody>
      </p:sp>
      <p:sp>
        <p:nvSpPr>
          <p:cNvPr id="28" name="Text 26"/>
          <p:cNvSpPr/>
          <p:nvPr/>
        </p:nvSpPr>
        <p:spPr>
          <a:xfrm>
            <a:off x="5056632" y="4069080"/>
            <a:ext cx="2514600" cy="438912"/>
          </a:xfrm>
          <a:prstGeom prst="rect">
            <a:avLst/>
          </a:prstGeom>
          <a:noFill/>
          <a:ln/>
        </p:spPr>
        <p:txBody>
          <a:bodyPr wrap="square" lIns="0" tIns="0" rIns="0" bIns="0" rtlCol="0" anchor="ctr"/>
          <a:lstStyle/>
          <a:p>
            <a:pPr marL="0" indent="0">
              <a:buNone/>
            </a:pPr>
            <a:r>
              <a:rPr lang="en-US" sz="1430" dirty="0">
                <a:solidFill>
                  <a:srgbClr val="1D2B36"/>
                </a:solidFill>
              </a:rPr>
              <a:t>Consent, safeguarding and suitable environment</a:t>
            </a:r>
            <a:endParaRPr lang="en-US" sz="1430" dirty="0"/>
          </a:p>
        </p:txBody>
      </p:sp>
      <p:sp>
        <p:nvSpPr>
          <p:cNvPr id="29" name="Shape 27"/>
          <p:cNvSpPr/>
          <p:nvPr/>
        </p:nvSpPr>
        <p:spPr>
          <a:xfrm>
            <a:off x="8220456" y="3429000"/>
            <a:ext cx="3520440" cy="1481328"/>
          </a:xfrm>
          <a:prstGeom prst="roundRect">
            <a:avLst>
              <a:gd name="adj" fmla="val 2469"/>
            </a:avLst>
          </a:prstGeom>
          <a:solidFill>
            <a:srgbClr val="FFFFFF"/>
          </a:solidFill>
          <a:ln w="12700">
            <a:solidFill>
              <a:srgbClr val="C8D5DF"/>
            </a:solidFill>
            <a:prstDash val="solid"/>
          </a:ln>
        </p:spPr>
        <p:txBody>
          <a:bodyPr/>
          <a:lstStyle/>
          <a:p>
            <a:endParaRPr lang="en-GB"/>
          </a:p>
        </p:txBody>
      </p:sp>
      <p:sp>
        <p:nvSpPr>
          <p:cNvPr id="30" name="Shape 28"/>
          <p:cNvSpPr/>
          <p:nvPr/>
        </p:nvSpPr>
        <p:spPr>
          <a:xfrm>
            <a:off x="8403336" y="3657600"/>
            <a:ext cx="365760" cy="365760"/>
          </a:xfrm>
          <a:prstGeom prst="ellipse">
            <a:avLst/>
          </a:prstGeom>
          <a:solidFill>
            <a:srgbClr val="005EB8"/>
          </a:solidFill>
          <a:ln w="12700">
            <a:solidFill>
              <a:srgbClr val="FFFFFF"/>
            </a:solidFill>
            <a:prstDash val="solid"/>
          </a:ln>
        </p:spPr>
        <p:txBody>
          <a:bodyPr/>
          <a:lstStyle/>
          <a:p>
            <a:endParaRPr lang="en-GB"/>
          </a:p>
        </p:txBody>
      </p:sp>
      <p:sp>
        <p:nvSpPr>
          <p:cNvPr id="31" name="Text 29"/>
          <p:cNvSpPr/>
          <p:nvPr/>
        </p:nvSpPr>
        <p:spPr>
          <a:xfrm>
            <a:off x="8403336" y="3721608"/>
            <a:ext cx="365760" cy="146304"/>
          </a:xfrm>
          <a:prstGeom prst="rect">
            <a:avLst/>
          </a:prstGeom>
          <a:noFill/>
          <a:ln/>
        </p:spPr>
        <p:txBody>
          <a:bodyPr wrap="square" lIns="0" tIns="0" rIns="0" bIns="0" rtlCol="0" anchor="ctr"/>
          <a:lstStyle/>
          <a:p>
            <a:pPr marL="0" indent="0" algn="ctr">
              <a:buNone/>
            </a:pPr>
            <a:r>
              <a:rPr lang="en-US" sz="1200" b="1" dirty="0">
                <a:solidFill>
                  <a:srgbClr val="FFFFFF"/>
                </a:solidFill>
              </a:rPr>
              <a:t>✓</a:t>
            </a:r>
            <a:endParaRPr lang="en-US" sz="1200" dirty="0"/>
          </a:p>
        </p:txBody>
      </p:sp>
      <p:sp>
        <p:nvSpPr>
          <p:cNvPr id="32" name="Text 30"/>
          <p:cNvSpPr/>
          <p:nvPr/>
        </p:nvSpPr>
        <p:spPr>
          <a:xfrm>
            <a:off x="8915400" y="3721608"/>
            <a:ext cx="2468880" cy="256032"/>
          </a:xfrm>
          <a:prstGeom prst="rect">
            <a:avLst/>
          </a:prstGeom>
          <a:noFill/>
          <a:ln/>
        </p:spPr>
        <p:txBody>
          <a:bodyPr wrap="square" lIns="0" tIns="0" rIns="0" bIns="0" rtlCol="0" anchor="ctr"/>
          <a:lstStyle/>
          <a:p>
            <a:pPr marL="0" indent="0">
              <a:buNone/>
            </a:pPr>
            <a:r>
              <a:rPr lang="en-US" sz="1800" b="1" dirty="0">
                <a:solidFill>
                  <a:srgbClr val="12304A"/>
                </a:solidFill>
              </a:rPr>
              <a:t>Communications</a:t>
            </a:r>
            <a:endParaRPr lang="en-US" sz="1800" dirty="0"/>
          </a:p>
        </p:txBody>
      </p:sp>
      <p:sp>
        <p:nvSpPr>
          <p:cNvPr id="33" name="Text 31"/>
          <p:cNvSpPr/>
          <p:nvPr/>
        </p:nvSpPr>
        <p:spPr>
          <a:xfrm>
            <a:off x="8915400" y="4069080"/>
            <a:ext cx="2514600" cy="438912"/>
          </a:xfrm>
          <a:prstGeom prst="rect">
            <a:avLst/>
          </a:prstGeom>
          <a:noFill/>
          <a:ln/>
        </p:spPr>
        <p:txBody>
          <a:bodyPr wrap="square" lIns="0" tIns="0" rIns="0" bIns="0" rtlCol="0" anchor="ctr"/>
          <a:lstStyle/>
          <a:p>
            <a:pPr marL="0" indent="0">
              <a:buNone/>
            </a:pPr>
            <a:r>
              <a:rPr lang="en-US" sz="1430" dirty="0">
                <a:solidFill>
                  <a:srgbClr val="1D2B36"/>
                </a:solidFill>
              </a:rPr>
              <a:t>Clear, accessible patient information</a:t>
            </a:r>
            <a:endParaRPr lang="en-US" sz="1430" dirty="0"/>
          </a:p>
        </p:txBody>
      </p:sp>
      <p:sp>
        <p:nvSpPr>
          <p:cNvPr id="34" name="Shape 32"/>
          <p:cNvSpPr/>
          <p:nvPr/>
        </p:nvSpPr>
        <p:spPr>
          <a:xfrm>
            <a:off x="731520" y="5385816"/>
            <a:ext cx="10716768" cy="457200"/>
          </a:xfrm>
          <a:prstGeom prst="roundRect">
            <a:avLst>
              <a:gd name="adj" fmla="val 6000"/>
            </a:avLst>
          </a:prstGeom>
          <a:solidFill>
            <a:srgbClr val="12304A"/>
          </a:solidFill>
          <a:ln w="12700">
            <a:solidFill>
              <a:srgbClr val="12304A"/>
            </a:solidFill>
            <a:prstDash val="solid"/>
          </a:ln>
        </p:spPr>
        <p:txBody>
          <a:bodyPr/>
          <a:lstStyle/>
          <a:p>
            <a:endParaRPr lang="en-GB"/>
          </a:p>
        </p:txBody>
      </p:sp>
      <p:sp>
        <p:nvSpPr>
          <p:cNvPr id="35" name="Text 33"/>
          <p:cNvSpPr/>
          <p:nvPr/>
        </p:nvSpPr>
        <p:spPr>
          <a:xfrm>
            <a:off x="914400" y="5513832"/>
            <a:ext cx="10351008" cy="182880"/>
          </a:xfrm>
          <a:prstGeom prst="rect">
            <a:avLst/>
          </a:prstGeom>
          <a:noFill/>
          <a:ln/>
        </p:spPr>
        <p:txBody>
          <a:bodyPr wrap="square" lIns="0" tIns="0" rIns="0" bIns="0" rtlCol="0" anchor="ctr"/>
          <a:lstStyle/>
          <a:p>
            <a:pPr marL="0" indent="0" algn="ctr">
              <a:buNone/>
            </a:pPr>
            <a:r>
              <a:rPr lang="en-US" sz="1550" b="1" dirty="0">
                <a:solidFill>
                  <a:srgbClr val="FFFFFF"/>
                </a:solidFill>
              </a:rPr>
              <a:t>Any gap? Raise it early so support can be coordinated.</a:t>
            </a:r>
            <a:endParaRPr lang="en-US" sz="1550" dirty="0"/>
          </a:p>
        </p:txBody>
      </p:sp>
      <p:sp>
        <p:nvSpPr>
          <p:cNvPr id="36" name="Slide Number Placeholder 0"/>
          <p:cNvSpPr>
            <a:spLocks noGrp="1"/>
          </p:cNvSpPr>
          <p:nvPr>
            <p:ph type="sldNum" sz="quarter" idx="4294967295"/>
          </p:nvPr>
        </p:nvSpPr>
        <p:spPr>
          <a:xfrm>
            <a:off x="11722608" y="6547104"/>
            <a:ext cx="164592" cy="137160"/>
          </a:xfrm>
          <a:prstGeom prst="rect">
            <a:avLst/>
          </a:prstGeom>
          <a:extLst>
            <a:ext uri="{C572A759-6A51-4108-AA02-DFA0A04FC94B}">
              <ma14:wrappingTextBoxFlag xmlns="" xmlns:ma14="http://schemas.microsoft.com/office/mac/drawingml/2011/main" val="0"/>
            </a:ext>
          </a:extLst>
        </p:spPr>
        <p:txBody>
          <a:bodyPr/>
          <a:lstStyle>
            <a:lvl1pPr>
              <a:defRPr sz="850">
                <a:solidFill>
                  <a:srgbClr val="5B6573"/>
                </a:solidFill>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1" cy="1"/>
          <a:chOff x="0" y="0"/>
          <a:chExt cx="1" cy="1"/>
        </a:xfrm>
      </p:grpSpPr>
      <p:sp>
        <p:nvSpPr>
          <p:cNvPr id="2" name="Text 0"/>
          <p:cNvSpPr/>
          <p:nvPr/>
        </p:nvSpPr>
        <p:spPr>
          <a:xfrm>
            <a:off x="438912" y="256032"/>
            <a:ext cx="11155680" cy="365760"/>
          </a:xfrm>
          <a:prstGeom prst="rect">
            <a:avLst/>
          </a:prstGeom>
          <a:noFill/>
          <a:ln/>
        </p:spPr>
        <p:txBody>
          <a:bodyPr wrap="square" lIns="0" tIns="0" rIns="0" bIns="0" rtlCol="0" anchor="ctr"/>
          <a:lstStyle/>
          <a:p>
            <a:pPr marL="0" indent="0">
              <a:buNone/>
            </a:pPr>
            <a:r>
              <a:rPr lang="en-US" sz="2700" b="1" dirty="0">
                <a:solidFill>
                  <a:srgbClr val="12304A"/>
                </a:solidFill>
              </a:rPr>
              <a:t>Childhood flu through community pharmacy</a:t>
            </a:r>
            <a:endParaRPr lang="en-US" sz="2700" dirty="0"/>
          </a:p>
        </p:txBody>
      </p:sp>
      <p:sp>
        <p:nvSpPr>
          <p:cNvPr id="3" name="Text 1"/>
          <p:cNvSpPr/>
          <p:nvPr/>
        </p:nvSpPr>
        <p:spPr>
          <a:xfrm>
            <a:off x="438912" y="928296"/>
            <a:ext cx="11064240" cy="256032"/>
          </a:xfrm>
          <a:prstGeom prst="rect">
            <a:avLst/>
          </a:prstGeom>
          <a:noFill/>
          <a:ln/>
        </p:spPr>
        <p:txBody>
          <a:bodyPr wrap="square" lIns="0" tIns="0" rIns="0" bIns="0" rtlCol="0" anchor="ctr"/>
          <a:lstStyle/>
          <a:p>
            <a:pPr marL="0" indent="0">
              <a:buNone/>
            </a:pPr>
            <a:r>
              <a:rPr lang="en-US" sz="1600" b="1" dirty="0"/>
              <a:t>Eligibility, dates and the pharmacy opportunity.</a:t>
            </a:r>
          </a:p>
        </p:txBody>
      </p:sp>
      <p:sp>
        <p:nvSpPr>
          <p:cNvPr id="4" name="Shape 2"/>
          <p:cNvSpPr/>
          <p:nvPr/>
        </p:nvSpPr>
        <p:spPr>
          <a:xfrm>
            <a:off x="1156716" y="2199400"/>
            <a:ext cx="9829800" cy="1"/>
          </a:xfrm>
          <a:prstGeom prst="line">
            <a:avLst/>
          </a:prstGeom>
          <a:noFill/>
          <a:ln w="38100">
            <a:solidFill>
              <a:srgbClr val="C8D5DF"/>
            </a:solidFill>
            <a:prstDash val="solid"/>
          </a:ln>
        </p:spPr>
        <p:txBody>
          <a:bodyPr/>
          <a:lstStyle/>
          <a:p>
            <a:endParaRPr lang="en-GB"/>
          </a:p>
        </p:txBody>
      </p:sp>
      <p:sp>
        <p:nvSpPr>
          <p:cNvPr id="5" name="Shape 3"/>
          <p:cNvSpPr/>
          <p:nvPr/>
        </p:nvSpPr>
        <p:spPr>
          <a:xfrm>
            <a:off x="1879092" y="2089672"/>
            <a:ext cx="219456" cy="219456"/>
          </a:xfrm>
          <a:prstGeom prst="ellipse">
            <a:avLst/>
          </a:prstGeom>
          <a:solidFill>
            <a:srgbClr val="005EB8"/>
          </a:solidFill>
          <a:ln w="12700">
            <a:solidFill>
              <a:srgbClr val="FFFFFF"/>
            </a:solidFill>
            <a:prstDash val="solid"/>
          </a:ln>
        </p:spPr>
        <p:txBody>
          <a:bodyPr/>
          <a:lstStyle/>
          <a:p>
            <a:endParaRPr lang="en-GB"/>
          </a:p>
        </p:txBody>
      </p:sp>
      <p:sp>
        <p:nvSpPr>
          <p:cNvPr id="6" name="Text 4"/>
          <p:cNvSpPr/>
          <p:nvPr/>
        </p:nvSpPr>
        <p:spPr>
          <a:xfrm>
            <a:off x="886968" y="1454075"/>
            <a:ext cx="2194560" cy="256032"/>
          </a:xfrm>
          <a:prstGeom prst="rect">
            <a:avLst/>
          </a:prstGeom>
          <a:noFill/>
          <a:ln/>
        </p:spPr>
        <p:txBody>
          <a:bodyPr wrap="square" lIns="0" tIns="0" rIns="0" bIns="0" rtlCol="0" anchor="ctr"/>
          <a:lstStyle/>
          <a:p>
            <a:pPr marL="0" indent="0" algn="ctr">
              <a:buNone/>
            </a:pPr>
            <a:r>
              <a:rPr lang="en-US" sz="1700" b="1" dirty="0">
                <a:solidFill>
                  <a:srgbClr val="005EB8"/>
                </a:solidFill>
              </a:rPr>
              <a:t>1 October 2026</a:t>
            </a:r>
            <a:endParaRPr lang="en-US" sz="1700" dirty="0"/>
          </a:p>
        </p:txBody>
      </p:sp>
      <p:sp>
        <p:nvSpPr>
          <p:cNvPr id="7" name="Shape 5"/>
          <p:cNvSpPr/>
          <p:nvPr/>
        </p:nvSpPr>
        <p:spPr>
          <a:xfrm>
            <a:off x="5966460" y="2089672"/>
            <a:ext cx="219456" cy="219456"/>
          </a:xfrm>
          <a:prstGeom prst="ellipse">
            <a:avLst/>
          </a:prstGeom>
          <a:solidFill>
            <a:srgbClr val="00A499"/>
          </a:solidFill>
          <a:ln w="12700">
            <a:solidFill>
              <a:srgbClr val="FFFFFF"/>
            </a:solidFill>
            <a:prstDash val="solid"/>
          </a:ln>
        </p:spPr>
        <p:txBody>
          <a:bodyPr/>
          <a:lstStyle/>
          <a:p>
            <a:endParaRPr lang="en-GB"/>
          </a:p>
        </p:txBody>
      </p:sp>
      <p:sp>
        <p:nvSpPr>
          <p:cNvPr id="8" name="Text 6"/>
          <p:cNvSpPr/>
          <p:nvPr/>
        </p:nvSpPr>
        <p:spPr>
          <a:xfrm>
            <a:off x="4974336" y="1454075"/>
            <a:ext cx="2194560" cy="256032"/>
          </a:xfrm>
          <a:prstGeom prst="rect">
            <a:avLst/>
          </a:prstGeom>
          <a:noFill/>
          <a:ln/>
        </p:spPr>
        <p:txBody>
          <a:bodyPr wrap="square" lIns="0" tIns="0" rIns="0" bIns="0" rtlCol="0" anchor="ctr"/>
          <a:lstStyle/>
          <a:p>
            <a:pPr marL="0" indent="0" algn="ctr">
              <a:buNone/>
            </a:pPr>
            <a:r>
              <a:rPr lang="en-US" sz="1700" b="1" dirty="0">
                <a:solidFill>
                  <a:srgbClr val="00A499"/>
                </a:solidFill>
              </a:rPr>
              <a:t>1 December 2026</a:t>
            </a:r>
            <a:endParaRPr lang="en-US" sz="1700" dirty="0"/>
          </a:p>
        </p:txBody>
      </p:sp>
      <p:sp>
        <p:nvSpPr>
          <p:cNvPr id="9" name="Shape 7"/>
          <p:cNvSpPr/>
          <p:nvPr/>
        </p:nvSpPr>
        <p:spPr>
          <a:xfrm>
            <a:off x="9962388" y="2089672"/>
            <a:ext cx="219456" cy="219456"/>
          </a:xfrm>
          <a:prstGeom prst="ellipse">
            <a:avLst/>
          </a:prstGeom>
          <a:solidFill>
            <a:srgbClr val="007F3B"/>
          </a:solidFill>
          <a:ln w="12700">
            <a:solidFill>
              <a:srgbClr val="FFFFFF"/>
            </a:solidFill>
            <a:prstDash val="solid"/>
          </a:ln>
        </p:spPr>
        <p:txBody>
          <a:bodyPr/>
          <a:lstStyle/>
          <a:p>
            <a:endParaRPr lang="en-GB"/>
          </a:p>
        </p:txBody>
      </p:sp>
      <p:sp>
        <p:nvSpPr>
          <p:cNvPr id="10" name="Text 8"/>
          <p:cNvSpPr/>
          <p:nvPr/>
        </p:nvSpPr>
        <p:spPr>
          <a:xfrm>
            <a:off x="8970264" y="1454075"/>
            <a:ext cx="2194560" cy="256032"/>
          </a:xfrm>
          <a:prstGeom prst="rect">
            <a:avLst/>
          </a:prstGeom>
          <a:noFill/>
          <a:ln/>
        </p:spPr>
        <p:txBody>
          <a:bodyPr wrap="square" lIns="0" tIns="0" rIns="0" bIns="0" rtlCol="0" anchor="ctr"/>
          <a:lstStyle/>
          <a:p>
            <a:pPr marL="0" indent="0" algn="ctr">
              <a:buNone/>
            </a:pPr>
            <a:r>
              <a:rPr lang="en-US" sz="1700" b="1" dirty="0">
                <a:solidFill>
                  <a:srgbClr val="007F3B"/>
                </a:solidFill>
              </a:rPr>
              <a:t>31 March 2027</a:t>
            </a:r>
            <a:endParaRPr lang="en-US" sz="1700" dirty="0"/>
          </a:p>
        </p:txBody>
      </p:sp>
      <p:sp>
        <p:nvSpPr>
          <p:cNvPr id="11" name="Shape 9"/>
          <p:cNvSpPr/>
          <p:nvPr/>
        </p:nvSpPr>
        <p:spPr>
          <a:xfrm>
            <a:off x="489204" y="2482864"/>
            <a:ext cx="3703320" cy="2971800"/>
          </a:xfrm>
          <a:prstGeom prst="roundRect">
            <a:avLst>
              <a:gd name="adj" fmla="val 1231"/>
            </a:avLst>
          </a:prstGeom>
          <a:solidFill>
            <a:srgbClr val="FFFFFF"/>
          </a:solidFill>
          <a:ln w="12700">
            <a:solidFill>
              <a:srgbClr val="C8D5DF"/>
            </a:solidFill>
            <a:prstDash val="solid"/>
          </a:ln>
        </p:spPr>
        <p:txBody>
          <a:bodyPr/>
          <a:lstStyle/>
          <a:p>
            <a:endParaRPr lang="en-GB"/>
          </a:p>
        </p:txBody>
      </p:sp>
      <p:sp>
        <p:nvSpPr>
          <p:cNvPr id="12" name="Shape 10"/>
          <p:cNvSpPr/>
          <p:nvPr/>
        </p:nvSpPr>
        <p:spPr>
          <a:xfrm>
            <a:off x="489204" y="2482864"/>
            <a:ext cx="73152" cy="2971800"/>
          </a:xfrm>
          <a:prstGeom prst="rect">
            <a:avLst/>
          </a:prstGeom>
          <a:solidFill>
            <a:srgbClr val="005EB8"/>
          </a:solidFill>
          <a:ln w="12700">
            <a:solidFill>
              <a:srgbClr val="005EB8"/>
            </a:solidFill>
            <a:prstDash val="solid"/>
          </a:ln>
        </p:spPr>
        <p:txBody>
          <a:bodyPr/>
          <a:lstStyle/>
          <a:p>
            <a:endParaRPr lang="en-GB"/>
          </a:p>
        </p:txBody>
      </p:sp>
      <p:sp>
        <p:nvSpPr>
          <p:cNvPr id="13" name="Text 11"/>
          <p:cNvSpPr/>
          <p:nvPr/>
        </p:nvSpPr>
        <p:spPr>
          <a:xfrm>
            <a:off x="690372" y="2638312"/>
            <a:ext cx="3355848" cy="292608"/>
          </a:xfrm>
          <a:prstGeom prst="rect">
            <a:avLst/>
          </a:prstGeom>
          <a:noFill/>
          <a:ln/>
        </p:spPr>
        <p:txBody>
          <a:bodyPr wrap="square" lIns="0" tIns="0" rIns="0" bIns="0" rtlCol="0" anchor="ctr"/>
          <a:lstStyle/>
          <a:p>
            <a:pPr marL="0" indent="0">
              <a:buNone/>
            </a:pPr>
            <a:r>
              <a:rPr lang="en-US" sz="1900" b="1" dirty="0">
                <a:solidFill>
                  <a:srgbClr val="12304A"/>
                </a:solidFill>
              </a:rPr>
              <a:t>From 1</a:t>
            </a:r>
            <a:r>
              <a:rPr lang="en-US" sz="1900" b="1" baseline="30000" dirty="0">
                <a:solidFill>
                  <a:srgbClr val="12304A"/>
                </a:solidFill>
              </a:rPr>
              <a:t>st</a:t>
            </a:r>
            <a:r>
              <a:rPr lang="en-US" sz="1900" b="1" dirty="0">
                <a:solidFill>
                  <a:srgbClr val="12304A"/>
                </a:solidFill>
              </a:rPr>
              <a:t> October</a:t>
            </a:r>
            <a:endParaRPr lang="en-US" sz="1900" dirty="0"/>
          </a:p>
        </p:txBody>
      </p:sp>
      <p:sp>
        <p:nvSpPr>
          <p:cNvPr id="14" name="Text 12"/>
          <p:cNvSpPr/>
          <p:nvPr/>
        </p:nvSpPr>
        <p:spPr>
          <a:xfrm>
            <a:off x="690372" y="3104656"/>
            <a:ext cx="3337560" cy="2203704"/>
          </a:xfrm>
          <a:prstGeom prst="rect">
            <a:avLst/>
          </a:prstGeom>
          <a:noFill/>
          <a:ln/>
        </p:spPr>
        <p:txBody>
          <a:bodyPr wrap="square" lIns="254" tIns="254" rIns="254" bIns="254" rtlCol="0" anchor="t"/>
          <a:lstStyle/>
          <a:p>
            <a:pPr marL="285750" indent="-285750">
              <a:buFont typeface="Arial" panose="020B0604020202020204" pitchFamily="34" charset="0"/>
              <a:buChar char="•"/>
            </a:pPr>
            <a:r>
              <a:rPr lang="en-US" sz="1400" dirty="0">
                <a:solidFill>
                  <a:srgbClr val="1D2B36"/>
                </a:solidFill>
              </a:rPr>
              <a:t>Children aged 2 or 3 on 31</a:t>
            </a:r>
            <a:r>
              <a:rPr lang="en-US" sz="1400" baseline="30000" dirty="0">
                <a:solidFill>
                  <a:srgbClr val="1D2B36"/>
                </a:solidFill>
              </a:rPr>
              <a:t>st</a:t>
            </a:r>
            <a:r>
              <a:rPr lang="en-US" sz="1400" dirty="0">
                <a:solidFill>
                  <a:srgbClr val="1D2B36"/>
                </a:solidFill>
              </a:rPr>
              <a:t> August 2026</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solidFill>
                  <a:srgbClr val="1D2B36"/>
                </a:solidFill>
              </a:rPr>
              <a:t>Eligible children aged 2 to 17 in specified risk groups</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solidFill>
                  <a:srgbClr val="1D2B36"/>
                </a:solidFill>
              </a:rPr>
              <a:t>People experiencing homelessness aged 16 or 17, as specified in the service</a:t>
            </a:r>
            <a:endParaRPr lang="en-US" sz="1400" dirty="0"/>
          </a:p>
        </p:txBody>
      </p:sp>
      <p:sp>
        <p:nvSpPr>
          <p:cNvPr id="15" name="Shape 13"/>
          <p:cNvSpPr/>
          <p:nvPr/>
        </p:nvSpPr>
        <p:spPr>
          <a:xfrm>
            <a:off x="4329684" y="2482864"/>
            <a:ext cx="3703320" cy="2971800"/>
          </a:xfrm>
          <a:prstGeom prst="roundRect">
            <a:avLst>
              <a:gd name="adj" fmla="val 1231"/>
            </a:avLst>
          </a:prstGeom>
          <a:solidFill>
            <a:srgbClr val="FFFFFF"/>
          </a:solidFill>
          <a:ln w="12700">
            <a:solidFill>
              <a:srgbClr val="C8D5DF"/>
            </a:solidFill>
            <a:prstDash val="solid"/>
          </a:ln>
        </p:spPr>
        <p:txBody>
          <a:bodyPr/>
          <a:lstStyle/>
          <a:p>
            <a:endParaRPr lang="en-GB"/>
          </a:p>
        </p:txBody>
      </p:sp>
      <p:sp>
        <p:nvSpPr>
          <p:cNvPr id="16" name="Shape 14"/>
          <p:cNvSpPr/>
          <p:nvPr/>
        </p:nvSpPr>
        <p:spPr>
          <a:xfrm>
            <a:off x="4329684" y="2482864"/>
            <a:ext cx="73152" cy="2971800"/>
          </a:xfrm>
          <a:prstGeom prst="rect">
            <a:avLst/>
          </a:prstGeom>
          <a:solidFill>
            <a:srgbClr val="00A499"/>
          </a:solidFill>
          <a:ln w="12700">
            <a:solidFill>
              <a:srgbClr val="00A499"/>
            </a:solidFill>
            <a:prstDash val="solid"/>
          </a:ln>
        </p:spPr>
        <p:txBody>
          <a:bodyPr/>
          <a:lstStyle/>
          <a:p>
            <a:endParaRPr lang="en-GB"/>
          </a:p>
        </p:txBody>
      </p:sp>
      <p:sp>
        <p:nvSpPr>
          <p:cNvPr id="17" name="Text 15"/>
          <p:cNvSpPr/>
          <p:nvPr/>
        </p:nvSpPr>
        <p:spPr>
          <a:xfrm>
            <a:off x="4530852" y="2638312"/>
            <a:ext cx="3355848" cy="292608"/>
          </a:xfrm>
          <a:prstGeom prst="rect">
            <a:avLst/>
          </a:prstGeom>
          <a:noFill/>
          <a:ln/>
        </p:spPr>
        <p:txBody>
          <a:bodyPr wrap="square" lIns="0" tIns="0" rIns="0" bIns="0" rtlCol="0" anchor="ctr"/>
          <a:lstStyle/>
          <a:p>
            <a:pPr marL="0" indent="0">
              <a:buNone/>
            </a:pPr>
            <a:r>
              <a:rPr lang="en-US" sz="1900" b="1" dirty="0">
                <a:solidFill>
                  <a:srgbClr val="12304A"/>
                </a:solidFill>
              </a:rPr>
              <a:t>From 1</a:t>
            </a:r>
            <a:r>
              <a:rPr lang="en-US" sz="1900" b="1" baseline="30000" dirty="0">
                <a:solidFill>
                  <a:srgbClr val="12304A"/>
                </a:solidFill>
              </a:rPr>
              <a:t>st</a:t>
            </a:r>
            <a:r>
              <a:rPr lang="en-US" sz="1900" b="1" dirty="0">
                <a:solidFill>
                  <a:srgbClr val="12304A"/>
                </a:solidFill>
              </a:rPr>
              <a:t> December</a:t>
            </a:r>
            <a:endParaRPr lang="en-US" sz="1900" dirty="0"/>
          </a:p>
        </p:txBody>
      </p:sp>
      <p:sp>
        <p:nvSpPr>
          <p:cNvPr id="18" name="Text 16"/>
          <p:cNvSpPr/>
          <p:nvPr/>
        </p:nvSpPr>
        <p:spPr>
          <a:xfrm>
            <a:off x="4530852" y="3104656"/>
            <a:ext cx="3337560" cy="2203704"/>
          </a:xfrm>
          <a:prstGeom prst="rect">
            <a:avLst/>
          </a:prstGeom>
          <a:noFill/>
          <a:ln/>
        </p:spPr>
        <p:txBody>
          <a:bodyPr wrap="square" lIns="254" tIns="254" rIns="254" bIns="254" rtlCol="0" anchor="t"/>
          <a:lstStyle/>
          <a:p>
            <a:pPr marL="285750" indent="-285750">
              <a:buFont typeface="Arial" panose="020B0604020202020204" pitchFamily="34" charset="0"/>
              <a:buChar char="•"/>
            </a:pPr>
            <a:r>
              <a:rPr lang="en-US" sz="1400" dirty="0">
                <a:solidFill>
                  <a:srgbClr val="1D2B36"/>
                </a:solidFill>
              </a:rPr>
              <a:t>Reception to Year 11 catch-up</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solidFill>
                  <a:srgbClr val="1D2B36"/>
                </a:solidFill>
              </a:rPr>
              <a:t>For children who missed vaccination through the school programme</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solidFill>
                  <a:srgbClr val="1D2B36"/>
                </a:solidFill>
              </a:rPr>
              <a:t>Additional route alongside SAIS</a:t>
            </a:r>
            <a:endParaRPr lang="en-US" sz="1400" dirty="0"/>
          </a:p>
        </p:txBody>
      </p:sp>
      <p:sp>
        <p:nvSpPr>
          <p:cNvPr id="19" name="Shape 17"/>
          <p:cNvSpPr/>
          <p:nvPr/>
        </p:nvSpPr>
        <p:spPr>
          <a:xfrm>
            <a:off x="8170164" y="2482864"/>
            <a:ext cx="3566160" cy="2971800"/>
          </a:xfrm>
          <a:prstGeom prst="roundRect">
            <a:avLst>
              <a:gd name="adj" fmla="val 1231"/>
            </a:avLst>
          </a:prstGeom>
          <a:solidFill>
            <a:srgbClr val="FFFFFF"/>
          </a:solidFill>
          <a:ln w="12700">
            <a:solidFill>
              <a:srgbClr val="C8D5DF"/>
            </a:solidFill>
            <a:prstDash val="solid"/>
          </a:ln>
        </p:spPr>
        <p:txBody>
          <a:bodyPr/>
          <a:lstStyle/>
          <a:p>
            <a:endParaRPr lang="en-GB"/>
          </a:p>
        </p:txBody>
      </p:sp>
      <p:sp>
        <p:nvSpPr>
          <p:cNvPr id="20" name="Shape 18"/>
          <p:cNvSpPr/>
          <p:nvPr/>
        </p:nvSpPr>
        <p:spPr>
          <a:xfrm>
            <a:off x="8170164" y="2482864"/>
            <a:ext cx="73152" cy="2971800"/>
          </a:xfrm>
          <a:prstGeom prst="rect">
            <a:avLst/>
          </a:prstGeom>
          <a:solidFill>
            <a:srgbClr val="007F3B"/>
          </a:solidFill>
          <a:ln w="12700">
            <a:solidFill>
              <a:srgbClr val="007F3B"/>
            </a:solidFill>
            <a:prstDash val="solid"/>
          </a:ln>
        </p:spPr>
        <p:txBody>
          <a:bodyPr/>
          <a:lstStyle/>
          <a:p>
            <a:endParaRPr lang="en-GB"/>
          </a:p>
        </p:txBody>
      </p:sp>
      <p:sp>
        <p:nvSpPr>
          <p:cNvPr id="21" name="Text 19"/>
          <p:cNvSpPr/>
          <p:nvPr/>
        </p:nvSpPr>
        <p:spPr>
          <a:xfrm>
            <a:off x="8371332" y="2638312"/>
            <a:ext cx="3218688" cy="292608"/>
          </a:xfrm>
          <a:prstGeom prst="rect">
            <a:avLst/>
          </a:prstGeom>
          <a:noFill/>
          <a:ln/>
        </p:spPr>
        <p:txBody>
          <a:bodyPr wrap="square" lIns="0" tIns="0" rIns="0" bIns="0" rtlCol="0" anchor="ctr"/>
          <a:lstStyle/>
          <a:p>
            <a:pPr marL="0" indent="0">
              <a:buNone/>
            </a:pPr>
            <a:r>
              <a:rPr lang="en-US" sz="1900" b="1" dirty="0">
                <a:solidFill>
                  <a:srgbClr val="12304A"/>
                </a:solidFill>
              </a:rPr>
              <a:t>Service period</a:t>
            </a:r>
            <a:endParaRPr lang="en-US" sz="1900" dirty="0"/>
          </a:p>
        </p:txBody>
      </p:sp>
      <p:sp>
        <p:nvSpPr>
          <p:cNvPr id="22" name="Text 20"/>
          <p:cNvSpPr/>
          <p:nvPr/>
        </p:nvSpPr>
        <p:spPr>
          <a:xfrm>
            <a:off x="8371332" y="3104656"/>
            <a:ext cx="3200400" cy="2203704"/>
          </a:xfrm>
          <a:prstGeom prst="rect">
            <a:avLst/>
          </a:prstGeom>
          <a:noFill/>
          <a:ln/>
        </p:spPr>
        <p:txBody>
          <a:bodyPr wrap="square" lIns="254" tIns="254" rIns="254" bIns="254" rtlCol="0" anchor="t"/>
          <a:lstStyle/>
          <a:p>
            <a:pPr marL="285750" indent="-285750">
              <a:buFont typeface="Arial" panose="020B0604020202020204" pitchFamily="34" charset="0"/>
              <a:buChar char="•"/>
            </a:pPr>
            <a:r>
              <a:rPr lang="en-US" sz="1400" dirty="0">
                <a:solidFill>
                  <a:srgbClr val="1D2B36"/>
                </a:solidFill>
              </a:rPr>
              <a:t>Advanced Service ends 31</a:t>
            </a:r>
            <a:r>
              <a:rPr lang="en-US" sz="1400" baseline="30000" dirty="0">
                <a:solidFill>
                  <a:srgbClr val="1D2B36"/>
                </a:solidFill>
              </a:rPr>
              <a:t>st</a:t>
            </a:r>
            <a:r>
              <a:rPr lang="en-US" sz="1400" dirty="0">
                <a:solidFill>
                  <a:srgbClr val="1D2B36"/>
                </a:solidFill>
              </a:rPr>
              <a:t> March 2027</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solidFill>
                  <a:srgbClr val="1D2B36"/>
                </a:solidFill>
              </a:rPr>
              <a:t>Prepare for increased family enquiries</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solidFill>
                  <a:srgbClr val="1D2B36"/>
                </a:solidFill>
              </a:rPr>
              <a:t>Keep appointments and communications visible</a:t>
            </a:r>
            <a:endParaRPr lang="en-US" sz="1400" dirty="0"/>
          </a:p>
        </p:txBody>
      </p:sp>
      <p:sp>
        <p:nvSpPr>
          <p:cNvPr id="23" name="Shape 21"/>
          <p:cNvSpPr/>
          <p:nvPr/>
        </p:nvSpPr>
        <p:spPr>
          <a:xfrm>
            <a:off x="809790" y="5659597"/>
            <a:ext cx="10680627" cy="594360"/>
          </a:xfrm>
          <a:prstGeom prst="roundRect">
            <a:avLst>
              <a:gd name="adj" fmla="val 4615"/>
            </a:avLst>
          </a:prstGeom>
          <a:solidFill>
            <a:srgbClr val="FFF4CE"/>
          </a:solidFill>
          <a:ln w="12700">
            <a:solidFill>
              <a:srgbClr val="FFB81C"/>
            </a:solidFill>
            <a:prstDash val="solid"/>
          </a:ln>
        </p:spPr>
        <p:txBody>
          <a:bodyPr/>
          <a:lstStyle/>
          <a:p>
            <a:endParaRPr lang="en-GB"/>
          </a:p>
        </p:txBody>
      </p:sp>
      <p:sp>
        <p:nvSpPr>
          <p:cNvPr id="24" name="Text 22"/>
          <p:cNvSpPr/>
          <p:nvPr/>
        </p:nvSpPr>
        <p:spPr>
          <a:xfrm>
            <a:off x="1033272" y="5842477"/>
            <a:ext cx="10229088" cy="219456"/>
          </a:xfrm>
          <a:prstGeom prst="rect">
            <a:avLst/>
          </a:prstGeom>
          <a:noFill/>
          <a:ln/>
        </p:spPr>
        <p:txBody>
          <a:bodyPr wrap="square" lIns="0" tIns="0" rIns="0" bIns="0" rtlCol="0" anchor="ctr"/>
          <a:lstStyle/>
          <a:p>
            <a:pPr marL="0" indent="0" algn="ctr">
              <a:buNone/>
            </a:pPr>
            <a:r>
              <a:rPr lang="en-US" sz="1450" b="1" dirty="0">
                <a:solidFill>
                  <a:srgbClr val="664D03"/>
                </a:solidFill>
              </a:rPr>
              <a:t>Not included in this pharmacy service: children aged 6 months to under 2 years in clinical risk groups. Use the appropriate GP-led route.</a:t>
            </a:r>
            <a:endParaRPr lang="en-US" sz="1450" dirty="0"/>
          </a:p>
        </p:txBody>
      </p:sp>
      <p:sp>
        <p:nvSpPr>
          <p:cNvPr id="25" name="Slide Number Placeholder 0"/>
          <p:cNvSpPr>
            <a:spLocks noGrp="1"/>
          </p:cNvSpPr>
          <p:nvPr>
            <p:ph type="sldNum" sz="quarter" idx="4294967295"/>
          </p:nvPr>
        </p:nvSpPr>
        <p:spPr>
          <a:xfrm>
            <a:off x="11722608" y="6547104"/>
            <a:ext cx="164592" cy="137160"/>
          </a:xfrm>
          <a:prstGeom prst="rect">
            <a:avLst/>
          </a:prstGeom>
          <a:extLst>
            <a:ext uri="{C572A759-6A51-4108-AA02-DFA0A04FC94B}">
              <ma14:wrappingTextBoxFlag xmlns="" xmlns:ma14="http://schemas.microsoft.com/office/mac/drawingml/2011/main" val="0"/>
            </a:ext>
          </a:extLst>
        </p:spPr>
        <p:txBody>
          <a:bodyPr/>
          <a:lstStyle>
            <a:lvl1pPr>
              <a:defRPr sz="850">
                <a:solidFill>
                  <a:srgbClr val="5B6573"/>
                </a:solidFill>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1" cy="1"/>
          <a:chOff x="0" y="0"/>
          <a:chExt cx="1" cy="1"/>
        </a:xfrm>
      </p:grpSpPr>
      <p:sp>
        <p:nvSpPr>
          <p:cNvPr id="2" name="Text 0"/>
          <p:cNvSpPr/>
          <p:nvPr/>
        </p:nvSpPr>
        <p:spPr>
          <a:xfrm>
            <a:off x="438912" y="256032"/>
            <a:ext cx="11155680" cy="365760"/>
          </a:xfrm>
          <a:prstGeom prst="rect">
            <a:avLst/>
          </a:prstGeom>
          <a:noFill/>
          <a:ln/>
        </p:spPr>
        <p:txBody>
          <a:bodyPr wrap="square" lIns="0" tIns="0" rIns="0" bIns="0" rtlCol="0" anchor="ctr"/>
          <a:lstStyle/>
          <a:p>
            <a:pPr marL="0" indent="0">
              <a:buNone/>
            </a:pPr>
            <a:r>
              <a:rPr lang="en-US" sz="2700" b="1" dirty="0">
                <a:solidFill>
                  <a:srgbClr val="12304A"/>
                </a:solidFill>
              </a:rPr>
              <a:t>MenB vaccination offer</a:t>
            </a:r>
            <a:endParaRPr lang="en-US" sz="2700" dirty="0"/>
          </a:p>
        </p:txBody>
      </p:sp>
      <p:sp>
        <p:nvSpPr>
          <p:cNvPr id="3" name="Text 1"/>
          <p:cNvSpPr/>
          <p:nvPr/>
        </p:nvSpPr>
        <p:spPr>
          <a:xfrm>
            <a:off x="438912" y="987824"/>
            <a:ext cx="11064240" cy="256032"/>
          </a:xfrm>
          <a:prstGeom prst="rect">
            <a:avLst/>
          </a:prstGeom>
          <a:noFill/>
          <a:ln/>
        </p:spPr>
        <p:txBody>
          <a:bodyPr wrap="square" lIns="0" tIns="0" rIns="0" bIns="0" rtlCol="0" anchor="ctr"/>
          <a:lstStyle/>
          <a:p>
            <a:pPr marL="0" indent="0">
              <a:buNone/>
            </a:pPr>
            <a:r>
              <a:rPr lang="en-US" sz="1600" b="1" dirty="0"/>
              <a:t>Time-limited 2026/27 opportunity for eligible young people.</a:t>
            </a:r>
          </a:p>
        </p:txBody>
      </p:sp>
      <p:sp>
        <p:nvSpPr>
          <p:cNvPr id="4" name="Shape 2"/>
          <p:cNvSpPr/>
          <p:nvPr/>
        </p:nvSpPr>
        <p:spPr>
          <a:xfrm>
            <a:off x="457200" y="1803832"/>
            <a:ext cx="5760720" cy="3600000"/>
          </a:xfrm>
          <a:prstGeom prst="roundRect">
            <a:avLst>
              <a:gd name="adj" fmla="val 813"/>
            </a:avLst>
          </a:prstGeom>
          <a:solidFill>
            <a:srgbClr val="FFFFFF"/>
          </a:solidFill>
          <a:ln w="12700">
            <a:solidFill>
              <a:srgbClr val="C8D5DF"/>
            </a:solidFill>
            <a:prstDash val="solid"/>
          </a:ln>
        </p:spPr>
        <p:txBody>
          <a:bodyPr/>
          <a:lstStyle/>
          <a:p>
            <a:endParaRPr lang="en-GB"/>
          </a:p>
        </p:txBody>
      </p:sp>
      <p:sp>
        <p:nvSpPr>
          <p:cNvPr id="5" name="Shape 3"/>
          <p:cNvSpPr/>
          <p:nvPr/>
        </p:nvSpPr>
        <p:spPr>
          <a:xfrm>
            <a:off x="457200" y="1803832"/>
            <a:ext cx="73152" cy="3600000"/>
          </a:xfrm>
          <a:prstGeom prst="rect">
            <a:avLst/>
          </a:prstGeom>
          <a:solidFill>
            <a:srgbClr val="6F42C1"/>
          </a:solidFill>
          <a:ln w="12700">
            <a:solidFill>
              <a:srgbClr val="6F42C1"/>
            </a:solidFill>
            <a:prstDash val="solid"/>
          </a:ln>
        </p:spPr>
        <p:txBody>
          <a:bodyPr/>
          <a:lstStyle/>
          <a:p>
            <a:endParaRPr lang="en-GB"/>
          </a:p>
        </p:txBody>
      </p:sp>
      <p:sp>
        <p:nvSpPr>
          <p:cNvPr id="6" name="Text 4"/>
          <p:cNvSpPr/>
          <p:nvPr/>
        </p:nvSpPr>
        <p:spPr>
          <a:xfrm>
            <a:off x="658368" y="1959280"/>
            <a:ext cx="5413248" cy="292608"/>
          </a:xfrm>
          <a:prstGeom prst="rect">
            <a:avLst/>
          </a:prstGeom>
          <a:noFill/>
          <a:ln/>
        </p:spPr>
        <p:txBody>
          <a:bodyPr wrap="square" lIns="0" tIns="0" rIns="0" bIns="0" rtlCol="0" anchor="ctr"/>
          <a:lstStyle/>
          <a:p>
            <a:pPr marL="0" indent="0">
              <a:buNone/>
            </a:pPr>
            <a:r>
              <a:rPr lang="en-US" sz="1900" b="1" dirty="0">
                <a:solidFill>
                  <a:srgbClr val="12304A"/>
                </a:solidFill>
              </a:rPr>
              <a:t>Who is eligible</a:t>
            </a:r>
            <a:endParaRPr lang="en-US" sz="1900" dirty="0"/>
          </a:p>
        </p:txBody>
      </p:sp>
      <p:sp>
        <p:nvSpPr>
          <p:cNvPr id="7" name="Text 5"/>
          <p:cNvSpPr/>
          <p:nvPr/>
        </p:nvSpPr>
        <p:spPr>
          <a:xfrm>
            <a:off x="658368" y="2425624"/>
            <a:ext cx="5394960" cy="3730752"/>
          </a:xfrm>
          <a:prstGeom prst="rect">
            <a:avLst/>
          </a:prstGeom>
          <a:noFill/>
          <a:ln/>
        </p:spPr>
        <p:txBody>
          <a:bodyPr wrap="square" lIns="254" tIns="254" rIns="254" bIns="254" rtlCol="0" anchor="t"/>
          <a:lstStyle/>
          <a:p>
            <a:pPr marL="285750" indent="-285750">
              <a:buFont typeface="Arial" panose="020B0604020202020204" pitchFamily="34" charset="0"/>
              <a:buChar char="•"/>
            </a:pPr>
            <a:r>
              <a:rPr lang="en-US" sz="1500" dirty="0">
                <a:solidFill>
                  <a:srgbClr val="1D2B36"/>
                </a:solidFill>
              </a:rPr>
              <a:t>Born 1</a:t>
            </a:r>
            <a:r>
              <a:rPr lang="en-US" sz="1500" baseline="30000" dirty="0">
                <a:solidFill>
                  <a:srgbClr val="1D2B36"/>
                </a:solidFill>
              </a:rPr>
              <a:t>st</a:t>
            </a:r>
            <a:r>
              <a:rPr lang="en-US" sz="1500" dirty="0">
                <a:solidFill>
                  <a:srgbClr val="1D2B36"/>
                </a:solidFill>
              </a:rPr>
              <a:t> September </a:t>
            </a:r>
            <a:r>
              <a:rPr lang="en-US" sz="1400" dirty="0">
                <a:solidFill>
                  <a:srgbClr val="1D2B36"/>
                </a:solidFill>
              </a:rPr>
              <a:t>2007 to 31</a:t>
            </a:r>
            <a:r>
              <a:rPr lang="en-US" sz="1400" baseline="30000" dirty="0">
                <a:solidFill>
                  <a:srgbClr val="1D2B36"/>
                </a:solidFill>
              </a:rPr>
              <a:t>st</a:t>
            </a:r>
            <a:r>
              <a:rPr lang="en-US" sz="1400" dirty="0">
                <a:solidFill>
                  <a:srgbClr val="1D2B36"/>
                </a:solidFill>
              </a:rPr>
              <a:t> August 2008</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solidFill>
                  <a:srgbClr val="1D2B36"/>
                </a:solidFill>
              </a:rPr>
              <a:t>Born on or after 21</a:t>
            </a:r>
            <a:r>
              <a:rPr lang="en-US" sz="1400" baseline="30000" dirty="0">
                <a:solidFill>
                  <a:srgbClr val="1D2B36"/>
                </a:solidFill>
              </a:rPr>
              <a:t>st</a:t>
            </a:r>
            <a:r>
              <a:rPr lang="en-US" sz="1400" dirty="0">
                <a:solidFill>
                  <a:srgbClr val="1D2B36"/>
                </a:solidFill>
              </a:rPr>
              <a:t> July 2001 and starting university for the first time in autumn 2026</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solidFill>
                  <a:srgbClr val="1D2B36"/>
                </a:solidFill>
              </a:rPr>
              <a:t>Born on or after 21</a:t>
            </a:r>
            <a:r>
              <a:rPr lang="en-US" sz="1400" baseline="30000" dirty="0">
                <a:solidFill>
                  <a:srgbClr val="1D2B36"/>
                </a:solidFill>
              </a:rPr>
              <a:t>st</a:t>
            </a:r>
            <a:r>
              <a:rPr lang="en-US" sz="1400" dirty="0">
                <a:solidFill>
                  <a:srgbClr val="1D2B36"/>
                </a:solidFill>
              </a:rPr>
              <a:t> July 2001 and entering an eligible residential further education setting for the first time in autumn 2026</a:t>
            </a:r>
            <a:endParaRPr lang="en-US" sz="1400" dirty="0"/>
          </a:p>
        </p:txBody>
      </p:sp>
      <p:sp>
        <p:nvSpPr>
          <p:cNvPr id="8" name="Shape 6"/>
          <p:cNvSpPr/>
          <p:nvPr/>
        </p:nvSpPr>
        <p:spPr>
          <a:xfrm>
            <a:off x="6419088" y="1803832"/>
            <a:ext cx="5303520" cy="3600000"/>
          </a:xfrm>
          <a:prstGeom prst="roundRect">
            <a:avLst>
              <a:gd name="adj" fmla="val 813"/>
            </a:avLst>
          </a:prstGeom>
          <a:solidFill>
            <a:srgbClr val="FFFFFF"/>
          </a:solidFill>
          <a:ln w="12700">
            <a:solidFill>
              <a:srgbClr val="C8D5DF"/>
            </a:solidFill>
            <a:prstDash val="solid"/>
          </a:ln>
        </p:spPr>
        <p:txBody>
          <a:bodyPr/>
          <a:lstStyle/>
          <a:p>
            <a:endParaRPr lang="en-GB"/>
          </a:p>
        </p:txBody>
      </p:sp>
      <p:sp>
        <p:nvSpPr>
          <p:cNvPr id="9" name="Shape 7"/>
          <p:cNvSpPr/>
          <p:nvPr/>
        </p:nvSpPr>
        <p:spPr>
          <a:xfrm>
            <a:off x="6419088" y="1803832"/>
            <a:ext cx="73152" cy="3600000"/>
          </a:xfrm>
          <a:prstGeom prst="rect">
            <a:avLst/>
          </a:prstGeom>
          <a:solidFill>
            <a:srgbClr val="00A499"/>
          </a:solidFill>
          <a:ln w="12700">
            <a:solidFill>
              <a:srgbClr val="00A499"/>
            </a:solidFill>
            <a:prstDash val="solid"/>
          </a:ln>
        </p:spPr>
        <p:txBody>
          <a:bodyPr/>
          <a:lstStyle/>
          <a:p>
            <a:endParaRPr lang="en-GB"/>
          </a:p>
        </p:txBody>
      </p:sp>
      <p:sp>
        <p:nvSpPr>
          <p:cNvPr id="10" name="Text 8"/>
          <p:cNvSpPr/>
          <p:nvPr/>
        </p:nvSpPr>
        <p:spPr>
          <a:xfrm>
            <a:off x="6620256" y="1959280"/>
            <a:ext cx="4956048" cy="292608"/>
          </a:xfrm>
          <a:prstGeom prst="rect">
            <a:avLst/>
          </a:prstGeom>
          <a:noFill/>
          <a:ln/>
        </p:spPr>
        <p:txBody>
          <a:bodyPr wrap="square" lIns="0" tIns="0" rIns="0" bIns="0" rtlCol="0" anchor="ctr"/>
          <a:lstStyle/>
          <a:p>
            <a:pPr marL="0" indent="0">
              <a:buNone/>
            </a:pPr>
            <a:r>
              <a:rPr lang="en-US" sz="1900" b="1" dirty="0">
                <a:solidFill>
                  <a:srgbClr val="12304A"/>
                </a:solidFill>
              </a:rPr>
              <a:t>Delivery essentials</a:t>
            </a:r>
            <a:endParaRPr lang="en-US" sz="1900" dirty="0"/>
          </a:p>
        </p:txBody>
      </p:sp>
      <p:sp>
        <p:nvSpPr>
          <p:cNvPr id="11" name="Text 9"/>
          <p:cNvSpPr/>
          <p:nvPr/>
        </p:nvSpPr>
        <p:spPr>
          <a:xfrm>
            <a:off x="6620256" y="2425624"/>
            <a:ext cx="4937760" cy="3730752"/>
          </a:xfrm>
          <a:prstGeom prst="rect">
            <a:avLst/>
          </a:prstGeom>
          <a:noFill/>
          <a:ln/>
        </p:spPr>
        <p:txBody>
          <a:bodyPr wrap="square" lIns="254" tIns="254" rIns="254" bIns="254" rtlCol="0" anchor="t"/>
          <a:lstStyle/>
          <a:p>
            <a:pPr marL="285750" indent="-285750">
              <a:buFont typeface="Arial" panose="020B0604020202020204" pitchFamily="34" charset="0"/>
              <a:buChar char="•"/>
            </a:pPr>
            <a:r>
              <a:rPr lang="en-US" sz="1500" dirty="0">
                <a:solidFill>
                  <a:srgbClr val="1D2B36"/>
                </a:solidFill>
              </a:rPr>
              <a:t>Two doses, at least 28 days apart</a:t>
            </a:r>
          </a:p>
          <a:p>
            <a:pPr marL="285750" indent="-285750">
              <a:buFont typeface="Arial" panose="020B0604020202020204" pitchFamily="34" charset="0"/>
              <a:buChar char="•"/>
            </a:pPr>
            <a:endParaRPr lang="en-US" sz="1500" dirty="0"/>
          </a:p>
          <a:p>
            <a:pPr marL="285750" indent="-285750">
              <a:buFont typeface="Arial" panose="020B0604020202020204" pitchFamily="34" charset="0"/>
              <a:buChar char="•"/>
            </a:pPr>
            <a:r>
              <a:rPr lang="en-US" sz="1500" dirty="0">
                <a:solidFill>
                  <a:srgbClr val="1D2B36"/>
                </a:solidFill>
              </a:rPr>
              <a:t>Check eligibility and required evidence</a:t>
            </a:r>
          </a:p>
          <a:p>
            <a:pPr marL="285750" indent="-285750">
              <a:buFont typeface="Arial" panose="020B0604020202020204" pitchFamily="34" charset="0"/>
              <a:buChar char="•"/>
            </a:pPr>
            <a:endParaRPr lang="en-US" sz="1500" dirty="0"/>
          </a:p>
          <a:p>
            <a:pPr marL="285750" indent="-285750">
              <a:buFont typeface="Arial" panose="020B0604020202020204" pitchFamily="34" charset="0"/>
              <a:buChar char="•"/>
            </a:pPr>
            <a:r>
              <a:rPr lang="en-US" sz="1500" dirty="0">
                <a:solidFill>
                  <a:srgbClr val="1D2B36"/>
                </a:solidFill>
              </a:rPr>
              <a:t>Use the applicable authorised clinical legal mechanism</a:t>
            </a:r>
            <a:endParaRPr lang="en-US" sz="1500" dirty="0"/>
          </a:p>
          <a:p>
            <a:pPr marL="285750" indent="-285750">
              <a:buFont typeface="Arial" panose="020B0604020202020204" pitchFamily="34" charset="0"/>
              <a:buChar char="•"/>
            </a:pPr>
            <a:endParaRPr lang="en-US" sz="1500" dirty="0">
              <a:solidFill>
                <a:srgbClr val="1D2B36"/>
              </a:solidFill>
            </a:endParaRPr>
          </a:p>
          <a:p>
            <a:pPr marL="285750" indent="-285750">
              <a:buFont typeface="Arial" panose="020B0604020202020204" pitchFamily="34" charset="0"/>
              <a:buChar char="•"/>
            </a:pPr>
            <a:r>
              <a:rPr lang="en-US" sz="1500" dirty="0">
                <a:solidFill>
                  <a:srgbClr val="1D2B36"/>
                </a:solidFill>
              </a:rPr>
              <a:t>Support completion of both doses</a:t>
            </a:r>
          </a:p>
          <a:p>
            <a:pPr marL="285750" indent="-285750">
              <a:buFont typeface="Arial" panose="020B0604020202020204" pitchFamily="34" charset="0"/>
              <a:buChar char="•"/>
            </a:pPr>
            <a:endParaRPr lang="en-US" sz="1500" dirty="0"/>
          </a:p>
          <a:p>
            <a:pPr marL="285750" indent="-285750">
              <a:buFont typeface="Arial" panose="020B0604020202020204" pitchFamily="34" charset="0"/>
              <a:buChar char="•"/>
            </a:pPr>
            <a:r>
              <a:rPr lang="en-US" sz="1500" dirty="0">
                <a:solidFill>
                  <a:srgbClr val="1D2B36"/>
                </a:solidFill>
              </a:rPr>
              <a:t>Raise stock, booking or dose-completion issues early</a:t>
            </a:r>
            <a:endParaRPr lang="en-US" sz="1500" dirty="0"/>
          </a:p>
        </p:txBody>
      </p:sp>
      <p:sp>
        <p:nvSpPr>
          <p:cNvPr id="12" name="Shape 10"/>
          <p:cNvSpPr/>
          <p:nvPr/>
        </p:nvSpPr>
        <p:spPr>
          <a:xfrm>
            <a:off x="731520" y="5897880"/>
            <a:ext cx="10716768" cy="457200"/>
          </a:xfrm>
          <a:prstGeom prst="roundRect">
            <a:avLst>
              <a:gd name="adj" fmla="val 6000"/>
            </a:avLst>
          </a:prstGeom>
          <a:solidFill>
            <a:srgbClr val="12304A"/>
          </a:solidFill>
          <a:ln w="12700">
            <a:solidFill>
              <a:srgbClr val="12304A"/>
            </a:solidFill>
            <a:prstDash val="solid"/>
          </a:ln>
        </p:spPr>
        <p:txBody>
          <a:bodyPr/>
          <a:lstStyle/>
          <a:p>
            <a:endParaRPr lang="en-GB"/>
          </a:p>
        </p:txBody>
      </p:sp>
      <p:sp>
        <p:nvSpPr>
          <p:cNvPr id="13" name="Text 11"/>
          <p:cNvSpPr/>
          <p:nvPr/>
        </p:nvSpPr>
        <p:spPr>
          <a:xfrm>
            <a:off x="914400" y="6025896"/>
            <a:ext cx="10351008" cy="182880"/>
          </a:xfrm>
          <a:prstGeom prst="rect">
            <a:avLst/>
          </a:prstGeom>
          <a:noFill/>
          <a:ln/>
        </p:spPr>
        <p:txBody>
          <a:bodyPr wrap="square" lIns="0" tIns="0" rIns="0" bIns="0" rtlCol="0" anchor="ctr"/>
          <a:lstStyle/>
          <a:p>
            <a:pPr marL="0" indent="0" algn="ctr">
              <a:buNone/>
            </a:pPr>
            <a:r>
              <a:rPr lang="en-US" sz="1550" b="1" dirty="0">
                <a:solidFill>
                  <a:srgbClr val="FFFFFF"/>
                </a:solidFill>
              </a:rPr>
              <a:t>Time-limited offer: not routinely available to all young adults.</a:t>
            </a:r>
            <a:endParaRPr lang="en-US" sz="1550" dirty="0"/>
          </a:p>
        </p:txBody>
      </p:sp>
      <p:sp>
        <p:nvSpPr>
          <p:cNvPr id="25" name="Slide Number Placeholder 0"/>
          <p:cNvSpPr>
            <a:spLocks noGrp="1"/>
          </p:cNvSpPr>
          <p:nvPr>
            <p:ph type="sldNum" sz="quarter" idx="4294967295"/>
          </p:nvPr>
        </p:nvSpPr>
        <p:spPr>
          <a:xfrm>
            <a:off x="11722608" y="6547104"/>
            <a:ext cx="164592" cy="137160"/>
          </a:xfrm>
          <a:prstGeom prst="rect">
            <a:avLst/>
          </a:prstGeom>
          <a:extLst>
            <a:ext uri="{C572A759-6A51-4108-AA02-DFA0A04FC94B}">
              <ma14:wrappingTextBoxFlag xmlns="" xmlns:ma14="http://schemas.microsoft.com/office/mac/drawingml/2011/main" val="0"/>
            </a:ext>
          </a:extLst>
        </p:spPr>
        <p:txBody>
          <a:bodyPr/>
          <a:lstStyle>
            <a:lvl1pPr>
              <a:defRPr sz="850">
                <a:solidFill>
                  <a:srgbClr val="5B6573"/>
                </a:solidFill>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1" cy="1"/>
          <a:chOff x="0" y="0"/>
          <a:chExt cx="1" cy="1"/>
        </a:xfrm>
      </p:grpSpPr>
      <p:sp>
        <p:nvSpPr>
          <p:cNvPr id="2" name="Text 0"/>
          <p:cNvSpPr/>
          <p:nvPr/>
        </p:nvSpPr>
        <p:spPr>
          <a:xfrm>
            <a:off x="438912" y="256032"/>
            <a:ext cx="11155680" cy="365760"/>
          </a:xfrm>
          <a:prstGeom prst="rect">
            <a:avLst/>
          </a:prstGeom>
          <a:noFill/>
          <a:ln/>
        </p:spPr>
        <p:txBody>
          <a:bodyPr wrap="square" lIns="0" tIns="0" rIns="0" bIns="0" rtlCol="0" anchor="ctr"/>
          <a:lstStyle/>
          <a:p>
            <a:pPr marL="0" indent="0">
              <a:buNone/>
            </a:pPr>
            <a:r>
              <a:rPr lang="en-US" sz="2700" b="1" dirty="0">
                <a:solidFill>
                  <a:srgbClr val="12304A"/>
                </a:solidFill>
              </a:rPr>
              <a:t>Looking ahead: Spring 2027</a:t>
            </a:r>
            <a:endParaRPr lang="en-US" sz="2700" dirty="0"/>
          </a:p>
        </p:txBody>
      </p:sp>
      <p:sp>
        <p:nvSpPr>
          <p:cNvPr id="3" name="Text 1"/>
          <p:cNvSpPr/>
          <p:nvPr/>
        </p:nvSpPr>
        <p:spPr>
          <a:xfrm>
            <a:off x="457200" y="924620"/>
            <a:ext cx="11064240" cy="256032"/>
          </a:xfrm>
          <a:prstGeom prst="rect">
            <a:avLst/>
          </a:prstGeom>
          <a:noFill/>
          <a:ln/>
        </p:spPr>
        <p:txBody>
          <a:bodyPr wrap="square" lIns="0" tIns="0" rIns="0" bIns="0" rtlCol="0" anchor="ctr"/>
          <a:lstStyle/>
          <a:p>
            <a:pPr marL="0" indent="0">
              <a:buNone/>
            </a:pPr>
            <a:r>
              <a:rPr lang="en-US" sz="1600" b="1" dirty="0"/>
              <a:t>Prepare now, act when the formal expression-of-interest process opens.</a:t>
            </a:r>
          </a:p>
        </p:txBody>
      </p:sp>
      <p:sp>
        <p:nvSpPr>
          <p:cNvPr id="4" name="Shape 2"/>
          <p:cNvSpPr/>
          <p:nvPr/>
        </p:nvSpPr>
        <p:spPr>
          <a:xfrm>
            <a:off x="457200" y="1708852"/>
            <a:ext cx="5440680" cy="3600000"/>
          </a:xfrm>
          <a:prstGeom prst="roundRect">
            <a:avLst>
              <a:gd name="adj" fmla="val 837"/>
            </a:avLst>
          </a:prstGeom>
          <a:solidFill>
            <a:srgbClr val="FFFFFF"/>
          </a:solidFill>
          <a:ln w="12700">
            <a:solidFill>
              <a:srgbClr val="C8D5DF"/>
            </a:solidFill>
            <a:prstDash val="solid"/>
          </a:ln>
        </p:spPr>
        <p:txBody>
          <a:bodyPr/>
          <a:lstStyle/>
          <a:p>
            <a:endParaRPr lang="en-GB"/>
          </a:p>
        </p:txBody>
      </p:sp>
      <p:sp>
        <p:nvSpPr>
          <p:cNvPr id="5" name="Shape 3"/>
          <p:cNvSpPr/>
          <p:nvPr/>
        </p:nvSpPr>
        <p:spPr>
          <a:xfrm>
            <a:off x="457200" y="1708852"/>
            <a:ext cx="73152" cy="3600000"/>
          </a:xfrm>
          <a:prstGeom prst="rect">
            <a:avLst/>
          </a:prstGeom>
          <a:solidFill>
            <a:srgbClr val="F59E0B"/>
          </a:solidFill>
          <a:ln w="12700">
            <a:solidFill>
              <a:srgbClr val="F59E0B"/>
            </a:solidFill>
            <a:prstDash val="solid"/>
          </a:ln>
        </p:spPr>
        <p:txBody>
          <a:bodyPr/>
          <a:lstStyle/>
          <a:p>
            <a:endParaRPr lang="en-GB"/>
          </a:p>
        </p:txBody>
      </p:sp>
      <p:sp>
        <p:nvSpPr>
          <p:cNvPr id="6" name="Text 4"/>
          <p:cNvSpPr/>
          <p:nvPr/>
        </p:nvSpPr>
        <p:spPr>
          <a:xfrm>
            <a:off x="658368" y="1864300"/>
            <a:ext cx="5093208" cy="292608"/>
          </a:xfrm>
          <a:prstGeom prst="rect">
            <a:avLst/>
          </a:prstGeom>
          <a:noFill/>
          <a:ln/>
        </p:spPr>
        <p:txBody>
          <a:bodyPr wrap="square" lIns="0" tIns="0" rIns="0" bIns="0" rtlCol="0" anchor="ctr"/>
          <a:lstStyle/>
          <a:p>
            <a:pPr marL="0" indent="0">
              <a:buNone/>
            </a:pPr>
            <a:r>
              <a:rPr lang="en-US" sz="1900" b="1" dirty="0">
                <a:solidFill>
                  <a:srgbClr val="12304A"/>
                </a:solidFill>
              </a:rPr>
              <a:t>What we know</a:t>
            </a:r>
            <a:endParaRPr lang="en-US" sz="1900" dirty="0"/>
          </a:p>
        </p:txBody>
      </p:sp>
      <p:sp>
        <p:nvSpPr>
          <p:cNvPr id="7" name="Text 5"/>
          <p:cNvSpPr/>
          <p:nvPr/>
        </p:nvSpPr>
        <p:spPr>
          <a:xfrm>
            <a:off x="658368" y="2330644"/>
            <a:ext cx="5074920" cy="3602736"/>
          </a:xfrm>
          <a:prstGeom prst="rect">
            <a:avLst/>
          </a:prstGeom>
          <a:noFill/>
          <a:ln/>
        </p:spPr>
        <p:txBody>
          <a:bodyPr wrap="square" lIns="254" tIns="254" rIns="254" bIns="254" rtlCol="0" anchor="t"/>
          <a:lstStyle/>
          <a:p>
            <a:pPr marL="285750" indent="-285750">
              <a:buFont typeface="Arial" panose="020B0604020202020204" pitchFamily="34" charset="0"/>
              <a:buChar char="•"/>
            </a:pPr>
            <a:r>
              <a:rPr lang="en-US" sz="1400" dirty="0">
                <a:solidFill>
                  <a:srgbClr val="1D2B36"/>
                </a:solidFill>
              </a:rPr>
              <a:t>New expressions of interest are planned ahead of the Spring 2027 campaign.</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solidFill>
                  <a:srgbClr val="1D2B36"/>
                </a:solidFill>
              </a:rPr>
              <a:t>The national or regional process and timescales remain subject to formal confirmation.</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solidFill>
                  <a:srgbClr val="1D2B36"/>
                </a:solidFill>
              </a:rPr>
              <a:t>An expression of interest does not, by itself, authorise delivery.</a:t>
            </a:r>
            <a:endParaRPr lang="en-US" sz="1400" dirty="0"/>
          </a:p>
        </p:txBody>
      </p:sp>
      <p:sp>
        <p:nvSpPr>
          <p:cNvPr id="8" name="Shape 6"/>
          <p:cNvSpPr/>
          <p:nvPr/>
        </p:nvSpPr>
        <p:spPr>
          <a:xfrm>
            <a:off x="6172200" y="1708852"/>
            <a:ext cx="5559552" cy="3600000"/>
          </a:xfrm>
          <a:prstGeom prst="roundRect">
            <a:avLst>
              <a:gd name="adj" fmla="val 837"/>
            </a:avLst>
          </a:prstGeom>
          <a:solidFill>
            <a:srgbClr val="FFFFFF"/>
          </a:solidFill>
          <a:ln w="12700">
            <a:solidFill>
              <a:srgbClr val="C8D5DF"/>
            </a:solidFill>
            <a:prstDash val="solid"/>
          </a:ln>
        </p:spPr>
        <p:txBody>
          <a:bodyPr/>
          <a:lstStyle/>
          <a:p>
            <a:endParaRPr lang="en-GB"/>
          </a:p>
        </p:txBody>
      </p:sp>
      <p:sp>
        <p:nvSpPr>
          <p:cNvPr id="9" name="Shape 7"/>
          <p:cNvSpPr/>
          <p:nvPr/>
        </p:nvSpPr>
        <p:spPr>
          <a:xfrm>
            <a:off x="6172200" y="1708852"/>
            <a:ext cx="73152" cy="3600000"/>
          </a:xfrm>
          <a:prstGeom prst="rect">
            <a:avLst/>
          </a:prstGeom>
          <a:solidFill>
            <a:srgbClr val="005EB8"/>
          </a:solidFill>
          <a:ln w="12700">
            <a:solidFill>
              <a:srgbClr val="005EB8"/>
            </a:solidFill>
            <a:prstDash val="solid"/>
          </a:ln>
        </p:spPr>
        <p:txBody>
          <a:bodyPr/>
          <a:lstStyle/>
          <a:p>
            <a:endParaRPr lang="en-GB"/>
          </a:p>
        </p:txBody>
      </p:sp>
      <p:sp>
        <p:nvSpPr>
          <p:cNvPr id="10" name="Text 8"/>
          <p:cNvSpPr/>
          <p:nvPr/>
        </p:nvSpPr>
        <p:spPr>
          <a:xfrm>
            <a:off x="6373368" y="1864300"/>
            <a:ext cx="5212080" cy="292608"/>
          </a:xfrm>
          <a:prstGeom prst="rect">
            <a:avLst/>
          </a:prstGeom>
          <a:noFill/>
          <a:ln/>
        </p:spPr>
        <p:txBody>
          <a:bodyPr wrap="square" lIns="0" tIns="0" rIns="0" bIns="0" rtlCol="0" anchor="ctr"/>
          <a:lstStyle/>
          <a:p>
            <a:pPr marL="0" indent="0">
              <a:buNone/>
            </a:pPr>
            <a:r>
              <a:rPr lang="en-US" sz="1900" b="1" dirty="0">
                <a:solidFill>
                  <a:srgbClr val="12304A"/>
                </a:solidFill>
              </a:rPr>
              <a:t>What pharmacies can do now</a:t>
            </a:r>
            <a:endParaRPr lang="en-US" sz="1900" dirty="0"/>
          </a:p>
        </p:txBody>
      </p:sp>
      <p:sp>
        <p:nvSpPr>
          <p:cNvPr id="11" name="Text 9"/>
          <p:cNvSpPr/>
          <p:nvPr/>
        </p:nvSpPr>
        <p:spPr>
          <a:xfrm>
            <a:off x="6373368" y="2330644"/>
            <a:ext cx="5193792" cy="3602736"/>
          </a:xfrm>
          <a:prstGeom prst="rect">
            <a:avLst/>
          </a:prstGeom>
          <a:noFill/>
          <a:ln/>
        </p:spPr>
        <p:txBody>
          <a:bodyPr wrap="square" lIns="254" tIns="254" rIns="254" bIns="254" rtlCol="0" anchor="t"/>
          <a:lstStyle/>
          <a:p>
            <a:pPr marL="285750" indent="-285750">
              <a:buFont typeface="Arial" panose="020B0604020202020204" pitchFamily="34" charset="0"/>
              <a:buChar char="•"/>
            </a:pPr>
            <a:r>
              <a:rPr lang="en-US" sz="1400" dirty="0">
                <a:solidFill>
                  <a:srgbClr val="1D2B36"/>
                </a:solidFill>
              </a:rPr>
              <a:t>Watch for formal communications</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solidFill>
                  <a:srgbClr val="1D2B36"/>
                </a:solidFill>
              </a:rPr>
              <a:t>Review workforce, premises, storage and system readiness</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solidFill>
                  <a:srgbClr val="1D2B36"/>
                </a:solidFill>
              </a:rPr>
              <a:t>Keep registration and site information accurate</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solidFill>
                  <a:srgbClr val="1D2B36"/>
                </a:solidFill>
              </a:rPr>
              <a:t>Identify support needs early</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solidFill>
                  <a:srgbClr val="1D2B36"/>
                </a:solidFill>
              </a:rPr>
              <a:t>Respond through the published route once it opens</a:t>
            </a:r>
            <a:endParaRPr lang="en-US" sz="1400" dirty="0"/>
          </a:p>
        </p:txBody>
      </p:sp>
      <p:sp>
        <p:nvSpPr>
          <p:cNvPr id="12" name="Shape 10"/>
          <p:cNvSpPr/>
          <p:nvPr/>
        </p:nvSpPr>
        <p:spPr>
          <a:xfrm>
            <a:off x="731520" y="5879592"/>
            <a:ext cx="10716768" cy="457200"/>
          </a:xfrm>
          <a:prstGeom prst="roundRect">
            <a:avLst>
              <a:gd name="adj" fmla="val 6000"/>
            </a:avLst>
          </a:prstGeom>
          <a:solidFill>
            <a:srgbClr val="8A1C13"/>
          </a:solidFill>
          <a:ln w="12700">
            <a:solidFill>
              <a:srgbClr val="8A1C13"/>
            </a:solidFill>
            <a:prstDash val="solid"/>
          </a:ln>
        </p:spPr>
        <p:txBody>
          <a:bodyPr/>
          <a:lstStyle/>
          <a:p>
            <a:endParaRPr lang="en-GB"/>
          </a:p>
        </p:txBody>
      </p:sp>
      <p:sp>
        <p:nvSpPr>
          <p:cNvPr id="13" name="Text 11"/>
          <p:cNvSpPr/>
          <p:nvPr/>
        </p:nvSpPr>
        <p:spPr>
          <a:xfrm>
            <a:off x="914400" y="6007608"/>
            <a:ext cx="10351008" cy="182880"/>
          </a:xfrm>
          <a:prstGeom prst="rect">
            <a:avLst/>
          </a:prstGeom>
          <a:noFill/>
          <a:ln/>
        </p:spPr>
        <p:txBody>
          <a:bodyPr wrap="square" lIns="0" tIns="0" rIns="0" bIns="0" rtlCol="0" anchor="ctr"/>
          <a:lstStyle/>
          <a:p>
            <a:pPr marL="0" indent="0" algn="ctr">
              <a:buNone/>
            </a:pPr>
            <a:r>
              <a:rPr lang="en-US" sz="1550" b="1" dirty="0">
                <a:solidFill>
                  <a:srgbClr val="FFFFFF"/>
                </a:solidFill>
              </a:rPr>
              <a:t>Do not use previous campaign dates or routes unless they are reconfirmed for Spring 2027.</a:t>
            </a:r>
            <a:endParaRPr lang="en-US" sz="1550" dirty="0"/>
          </a:p>
        </p:txBody>
      </p:sp>
      <p:sp>
        <p:nvSpPr>
          <p:cNvPr id="25" name="Slide Number Placeholder 0"/>
          <p:cNvSpPr>
            <a:spLocks noGrp="1"/>
          </p:cNvSpPr>
          <p:nvPr>
            <p:ph type="sldNum" sz="quarter" idx="4294967295"/>
          </p:nvPr>
        </p:nvSpPr>
        <p:spPr>
          <a:xfrm>
            <a:off x="11722608" y="6547104"/>
            <a:ext cx="164592" cy="137160"/>
          </a:xfrm>
          <a:prstGeom prst="rect">
            <a:avLst/>
          </a:prstGeom>
          <a:extLst>
            <a:ext uri="{C572A759-6A51-4108-AA02-DFA0A04FC94B}">
              <ma14:wrappingTextBoxFlag xmlns="" xmlns:ma14="http://schemas.microsoft.com/office/mac/drawingml/2011/main" val="0"/>
            </a:ext>
          </a:extLst>
        </p:spPr>
        <p:txBody>
          <a:bodyPr/>
          <a:lstStyle>
            <a:lvl1pPr>
              <a:defRPr sz="850">
                <a:solidFill>
                  <a:srgbClr val="5B6573"/>
                </a:solidFill>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1" cy="1"/>
          <a:chOff x="0" y="0"/>
          <a:chExt cx="1" cy="1"/>
        </a:xfrm>
      </p:grpSpPr>
      <p:sp>
        <p:nvSpPr>
          <p:cNvPr id="2" name="Text 0"/>
          <p:cNvSpPr/>
          <p:nvPr/>
        </p:nvSpPr>
        <p:spPr>
          <a:xfrm>
            <a:off x="438912" y="256032"/>
            <a:ext cx="11155680" cy="365760"/>
          </a:xfrm>
          <a:prstGeom prst="rect">
            <a:avLst/>
          </a:prstGeom>
          <a:noFill/>
          <a:ln/>
        </p:spPr>
        <p:txBody>
          <a:bodyPr wrap="square" lIns="0" tIns="0" rIns="0" bIns="0" rtlCol="0" anchor="ctr"/>
          <a:lstStyle/>
          <a:p>
            <a:pPr marL="0" indent="0">
              <a:buNone/>
            </a:pPr>
            <a:r>
              <a:rPr lang="en-US" sz="2700" b="1" dirty="0">
                <a:solidFill>
                  <a:srgbClr val="12304A"/>
                </a:solidFill>
              </a:rPr>
              <a:t>Support and escalation</a:t>
            </a:r>
            <a:endParaRPr lang="en-US" sz="2700" dirty="0"/>
          </a:p>
        </p:txBody>
      </p:sp>
      <p:sp>
        <p:nvSpPr>
          <p:cNvPr id="3" name="Text 1"/>
          <p:cNvSpPr/>
          <p:nvPr/>
        </p:nvSpPr>
        <p:spPr>
          <a:xfrm>
            <a:off x="438912" y="1057005"/>
            <a:ext cx="11064240" cy="256032"/>
          </a:xfrm>
          <a:prstGeom prst="rect">
            <a:avLst/>
          </a:prstGeom>
          <a:noFill/>
          <a:ln/>
        </p:spPr>
        <p:txBody>
          <a:bodyPr wrap="square" lIns="0" tIns="0" rIns="0" bIns="0" rtlCol="0" anchor="ctr"/>
          <a:lstStyle/>
          <a:p>
            <a:pPr marL="0" indent="0">
              <a:buNone/>
            </a:pPr>
            <a:r>
              <a:rPr lang="en-US" sz="1600" b="1" dirty="0"/>
              <a:t>Share both problems and opportunities early.</a:t>
            </a:r>
          </a:p>
        </p:txBody>
      </p:sp>
      <p:sp>
        <p:nvSpPr>
          <p:cNvPr id="4" name="Shape 2"/>
          <p:cNvSpPr/>
          <p:nvPr/>
        </p:nvSpPr>
        <p:spPr>
          <a:xfrm>
            <a:off x="438912" y="1748250"/>
            <a:ext cx="3611880" cy="3600000"/>
          </a:xfrm>
          <a:prstGeom prst="roundRect">
            <a:avLst>
              <a:gd name="adj" fmla="val 1013"/>
            </a:avLst>
          </a:prstGeom>
          <a:solidFill>
            <a:srgbClr val="FFFFFF"/>
          </a:solidFill>
          <a:ln w="12700">
            <a:solidFill>
              <a:srgbClr val="C8D5DF"/>
            </a:solidFill>
            <a:prstDash val="solid"/>
          </a:ln>
        </p:spPr>
        <p:txBody>
          <a:bodyPr/>
          <a:lstStyle/>
          <a:p>
            <a:endParaRPr lang="en-GB"/>
          </a:p>
        </p:txBody>
      </p:sp>
      <p:sp>
        <p:nvSpPr>
          <p:cNvPr id="5" name="Shape 3"/>
          <p:cNvSpPr/>
          <p:nvPr/>
        </p:nvSpPr>
        <p:spPr>
          <a:xfrm>
            <a:off x="438912" y="1748250"/>
            <a:ext cx="73152" cy="3600000"/>
          </a:xfrm>
          <a:prstGeom prst="rect">
            <a:avLst/>
          </a:prstGeom>
          <a:solidFill>
            <a:srgbClr val="005EB8"/>
          </a:solidFill>
          <a:ln w="12700">
            <a:solidFill>
              <a:srgbClr val="005EB8"/>
            </a:solidFill>
            <a:prstDash val="solid"/>
          </a:ln>
        </p:spPr>
        <p:txBody>
          <a:bodyPr/>
          <a:lstStyle/>
          <a:p>
            <a:endParaRPr lang="en-GB"/>
          </a:p>
        </p:txBody>
      </p:sp>
      <p:sp>
        <p:nvSpPr>
          <p:cNvPr id="6" name="Text 4"/>
          <p:cNvSpPr/>
          <p:nvPr/>
        </p:nvSpPr>
        <p:spPr>
          <a:xfrm>
            <a:off x="640080" y="1903698"/>
            <a:ext cx="3264408" cy="292608"/>
          </a:xfrm>
          <a:prstGeom prst="rect">
            <a:avLst/>
          </a:prstGeom>
          <a:noFill/>
          <a:ln/>
        </p:spPr>
        <p:txBody>
          <a:bodyPr wrap="square" lIns="0" tIns="0" rIns="0" bIns="0" rtlCol="0" anchor="ctr"/>
          <a:lstStyle/>
          <a:p>
            <a:pPr marL="0" indent="0">
              <a:buNone/>
            </a:pPr>
            <a:r>
              <a:rPr lang="en-US" sz="1900" b="1" dirty="0">
                <a:solidFill>
                  <a:srgbClr val="12304A"/>
                </a:solidFill>
              </a:rPr>
              <a:t>PCL / SVOC</a:t>
            </a:r>
            <a:endParaRPr lang="en-US" sz="1900" dirty="0"/>
          </a:p>
        </p:txBody>
      </p:sp>
      <p:sp>
        <p:nvSpPr>
          <p:cNvPr id="7" name="Text 5"/>
          <p:cNvSpPr/>
          <p:nvPr/>
        </p:nvSpPr>
        <p:spPr>
          <a:xfrm>
            <a:off x="640080" y="2370042"/>
            <a:ext cx="3246120" cy="3639312"/>
          </a:xfrm>
          <a:prstGeom prst="rect">
            <a:avLst/>
          </a:prstGeom>
          <a:noFill/>
          <a:ln/>
        </p:spPr>
        <p:txBody>
          <a:bodyPr wrap="square" lIns="254" tIns="254" rIns="254" bIns="254" rtlCol="0" anchor="t"/>
          <a:lstStyle/>
          <a:p>
            <a:pPr marL="285750" indent="-285750">
              <a:buFont typeface="Arial" panose="020B0604020202020204" pitchFamily="34" charset="0"/>
              <a:buChar char="•"/>
            </a:pPr>
            <a:r>
              <a:rPr lang="en-US" sz="1400" dirty="0">
                <a:solidFill>
                  <a:srgbClr val="1D2B36"/>
                </a:solidFill>
              </a:rPr>
              <a:t>Clarify local pathways and provider coverage</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solidFill>
                  <a:srgbClr val="1D2B36"/>
                </a:solidFill>
              </a:rPr>
              <a:t>Coordinate additional or uncertain requests</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solidFill>
                  <a:srgbClr val="1D2B36"/>
                </a:solidFill>
              </a:rPr>
              <a:t>Support booking, readiness and escalation</a:t>
            </a:r>
            <a:endParaRPr lang="en-US" sz="1400" dirty="0"/>
          </a:p>
          <a:p>
            <a:pPr marL="0" indent="0">
              <a:buNone/>
            </a:pPr>
            <a:endParaRPr lang="en-US" sz="1400" dirty="0"/>
          </a:p>
          <a:p>
            <a:pPr marL="0" indent="0">
              <a:buNone/>
            </a:pPr>
            <a:endParaRPr lang="en-US" sz="1400" dirty="0"/>
          </a:p>
          <a:p>
            <a:pPr marL="0" indent="0">
              <a:buNone/>
            </a:pPr>
            <a:r>
              <a:rPr lang="en-US" sz="1600" b="1" dirty="0">
                <a:solidFill>
                  <a:srgbClr val="1D2B36"/>
                </a:solidFill>
              </a:rPr>
              <a:t>SVOC contacts:</a:t>
            </a:r>
            <a:endParaRPr lang="en-US" sz="1600" b="1" dirty="0"/>
          </a:p>
          <a:p>
            <a:pPr marL="0" indent="0">
              <a:buNone/>
            </a:pPr>
            <a:r>
              <a:rPr lang="en-US" sz="1400" dirty="0">
                <a:solidFill>
                  <a:srgbClr val="1D2B36"/>
                </a:solidFill>
              </a:rPr>
              <a:t>E: llr.vaccopcentre@nhs.net</a:t>
            </a:r>
            <a:endParaRPr lang="en-US" sz="1400" dirty="0"/>
          </a:p>
          <a:p>
            <a:pPr marL="0" indent="0">
              <a:buNone/>
            </a:pPr>
            <a:r>
              <a:rPr lang="en-US" sz="1400" dirty="0">
                <a:solidFill>
                  <a:srgbClr val="1D2B36"/>
                </a:solidFill>
              </a:rPr>
              <a:t>T: 0116 497 5700, option 1</a:t>
            </a:r>
            <a:endParaRPr lang="en-US" sz="1400" dirty="0"/>
          </a:p>
        </p:txBody>
      </p:sp>
      <p:sp>
        <p:nvSpPr>
          <p:cNvPr id="8" name="Shape 6"/>
          <p:cNvSpPr/>
          <p:nvPr/>
        </p:nvSpPr>
        <p:spPr>
          <a:xfrm>
            <a:off x="4288536" y="1748250"/>
            <a:ext cx="3611880" cy="3600000"/>
          </a:xfrm>
          <a:prstGeom prst="roundRect">
            <a:avLst>
              <a:gd name="adj" fmla="val 1013"/>
            </a:avLst>
          </a:prstGeom>
          <a:solidFill>
            <a:srgbClr val="FFFFFF"/>
          </a:solidFill>
          <a:ln w="12700">
            <a:solidFill>
              <a:srgbClr val="C8D5DF"/>
            </a:solidFill>
            <a:prstDash val="solid"/>
          </a:ln>
        </p:spPr>
        <p:txBody>
          <a:bodyPr/>
          <a:lstStyle/>
          <a:p>
            <a:endParaRPr lang="en-GB"/>
          </a:p>
        </p:txBody>
      </p:sp>
      <p:sp>
        <p:nvSpPr>
          <p:cNvPr id="9" name="Shape 7"/>
          <p:cNvSpPr/>
          <p:nvPr/>
        </p:nvSpPr>
        <p:spPr>
          <a:xfrm>
            <a:off x="4288536" y="1748250"/>
            <a:ext cx="73152" cy="3600000"/>
          </a:xfrm>
          <a:prstGeom prst="rect">
            <a:avLst/>
          </a:prstGeom>
          <a:solidFill>
            <a:srgbClr val="00A499"/>
          </a:solidFill>
          <a:ln w="12700">
            <a:solidFill>
              <a:srgbClr val="00A499"/>
            </a:solidFill>
            <a:prstDash val="solid"/>
          </a:ln>
        </p:spPr>
        <p:txBody>
          <a:bodyPr/>
          <a:lstStyle/>
          <a:p>
            <a:endParaRPr lang="en-GB"/>
          </a:p>
        </p:txBody>
      </p:sp>
      <p:sp>
        <p:nvSpPr>
          <p:cNvPr id="10" name="Text 8"/>
          <p:cNvSpPr/>
          <p:nvPr/>
        </p:nvSpPr>
        <p:spPr>
          <a:xfrm>
            <a:off x="4489704" y="1903698"/>
            <a:ext cx="3264408" cy="292608"/>
          </a:xfrm>
          <a:prstGeom prst="rect">
            <a:avLst/>
          </a:prstGeom>
          <a:noFill/>
          <a:ln/>
        </p:spPr>
        <p:txBody>
          <a:bodyPr wrap="square" lIns="0" tIns="0" rIns="0" bIns="0" rtlCol="0" anchor="ctr"/>
          <a:lstStyle/>
          <a:p>
            <a:pPr marL="0" indent="0">
              <a:buNone/>
            </a:pPr>
            <a:r>
              <a:rPr lang="en-US" sz="1900" b="1" dirty="0">
                <a:solidFill>
                  <a:srgbClr val="12304A"/>
                </a:solidFill>
              </a:rPr>
              <a:t>ICB Vaccination Team</a:t>
            </a:r>
            <a:endParaRPr lang="en-US" sz="1900" dirty="0"/>
          </a:p>
        </p:txBody>
      </p:sp>
      <p:sp>
        <p:nvSpPr>
          <p:cNvPr id="11" name="Text 9"/>
          <p:cNvSpPr/>
          <p:nvPr/>
        </p:nvSpPr>
        <p:spPr>
          <a:xfrm>
            <a:off x="4489704" y="2370042"/>
            <a:ext cx="3246120" cy="3639312"/>
          </a:xfrm>
          <a:prstGeom prst="rect">
            <a:avLst/>
          </a:prstGeom>
          <a:noFill/>
          <a:ln/>
        </p:spPr>
        <p:txBody>
          <a:bodyPr wrap="square" lIns="254" tIns="254" rIns="254" bIns="254" rtlCol="0" anchor="t"/>
          <a:lstStyle/>
          <a:p>
            <a:pPr marL="285750" indent="-285750">
              <a:buFont typeface="Arial" panose="020B0604020202020204" pitchFamily="34" charset="0"/>
              <a:buChar char="•"/>
            </a:pPr>
            <a:r>
              <a:rPr lang="en-US" sz="1400" dirty="0">
                <a:solidFill>
                  <a:srgbClr val="1D2B36"/>
                </a:solidFill>
              </a:rPr>
              <a:t>Commissioning oversight and assurance</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solidFill>
                  <a:srgbClr val="1D2B36"/>
                </a:solidFill>
              </a:rPr>
              <a:t>Identify access gaps and inequalities</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solidFill>
                  <a:srgbClr val="1D2B36"/>
                </a:solidFill>
              </a:rPr>
              <a:t>Coordinate alternative provision where required</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solidFill>
                  <a:srgbClr val="1D2B36"/>
                </a:solidFill>
              </a:rPr>
              <a:t>Support problem-solving with partners</a:t>
            </a:r>
            <a:endParaRPr lang="en-US" sz="1470" dirty="0"/>
          </a:p>
        </p:txBody>
      </p:sp>
      <p:sp>
        <p:nvSpPr>
          <p:cNvPr id="12" name="Shape 10"/>
          <p:cNvSpPr/>
          <p:nvPr/>
        </p:nvSpPr>
        <p:spPr>
          <a:xfrm>
            <a:off x="8138160" y="1748250"/>
            <a:ext cx="3611880" cy="3600000"/>
          </a:xfrm>
          <a:prstGeom prst="roundRect">
            <a:avLst>
              <a:gd name="adj" fmla="val 1013"/>
            </a:avLst>
          </a:prstGeom>
          <a:solidFill>
            <a:srgbClr val="FFFFFF"/>
          </a:solidFill>
          <a:ln w="12700">
            <a:solidFill>
              <a:srgbClr val="C8D5DF"/>
            </a:solidFill>
            <a:prstDash val="solid"/>
          </a:ln>
        </p:spPr>
        <p:txBody>
          <a:bodyPr/>
          <a:lstStyle/>
          <a:p>
            <a:endParaRPr lang="en-GB"/>
          </a:p>
        </p:txBody>
      </p:sp>
      <p:sp>
        <p:nvSpPr>
          <p:cNvPr id="13" name="Shape 11"/>
          <p:cNvSpPr/>
          <p:nvPr/>
        </p:nvSpPr>
        <p:spPr>
          <a:xfrm>
            <a:off x="8138160" y="1748250"/>
            <a:ext cx="73152" cy="3600000"/>
          </a:xfrm>
          <a:prstGeom prst="rect">
            <a:avLst/>
          </a:prstGeom>
          <a:solidFill>
            <a:srgbClr val="6F42C1"/>
          </a:solidFill>
          <a:ln w="12700">
            <a:solidFill>
              <a:srgbClr val="6F42C1"/>
            </a:solidFill>
            <a:prstDash val="solid"/>
          </a:ln>
        </p:spPr>
        <p:txBody>
          <a:bodyPr/>
          <a:lstStyle/>
          <a:p>
            <a:endParaRPr lang="en-GB"/>
          </a:p>
        </p:txBody>
      </p:sp>
      <p:sp>
        <p:nvSpPr>
          <p:cNvPr id="14" name="Text 12"/>
          <p:cNvSpPr/>
          <p:nvPr/>
        </p:nvSpPr>
        <p:spPr>
          <a:xfrm>
            <a:off x="8339328" y="1903698"/>
            <a:ext cx="3264408" cy="292608"/>
          </a:xfrm>
          <a:prstGeom prst="rect">
            <a:avLst/>
          </a:prstGeom>
          <a:noFill/>
          <a:ln/>
        </p:spPr>
        <p:txBody>
          <a:bodyPr wrap="square" lIns="0" tIns="0" rIns="0" bIns="0" rtlCol="0" anchor="ctr"/>
          <a:lstStyle/>
          <a:p>
            <a:pPr marL="0" indent="0">
              <a:buNone/>
            </a:pPr>
            <a:r>
              <a:rPr lang="en-US" sz="1900" b="1" dirty="0">
                <a:solidFill>
                  <a:srgbClr val="12304A"/>
                </a:solidFill>
              </a:rPr>
              <a:t>NHS England</a:t>
            </a:r>
            <a:endParaRPr lang="en-US" sz="1900" dirty="0"/>
          </a:p>
        </p:txBody>
      </p:sp>
      <p:sp>
        <p:nvSpPr>
          <p:cNvPr id="15" name="Text 13"/>
          <p:cNvSpPr/>
          <p:nvPr/>
        </p:nvSpPr>
        <p:spPr>
          <a:xfrm>
            <a:off x="8339328" y="2370042"/>
            <a:ext cx="3246120" cy="3639312"/>
          </a:xfrm>
          <a:prstGeom prst="rect">
            <a:avLst/>
          </a:prstGeom>
          <a:noFill/>
          <a:ln/>
        </p:spPr>
        <p:txBody>
          <a:bodyPr wrap="square" lIns="254" tIns="254" rIns="254" bIns="254" rtlCol="0" anchor="t"/>
          <a:lstStyle/>
          <a:p>
            <a:pPr marL="285750" indent="-285750">
              <a:buFont typeface="Arial" panose="020B0604020202020204" pitchFamily="34" charset="0"/>
              <a:buChar char="•"/>
            </a:pPr>
            <a:r>
              <a:rPr lang="en-US" sz="1400" dirty="0">
                <a:solidFill>
                  <a:srgbClr val="1D2B36"/>
                </a:solidFill>
              </a:rPr>
              <a:t>National service specification and programme guidance</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solidFill>
                  <a:srgbClr val="1D2B36"/>
                </a:solidFill>
              </a:rPr>
              <a:t>Commissioner or regional approval where required</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solidFill>
                  <a:srgbClr val="1D2B36"/>
                </a:solidFill>
              </a:rPr>
              <a:t>Systems and service queries through the agreed route</a:t>
            </a:r>
            <a:endParaRPr lang="en-US" sz="1400" dirty="0"/>
          </a:p>
        </p:txBody>
      </p:sp>
      <p:sp>
        <p:nvSpPr>
          <p:cNvPr id="16" name="Shape 14"/>
          <p:cNvSpPr/>
          <p:nvPr/>
        </p:nvSpPr>
        <p:spPr>
          <a:xfrm>
            <a:off x="731520" y="5806440"/>
            <a:ext cx="10716768" cy="457200"/>
          </a:xfrm>
          <a:prstGeom prst="roundRect">
            <a:avLst>
              <a:gd name="adj" fmla="val 6000"/>
            </a:avLst>
          </a:prstGeom>
          <a:solidFill>
            <a:srgbClr val="12304A"/>
          </a:solidFill>
          <a:ln w="12700">
            <a:solidFill>
              <a:srgbClr val="12304A"/>
            </a:solidFill>
            <a:prstDash val="solid"/>
          </a:ln>
        </p:spPr>
        <p:txBody>
          <a:bodyPr/>
          <a:lstStyle/>
          <a:p>
            <a:endParaRPr lang="en-GB"/>
          </a:p>
        </p:txBody>
      </p:sp>
      <p:sp>
        <p:nvSpPr>
          <p:cNvPr id="17" name="Text 15"/>
          <p:cNvSpPr/>
          <p:nvPr/>
        </p:nvSpPr>
        <p:spPr>
          <a:xfrm>
            <a:off x="914400" y="5934456"/>
            <a:ext cx="10351008" cy="182880"/>
          </a:xfrm>
          <a:prstGeom prst="rect">
            <a:avLst/>
          </a:prstGeom>
          <a:noFill/>
          <a:ln/>
        </p:spPr>
        <p:txBody>
          <a:bodyPr wrap="square" lIns="0" tIns="0" rIns="0" bIns="0" rtlCol="0" anchor="ctr"/>
          <a:lstStyle/>
          <a:p>
            <a:pPr marL="0" indent="0" algn="ctr">
              <a:buNone/>
            </a:pPr>
            <a:r>
              <a:rPr lang="en-US" sz="1550" b="1" dirty="0">
                <a:solidFill>
                  <a:srgbClr val="FFFFFF"/>
                </a:solidFill>
              </a:rPr>
              <a:t>Do not hold unresolved issues locally. Early visibility gives the system more options to help.</a:t>
            </a:r>
            <a:endParaRPr lang="en-US" sz="1550" dirty="0"/>
          </a:p>
        </p:txBody>
      </p:sp>
      <p:sp>
        <p:nvSpPr>
          <p:cNvPr id="25" name="Slide Number Placeholder 0"/>
          <p:cNvSpPr>
            <a:spLocks noGrp="1"/>
          </p:cNvSpPr>
          <p:nvPr>
            <p:ph type="sldNum" sz="quarter" idx="4294967295"/>
          </p:nvPr>
        </p:nvSpPr>
        <p:spPr>
          <a:xfrm>
            <a:off x="11722608" y="6547104"/>
            <a:ext cx="164592" cy="137160"/>
          </a:xfrm>
          <a:prstGeom prst="rect">
            <a:avLst/>
          </a:prstGeom>
          <a:extLst>
            <a:ext uri="{C572A759-6A51-4108-AA02-DFA0A04FC94B}">
              <ma14:wrappingTextBoxFlag xmlns="" xmlns:ma14="http://schemas.microsoft.com/office/mac/drawingml/2011/main" val="0"/>
            </a:ext>
          </a:extLst>
        </p:spPr>
        <p:txBody>
          <a:bodyPr/>
          <a:lstStyle>
            <a:lvl1pPr>
              <a:defRPr sz="850">
                <a:solidFill>
                  <a:srgbClr val="5B6573"/>
                </a:solidFill>
              </a:defRPr>
            </a:lvl1pPr>
          </a:lstStyle>
          <a:p>
            <a:pPr algn="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1" cy="1"/>
          <a:chOff x="0" y="0"/>
          <a:chExt cx="1" cy="1"/>
        </a:xfrm>
      </p:grpSpPr>
      <p:sp>
        <p:nvSpPr>
          <p:cNvPr id="2" name="Text 0"/>
          <p:cNvSpPr/>
          <p:nvPr/>
        </p:nvSpPr>
        <p:spPr>
          <a:xfrm>
            <a:off x="438912" y="256032"/>
            <a:ext cx="11155680" cy="365760"/>
          </a:xfrm>
          <a:prstGeom prst="rect">
            <a:avLst/>
          </a:prstGeom>
          <a:noFill/>
          <a:ln/>
        </p:spPr>
        <p:txBody>
          <a:bodyPr wrap="square" lIns="0" tIns="0" rIns="0" bIns="0" rtlCol="0" anchor="ctr"/>
          <a:lstStyle/>
          <a:p>
            <a:pPr marL="0" indent="0">
              <a:buNone/>
            </a:pPr>
            <a:r>
              <a:rPr lang="en-US" sz="2700" b="1" dirty="0">
                <a:solidFill>
                  <a:srgbClr val="12304A"/>
                </a:solidFill>
              </a:rPr>
              <a:t>Discussion and commitments</a:t>
            </a:r>
            <a:endParaRPr lang="en-US" sz="2700" dirty="0"/>
          </a:p>
        </p:txBody>
      </p:sp>
      <p:sp>
        <p:nvSpPr>
          <p:cNvPr id="3" name="Text 1"/>
          <p:cNvSpPr/>
          <p:nvPr/>
        </p:nvSpPr>
        <p:spPr>
          <a:xfrm>
            <a:off x="438912" y="877824"/>
            <a:ext cx="11064240" cy="256032"/>
          </a:xfrm>
          <a:prstGeom prst="rect">
            <a:avLst/>
          </a:prstGeom>
          <a:noFill/>
          <a:ln/>
        </p:spPr>
        <p:txBody>
          <a:bodyPr wrap="square" lIns="0" tIns="0" rIns="0" bIns="0" rtlCol="0" anchor="ctr"/>
          <a:lstStyle/>
          <a:p>
            <a:pPr marL="0" indent="0">
              <a:buNone/>
            </a:pPr>
            <a:r>
              <a:rPr lang="en-US" sz="1600" b="1" dirty="0"/>
              <a:t>What would make these campaigns easier to deliver safely and confidently?</a:t>
            </a:r>
          </a:p>
        </p:txBody>
      </p:sp>
      <p:sp>
        <p:nvSpPr>
          <p:cNvPr id="4" name="Shape 2"/>
          <p:cNvSpPr/>
          <p:nvPr/>
        </p:nvSpPr>
        <p:spPr>
          <a:xfrm>
            <a:off x="502920" y="1572768"/>
            <a:ext cx="5440680" cy="1572768"/>
          </a:xfrm>
          <a:prstGeom prst="roundRect">
            <a:avLst>
              <a:gd name="adj" fmla="val 2326"/>
            </a:avLst>
          </a:prstGeom>
          <a:solidFill>
            <a:srgbClr val="FFFFFF"/>
          </a:solidFill>
          <a:ln w="16510">
            <a:solidFill>
              <a:srgbClr val="005EB8"/>
            </a:solidFill>
            <a:prstDash val="solid"/>
          </a:ln>
        </p:spPr>
        <p:txBody>
          <a:bodyPr/>
          <a:lstStyle/>
          <a:p>
            <a:endParaRPr lang="en-GB"/>
          </a:p>
        </p:txBody>
      </p:sp>
      <p:sp>
        <p:nvSpPr>
          <p:cNvPr id="5" name="Text 3"/>
          <p:cNvSpPr/>
          <p:nvPr/>
        </p:nvSpPr>
        <p:spPr>
          <a:xfrm>
            <a:off x="731520" y="1783080"/>
            <a:ext cx="1920240" cy="256032"/>
          </a:xfrm>
          <a:prstGeom prst="rect">
            <a:avLst/>
          </a:prstGeom>
          <a:noFill/>
          <a:ln/>
        </p:spPr>
        <p:txBody>
          <a:bodyPr wrap="square" lIns="0" tIns="0" rIns="0" bIns="0" rtlCol="0" anchor="ctr"/>
          <a:lstStyle/>
          <a:p>
            <a:pPr marL="0" indent="0">
              <a:buNone/>
            </a:pPr>
            <a:r>
              <a:rPr lang="en-US" sz="1800" b="1" dirty="0">
                <a:solidFill>
                  <a:srgbClr val="005EB8"/>
                </a:solidFill>
              </a:rPr>
              <a:t>Operational</a:t>
            </a:r>
            <a:endParaRPr lang="en-US" sz="1800" dirty="0"/>
          </a:p>
        </p:txBody>
      </p:sp>
      <p:sp>
        <p:nvSpPr>
          <p:cNvPr id="6" name="Text 4"/>
          <p:cNvSpPr/>
          <p:nvPr/>
        </p:nvSpPr>
        <p:spPr>
          <a:xfrm>
            <a:off x="731520" y="2267712"/>
            <a:ext cx="4956048" cy="493776"/>
          </a:xfrm>
          <a:prstGeom prst="rect">
            <a:avLst/>
          </a:prstGeom>
          <a:noFill/>
          <a:ln/>
        </p:spPr>
        <p:txBody>
          <a:bodyPr wrap="square" lIns="0" tIns="0" rIns="0" bIns="0" rtlCol="0" anchor="ctr"/>
          <a:lstStyle/>
          <a:p>
            <a:pPr marL="0" indent="0">
              <a:buNone/>
            </a:pPr>
            <a:r>
              <a:rPr lang="en-US" sz="1550" dirty="0">
                <a:solidFill>
                  <a:srgbClr val="1D2B36"/>
                </a:solidFill>
              </a:rPr>
              <a:t>Which process, system or pathway is creating the most friction?</a:t>
            </a:r>
            <a:endParaRPr lang="en-US" sz="1550" dirty="0"/>
          </a:p>
        </p:txBody>
      </p:sp>
      <p:sp>
        <p:nvSpPr>
          <p:cNvPr id="7" name="Shape 5"/>
          <p:cNvSpPr/>
          <p:nvPr/>
        </p:nvSpPr>
        <p:spPr>
          <a:xfrm>
            <a:off x="6217920" y="1572768"/>
            <a:ext cx="5440680" cy="1572768"/>
          </a:xfrm>
          <a:prstGeom prst="roundRect">
            <a:avLst>
              <a:gd name="adj" fmla="val 2326"/>
            </a:avLst>
          </a:prstGeom>
          <a:solidFill>
            <a:srgbClr val="FFFFFF"/>
          </a:solidFill>
          <a:ln w="16510">
            <a:solidFill>
              <a:srgbClr val="00A499"/>
            </a:solidFill>
            <a:prstDash val="solid"/>
          </a:ln>
        </p:spPr>
        <p:txBody>
          <a:bodyPr/>
          <a:lstStyle/>
          <a:p>
            <a:endParaRPr lang="en-GB"/>
          </a:p>
        </p:txBody>
      </p:sp>
      <p:sp>
        <p:nvSpPr>
          <p:cNvPr id="8" name="Text 6"/>
          <p:cNvSpPr/>
          <p:nvPr/>
        </p:nvSpPr>
        <p:spPr>
          <a:xfrm>
            <a:off x="6446520" y="1783080"/>
            <a:ext cx="1920240" cy="256032"/>
          </a:xfrm>
          <a:prstGeom prst="rect">
            <a:avLst/>
          </a:prstGeom>
          <a:noFill/>
          <a:ln/>
        </p:spPr>
        <p:txBody>
          <a:bodyPr wrap="square" lIns="0" tIns="0" rIns="0" bIns="0" rtlCol="0" anchor="ctr"/>
          <a:lstStyle/>
          <a:p>
            <a:pPr marL="0" indent="0">
              <a:buNone/>
            </a:pPr>
            <a:r>
              <a:rPr lang="en-US" sz="1800" b="1" dirty="0">
                <a:solidFill>
                  <a:srgbClr val="00A499"/>
                </a:solidFill>
              </a:rPr>
              <a:t>Access</a:t>
            </a:r>
            <a:endParaRPr lang="en-US" sz="1800" dirty="0"/>
          </a:p>
        </p:txBody>
      </p:sp>
      <p:sp>
        <p:nvSpPr>
          <p:cNvPr id="9" name="Text 7"/>
          <p:cNvSpPr/>
          <p:nvPr/>
        </p:nvSpPr>
        <p:spPr>
          <a:xfrm>
            <a:off x="6446520" y="2267712"/>
            <a:ext cx="4956048" cy="493776"/>
          </a:xfrm>
          <a:prstGeom prst="rect">
            <a:avLst/>
          </a:prstGeom>
          <a:noFill/>
          <a:ln/>
        </p:spPr>
        <p:txBody>
          <a:bodyPr wrap="square" lIns="0" tIns="0" rIns="0" bIns="0" rtlCol="0" anchor="ctr"/>
          <a:lstStyle/>
          <a:p>
            <a:pPr marL="0" indent="0">
              <a:buNone/>
            </a:pPr>
            <a:r>
              <a:rPr lang="en-US" sz="1550" dirty="0">
                <a:solidFill>
                  <a:srgbClr val="1D2B36"/>
                </a:solidFill>
              </a:rPr>
              <a:t>Where are patients struggling to find or reach an appropriate offer?</a:t>
            </a:r>
            <a:endParaRPr lang="en-US" sz="1550" dirty="0"/>
          </a:p>
        </p:txBody>
      </p:sp>
      <p:sp>
        <p:nvSpPr>
          <p:cNvPr id="10" name="Shape 8"/>
          <p:cNvSpPr/>
          <p:nvPr/>
        </p:nvSpPr>
        <p:spPr>
          <a:xfrm>
            <a:off x="502920" y="3511296"/>
            <a:ext cx="5440680" cy="1572768"/>
          </a:xfrm>
          <a:prstGeom prst="roundRect">
            <a:avLst>
              <a:gd name="adj" fmla="val 2326"/>
            </a:avLst>
          </a:prstGeom>
          <a:solidFill>
            <a:srgbClr val="FFFFFF"/>
          </a:solidFill>
          <a:ln w="16510">
            <a:solidFill>
              <a:srgbClr val="6F42C1"/>
            </a:solidFill>
            <a:prstDash val="solid"/>
          </a:ln>
        </p:spPr>
        <p:txBody>
          <a:bodyPr/>
          <a:lstStyle/>
          <a:p>
            <a:endParaRPr lang="en-GB"/>
          </a:p>
        </p:txBody>
      </p:sp>
      <p:sp>
        <p:nvSpPr>
          <p:cNvPr id="11" name="Text 9"/>
          <p:cNvSpPr/>
          <p:nvPr/>
        </p:nvSpPr>
        <p:spPr>
          <a:xfrm>
            <a:off x="731520" y="3721608"/>
            <a:ext cx="1920240" cy="256032"/>
          </a:xfrm>
          <a:prstGeom prst="rect">
            <a:avLst/>
          </a:prstGeom>
          <a:noFill/>
          <a:ln/>
        </p:spPr>
        <p:txBody>
          <a:bodyPr wrap="square" lIns="0" tIns="0" rIns="0" bIns="0" rtlCol="0" anchor="ctr"/>
          <a:lstStyle/>
          <a:p>
            <a:pPr marL="0" indent="0">
              <a:buNone/>
            </a:pPr>
            <a:r>
              <a:rPr lang="en-US" sz="1800" b="1" dirty="0">
                <a:solidFill>
                  <a:srgbClr val="6F42C1"/>
                </a:solidFill>
              </a:rPr>
              <a:t>Capacity</a:t>
            </a:r>
            <a:endParaRPr lang="en-US" sz="1800" dirty="0"/>
          </a:p>
        </p:txBody>
      </p:sp>
      <p:sp>
        <p:nvSpPr>
          <p:cNvPr id="12" name="Text 10"/>
          <p:cNvSpPr/>
          <p:nvPr/>
        </p:nvSpPr>
        <p:spPr>
          <a:xfrm>
            <a:off x="731520" y="4206240"/>
            <a:ext cx="4956048" cy="493776"/>
          </a:xfrm>
          <a:prstGeom prst="rect">
            <a:avLst/>
          </a:prstGeom>
          <a:noFill/>
          <a:ln/>
        </p:spPr>
        <p:txBody>
          <a:bodyPr wrap="square" lIns="0" tIns="0" rIns="0" bIns="0" rtlCol="0" anchor="ctr"/>
          <a:lstStyle/>
          <a:p>
            <a:pPr marL="0" indent="0">
              <a:buNone/>
            </a:pPr>
            <a:r>
              <a:rPr lang="en-US" sz="1550" dirty="0">
                <a:solidFill>
                  <a:srgbClr val="1D2B36"/>
                </a:solidFill>
              </a:rPr>
              <a:t>Do you have unused capacity, or demand that you cannot currently meet?</a:t>
            </a:r>
            <a:endParaRPr lang="en-US" sz="1550" dirty="0"/>
          </a:p>
        </p:txBody>
      </p:sp>
      <p:sp>
        <p:nvSpPr>
          <p:cNvPr id="13" name="Shape 11"/>
          <p:cNvSpPr/>
          <p:nvPr/>
        </p:nvSpPr>
        <p:spPr>
          <a:xfrm>
            <a:off x="6217920" y="3511296"/>
            <a:ext cx="5440680" cy="1572768"/>
          </a:xfrm>
          <a:prstGeom prst="roundRect">
            <a:avLst>
              <a:gd name="adj" fmla="val 2326"/>
            </a:avLst>
          </a:prstGeom>
          <a:solidFill>
            <a:srgbClr val="FFFFFF"/>
          </a:solidFill>
          <a:ln w="16510">
            <a:solidFill>
              <a:srgbClr val="F59E0B"/>
            </a:solidFill>
            <a:prstDash val="solid"/>
          </a:ln>
        </p:spPr>
        <p:txBody>
          <a:bodyPr/>
          <a:lstStyle/>
          <a:p>
            <a:endParaRPr lang="en-GB"/>
          </a:p>
        </p:txBody>
      </p:sp>
      <p:sp>
        <p:nvSpPr>
          <p:cNvPr id="14" name="Text 12"/>
          <p:cNvSpPr/>
          <p:nvPr/>
        </p:nvSpPr>
        <p:spPr>
          <a:xfrm>
            <a:off x="6446520" y="3721608"/>
            <a:ext cx="1920240" cy="256032"/>
          </a:xfrm>
          <a:prstGeom prst="rect">
            <a:avLst/>
          </a:prstGeom>
          <a:noFill/>
          <a:ln/>
        </p:spPr>
        <p:txBody>
          <a:bodyPr wrap="square" lIns="0" tIns="0" rIns="0" bIns="0" rtlCol="0" anchor="ctr"/>
          <a:lstStyle/>
          <a:p>
            <a:pPr marL="0" indent="0">
              <a:buNone/>
            </a:pPr>
            <a:r>
              <a:rPr lang="en-US" sz="1800" b="1" dirty="0">
                <a:solidFill>
                  <a:srgbClr val="F59E0B"/>
                </a:solidFill>
              </a:rPr>
              <a:t>Communication</a:t>
            </a:r>
            <a:endParaRPr lang="en-US" sz="1800" dirty="0"/>
          </a:p>
        </p:txBody>
      </p:sp>
      <p:sp>
        <p:nvSpPr>
          <p:cNvPr id="15" name="Text 13"/>
          <p:cNvSpPr/>
          <p:nvPr/>
        </p:nvSpPr>
        <p:spPr>
          <a:xfrm>
            <a:off x="6446520" y="4206240"/>
            <a:ext cx="4956048" cy="493776"/>
          </a:xfrm>
          <a:prstGeom prst="rect">
            <a:avLst/>
          </a:prstGeom>
          <a:noFill/>
          <a:ln/>
        </p:spPr>
        <p:txBody>
          <a:bodyPr wrap="square" lIns="0" tIns="0" rIns="0" bIns="0" rtlCol="0" anchor="ctr"/>
          <a:lstStyle/>
          <a:p>
            <a:pPr marL="0" indent="0">
              <a:buNone/>
            </a:pPr>
            <a:r>
              <a:rPr lang="en-US" sz="1550" dirty="0">
                <a:solidFill>
                  <a:srgbClr val="1D2B36"/>
                </a:solidFill>
              </a:rPr>
              <a:t>What do patients and pharmacy teams need explained more clearly?</a:t>
            </a:r>
            <a:endParaRPr lang="en-US" sz="1550" dirty="0"/>
          </a:p>
        </p:txBody>
      </p:sp>
      <p:sp>
        <p:nvSpPr>
          <p:cNvPr id="16" name="Shape 14"/>
          <p:cNvSpPr/>
          <p:nvPr/>
        </p:nvSpPr>
        <p:spPr>
          <a:xfrm>
            <a:off x="731520" y="5413248"/>
            <a:ext cx="10716768" cy="457200"/>
          </a:xfrm>
          <a:prstGeom prst="roundRect">
            <a:avLst>
              <a:gd name="adj" fmla="val 6000"/>
            </a:avLst>
          </a:prstGeom>
          <a:solidFill>
            <a:srgbClr val="12304A"/>
          </a:solidFill>
          <a:ln w="12700">
            <a:solidFill>
              <a:srgbClr val="12304A"/>
            </a:solidFill>
            <a:prstDash val="solid"/>
          </a:ln>
        </p:spPr>
        <p:txBody>
          <a:bodyPr/>
          <a:lstStyle/>
          <a:p>
            <a:endParaRPr lang="en-GB"/>
          </a:p>
        </p:txBody>
      </p:sp>
      <p:sp>
        <p:nvSpPr>
          <p:cNvPr id="17" name="Text 15"/>
          <p:cNvSpPr/>
          <p:nvPr/>
        </p:nvSpPr>
        <p:spPr>
          <a:xfrm>
            <a:off x="914400" y="5541264"/>
            <a:ext cx="10351008" cy="182880"/>
          </a:xfrm>
          <a:prstGeom prst="rect">
            <a:avLst/>
          </a:prstGeom>
          <a:noFill/>
          <a:ln/>
        </p:spPr>
        <p:txBody>
          <a:bodyPr wrap="square" lIns="0" tIns="0" rIns="0" bIns="0" rtlCol="0" anchor="ctr"/>
          <a:lstStyle/>
          <a:p>
            <a:pPr marL="0" indent="0" algn="ctr">
              <a:buNone/>
            </a:pPr>
            <a:r>
              <a:rPr lang="en-US" sz="1550" b="1" dirty="0">
                <a:solidFill>
                  <a:srgbClr val="FFFFFF"/>
                </a:solidFill>
              </a:rPr>
              <a:t>Check the route • Confirm the arrangement • Record correctly • Share ideas early</a:t>
            </a:r>
            <a:endParaRPr lang="en-US" sz="1550" dirty="0"/>
          </a:p>
        </p:txBody>
      </p:sp>
      <p:sp>
        <p:nvSpPr>
          <p:cNvPr id="18" name="Text 16"/>
          <p:cNvSpPr/>
          <p:nvPr/>
        </p:nvSpPr>
        <p:spPr>
          <a:xfrm>
            <a:off x="914400" y="6035040"/>
            <a:ext cx="10360152" cy="228600"/>
          </a:xfrm>
          <a:prstGeom prst="rect">
            <a:avLst/>
          </a:prstGeom>
          <a:noFill/>
          <a:ln/>
        </p:spPr>
        <p:txBody>
          <a:bodyPr wrap="square" lIns="0" tIns="0" rIns="0" bIns="0" rtlCol="0" anchor="ctr"/>
          <a:lstStyle/>
          <a:p>
            <a:pPr marL="0" indent="0" algn="ctr">
              <a:buNone/>
            </a:pPr>
            <a:r>
              <a:rPr lang="en-US" sz="1500" b="1" dirty="0">
                <a:solidFill>
                  <a:srgbClr val="12304A"/>
                </a:solidFill>
              </a:rPr>
              <a:t>Thank you for the vital role community pharmacy plays in making vaccination easier to access.</a:t>
            </a:r>
            <a:endParaRPr lang="en-US" sz="1500" dirty="0"/>
          </a:p>
        </p:txBody>
      </p:sp>
      <p:sp>
        <p:nvSpPr>
          <p:cNvPr id="25" name="Slide Number Placeholder 0"/>
          <p:cNvSpPr>
            <a:spLocks noGrp="1"/>
          </p:cNvSpPr>
          <p:nvPr>
            <p:ph type="sldNum" sz="quarter" idx="4294967295"/>
          </p:nvPr>
        </p:nvSpPr>
        <p:spPr>
          <a:xfrm>
            <a:off x="11722608" y="6547104"/>
            <a:ext cx="164592" cy="137160"/>
          </a:xfrm>
          <a:prstGeom prst="rect">
            <a:avLst/>
          </a:prstGeom>
          <a:extLst>
            <a:ext uri="{C572A759-6A51-4108-AA02-DFA0A04FC94B}">
              <ma14:wrappingTextBoxFlag xmlns="" xmlns:ma14="http://schemas.microsoft.com/office/mac/drawingml/2011/main" val="0"/>
            </a:ext>
          </a:extLst>
        </p:spPr>
        <p:txBody>
          <a:bodyPr/>
          <a:lstStyle>
            <a:lvl1pPr>
              <a:defRPr sz="850">
                <a:solidFill>
                  <a:srgbClr val="5B6573"/>
                </a:solidFill>
              </a:defRPr>
            </a:lvl1pPr>
          </a:lstStyle>
          <a:p>
            <a:pPr algn="r"/>
            <a:fld id="{F7021451-1387-4CA6-816F-3879F97B5CBC}" type="slidenum">
              <a:rPr lang="en-US" b="0"/>
              <a:t>12</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3180619e-a912-4755-96bb-c59028128e5a}" enabled="1" method="Privileged" siteId="{37c354b2-85b0-47f5-b222-07b48d774ee3}" contentBits="0" removed="0"/>
</clbl:labelList>
</file>

<file path=docProps/app.xml><?xml version="1.0" encoding="utf-8"?>
<Properties xmlns="http://schemas.openxmlformats.org/officeDocument/2006/extended-properties" xmlns:vt="http://schemas.openxmlformats.org/officeDocument/2006/docPropsVTypes">
  <TotalTime>44</TotalTime>
  <Words>2361</Words>
  <Application>Microsoft Office PowerPoint</Application>
  <PresentationFormat>Widescreen</PresentationFormat>
  <Paragraphs>278</Paragraphs>
  <Slides>12</Slides>
  <Notes>12</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12</vt:i4>
      </vt:variant>
    </vt:vector>
  </HeadingPairs>
  <TitlesOfParts>
    <vt:vector size="14" baseType="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Pharmacy Vaccination Briefing and Q&amp;A – 27 October 2026</dc:title>
  <dc:subject>PptxGenJS Presentation</dc:subject>
  <dc:creator>KEATING, Samantha (NHS LEICESTER, LEICESTERSHIRE AND RUTLAND ICB - 04C)</dc:creator>
  <cp:lastModifiedBy>KEATING, Samantha (NHS LEICESTER, LEICESTERSHIRE AND RUTLAND ICB - 04C)</cp:lastModifiedBy>
  <cp:revision>3</cp:revision>
  <dcterms:created xsi:type="dcterms:W3CDTF">2026-10-27T15:22:17Z</dcterms:created>
  <dcterms:modified xsi:type="dcterms:W3CDTF">2026-10-27T16:09:03Z</dcterms:modified>
</cp:coreProperties>
</file>