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28"/>
  </p:notesMasterIdLst>
  <p:sldIdLst>
    <p:sldId id="256" r:id="rId3"/>
    <p:sldId id="257" r:id="rId4"/>
    <p:sldId id="258" r:id="rId5"/>
    <p:sldId id="268" r:id="rId6"/>
    <p:sldId id="269" r:id="rId7"/>
    <p:sldId id="1952" r:id="rId8"/>
    <p:sldId id="259" r:id="rId9"/>
    <p:sldId id="260" r:id="rId10"/>
    <p:sldId id="261" r:id="rId11"/>
    <p:sldId id="273" r:id="rId12"/>
    <p:sldId id="262" r:id="rId13"/>
    <p:sldId id="263" r:id="rId14"/>
    <p:sldId id="271" r:id="rId15"/>
    <p:sldId id="265" r:id="rId16"/>
    <p:sldId id="266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64" r:id="rId26"/>
    <p:sldId id="1951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364F3C-D7F5-439C-8D70-FA62650CA9F3}" v="42" dt="2026-09-27T07:45:19.3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1" d="100"/>
          <a:sy n="101" d="100"/>
        </p:scale>
        <p:origin x="132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EL, Shazia (NHS DERBY AND DERBYSHIRE ICB - 15M)" userId="9c6168bb-a085-47c2-92db-bf6b19c34234" providerId="ADAL" clId="{3FFB1C5E-747C-48CA-AF54-DC2147E8C2E5}"/>
    <pc:docChg chg="undo custSel addSld delSld modSld sldOrd">
      <pc:chgData name="PATEL, Shazia (NHS DERBY AND DERBYSHIRE ICB - 15M)" userId="9c6168bb-a085-47c2-92db-bf6b19c34234" providerId="ADAL" clId="{3FFB1C5E-747C-48CA-AF54-DC2147E8C2E5}" dt="2026-09-27T07:45:19.374" v="1117"/>
      <pc:docMkLst>
        <pc:docMk/>
      </pc:docMkLst>
      <pc:sldChg chg="delSp modSp mod">
        <pc:chgData name="PATEL, Shazia (NHS DERBY AND DERBYSHIRE ICB - 15M)" userId="9c6168bb-a085-47c2-92db-bf6b19c34234" providerId="ADAL" clId="{3FFB1C5E-747C-48CA-AF54-DC2147E8C2E5}" dt="2026-09-27T07:18:20.166" v="1067" actId="14100"/>
        <pc:sldMkLst>
          <pc:docMk/>
          <pc:sldMk cId="0" sldId="256"/>
        </pc:sldMkLst>
        <pc:spChg chg="mod">
          <ac:chgData name="PATEL, Shazia (NHS DERBY AND DERBYSHIRE ICB - 15M)" userId="9c6168bb-a085-47c2-92db-bf6b19c34234" providerId="ADAL" clId="{3FFB1C5E-747C-48CA-AF54-DC2147E8C2E5}" dt="2026-09-26T10:25:18.695" v="117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7T07:18:20.166" v="1067" actId="14100"/>
          <ac:spMkLst>
            <pc:docMk/>
            <pc:sldMk cId="0" sldId="256"/>
            <ac:spMk id="4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25:10.388" v="115" actId="313"/>
          <ac:spMkLst>
            <pc:docMk/>
            <pc:sldMk cId="0" sldId="256"/>
            <ac:spMk id="5" creationId="{00000000-0000-0000-0000-000000000000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0:24:03.818" v="47" actId="478"/>
          <ac:spMkLst>
            <pc:docMk/>
            <pc:sldMk cId="0" sldId="256"/>
            <ac:spMk id="6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23:44.617" v="20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23:40.769" v="19" actId="1076"/>
          <ac:spMkLst>
            <pc:docMk/>
            <pc:sldMk cId="0" sldId="256"/>
            <ac:spMk id="8" creationId="{00000000-0000-0000-0000-000000000000}"/>
          </ac:spMkLst>
        </pc:spChg>
        <pc:picChg chg="mod">
          <ac:chgData name="PATEL, Shazia (NHS DERBY AND DERBYSHIRE ICB - 15M)" userId="9c6168bb-a085-47c2-92db-bf6b19c34234" providerId="ADAL" clId="{3FFB1C5E-747C-48CA-AF54-DC2147E8C2E5}" dt="2026-09-26T10:22:55.823" v="10" actId="14100"/>
          <ac:picMkLst>
            <pc:docMk/>
            <pc:sldMk cId="0" sldId="256"/>
            <ac:picMk id="2" creationId="{00000000-0000-0000-0000-000000000000}"/>
          </ac:picMkLst>
        </pc:picChg>
      </pc:sldChg>
      <pc:sldChg chg="delSp modSp mod">
        <pc:chgData name="PATEL, Shazia (NHS DERBY AND DERBYSHIRE ICB - 15M)" userId="9c6168bb-a085-47c2-92db-bf6b19c34234" providerId="ADAL" clId="{3FFB1C5E-747C-48CA-AF54-DC2147E8C2E5}" dt="2026-09-26T10:46:29.590" v="248" actId="1076"/>
        <pc:sldMkLst>
          <pc:docMk/>
          <pc:sldMk cId="0" sldId="260"/>
        </pc:sldMkLst>
        <pc:spChg chg="del">
          <ac:chgData name="PATEL, Shazia (NHS DERBY AND DERBYSHIRE ICB - 15M)" userId="9c6168bb-a085-47c2-92db-bf6b19c34234" providerId="ADAL" clId="{3FFB1C5E-747C-48CA-AF54-DC2147E8C2E5}" dt="2026-09-26T10:45:14.943" v="225" actId="478"/>
          <ac:spMkLst>
            <pc:docMk/>
            <pc:sldMk cId="0" sldId="260"/>
            <ac:spMk id="4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5:33.580" v="233" actId="1076"/>
          <ac:spMkLst>
            <pc:docMk/>
            <pc:sldMk cId="0" sldId="260"/>
            <ac:spMk id="5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6:11.552" v="243" actId="1076"/>
          <ac:spMkLst>
            <pc:docMk/>
            <pc:sldMk cId="0" sldId="260"/>
            <ac:spMk id="6" creationId="{00000000-0000-0000-0000-000000000000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0:45:17.156" v="226" actId="478"/>
          <ac:spMkLst>
            <pc:docMk/>
            <pc:sldMk cId="0" sldId="260"/>
            <ac:spMk id="7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5:37.039" v="234" actId="1076"/>
          <ac:spMkLst>
            <pc:docMk/>
            <pc:sldMk cId="0" sldId="260"/>
            <ac:spMk id="8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6:14.689" v="244" actId="1076"/>
          <ac:spMkLst>
            <pc:docMk/>
            <pc:sldMk cId="0" sldId="260"/>
            <ac:spMk id="9" creationId="{00000000-0000-0000-0000-000000000000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0:45:18.838" v="227" actId="478"/>
          <ac:spMkLst>
            <pc:docMk/>
            <pc:sldMk cId="0" sldId="260"/>
            <ac:spMk id="10" creationId="{00000000-0000-0000-0000-000000000000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0:45:24.173" v="232" actId="478"/>
          <ac:spMkLst>
            <pc:docMk/>
            <pc:sldMk cId="0" sldId="260"/>
            <ac:spMk id="11" creationId="{00000000-0000-0000-0000-000000000000}"/>
          </ac:spMkLst>
        </pc:spChg>
        <pc:spChg chg="del mod">
          <ac:chgData name="PATEL, Shazia (NHS DERBY AND DERBYSHIRE ICB - 15M)" userId="9c6168bb-a085-47c2-92db-bf6b19c34234" providerId="ADAL" clId="{3FFB1C5E-747C-48CA-AF54-DC2147E8C2E5}" dt="2026-09-26T10:45:20.984" v="229" actId="478"/>
          <ac:spMkLst>
            <pc:docMk/>
            <pc:sldMk cId="0" sldId="260"/>
            <ac:spMk id="12" creationId="{00000000-0000-0000-0000-000000000000}"/>
          </ac:spMkLst>
        </pc:spChg>
        <pc:spChg chg="del mod">
          <ac:chgData name="PATEL, Shazia (NHS DERBY AND DERBYSHIRE ICB - 15M)" userId="9c6168bb-a085-47c2-92db-bf6b19c34234" providerId="ADAL" clId="{3FFB1C5E-747C-48CA-AF54-DC2147E8C2E5}" dt="2026-09-26T10:45:22.696" v="231" actId="478"/>
          <ac:spMkLst>
            <pc:docMk/>
            <pc:sldMk cId="0" sldId="260"/>
            <ac:spMk id="13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5:40.056" v="235" actId="1076"/>
          <ac:spMkLst>
            <pc:docMk/>
            <pc:sldMk cId="0" sldId="260"/>
            <ac:spMk id="14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5:58.923" v="241" actId="1076"/>
          <ac:spMkLst>
            <pc:docMk/>
            <pc:sldMk cId="0" sldId="260"/>
            <ac:spMk id="15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5:43.453" v="236" actId="1076"/>
          <ac:spMkLst>
            <pc:docMk/>
            <pc:sldMk cId="0" sldId="260"/>
            <ac:spMk id="16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5:47.745" v="237" actId="1076"/>
          <ac:spMkLst>
            <pc:docMk/>
            <pc:sldMk cId="0" sldId="260"/>
            <ac:spMk id="17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6:17.239" v="245" actId="1076"/>
          <ac:spMkLst>
            <pc:docMk/>
            <pc:sldMk cId="0" sldId="260"/>
            <ac:spMk id="18" creationId="{00000000-0000-0000-0000-000000000000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0:46:22.859" v="247" actId="478"/>
          <ac:spMkLst>
            <pc:docMk/>
            <pc:sldMk cId="0" sldId="260"/>
            <ac:spMk id="19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6:19.624" v="246" actId="1076"/>
          <ac:spMkLst>
            <pc:docMk/>
            <pc:sldMk cId="0" sldId="260"/>
            <ac:spMk id="20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6:29.590" v="248" actId="1076"/>
          <ac:spMkLst>
            <pc:docMk/>
            <pc:sldMk cId="0" sldId="260"/>
            <ac:spMk id="21" creationId="{00000000-0000-0000-0000-000000000000}"/>
          </ac:spMkLst>
        </pc:spChg>
      </pc:sldChg>
      <pc:sldChg chg="addSp modSp mod">
        <pc:chgData name="PATEL, Shazia (NHS DERBY AND DERBYSHIRE ICB - 15M)" userId="9c6168bb-a085-47c2-92db-bf6b19c34234" providerId="ADAL" clId="{3FFB1C5E-747C-48CA-AF54-DC2147E8C2E5}" dt="2026-09-26T11:34:20.755" v="787" actId="20577"/>
        <pc:sldMkLst>
          <pc:docMk/>
          <pc:sldMk cId="0" sldId="261"/>
        </pc:sldMkLst>
        <pc:spChg chg="mod">
          <ac:chgData name="PATEL, Shazia (NHS DERBY AND DERBYSHIRE ICB - 15M)" userId="9c6168bb-a085-47c2-92db-bf6b19c34234" providerId="ADAL" clId="{3FFB1C5E-747C-48CA-AF54-DC2147E8C2E5}" dt="2026-09-26T10:47:25.030" v="259" actId="21"/>
          <ac:spMkLst>
            <pc:docMk/>
            <pc:sldMk cId="0" sldId="261"/>
            <ac:spMk id="3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1:12:23.426" v="409" actId="12"/>
          <ac:spMkLst>
            <pc:docMk/>
            <pc:sldMk cId="0" sldId="261"/>
            <ac:spMk id="7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1:16:04.272" v="439"/>
          <ac:spMkLst>
            <pc:docMk/>
            <pc:sldMk cId="0" sldId="261"/>
            <ac:spMk id="11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1:33:34.372" v="772"/>
          <ac:spMkLst>
            <pc:docMk/>
            <pc:sldMk cId="0" sldId="261"/>
            <ac:spMk id="12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1:34:20.755" v="787" actId="20577"/>
          <ac:spMkLst>
            <pc:docMk/>
            <pc:sldMk cId="0" sldId="261"/>
            <ac:spMk id="15" creationId="{00000000-0000-0000-0000-000000000000}"/>
          </ac:spMkLst>
        </pc:spChg>
        <pc:spChg chg="add mod">
          <ac:chgData name="PATEL, Shazia (NHS DERBY AND DERBYSHIRE ICB - 15M)" userId="9c6168bb-a085-47c2-92db-bf6b19c34234" providerId="ADAL" clId="{3FFB1C5E-747C-48CA-AF54-DC2147E8C2E5}" dt="2026-09-26T10:47:35.329" v="261"/>
          <ac:spMkLst>
            <pc:docMk/>
            <pc:sldMk cId="0" sldId="261"/>
            <ac:spMk id="21" creationId="{C785BE80-0CED-8410-D7F0-A8E3DE32F67C}"/>
          </ac:spMkLst>
        </pc:spChg>
      </pc:sldChg>
      <pc:sldChg chg="addSp delSp modSp mod">
        <pc:chgData name="PATEL, Shazia (NHS DERBY AND DERBYSHIRE ICB - 15M)" userId="9c6168bb-a085-47c2-92db-bf6b19c34234" providerId="ADAL" clId="{3FFB1C5E-747C-48CA-AF54-DC2147E8C2E5}" dt="2026-09-26T10:52:29.779" v="364" actId="113"/>
        <pc:sldMkLst>
          <pc:docMk/>
          <pc:sldMk cId="0" sldId="262"/>
        </pc:sldMkLst>
        <pc:spChg chg="mod">
          <ac:chgData name="PATEL, Shazia (NHS DERBY AND DERBYSHIRE ICB - 15M)" userId="9c6168bb-a085-47c2-92db-bf6b19c34234" providerId="ADAL" clId="{3FFB1C5E-747C-48CA-AF54-DC2147E8C2E5}" dt="2026-09-26T10:49:54.950" v="272" actId="1076"/>
          <ac:spMkLst>
            <pc:docMk/>
            <pc:sldMk cId="0" sldId="262"/>
            <ac:spMk id="4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50:01.110" v="273" actId="1076"/>
          <ac:spMkLst>
            <pc:docMk/>
            <pc:sldMk cId="0" sldId="262"/>
            <ac:spMk id="5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8:09.233" v="264" actId="107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8:15.013" v="266" actId="107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8:12.253" v="265" actId="107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7:58.350" v="262" actId="1076"/>
          <ac:spMkLst>
            <pc:docMk/>
            <pc:sldMk cId="0" sldId="262"/>
            <ac:spMk id="16" creationId="{00000000-0000-0000-0000-000000000000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0:48:03.641" v="263" actId="1076"/>
          <ac:spMkLst>
            <pc:docMk/>
            <pc:sldMk cId="0" sldId="262"/>
            <ac:spMk id="18" creationId="{00000000-0000-0000-0000-000000000000}"/>
          </ac:spMkLst>
        </pc:spChg>
        <pc:spChg chg="add del">
          <ac:chgData name="PATEL, Shazia (NHS DERBY AND DERBYSHIRE ICB - 15M)" userId="9c6168bb-a085-47c2-92db-bf6b19c34234" providerId="ADAL" clId="{3FFB1C5E-747C-48CA-AF54-DC2147E8C2E5}" dt="2026-09-26T10:49:13.752" v="268" actId="22"/>
          <ac:spMkLst>
            <pc:docMk/>
            <pc:sldMk cId="0" sldId="262"/>
            <ac:spMk id="22" creationId="{EA818B81-2BA3-D27D-DA9E-195471115A54}"/>
          </ac:spMkLst>
        </pc:spChg>
        <pc:spChg chg="add mod">
          <ac:chgData name="PATEL, Shazia (NHS DERBY AND DERBYSHIRE ICB - 15M)" userId="9c6168bb-a085-47c2-92db-bf6b19c34234" providerId="ADAL" clId="{3FFB1C5E-747C-48CA-AF54-DC2147E8C2E5}" dt="2026-09-26T10:52:29.779" v="364" actId="113"/>
          <ac:spMkLst>
            <pc:docMk/>
            <pc:sldMk cId="0" sldId="262"/>
            <ac:spMk id="27" creationId="{1C8AF391-D9D2-0042-7E09-C65FA6BD8EDB}"/>
          </ac:spMkLst>
        </pc:spChg>
        <pc:picChg chg="add del mod">
          <ac:chgData name="PATEL, Shazia (NHS DERBY AND DERBYSHIRE ICB - 15M)" userId="9c6168bb-a085-47c2-92db-bf6b19c34234" providerId="ADAL" clId="{3FFB1C5E-747C-48CA-AF54-DC2147E8C2E5}" dt="2026-09-26T10:49:45.367" v="271" actId="21"/>
          <ac:picMkLst>
            <pc:docMk/>
            <pc:sldMk cId="0" sldId="262"/>
            <ac:picMk id="24" creationId="{B4CF7623-9F57-B8D0-6B9B-00E63BCDB283}"/>
          </ac:picMkLst>
        </pc:picChg>
      </pc:sldChg>
      <pc:sldChg chg="addSp modSp mod ord">
        <pc:chgData name="PATEL, Shazia (NHS DERBY AND DERBYSHIRE ICB - 15M)" userId="9c6168bb-a085-47c2-92db-bf6b19c34234" providerId="ADAL" clId="{3FFB1C5E-747C-48CA-AF54-DC2147E8C2E5}" dt="2026-09-26T12:12:10.622" v="954" actId="14100"/>
        <pc:sldMkLst>
          <pc:docMk/>
          <pc:sldMk cId="0" sldId="264"/>
        </pc:sldMkLst>
        <pc:spChg chg="mod">
          <ac:chgData name="PATEL, Shazia (NHS DERBY AND DERBYSHIRE ICB - 15M)" userId="9c6168bb-a085-47c2-92db-bf6b19c34234" providerId="ADAL" clId="{3FFB1C5E-747C-48CA-AF54-DC2147E8C2E5}" dt="2026-09-26T12:12:01.241" v="951" actId="20577"/>
          <ac:spMkLst>
            <pc:docMk/>
            <pc:sldMk cId="0" sldId="264"/>
            <ac:spMk id="28" creationId="{00000000-0000-0000-0000-000000000000}"/>
          </ac:spMkLst>
        </pc:spChg>
        <pc:spChg chg="add mod">
          <ac:chgData name="PATEL, Shazia (NHS DERBY AND DERBYSHIRE ICB - 15M)" userId="9c6168bb-a085-47c2-92db-bf6b19c34234" providerId="ADAL" clId="{3FFB1C5E-747C-48CA-AF54-DC2147E8C2E5}" dt="2026-09-26T12:12:10.622" v="954" actId="14100"/>
          <ac:spMkLst>
            <pc:docMk/>
            <pc:sldMk cId="0" sldId="264"/>
            <ac:spMk id="31" creationId="{00866943-681B-0F7A-F618-77E797B1C32F}"/>
          </ac:spMkLst>
        </pc:spChg>
      </pc:sldChg>
      <pc:sldChg chg="ord">
        <pc:chgData name="PATEL, Shazia (NHS DERBY AND DERBYSHIRE ICB - 15M)" userId="9c6168bb-a085-47c2-92db-bf6b19c34234" providerId="ADAL" clId="{3FFB1C5E-747C-48CA-AF54-DC2147E8C2E5}" dt="2026-09-26T11:28:44.152" v="736"/>
        <pc:sldMkLst>
          <pc:docMk/>
          <pc:sldMk cId="0" sldId="265"/>
        </pc:sldMkLst>
      </pc:sldChg>
      <pc:sldChg chg="del">
        <pc:chgData name="PATEL, Shazia (NHS DERBY AND DERBYSHIRE ICB - 15M)" userId="9c6168bb-a085-47c2-92db-bf6b19c34234" providerId="ADAL" clId="{3FFB1C5E-747C-48CA-AF54-DC2147E8C2E5}" dt="2026-09-26T12:12:26.681" v="955" actId="2696"/>
        <pc:sldMkLst>
          <pc:docMk/>
          <pc:sldMk cId="2073678496" sldId="267"/>
        </pc:sldMkLst>
      </pc:sldChg>
      <pc:sldChg chg="addSp delSp modSp new mod">
        <pc:chgData name="PATEL, Shazia (NHS DERBY AND DERBYSHIRE ICB - 15M)" userId="9c6168bb-a085-47c2-92db-bf6b19c34234" providerId="ADAL" clId="{3FFB1C5E-747C-48CA-AF54-DC2147E8C2E5}" dt="2026-09-27T07:43:36.756" v="1090" actId="20577"/>
        <pc:sldMkLst>
          <pc:docMk/>
          <pc:sldMk cId="3259876244" sldId="269"/>
        </pc:sldMkLst>
        <pc:spChg chg="add del mod">
          <ac:chgData name="PATEL, Shazia (NHS DERBY AND DERBYSHIRE ICB - 15M)" userId="9c6168bb-a085-47c2-92db-bf6b19c34234" providerId="ADAL" clId="{3FFB1C5E-747C-48CA-AF54-DC2147E8C2E5}" dt="2026-09-26T10:44:12.101" v="218"/>
          <ac:spMkLst>
            <pc:docMk/>
            <pc:sldMk cId="3259876244" sldId="269"/>
            <ac:spMk id="3" creationId="{324A11D3-353C-5D78-F6B9-38182290D56B}"/>
          </ac:spMkLst>
        </pc:spChg>
        <pc:spChg chg="add mod">
          <ac:chgData name="PATEL, Shazia (NHS DERBY AND DERBYSHIRE ICB - 15M)" userId="9c6168bb-a085-47c2-92db-bf6b19c34234" providerId="ADAL" clId="{3FFB1C5E-747C-48CA-AF54-DC2147E8C2E5}" dt="2026-09-27T07:43:36.756" v="1090" actId="20577"/>
          <ac:spMkLst>
            <pc:docMk/>
            <pc:sldMk cId="3259876244" sldId="269"/>
            <ac:spMk id="5" creationId="{59E389A7-BB08-BA6E-9FAE-2339AADA5E22}"/>
          </ac:spMkLst>
        </pc:spChg>
      </pc:sldChg>
      <pc:sldChg chg="addSp delSp modSp new del mod">
        <pc:chgData name="PATEL, Shazia (NHS DERBY AND DERBYSHIRE ICB - 15M)" userId="9c6168bb-a085-47c2-92db-bf6b19c34234" providerId="ADAL" clId="{3FFB1C5E-747C-48CA-AF54-DC2147E8C2E5}" dt="2026-09-26T12:16:56.506" v="1066" actId="2696"/>
        <pc:sldMkLst>
          <pc:docMk/>
          <pc:sldMk cId="3765362020" sldId="270"/>
        </pc:sldMkLst>
        <pc:spChg chg="add del mod">
          <ac:chgData name="PATEL, Shazia (NHS DERBY AND DERBYSHIRE ICB - 15M)" userId="9c6168bb-a085-47c2-92db-bf6b19c34234" providerId="ADAL" clId="{3FFB1C5E-747C-48CA-AF54-DC2147E8C2E5}" dt="2026-09-26T12:14:23.025" v="968" actId="21"/>
          <ac:spMkLst>
            <pc:docMk/>
            <pc:sldMk cId="3765362020" sldId="270"/>
            <ac:spMk id="3" creationId="{BA39B5D9-353C-0F65-0DE5-97017371FE8D}"/>
          </ac:spMkLst>
        </pc:spChg>
      </pc:sldChg>
      <pc:sldChg chg="addSp modSp new mod">
        <pc:chgData name="PATEL, Shazia (NHS DERBY AND DERBYSHIRE ICB - 15M)" userId="9c6168bb-a085-47c2-92db-bf6b19c34234" providerId="ADAL" clId="{3FFB1C5E-747C-48CA-AF54-DC2147E8C2E5}" dt="2026-09-26T11:03:45.669" v="401" actId="207"/>
        <pc:sldMkLst>
          <pc:docMk/>
          <pc:sldMk cId="3260336960" sldId="271"/>
        </pc:sldMkLst>
        <pc:spChg chg="add mod">
          <ac:chgData name="PATEL, Shazia (NHS DERBY AND DERBYSHIRE ICB - 15M)" userId="9c6168bb-a085-47c2-92db-bf6b19c34234" providerId="ADAL" clId="{3FFB1C5E-747C-48CA-AF54-DC2147E8C2E5}" dt="2026-09-26T11:03:45.669" v="401" actId="207"/>
          <ac:spMkLst>
            <pc:docMk/>
            <pc:sldMk cId="3260336960" sldId="271"/>
            <ac:spMk id="3" creationId="{5297899F-AAD3-C02F-438F-AE16F4712D09}"/>
          </ac:spMkLst>
        </pc:spChg>
      </pc:sldChg>
      <pc:sldChg chg="new del">
        <pc:chgData name="PATEL, Shazia (NHS DERBY AND DERBYSHIRE ICB - 15M)" userId="9c6168bb-a085-47c2-92db-bf6b19c34234" providerId="ADAL" clId="{3FFB1C5E-747C-48CA-AF54-DC2147E8C2E5}" dt="2026-09-26T11:28:12.757" v="734" actId="2696"/>
        <pc:sldMkLst>
          <pc:docMk/>
          <pc:sldMk cId="3267268062" sldId="272"/>
        </pc:sldMkLst>
      </pc:sldChg>
      <pc:sldChg chg="addSp delSp modSp add mod">
        <pc:chgData name="PATEL, Shazia (NHS DERBY AND DERBYSHIRE ICB - 15M)" userId="9c6168bb-a085-47c2-92db-bf6b19c34234" providerId="ADAL" clId="{3FFB1C5E-747C-48CA-AF54-DC2147E8C2E5}" dt="2026-09-26T11:28:05.329" v="733" actId="20577"/>
        <pc:sldMkLst>
          <pc:docMk/>
          <pc:sldMk cId="2204093321" sldId="273"/>
        </pc:sldMkLst>
        <pc:spChg chg="mod">
          <ac:chgData name="PATEL, Shazia (NHS DERBY AND DERBYSHIRE ICB - 15M)" userId="9c6168bb-a085-47c2-92db-bf6b19c34234" providerId="ADAL" clId="{3FFB1C5E-747C-48CA-AF54-DC2147E8C2E5}" dt="2026-09-26T11:24:30.940" v="489" actId="1076"/>
          <ac:spMkLst>
            <pc:docMk/>
            <pc:sldMk cId="2204093321" sldId="273"/>
            <ac:spMk id="2" creationId="{11E1F78D-392B-5E6A-3DFA-678BFE118BC9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02.788" v="472" actId="478"/>
          <ac:spMkLst>
            <pc:docMk/>
            <pc:sldMk cId="2204093321" sldId="273"/>
            <ac:spMk id="4" creationId="{C502A48E-BEB5-720E-1900-D2239BEBB5F3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07.230" v="475" actId="478"/>
          <ac:spMkLst>
            <pc:docMk/>
            <pc:sldMk cId="2204093321" sldId="273"/>
            <ac:spMk id="5" creationId="{CDE72CDA-6E55-BAA6-4E12-CD6799CE73C0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05.083" v="473" actId="478"/>
          <ac:spMkLst>
            <pc:docMk/>
            <pc:sldMk cId="2204093321" sldId="273"/>
            <ac:spMk id="6" creationId="{D4380A19-9B92-CACD-6659-2FC3E12F0DEB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06.415" v="474" actId="478"/>
          <ac:spMkLst>
            <pc:docMk/>
            <pc:sldMk cId="2204093321" sldId="273"/>
            <ac:spMk id="7" creationId="{62D4288F-0CDE-ABB0-DBB9-288DAC43DBA0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08.719" v="476" actId="478"/>
          <ac:spMkLst>
            <pc:docMk/>
            <pc:sldMk cId="2204093321" sldId="273"/>
            <ac:spMk id="8" creationId="{BE2111B5-9C07-B945-AE1D-3A9318E5A0B1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12.422" v="479" actId="478"/>
          <ac:spMkLst>
            <pc:docMk/>
            <pc:sldMk cId="2204093321" sldId="273"/>
            <ac:spMk id="9" creationId="{7320627C-827A-3E3F-368F-2E1E84E7809F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10.055" v="477" actId="478"/>
          <ac:spMkLst>
            <pc:docMk/>
            <pc:sldMk cId="2204093321" sldId="273"/>
            <ac:spMk id="10" creationId="{0F7CC3BE-D820-1118-DD4C-D7F51B7CE0E0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11.411" v="478" actId="478"/>
          <ac:spMkLst>
            <pc:docMk/>
            <pc:sldMk cId="2204093321" sldId="273"/>
            <ac:spMk id="11" creationId="{7AF2714F-C67F-C751-962E-DCBAF48D349E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14.545" v="480" actId="478"/>
          <ac:spMkLst>
            <pc:docMk/>
            <pc:sldMk cId="2204093321" sldId="273"/>
            <ac:spMk id="12" creationId="{7441EA66-77A2-5030-D624-D683833FB157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18.666" v="483" actId="478"/>
          <ac:spMkLst>
            <pc:docMk/>
            <pc:sldMk cId="2204093321" sldId="273"/>
            <ac:spMk id="13" creationId="{4CDE74B1-8FC5-DC46-D2F6-6C48A518AB39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16.360" v="481" actId="478"/>
          <ac:spMkLst>
            <pc:docMk/>
            <pc:sldMk cId="2204093321" sldId="273"/>
            <ac:spMk id="14" creationId="{922CEE27-1866-FC5F-9417-35150DECB8F8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17.950" v="482" actId="478"/>
          <ac:spMkLst>
            <pc:docMk/>
            <pc:sldMk cId="2204093321" sldId="273"/>
            <ac:spMk id="15" creationId="{8216B3CD-43C5-30E6-0432-667A685387F2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21.953" v="485" actId="478"/>
          <ac:spMkLst>
            <pc:docMk/>
            <pc:sldMk cId="2204093321" sldId="273"/>
            <ac:spMk id="16" creationId="{BA3FE8AE-A98C-D45E-3FE7-90E6AA4ED260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23.204" v="486" actId="478"/>
          <ac:spMkLst>
            <pc:docMk/>
            <pc:sldMk cId="2204093321" sldId="273"/>
            <ac:spMk id="17" creationId="{3F4B1D5E-5053-B794-5CE7-603F7B194577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20.463" v="484" actId="478"/>
          <ac:spMkLst>
            <pc:docMk/>
            <pc:sldMk cId="2204093321" sldId="273"/>
            <ac:spMk id="18" creationId="{B25E4ED7-A034-C77D-28D4-D1219E8097DF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1:24:24.828" v="487" actId="478"/>
          <ac:spMkLst>
            <pc:docMk/>
            <pc:sldMk cId="2204093321" sldId="273"/>
            <ac:spMk id="19" creationId="{0B7A327B-6C6C-0C1C-43BC-4FF5F4F304B2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1:28:05.329" v="733" actId="20577"/>
          <ac:spMkLst>
            <pc:docMk/>
            <pc:sldMk cId="2204093321" sldId="273"/>
            <ac:spMk id="21" creationId="{9712911C-CC1A-743A-D3C7-248B276851FF}"/>
          </ac:spMkLst>
        </pc:spChg>
        <pc:graphicFrameChg chg="add del mod">
          <ac:chgData name="PATEL, Shazia (NHS DERBY AND DERBYSHIRE ICB - 15M)" userId="9c6168bb-a085-47c2-92db-bf6b19c34234" providerId="ADAL" clId="{3FFB1C5E-747C-48CA-AF54-DC2147E8C2E5}" dt="2026-09-26T11:20:03.893" v="468" actId="546"/>
          <ac:graphicFrameMkLst>
            <pc:docMk/>
            <pc:sldMk cId="2204093321" sldId="273"/>
            <ac:graphicFrameMk id="20" creationId="{8A25B192-29DC-091B-04BE-1C280F372F3E}"/>
          </ac:graphicFrameMkLst>
        </pc:graphicFrameChg>
      </pc:sldChg>
      <pc:sldChg chg="addSp delSp modSp add mod">
        <pc:chgData name="PATEL, Shazia (NHS DERBY AND DERBYSHIRE ICB - 15M)" userId="9c6168bb-a085-47c2-92db-bf6b19c34234" providerId="ADAL" clId="{3FFB1C5E-747C-48CA-AF54-DC2147E8C2E5}" dt="2026-09-26T12:00:32.699" v="867" actId="22"/>
        <pc:sldMkLst>
          <pc:docMk/>
          <pc:sldMk cId="3291020564" sldId="274"/>
        </pc:sldMkLst>
        <pc:spChg chg="mod">
          <ac:chgData name="PATEL, Shazia (NHS DERBY AND DERBYSHIRE ICB - 15M)" userId="9c6168bb-a085-47c2-92db-bf6b19c34234" providerId="ADAL" clId="{3FFB1C5E-747C-48CA-AF54-DC2147E8C2E5}" dt="2026-09-26T11:32:06.873" v="768" actId="1076"/>
          <ac:spMkLst>
            <pc:docMk/>
            <pc:sldMk cId="3291020564" sldId="274"/>
            <ac:spMk id="7" creationId="{F574F75B-87A2-780C-75DE-A90A0F43BD7C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1:45:36.943" v="861" actId="5793"/>
          <ac:spMkLst>
            <pc:docMk/>
            <pc:sldMk cId="3291020564" sldId="274"/>
            <ac:spMk id="8" creationId="{117B3CB0-C049-D92F-A09A-723D043003EC}"/>
          </ac:spMkLst>
        </pc:spChg>
        <pc:spChg chg="del mod">
          <ac:chgData name="PATEL, Shazia (NHS DERBY AND DERBYSHIRE ICB - 15M)" userId="9c6168bb-a085-47c2-92db-bf6b19c34234" providerId="ADAL" clId="{3FFB1C5E-747C-48CA-AF54-DC2147E8C2E5}" dt="2026-09-26T11:35:14.915" v="794" actId="478"/>
          <ac:spMkLst>
            <pc:docMk/>
            <pc:sldMk cId="3291020564" sldId="274"/>
            <ac:spMk id="9" creationId="{04841186-A703-3DAC-D329-04F5A83DC51F}"/>
          </ac:spMkLst>
        </pc:spChg>
        <pc:picChg chg="add del">
          <ac:chgData name="PATEL, Shazia (NHS DERBY AND DERBYSHIRE ICB - 15M)" userId="9c6168bb-a085-47c2-92db-bf6b19c34234" providerId="ADAL" clId="{3FFB1C5E-747C-48CA-AF54-DC2147E8C2E5}" dt="2026-09-26T12:00:32.699" v="867" actId="22"/>
          <ac:picMkLst>
            <pc:docMk/>
            <pc:sldMk cId="3291020564" sldId="274"/>
            <ac:picMk id="3" creationId="{46B9E17D-6CFA-10C9-707F-6FF7DF96E7DE}"/>
          </ac:picMkLst>
        </pc:picChg>
      </pc:sldChg>
      <pc:sldChg chg="delSp modSp add del mod setBg">
        <pc:chgData name="PATEL, Shazia (NHS DERBY AND DERBYSHIRE ICB - 15M)" userId="9c6168bb-a085-47c2-92db-bf6b19c34234" providerId="ADAL" clId="{3FFB1C5E-747C-48CA-AF54-DC2147E8C2E5}" dt="2026-09-26T12:03:35.464" v="882" actId="208"/>
        <pc:sldMkLst>
          <pc:docMk/>
          <pc:sldMk cId="159636589" sldId="275"/>
        </pc:sldMkLst>
        <pc:spChg chg="mod">
          <ac:chgData name="PATEL, Shazia (NHS DERBY AND DERBYSHIRE ICB - 15M)" userId="9c6168bb-a085-47c2-92db-bf6b19c34234" providerId="ADAL" clId="{3FFB1C5E-747C-48CA-AF54-DC2147E8C2E5}" dt="2026-09-26T12:03:12.274" v="878" actId="21"/>
          <ac:spMkLst>
            <pc:docMk/>
            <pc:sldMk cId="159636589" sldId="275"/>
            <ac:spMk id="2" creationId="{09FC9CDD-73EB-4573-BC7F-E9CAD9406DA4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2:03:28.083" v="881"/>
          <ac:spMkLst>
            <pc:docMk/>
            <pc:sldMk cId="159636589" sldId="275"/>
            <ac:spMk id="3" creationId="{D65E7333-B02B-4397-931C-11CE8A77FB66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3:00.566" v="874" actId="478"/>
          <ac:spMkLst>
            <pc:docMk/>
            <pc:sldMk cId="159636589" sldId="275"/>
            <ac:spMk id="4" creationId="{A367DA6F-1E53-4D31-B947-8334F01D4D94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2:01.440" v="871" actId="478"/>
          <ac:spMkLst>
            <pc:docMk/>
            <pc:sldMk cId="159636589" sldId="275"/>
            <ac:spMk id="5" creationId="{377E2CF8-1E54-4F26-8662-E574BDEA21C1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2:00.485" v="870" actId="478"/>
          <ac:spMkLst>
            <pc:docMk/>
            <pc:sldMk cId="159636589" sldId="275"/>
            <ac:spMk id="6" creationId="{24E90F62-60BB-4327-A0C5-C887B592E792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2:03:35.464" v="882" actId="208"/>
          <ac:spMkLst>
            <pc:docMk/>
            <pc:sldMk cId="159636589" sldId="275"/>
            <ac:spMk id="7" creationId="{276D11F6-8DD0-4B7B-B827-9E28EB9074B6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1:57.240" v="869" actId="478"/>
          <ac:spMkLst>
            <pc:docMk/>
            <pc:sldMk cId="159636589" sldId="275"/>
            <ac:spMk id="11" creationId="{4EF84910-2860-4D88-BD06-8FD5A8D21535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2:02:54.487" v="873" actId="207"/>
          <ac:spMkLst>
            <pc:docMk/>
            <pc:sldMk cId="159636589" sldId="275"/>
            <ac:spMk id="12" creationId="{86A8B81B-0204-4ADE-B160-872F51A1A2CD}"/>
          </ac:spMkLst>
        </pc:spChg>
      </pc:sldChg>
      <pc:sldChg chg="delSp modSp add mod setBg">
        <pc:chgData name="PATEL, Shazia (NHS DERBY AND DERBYSHIRE ICB - 15M)" userId="9c6168bb-a085-47c2-92db-bf6b19c34234" providerId="ADAL" clId="{3FFB1C5E-747C-48CA-AF54-DC2147E8C2E5}" dt="2026-09-26T12:05:04.797" v="891"/>
        <pc:sldMkLst>
          <pc:docMk/>
          <pc:sldMk cId="694757286" sldId="276"/>
        </pc:sldMkLst>
        <pc:spChg chg="del">
          <ac:chgData name="PATEL, Shazia (NHS DERBY AND DERBYSHIRE ICB - 15M)" userId="9c6168bb-a085-47c2-92db-bf6b19c34234" providerId="ADAL" clId="{3FFB1C5E-747C-48CA-AF54-DC2147E8C2E5}" dt="2026-09-26T12:04:11.050" v="885" actId="478"/>
          <ac:spMkLst>
            <pc:docMk/>
            <pc:sldMk cId="694757286" sldId="276"/>
            <ac:spMk id="4" creationId="{798B7465-E115-40CD-9A73-2BF068C9D689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2:04:27.452" v="889" actId="207"/>
          <ac:spMkLst>
            <pc:docMk/>
            <pc:sldMk cId="694757286" sldId="276"/>
            <ac:spMk id="5" creationId="{0471D87F-3293-4F4B-A250-D0C97F824CF7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4:17.227" v="887" actId="478"/>
          <ac:spMkLst>
            <pc:docMk/>
            <pc:sldMk cId="694757286" sldId="276"/>
            <ac:spMk id="19" creationId="{0782FA9F-F413-4DD9-890B-B92BBBA9996F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4:14.402" v="886" actId="478"/>
          <ac:spMkLst>
            <pc:docMk/>
            <pc:sldMk cId="694757286" sldId="276"/>
            <ac:spMk id="20" creationId="{E999BF01-A024-4642-8F56-2C8E90002022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4:09.251" v="884" actId="478"/>
          <ac:spMkLst>
            <pc:docMk/>
            <pc:sldMk cId="694757286" sldId="276"/>
            <ac:spMk id="22" creationId="{A5AD0C24-29E3-4DD9-A42B-C4FA1A85B2DD}"/>
          </ac:spMkLst>
        </pc:spChg>
        <pc:graphicFrameChg chg="mod">
          <ac:chgData name="PATEL, Shazia (NHS DERBY AND DERBYSHIRE ICB - 15M)" userId="9c6168bb-a085-47c2-92db-bf6b19c34234" providerId="ADAL" clId="{3FFB1C5E-747C-48CA-AF54-DC2147E8C2E5}" dt="2026-09-26T12:05:04.797" v="891"/>
          <ac:graphicFrameMkLst>
            <pc:docMk/>
            <pc:sldMk cId="694757286" sldId="276"/>
            <ac:graphicFrameMk id="10" creationId="{00000000-0000-0000-0000-000000000000}"/>
          </ac:graphicFrameMkLst>
        </pc:graphicFrameChg>
      </pc:sldChg>
      <pc:sldChg chg="delSp modSp add mod setBg">
        <pc:chgData name="PATEL, Shazia (NHS DERBY AND DERBYSHIRE ICB - 15M)" userId="9c6168bb-a085-47c2-92db-bf6b19c34234" providerId="ADAL" clId="{3FFB1C5E-747C-48CA-AF54-DC2147E8C2E5}" dt="2026-09-26T12:05:47.401" v="895" actId="478"/>
        <pc:sldMkLst>
          <pc:docMk/>
          <pc:sldMk cId="2004541788" sldId="277"/>
        </pc:sldMkLst>
        <pc:spChg chg="mod">
          <ac:chgData name="PATEL, Shazia (NHS DERBY AND DERBYSHIRE ICB - 15M)" userId="9c6168bb-a085-47c2-92db-bf6b19c34234" providerId="ADAL" clId="{3FFB1C5E-747C-48CA-AF54-DC2147E8C2E5}" dt="2026-09-26T12:05:41.014" v="893" actId="20577"/>
          <ac:spMkLst>
            <pc:docMk/>
            <pc:sldMk cId="2004541788" sldId="277"/>
            <ac:spMk id="4" creationId="{CFB92F50-88B2-418E-BEFB-F5B0EC9851D3}"/>
          </ac:spMkLst>
        </pc:spChg>
        <pc:spChg chg="del mod">
          <ac:chgData name="PATEL, Shazia (NHS DERBY AND DERBYSHIRE ICB - 15M)" userId="9c6168bb-a085-47c2-92db-bf6b19c34234" providerId="ADAL" clId="{3FFB1C5E-747C-48CA-AF54-DC2147E8C2E5}" dt="2026-09-26T12:05:47.401" v="895" actId="478"/>
          <ac:spMkLst>
            <pc:docMk/>
            <pc:sldMk cId="2004541788" sldId="277"/>
            <ac:spMk id="26" creationId="{3D1F3A4C-AC9B-4851-A1AE-0CFA1A10112C}"/>
          </ac:spMkLst>
        </pc:spChg>
      </pc:sldChg>
      <pc:sldChg chg="delSp modSp add mod setBg">
        <pc:chgData name="PATEL, Shazia (NHS DERBY AND DERBYSHIRE ICB - 15M)" userId="9c6168bb-a085-47c2-92db-bf6b19c34234" providerId="ADAL" clId="{3FFB1C5E-747C-48CA-AF54-DC2147E8C2E5}" dt="2026-09-26T12:06:31.344" v="919" actId="478"/>
        <pc:sldMkLst>
          <pc:docMk/>
          <pc:sldMk cId="415789630" sldId="278"/>
        </pc:sldMkLst>
        <pc:spChg chg="mod">
          <ac:chgData name="PATEL, Shazia (NHS DERBY AND DERBYSHIRE ICB - 15M)" userId="9c6168bb-a085-47c2-92db-bf6b19c34234" providerId="ADAL" clId="{3FFB1C5E-747C-48CA-AF54-DC2147E8C2E5}" dt="2026-09-26T12:06:23.147" v="916" actId="20577"/>
          <ac:spMkLst>
            <pc:docMk/>
            <pc:sldMk cId="415789630" sldId="278"/>
            <ac:spMk id="2" creationId="{48E027A9-2B2E-4DDF-8BF3-6E67D6703DF9}"/>
          </ac:spMkLst>
        </pc:spChg>
        <pc:spChg chg="del mod">
          <ac:chgData name="PATEL, Shazia (NHS DERBY AND DERBYSHIRE ICB - 15M)" userId="9c6168bb-a085-47c2-92db-bf6b19c34234" providerId="ADAL" clId="{3FFB1C5E-747C-48CA-AF54-DC2147E8C2E5}" dt="2026-09-26T12:06:31.344" v="919" actId="478"/>
          <ac:spMkLst>
            <pc:docMk/>
            <pc:sldMk cId="415789630" sldId="278"/>
            <ac:spMk id="4" creationId="{E3E6D307-B921-4276-B12E-EA77A25BC0FA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6:28.409" v="917" actId="478"/>
          <ac:spMkLst>
            <pc:docMk/>
            <pc:sldMk cId="415789630" sldId="278"/>
            <ac:spMk id="31" creationId="{CCC2A50C-89B5-4688-A140-DC0A148F84B2}"/>
          </ac:spMkLst>
        </pc:spChg>
      </pc:sldChg>
      <pc:sldChg chg="addSp delSp modSp add mod setBg">
        <pc:chgData name="PATEL, Shazia (NHS DERBY AND DERBYSHIRE ICB - 15M)" userId="9c6168bb-a085-47c2-92db-bf6b19c34234" providerId="ADAL" clId="{3FFB1C5E-747C-48CA-AF54-DC2147E8C2E5}" dt="2026-09-26T12:11:15.554" v="950" actId="207"/>
        <pc:sldMkLst>
          <pc:docMk/>
          <pc:sldMk cId="1593548641" sldId="279"/>
        </pc:sldMkLst>
        <pc:spChg chg="del mod">
          <ac:chgData name="PATEL, Shazia (NHS DERBY AND DERBYSHIRE ICB - 15M)" userId="9c6168bb-a085-47c2-92db-bf6b19c34234" providerId="ADAL" clId="{3FFB1C5E-747C-48CA-AF54-DC2147E8C2E5}" dt="2026-09-26T12:07:02.255" v="922" actId="478"/>
          <ac:spMkLst>
            <pc:docMk/>
            <pc:sldMk cId="1593548641" sldId="279"/>
            <ac:spMk id="4" creationId="{230C1727-6D95-40AA-8A69-AEE755419EBE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2:10:50.520" v="945" actId="1076"/>
          <ac:spMkLst>
            <pc:docMk/>
            <pc:sldMk cId="1593548641" sldId="279"/>
            <ac:spMk id="25" creationId="{C1944650-E6E2-4516-A723-D2ED4E1A667F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2:10:46.981" v="944" actId="1076"/>
          <ac:spMkLst>
            <pc:docMk/>
            <pc:sldMk cId="1593548641" sldId="279"/>
            <ac:spMk id="26" creationId="{31D5B0E6-8733-4487-886B-F0C872222B52}"/>
          </ac:spMkLst>
        </pc:spChg>
        <pc:spChg chg="del mod">
          <ac:chgData name="PATEL, Shazia (NHS DERBY AND DERBYSHIRE ICB - 15M)" userId="9c6168bb-a085-47c2-92db-bf6b19c34234" providerId="ADAL" clId="{3FFB1C5E-747C-48CA-AF54-DC2147E8C2E5}" dt="2026-09-26T12:07:12.707" v="925" actId="478"/>
          <ac:spMkLst>
            <pc:docMk/>
            <pc:sldMk cId="1593548641" sldId="279"/>
            <ac:spMk id="27" creationId="{DE5578BC-F242-4A1D-A18F-906AF34DF822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2:11:15.554" v="950" actId="207"/>
          <ac:spMkLst>
            <pc:docMk/>
            <pc:sldMk cId="1593548641" sldId="279"/>
            <ac:spMk id="29" creationId="{1BB39044-D742-4F78-88FB-4F956C63AC99}"/>
          </ac:spMkLst>
        </pc:spChg>
        <pc:spChg chg="add mod">
          <ac:chgData name="PATEL, Shazia (NHS DERBY AND DERBYSHIRE ICB - 15M)" userId="9c6168bb-a085-47c2-92db-bf6b19c34234" providerId="ADAL" clId="{3FFB1C5E-747C-48CA-AF54-DC2147E8C2E5}" dt="2026-09-26T12:10:57.469" v="947" actId="1076"/>
          <ac:spMkLst>
            <pc:docMk/>
            <pc:sldMk cId="1593548641" sldId="279"/>
            <ac:spMk id="31" creationId="{6A5137C8-586A-1664-1AAC-4B0427AF5118}"/>
          </ac:spMkLst>
        </pc:spChg>
        <pc:spChg chg="add mod">
          <ac:chgData name="PATEL, Shazia (NHS DERBY AND DERBYSHIRE ICB - 15M)" userId="9c6168bb-a085-47c2-92db-bf6b19c34234" providerId="ADAL" clId="{3FFB1C5E-747C-48CA-AF54-DC2147E8C2E5}" dt="2026-09-26T12:11:08.460" v="949" actId="1076"/>
          <ac:spMkLst>
            <pc:docMk/>
            <pc:sldMk cId="1593548641" sldId="279"/>
            <ac:spMk id="33" creationId="{8B8390C2-3D4A-CE94-FE76-1D496B69509C}"/>
          </ac:spMkLst>
        </pc:spChg>
      </pc:sldChg>
      <pc:sldChg chg="delSp add mod setBg">
        <pc:chgData name="PATEL, Shazia (NHS DERBY AND DERBYSHIRE ICB - 15M)" userId="9c6168bb-a085-47c2-92db-bf6b19c34234" providerId="ADAL" clId="{3FFB1C5E-747C-48CA-AF54-DC2147E8C2E5}" dt="2026-09-26T12:08:29.859" v="932" actId="478"/>
        <pc:sldMkLst>
          <pc:docMk/>
          <pc:sldMk cId="844802024" sldId="280"/>
        </pc:sldMkLst>
        <pc:spChg chg="del">
          <ac:chgData name="PATEL, Shazia (NHS DERBY AND DERBYSHIRE ICB - 15M)" userId="9c6168bb-a085-47c2-92db-bf6b19c34234" providerId="ADAL" clId="{3FFB1C5E-747C-48CA-AF54-DC2147E8C2E5}" dt="2026-09-26T12:08:23.983" v="931" actId="478"/>
          <ac:spMkLst>
            <pc:docMk/>
            <pc:sldMk cId="844802024" sldId="280"/>
            <ac:spMk id="3" creationId="{8624CCFA-1DAC-474A-9F1F-D738D95B2EF1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8:12.783" v="927" actId="478"/>
          <ac:spMkLst>
            <pc:docMk/>
            <pc:sldMk cId="844802024" sldId="280"/>
            <ac:spMk id="4" creationId="{E9987940-B25B-4D54-99F9-966941854C4B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8:22.896" v="930" actId="478"/>
          <ac:spMkLst>
            <pc:docMk/>
            <pc:sldMk cId="844802024" sldId="280"/>
            <ac:spMk id="5" creationId="{615DCE8C-EEF6-4D72-B7A8-B2D39528861E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8:21.206" v="929" actId="478"/>
          <ac:spMkLst>
            <pc:docMk/>
            <pc:sldMk cId="844802024" sldId="280"/>
            <ac:spMk id="9" creationId="{1953A6CD-529A-419C-A5BF-C8F6F984D887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8:19.719" v="928" actId="478"/>
          <ac:spMkLst>
            <pc:docMk/>
            <pc:sldMk cId="844802024" sldId="280"/>
            <ac:spMk id="13" creationId="{C1CD7878-4D5F-4517-8A6E-528AFB869009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8:29.859" v="932" actId="478"/>
          <ac:spMkLst>
            <pc:docMk/>
            <pc:sldMk cId="844802024" sldId="280"/>
            <ac:spMk id="17" creationId="{2782D9F9-0E2F-4EC5-A33E-0F15C8C7D9AA}"/>
          </ac:spMkLst>
        </pc:spChg>
      </pc:sldChg>
      <pc:sldChg chg="delSp modSp add mod setBg">
        <pc:chgData name="PATEL, Shazia (NHS DERBY AND DERBYSHIRE ICB - 15M)" userId="9c6168bb-a085-47c2-92db-bf6b19c34234" providerId="ADAL" clId="{3FFB1C5E-747C-48CA-AF54-DC2147E8C2E5}" dt="2026-09-26T12:09:50.762" v="942" actId="207"/>
        <pc:sldMkLst>
          <pc:docMk/>
          <pc:sldMk cId="20045275" sldId="281"/>
        </pc:sldMkLst>
        <pc:spChg chg="mod">
          <ac:chgData name="PATEL, Shazia (NHS DERBY AND DERBYSHIRE ICB - 15M)" userId="9c6168bb-a085-47c2-92db-bf6b19c34234" providerId="ADAL" clId="{3FFB1C5E-747C-48CA-AF54-DC2147E8C2E5}" dt="2026-09-26T12:09:50.762" v="942" actId="207"/>
          <ac:spMkLst>
            <pc:docMk/>
            <pc:sldMk cId="20045275" sldId="281"/>
            <ac:spMk id="2" creationId="{9C1A5315-6325-4180-97AE-D8816E934FF5}"/>
          </ac:spMkLst>
        </pc:spChg>
        <pc:spChg chg="del mod">
          <ac:chgData name="PATEL, Shazia (NHS DERBY AND DERBYSHIRE ICB - 15M)" userId="9c6168bb-a085-47c2-92db-bf6b19c34234" providerId="ADAL" clId="{3FFB1C5E-747C-48CA-AF54-DC2147E8C2E5}" dt="2026-09-26T12:09:22.061" v="935" actId="478"/>
          <ac:spMkLst>
            <pc:docMk/>
            <pc:sldMk cId="20045275" sldId="281"/>
            <ac:spMk id="4" creationId="{C3B07047-AB28-4C4F-ACD8-D8FF7989549E}"/>
          </ac:spMkLst>
        </pc:spChg>
        <pc:spChg chg="del mod">
          <ac:chgData name="PATEL, Shazia (NHS DERBY AND DERBYSHIRE ICB - 15M)" userId="9c6168bb-a085-47c2-92db-bf6b19c34234" providerId="ADAL" clId="{3FFB1C5E-747C-48CA-AF54-DC2147E8C2E5}" dt="2026-09-26T12:09:27.330" v="937" actId="478"/>
          <ac:spMkLst>
            <pc:docMk/>
            <pc:sldMk cId="20045275" sldId="281"/>
            <ac:spMk id="5" creationId="{4C62C96A-4FBB-47D2-A91C-71CF67160055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9:29.555" v="938" actId="478"/>
          <ac:spMkLst>
            <pc:docMk/>
            <pc:sldMk cId="20045275" sldId="281"/>
            <ac:spMk id="12" creationId="{F2418621-08F2-4F42-8C9E-7870C234E4F7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2:09:41.026" v="939" actId="207"/>
          <ac:spMkLst>
            <pc:docMk/>
            <pc:sldMk cId="20045275" sldId="281"/>
            <ac:spMk id="18" creationId="{5D0A34A8-DD6C-4FD9-A24A-F5B2BD53EDD3}"/>
          </ac:spMkLst>
        </pc:spChg>
        <pc:spChg chg="del">
          <ac:chgData name="PATEL, Shazia (NHS DERBY AND DERBYSHIRE ICB - 15M)" userId="9c6168bb-a085-47c2-92db-bf6b19c34234" providerId="ADAL" clId="{3FFB1C5E-747C-48CA-AF54-DC2147E8C2E5}" dt="2026-09-26T12:09:45.815" v="941" actId="478"/>
          <ac:spMkLst>
            <pc:docMk/>
            <pc:sldMk cId="20045275" sldId="281"/>
            <ac:spMk id="19" creationId="{5580BE35-E5AD-49C9-8D7F-48D9811ACE5F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2:09:43.770" v="940" actId="207"/>
          <ac:spMkLst>
            <pc:docMk/>
            <pc:sldMk cId="20045275" sldId="281"/>
            <ac:spMk id="21" creationId="{56A5CC79-7DE8-4D04-89FA-2232615F7310}"/>
          </ac:spMkLst>
        </pc:spChg>
      </pc:sldChg>
      <pc:sldChg chg="modSp add mod">
        <pc:chgData name="PATEL, Shazia (NHS DERBY AND DERBYSHIRE ICB - 15M)" userId="9c6168bb-a085-47c2-92db-bf6b19c34234" providerId="ADAL" clId="{3FFB1C5E-747C-48CA-AF54-DC2147E8C2E5}" dt="2026-09-26T12:12:58.675" v="960" actId="5793"/>
        <pc:sldMkLst>
          <pc:docMk/>
          <pc:sldMk cId="383298345" sldId="1951"/>
        </pc:sldMkLst>
        <pc:spChg chg="mod">
          <ac:chgData name="PATEL, Shazia (NHS DERBY AND DERBYSHIRE ICB - 15M)" userId="9c6168bb-a085-47c2-92db-bf6b19c34234" providerId="ADAL" clId="{3FFB1C5E-747C-48CA-AF54-DC2147E8C2E5}" dt="2026-09-26T12:12:58.675" v="960" actId="5793"/>
          <ac:spMkLst>
            <pc:docMk/>
            <pc:sldMk cId="383298345" sldId="1951"/>
            <ac:spMk id="3" creationId="{BB37497D-3CAF-B453-FBA3-08F61B0CFAF1}"/>
          </ac:spMkLst>
        </pc:spChg>
      </pc:sldChg>
      <pc:sldChg chg="addSp modSp add mod">
        <pc:chgData name="PATEL, Shazia (NHS DERBY AND DERBYSHIRE ICB - 15M)" userId="9c6168bb-a085-47c2-92db-bf6b19c34234" providerId="ADAL" clId="{3FFB1C5E-747C-48CA-AF54-DC2147E8C2E5}" dt="2026-09-27T07:45:19.374" v="1117"/>
        <pc:sldMkLst>
          <pc:docMk/>
          <pc:sldMk cId="1682622300" sldId="1952"/>
        </pc:sldMkLst>
        <pc:spChg chg="add mod">
          <ac:chgData name="PATEL, Shazia (NHS DERBY AND DERBYSHIRE ICB - 15M)" userId="9c6168bb-a085-47c2-92db-bf6b19c34234" providerId="ADAL" clId="{3FFB1C5E-747C-48CA-AF54-DC2147E8C2E5}" dt="2026-09-27T07:45:19.374" v="1117"/>
          <ac:spMkLst>
            <pc:docMk/>
            <pc:sldMk cId="1682622300" sldId="1952"/>
            <ac:spMk id="3" creationId="{F4E62078-FEEC-2566-6252-E772C9A4637A}"/>
          </ac:spMkLst>
        </pc:spChg>
        <pc:spChg chg="mod">
          <ac:chgData name="PATEL, Shazia (NHS DERBY AND DERBYSHIRE ICB - 15M)" userId="9c6168bb-a085-47c2-92db-bf6b19c34234" providerId="ADAL" clId="{3FFB1C5E-747C-48CA-AF54-DC2147E8C2E5}" dt="2026-09-26T12:14:34.401" v="969" actId="20577"/>
          <ac:spMkLst>
            <pc:docMk/>
            <pc:sldMk cId="1682622300" sldId="1952"/>
            <ac:spMk id="5" creationId="{70599CB2-A813-DD92-0182-43B57071777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v>Records</c:v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52D-4AAB-BD55-76E9C1C3B7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52D-4AAB-BD55-76E9C1C3B74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52D-4AAB-BD55-76E9C1C3B7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Lit>
              <c:ptCount val="3"/>
              <c:pt idx="0">
                <c:v>Ongoing</c:v>
              </c:pt>
              <c:pt idx="1">
                <c:v>Intelligence</c:v>
              </c:pt>
              <c:pt idx="2">
                <c:v>Completed</c:v>
              </c:pt>
            </c:strLit>
          </c:cat>
          <c:val>
            <c:numLit>
              <c:formatCode>General</c:formatCode>
              <c:ptCount val="3"/>
              <c:pt idx="0">
                <c:v>33</c:v>
              </c:pt>
              <c:pt idx="1">
                <c:v>12</c:v>
              </c:pt>
              <c:pt idx="2">
                <c:v>6</c:v>
              </c:pt>
            </c:numLit>
          </c:val>
          <c:extLst>
            <c:ext xmlns:c16="http://schemas.microsoft.com/office/drawing/2014/chart" uri="{C3380CC4-5D6E-409C-BE32-E72D297353CC}">
              <c16:uniqueId val="{00000006-552D-4AAB-BD55-76E9C1C3B7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1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2619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NHS England, Commissioning guidance for community pharmacy prescribing-based services, 31 July 2026: https://www.england.nhs.uk/long-read/commissioning-guidance-for-community-pharmacy-prescribing-based-services/
- Visual on this slide was generated with Microsoft Copilot.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NHS England, Commissioning guidance for community pharmacy prescribing-based services, published 31 July 2026: https://www.england.nhs.uk/long-read/commissioning-guidance-for-community-pharmacy-prescribing-based-services/
- Internal file: Assurance and Oversight for Pharmacy Services DRAFT v0.2.pdf, 16 July 2026, citing the independent evaluation of the Pathfinder Programme.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NHS England, Commissioning guidance for community pharmacy prescribing-based services, published 31 July 2026: https://www.england.nhs.uk/long-read/commissioning-guidance-for-community-pharmacy-prescribing-based-services/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8F815-EF92-F365-3548-3E20E653A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924455-AC03-B495-1C42-923EE48E28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1F0FD3-42EE-6F3D-B239-7C91845863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NHS England, Commissioning guidance for community pharmacy prescribing-based services, published 31 July 2026: https://www.england.nhs.uk/long-read/commissioning-guidance-for-community-pharmacy-prescribing-based-services/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108C6-EF83-0636-DD14-BA6C09D987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97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NHS England, Commissioning guidance for community pharmacy prescribing-based services, published 31 July 2026: https://www.england.nhs.uk/long-read/commissioning-guidance-for-community-pharmacy-prescribing-based-services/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NHS England, Commissioning guidance for community pharmacy prescribing-based services, published 31 July 2026: https://www.england.nhs.uk/long-read/commissioning-guidance-for-community-pharmacy-prescribing-based-services/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NHS England, Commissioning guidance for community pharmacy prescribing-based services, published 31 July 2026: https://www.england.nhs.uk/long-read/commissioning-guidance-for-community-pharmacy-prescribing-based-services/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07373-A224-E02F-A661-BDD5A0776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0A748B-0158-B36C-7E21-93B0FAD44F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26A0C9-414D-C1EA-67B5-60B705FBD3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NHS England, Commissioning guidance for community pharmacy prescribing-based services, published 31 July 2026: https://www.england.nhs.uk/long-read/commissioning-guidance-for-community-pharmacy-prescribing-based-services/
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81275-884F-559A-73AF-6CFCB235B6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14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NHS England, Commissioning guidance for community pharmacy prescribing-based services, published 31 July 2026: https://www.england.nhs.uk/long-read/commissioning-guidance-for-community-pharmacy-prescribing-based-services/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NHS England, Commissioning guidance for community pharmacy prescribing-based services, published 31 July 2026: https://www.england.nhs.uk/long-read/commissioning-guidance-for-community-pharmacy-prescribing-based-services/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NHS England, Commissioning guidance for community pharmacy prescribing-based services, published 31 July 2026: https://www.england.nhs.uk/long-read/commissioning-guidance-for-community-pharmacy-prescribing-based-services/
- Internal file: Assurance and Oversight for Pharmacy Services DRAFT v0.2.pdf, 16 July 2026, summarising Pathfinder evaluation learning.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NHS England, Commissioning guidance for community pharmacy prescribing-based services, published 31 July 2026: https://www.england.nhs.uk/long-read/commissioning-guidance-for-community-pharmacy-prescribing-based-services/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NHS England, Commissioning guidance for community pharmacy prescribing-based services, published 31 July 2026: https://www.england.nhs.uk/long-read/commissioning-guidance-for-community-pharmacy-prescribing-based-services/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6473952"/>
            <a:ext cx="6583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C62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pharmacy prescribing-based services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8229600" y="6473952"/>
            <a:ext cx="3429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C62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Contractor best practice • September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EF63B-1574-3561-C70B-1C777F51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F5294-CD97-E986-2F7C-1B7128AA86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32CF4C-B76E-3173-55D4-9256B085CB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A6126-0DAA-972B-F415-F080DBD23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D4FD-286B-4759-A0B3-27300DE7ECB0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79E18D-7D5A-51AE-E261-51EA5CED9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4F177A-566A-3E8C-C994-7946BFE70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8A89E-E863-48D2-92D4-D1E23B1971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409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6FAC46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3582904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1236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46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ssets.pharmacyregulation.org/files/2026-01/gphc-inspection-decision-making-framework-january-2026.pdf?VersionId=wB0cMpn2lXOmCSy36LsEDxXUjgexO5Pv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cpharm.org/prescribing-guidance/" TargetMode="External"/><Relationship Id="rId2" Type="http://schemas.openxmlformats.org/officeDocument/2006/relationships/hyperlink" Target="https://cpe.org.uk/national-pharmacy-services/advanced-services/prescribing-within-the-cpcf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cpharm.org/pharmacy-guides/prescribing-resources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ppe.ac.uk/gateway/prescribing" TargetMode="External"/><Relationship Id="rId2" Type="http://schemas.openxmlformats.org/officeDocument/2006/relationships/hyperlink" Target="https://www.npa.co.uk/independent-prescribing/independent-prescribing-clinical-suppor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learning.rcgp.org.uk/mod/book/view.php?id=12649&amp;chapterid=1120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0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6eda69c249.png"/>
          <p:cNvPicPr>
            <a:picLocks noChangeAspect="1"/>
          </p:cNvPicPr>
          <p:nvPr/>
        </p:nvPicPr>
        <p:blipFill>
          <a:blip r:embed="rId3"/>
          <a:srcRect l="19733" r="19733"/>
          <a:stretch/>
        </p:blipFill>
        <p:spPr>
          <a:xfrm>
            <a:off x="7159556" y="0"/>
            <a:ext cx="50293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-84048"/>
            <a:ext cx="6546715" cy="6858000"/>
          </a:xfrm>
          <a:prstGeom prst="rect">
            <a:avLst/>
          </a:prstGeom>
          <a:solidFill>
            <a:srgbClr val="003087">
              <a:alpha val="97000"/>
            </a:srgbClr>
          </a:solidFill>
          <a:ln w="12700">
            <a:solidFill>
              <a:srgbClr val="0030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685799" y="1078992"/>
            <a:ext cx="5553075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Updates </a:t>
            </a:r>
            <a:r>
              <a:rPr lang="en-GB" sz="2800" b="1" dirty="0">
                <a:solidFill>
                  <a:srgbClr val="FFFFFF"/>
                </a:solidFill>
              </a:rPr>
              <a:t>from the East Midlands Primary Care Pharmacy </a:t>
            </a:r>
            <a:br>
              <a:rPr lang="en-GB" sz="2800" b="1" dirty="0">
                <a:solidFill>
                  <a:srgbClr val="FFFFFF"/>
                </a:solidFill>
              </a:rPr>
            </a:br>
            <a:r>
              <a:rPr lang="en-GB" sz="2800" b="1" dirty="0">
                <a:solidFill>
                  <a:srgbClr val="FFFFFF"/>
                </a:solidFill>
              </a:rPr>
              <a:t>Clinical, Contracting and Performance Team</a:t>
            </a:r>
            <a:br>
              <a:rPr lang="en-GB" sz="2800" b="1" dirty="0">
                <a:solidFill>
                  <a:srgbClr val="FFFFFF"/>
                </a:solidFill>
              </a:rPr>
            </a:b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40080" y="3063045"/>
            <a:ext cx="5676089" cy="15994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E5F1FA"/>
                </a:solidFill>
              </a:rPr>
              <a:t>Safe prescribing in community pharmacy:</a:t>
            </a:r>
          </a:p>
          <a:p>
            <a:r>
              <a:rPr lang="en-US" sz="2000" dirty="0">
                <a:solidFill>
                  <a:srgbClr val="E5F1FA"/>
                </a:solidFill>
              </a:rPr>
              <a:t>Best practice and lessons from the Independent Prescribing Pathfinder </a:t>
            </a:r>
            <a:r>
              <a:rPr lang="en-US" sz="2000" dirty="0" err="1">
                <a:solidFill>
                  <a:srgbClr val="E5F1FA"/>
                </a:solidFill>
              </a:rPr>
              <a:t>Programme</a:t>
            </a:r>
            <a:endParaRPr lang="en-US" sz="2000" dirty="0">
              <a:solidFill>
                <a:srgbClr val="E5F1FA"/>
              </a:solidFill>
            </a:endParaRPr>
          </a:p>
          <a:p>
            <a:endParaRPr lang="en-US" sz="2000" dirty="0">
              <a:solidFill>
                <a:srgbClr val="E5F1F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E5F1FA"/>
                </a:solidFill>
              </a:rPr>
              <a:t>Learning from incidents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E5F1FA"/>
              </a:solidFill>
            </a:endParaRPr>
          </a:p>
          <a:p>
            <a:r>
              <a:rPr lang="en-US" sz="2000" dirty="0">
                <a:solidFill>
                  <a:srgbClr val="E5F1FA"/>
                </a:solidFill>
              </a:rPr>
              <a:t>Shazia </a:t>
            </a:r>
            <a:r>
              <a:rPr lang="en-US" sz="2000" dirty="0" err="1">
                <a:solidFill>
                  <a:srgbClr val="E5F1FA"/>
                </a:solidFill>
              </a:rPr>
              <a:t>Patel,</a:t>
            </a:r>
            <a:r>
              <a:rPr lang="en-US" sz="2000" dirty="0">
                <a:solidFill>
                  <a:srgbClr val="E5F1FA"/>
                </a:solidFill>
              </a:rPr>
              <a:t> Associate Medical director (Pharmacy)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08660" y="522920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</a:rPr>
              <a:t>For community pharmacy contractors and prescribing teams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40080" y="5910623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B81C"/>
                </a:solidFill>
              </a:rPr>
              <a:t>Practical actions for readiness, assurance and continuous improvement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1018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087"/>
                </a:solidFill>
              </a:rPr>
              <a:t>What Pathfinder learning means for contractors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96112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C6272"/>
                </a:solidFill>
              </a:rPr>
              <a:t>Safe services depend on five connected foundations, not on the prescriber alone.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94360" y="1508760"/>
            <a:ext cx="1993392" cy="33375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1225296" y="1755648"/>
            <a:ext cx="731520" cy="731520"/>
          </a:xfrm>
          <a:prstGeom prst="ellipse">
            <a:avLst/>
          </a:prstGeom>
          <a:solidFill>
            <a:srgbClr val="005EB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225296" y="19202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95528" y="265176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3087"/>
                </a:solidFill>
              </a:rPr>
              <a:t>Clinical governance &amp; indemnity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95528" y="3493008"/>
            <a:ext cx="160020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231F20"/>
                </a:solidFill>
              </a:rPr>
              <a:t>Clear accountability, authorised scope and appropriate cover.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871216" y="1508760"/>
            <a:ext cx="1993392" cy="3337560"/>
          </a:xfrm>
          <a:prstGeom prst="roundRect">
            <a:avLst/>
          </a:prstGeom>
          <a:solidFill>
            <a:srgbClr val="EAF4F8"/>
          </a:solidFill>
          <a:ln w="15240">
            <a:solidFill>
              <a:srgbClr val="B7C9D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3502152" y="1755648"/>
            <a:ext cx="731520" cy="731520"/>
          </a:xfrm>
          <a:prstGeom prst="ellipse">
            <a:avLst/>
          </a:prstGeom>
          <a:solidFill>
            <a:srgbClr val="00A499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502152" y="19202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072384" y="265176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3087"/>
                </a:solidFill>
              </a:rPr>
              <a:t>Clinical supervision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072384" y="3493008"/>
            <a:ext cx="160020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231F20"/>
                </a:solidFill>
              </a:rPr>
              <a:t>Named support, peer networks and review of practice.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148072" y="1508760"/>
            <a:ext cx="1993392" cy="33375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B7C9D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5779008" y="1755648"/>
            <a:ext cx="731520" cy="731520"/>
          </a:xfrm>
          <a:prstGeom prst="ellipse">
            <a:avLst/>
          </a:prstGeom>
          <a:solidFill>
            <a:srgbClr val="007F3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5779008" y="19202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349240" y="265176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3087"/>
                </a:solidFill>
              </a:rPr>
              <a:t>Skill mix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349240" y="3493008"/>
            <a:ext cx="160020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231F20"/>
                </a:solidFill>
              </a:rPr>
              <a:t>Use the whole pharmacy team and protect prescribing capacity.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424928" y="1508760"/>
            <a:ext cx="1993392" cy="3337560"/>
          </a:xfrm>
          <a:prstGeom prst="roundRect">
            <a:avLst/>
          </a:prstGeom>
          <a:solidFill>
            <a:srgbClr val="EAF4F8"/>
          </a:solidFill>
          <a:ln w="15240">
            <a:solidFill>
              <a:srgbClr val="B7C9D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8055864" y="1755648"/>
            <a:ext cx="731520" cy="731520"/>
          </a:xfrm>
          <a:prstGeom prst="ellipse">
            <a:avLst/>
          </a:prstGeom>
          <a:solidFill>
            <a:srgbClr val="00308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8055864" y="19202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626096" y="265176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3087"/>
                </a:solidFill>
              </a:rPr>
              <a:t>Digital infrastructure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626096" y="3493008"/>
            <a:ext cx="160020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231F20"/>
                </a:solidFill>
              </a:rPr>
              <a:t>Safe records, EPS, information access and business continuity.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9701784" y="1508760"/>
            <a:ext cx="1993392" cy="33375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B7C9D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10332720" y="1755648"/>
            <a:ext cx="731520" cy="731520"/>
          </a:xfrm>
          <a:prstGeom prst="ellipse">
            <a:avLst/>
          </a:prstGeom>
          <a:solidFill>
            <a:srgbClr val="FFB81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10332720" y="19202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902952" y="265176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3087"/>
                </a:solidFill>
              </a:rPr>
              <a:t>Funding &amp; resources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9902952" y="3493008"/>
            <a:ext cx="160020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231F20"/>
                </a:solidFill>
              </a:rPr>
              <a:t>Realistic set-up, consultation time, equipment and ongoing costs.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1097280" y="5230368"/>
            <a:ext cx="9966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3087"/>
                </a:solidFill>
              </a:rPr>
              <a:t>Contractor takeaway: readiness is an organisational capability. Build the operating model around the prescriber before activity starts.</a:t>
            </a:r>
            <a:endParaRPr lang="en-US" sz="18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1018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087"/>
                </a:solidFill>
              </a:rPr>
              <a:t>Importance of clear accountability map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257200" y="1279577"/>
            <a:ext cx="4630268" cy="43891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184048" y="1234440"/>
            <a:ext cx="73152" cy="4389120"/>
          </a:xfrm>
          <a:prstGeom prst="rect">
            <a:avLst/>
          </a:prstGeom>
          <a:solidFill>
            <a:srgbClr val="00A499"/>
          </a:solidFill>
          <a:ln w="12700">
            <a:solidFill>
              <a:srgbClr val="00A49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49224" y="1490472"/>
            <a:ext cx="3063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Pharmacy contractor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12648" y="1426465"/>
            <a:ext cx="4314800" cy="3611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31F20"/>
                </a:solidFill>
              </a:rPr>
              <a:t>Maintains safe premises, equipment and SOPs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31F20"/>
                </a:solidFill>
              </a:rPr>
              <a:t>Assures staff registration, competence, scope and indemnity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31F20"/>
                </a:solidFill>
              </a:rPr>
              <a:t>Provides records, supervision and incident systems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31F20"/>
                </a:solidFill>
              </a:rPr>
              <a:t>Maintains digital and business-continuity controls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31F20"/>
                </a:solidFill>
              </a:rPr>
              <a:t>Acts on audit, feedback and emerging risk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723364" y="1234440"/>
            <a:ext cx="4558771" cy="43891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5551187" y="1281717"/>
            <a:ext cx="73152" cy="4389120"/>
          </a:xfrm>
          <a:prstGeom prst="rect">
            <a:avLst/>
          </a:prstGeom>
          <a:solidFill>
            <a:srgbClr val="007F3B"/>
          </a:solidFill>
          <a:ln w="12700">
            <a:solidFill>
              <a:srgbClr val="007F3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6204399" y="1490472"/>
            <a:ext cx="3063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Prescribing pharmacist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881925" y="1490472"/>
            <a:ext cx="4241647" cy="3611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31F20"/>
                </a:solidFill>
              </a:rPr>
              <a:t>Works within competence and declared scope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31F20"/>
                </a:solidFill>
              </a:rPr>
              <a:t>Maintains CPD, portfolio and professional standards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31F20"/>
                </a:solidFill>
              </a:rPr>
              <a:t>Documents clinical reasoning and outcomes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31F20"/>
                </a:solidFill>
              </a:rPr>
              <a:t>Escalates risk, incidents and safeguarding concerns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31F20"/>
                </a:solidFill>
              </a:rPr>
              <a:t>Participates in supervision, audit and improvement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4C99E-96F5-73A4-4087-0EE91DD97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297B573-C9F4-ACEE-14CF-C74A3C645505}"/>
              </a:ext>
            </a:extLst>
          </p:cNvPr>
          <p:cNvSpPr/>
          <p:nvPr/>
        </p:nvSpPr>
        <p:spPr>
          <a:xfrm>
            <a:off x="184048" y="179962"/>
            <a:ext cx="11018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087"/>
                </a:solidFill>
              </a:rPr>
              <a:t>GPhC useful resources</a:t>
            </a:r>
            <a:endParaRPr lang="en-US" sz="26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8A4835EE-3A54-922B-82E5-2C568FE0D97F}"/>
              </a:ext>
            </a:extLst>
          </p:cNvPr>
          <p:cNvSpPr/>
          <p:nvPr/>
        </p:nvSpPr>
        <p:spPr>
          <a:xfrm>
            <a:off x="184047" y="598933"/>
            <a:ext cx="11677601" cy="5590972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r>
              <a:rPr lang="en-GB" dirty="0"/>
              <a:t>Inspection decision making framework January 2026 </a:t>
            </a:r>
            <a:r>
              <a:rPr lang="en-GB" dirty="0">
                <a:hlinkClick r:id="rId3"/>
              </a:rPr>
              <a:t>Inspection decision making framework</a:t>
            </a:r>
            <a:endParaRPr lang="en-GB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AF2CC50B-AB1D-9B52-DD39-07B0132C0DE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12D0539-ECA4-50EC-C4EA-63796A03C0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990"/>
              </p:ext>
            </p:extLst>
          </p:nvPr>
        </p:nvGraphicFramePr>
        <p:xfrm>
          <a:off x="77821" y="1056133"/>
          <a:ext cx="11856979" cy="56959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4168">
                  <a:extLst>
                    <a:ext uri="{9D8B030D-6E8A-4147-A177-3AD203B41FA5}">
                      <a16:colId xmlns:a16="http://schemas.microsoft.com/office/drawing/2014/main" val="698735449"/>
                    </a:ext>
                  </a:extLst>
                </a:gridCol>
                <a:gridCol w="8742811">
                  <a:extLst>
                    <a:ext uri="{9D8B030D-6E8A-4147-A177-3AD203B41FA5}">
                      <a16:colId xmlns:a16="http://schemas.microsoft.com/office/drawing/2014/main" val="2186880360"/>
                    </a:ext>
                  </a:extLst>
                </a:gridCol>
              </a:tblGrid>
              <a:tr h="348451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9048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 dirty="0">
                          <a:effectLst/>
                        </a:rPr>
                        <a:t>Priority</a:t>
                      </a:r>
                      <a:endParaRPr lang="en-GB" sz="1400" b="1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9048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b="1" dirty="0">
                          <a:effectLst/>
                        </a:rPr>
                        <a:t>What inspectors will expect</a:t>
                      </a:r>
                      <a:endParaRPr lang="en-GB" sz="1400" b="1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extLst>
                  <a:ext uri="{0D108BD9-81ED-4DB2-BD59-A6C34878D82A}">
                    <a16:rowId xmlns:a16="http://schemas.microsoft.com/office/drawing/2014/main" val="202218205"/>
                  </a:ext>
                </a:extLst>
              </a:tr>
              <a:tr h="478258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Governance and risk — 1.1–1.3</a:t>
                      </a:r>
                      <a:endParaRPr lang="en-GB" sz="14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9048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Service-specific risk assessment, current SOPs, clear accountability and escalation routes.</a:t>
                      </a:r>
                      <a:endParaRPr lang="en-GB" sz="14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extLst>
                  <a:ext uri="{0D108BD9-81ED-4DB2-BD59-A6C34878D82A}">
                    <a16:rowId xmlns:a16="http://schemas.microsoft.com/office/drawing/2014/main" val="1214893287"/>
                  </a:ext>
                </a:extLst>
              </a:tr>
              <a:tr h="609149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Monitoring — 1.2</a:t>
                      </a:r>
                      <a:endParaRPr lang="en-GB" sz="14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9048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Review prescribing quality, incidents, complaints, referrals, follow-up and clinical outcomes—and act on trends.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extLst>
                  <a:ext uri="{0D108BD9-81ED-4DB2-BD59-A6C34878D82A}">
                    <a16:rowId xmlns:a16="http://schemas.microsoft.com/office/drawing/2014/main" val="3014036174"/>
                  </a:ext>
                </a:extLst>
              </a:tr>
              <a:tr h="609149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Clinical records — 1.6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9048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Contemporaneous records covering history, allergies, assessment, clinical reasoning, consent, advice, referral and follow-up.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extLst>
                  <a:ext uri="{0D108BD9-81ED-4DB2-BD59-A6C34878D82A}">
                    <a16:rowId xmlns:a16="http://schemas.microsoft.com/office/drawing/2014/main" val="1173086741"/>
                  </a:ext>
                </a:extLst>
              </a:tr>
              <a:tr h="525945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Safeguarding and confidentiality — 1.7–1.8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9048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Secure information handling, identity checks and effective safeguarding procedures.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extLst>
                  <a:ext uri="{0D108BD9-81ED-4DB2-BD59-A6C34878D82A}">
                    <a16:rowId xmlns:a16="http://schemas.microsoft.com/office/drawing/2014/main" val="885122636"/>
                  </a:ext>
                </a:extLst>
              </a:tr>
              <a:tr h="609149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Staffing and competence — 2.1–2.3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9048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Sufficient capacity, verified prescriber competence, defined scope, supervision and freedom to exercise professional judgement.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extLst>
                  <a:ext uri="{0D108BD9-81ED-4DB2-BD59-A6C34878D82A}">
                    <a16:rowId xmlns:a16="http://schemas.microsoft.com/office/drawing/2014/main" val="1572315202"/>
                  </a:ext>
                </a:extLst>
              </a:tr>
              <a:tr h="478258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Learning culture — 2.4–2.5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9048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Open incident and near-miss reporting, team learning and evidence that improvements were implemented.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extLst>
                  <a:ext uri="{0D108BD9-81ED-4DB2-BD59-A6C34878D82A}">
                    <a16:rowId xmlns:a16="http://schemas.microsoft.com/office/drawing/2014/main" val="2617602137"/>
                  </a:ext>
                </a:extLst>
              </a:tr>
              <a:tr h="478258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Commercial influence — 2.6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9048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Targets, payments or prescriber–supplier arrangements must not distort clinical decisions.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extLst>
                  <a:ext uri="{0D108BD9-81ED-4DB2-BD59-A6C34878D82A}">
                    <a16:rowId xmlns:a16="http://schemas.microsoft.com/office/drawing/2014/main" val="3836397666"/>
                  </a:ext>
                </a:extLst>
              </a:tr>
              <a:tr h="478258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Consultation environment — 3.1–3.4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9048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Suitable, accessible premises with visual and auditory privacy and secure records, medicines and equipment.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extLst>
                  <a:ext uri="{0D108BD9-81ED-4DB2-BD59-A6C34878D82A}">
                    <a16:rowId xmlns:a16="http://schemas.microsoft.com/office/drawing/2014/main" val="1443054742"/>
                  </a:ext>
                </a:extLst>
              </a:tr>
              <a:tr h="609149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Safe service delivery — 4.1–4.4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9048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Adequate patient information, appropriate two-way assessment, evidence-based prescribing, safety-netting, referral and communication with other clinicians.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extLst>
                  <a:ext uri="{0D108BD9-81ED-4DB2-BD59-A6C34878D82A}">
                    <a16:rowId xmlns:a16="http://schemas.microsoft.com/office/drawing/2014/main" val="2728674392"/>
                  </a:ext>
                </a:extLst>
              </a:tr>
              <a:tr h="471880">
                <a:tc>
                  <a:txBody>
                    <a:bodyPr/>
                    <a:lstStyle/>
                    <a:p>
                      <a:pPr marL="0" marR="0" algn="l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Equipment — 5.1–5.2</a:t>
                      </a:r>
                      <a:endParaRPr lang="en-GB" sz="1400" b="0" i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9879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19048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Appropriate, clean and maintained equipment with calibration or validation evidence where required.</a:t>
                      </a:r>
                      <a:endParaRPr lang="en-GB" sz="14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364" marR="45576" marT="45576" marB="34182"/>
                </a:tc>
                <a:extLst>
                  <a:ext uri="{0D108BD9-81ED-4DB2-BD59-A6C34878D82A}">
                    <a16:rowId xmlns:a16="http://schemas.microsoft.com/office/drawing/2014/main" val="1943077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56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E389A7-BB08-BA6E-9FAE-2339AADA5E22}"/>
              </a:ext>
            </a:extLst>
          </p:cNvPr>
          <p:cNvSpPr txBox="1"/>
          <p:nvPr/>
        </p:nvSpPr>
        <p:spPr>
          <a:xfrm>
            <a:off x="97277" y="-633650"/>
            <a:ext cx="11634280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en-GB" sz="1800" b="0" i="0" dirty="0">
              <a:effectLst/>
              <a:latin typeface="+mn-lt"/>
            </a:endParaRPr>
          </a:p>
          <a:p>
            <a:pPr>
              <a:lnSpc>
                <a:spcPct val="100000"/>
              </a:lnSpc>
              <a:buNone/>
            </a:pPr>
            <a:r>
              <a:rPr lang="en-GB" sz="1800" b="1" i="0" dirty="0">
                <a:effectLst/>
                <a:latin typeface="+mn-lt"/>
              </a:rPr>
              <a:t>Suggested resources</a:t>
            </a:r>
          </a:p>
          <a:p>
            <a:pPr>
              <a:lnSpc>
                <a:spcPct val="100000"/>
              </a:lnSpc>
              <a:buNone/>
            </a:pPr>
            <a:endParaRPr lang="en-GB" sz="1800" b="1" i="0" dirty="0">
              <a:effectLst/>
              <a:latin typeface="+mn-lt"/>
            </a:endParaRP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NHS England Commissioning Guidance</a:t>
            </a:r>
          </a:p>
          <a:p>
            <a:pPr lvl="0">
              <a:lnSpc>
                <a:spcPct val="100000"/>
              </a:lnSpc>
            </a:pPr>
            <a:endParaRPr lang="en-GB" sz="1800" b="0" i="0" dirty="0">
              <a:effectLst/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Community Pharmacy England Prescribing Pages </a:t>
            </a:r>
            <a:r>
              <a:rPr lang="en-GB" sz="1800" dirty="0">
                <a:hlinkClick r:id="rId2"/>
              </a:rPr>
              <a:t>Community Pharmacy England: Prescribing within the CPCF</a:t>
            </a:r>
            <a:endParaRPr lang="en-GB" sz="1800" dirty="0"/>
          </a:p>
          <a:p>
            <a:endParaRPr lang="en-GB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The RCP prescribing resources are useful for individual prescribers and designated prescribing practitioners (DPPs).</a:t>
            </a:r>
          </a:p>
          <a:p>
            <a:endParaRPr lang="en-GB" sz="1800" dirty="0"/>
          </a:p>
          <a:p>
            <a:pPr>
              <a:lnSpc>
                <a:spcPct val="100000"/>
              </a:lnSpc>
              <a:buNone/>
            </a:pPr>
            <a:r>
              <a:rPr lang="en-GB" sz="1800" dirty="0"/>
              <a:t>Particularly valuable resources include: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1800" dirty="0"/>
              <a:t>Prescribing Competency Framework  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1800" dirty="0"/>
              <a:t>Expanding Scope of Practice guidance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1800" dirty="0"/>
              <a:t>Clinical documentation guidance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1800" dirty="0"/>
              <a:t>Repeat Prescribing Toolkit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1800" dirty="0"/>
              <a:t>Professional judgement resources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1800" dirty="0"/>
              <a:t>Patient safety standards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1800" dirty="0"/>
              <a:t>Therapeutic area prescribing resources</a:t>
            </a:r>
          </a:p>
          <a:p>
            <a:pPr marL="342900" lvl="0" indent="-34290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GB" sz="1800" dirty="0"/>
              <a:t>DPP competency framework</a:t>
            </a:r>
          </a:p>
          <a:p>
            <a:pPr lvl="0">
              <a:lnSpc>
                <a:spcPct val="100000"/>
              </a:lnSpc>
            </a:pPr>
            <a:endParaRPr lang="en-GB" sz="1800" dirty="0"/>
          </a:p>
          <a:p>
            <a:pPr>
              <a:lnSpc>
                <a:spcPct val="100000"/>
              </a:lnSpc>
              <a:buNone/>
            </a:pPr>
            <a:r>
              <a:rPr lang="en-GB" sz="1800" dirty="0"/>
              <a:t>These resources support ongoing professional development and safe prescribing practice. </a:t>
            </a:r>
            <a:r>
              <a:rPr lang="en-GB" sz="1800" dirty="0">
                <a:hlinkClick r:id="rId3"/>
              </a:rPr>
              <a:t>[rcpharm.org]</a:t>
            </a:r>
            <a:r>
              <a:rPr lang="en-GB" sz="1800" dirty="0"/>
              <a:t>, </a:t>
            </a:r>
            <a:r>
              <a:rPr lang="en-GB" sz="1800" dirty="0">
                <a:hlinkClick r:id="rId4"/>
              </a:rPr>
              <a:t>[rcpharm.org]</a:t>
            </a:r>
            <a:endParaRPr lang="en-GB" sz="18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RCP Prescribing Competency Framework</a:t>
            </a:r>
            <a:r>
              <a:rPr lang="en-GB" sz="1800" dirty="0"/>
              <a:t>/ RCP Prescribing Resources </a:t>
            </a:r>
            <a:r>
              <a:rPr lang="en-GB" sz="1800" dirty="0" err="1"/>
              <a:t>Library</a:t>
            </a:r>
            <a:r>
              <a:rPr lang="en-GB" sz="1800" dirty="0" err="1">
                <a:hlinkClick r:id="rId3"/>
              </a:rPr>
              <a:t>RCP</a:t>
            </a:r>
            <a:r>
              <a:rPr lang="en-GB" sz="1800" dirty="0">
                <a:hlinkClick r:id="rId3"/>
              </a:rPr>
              <a:t> Prescribing Guidance</a:t>
            </a:r>
            <a:endParaRPr lang="en-GB" sz="1800" dirty="0"/>
          </a:p>
          <a:p>
            <a:pPr lvl="0">
              <a:lnSpc>
                <a:spcPct val="100000"/>
              </a:lnSpc>
            </a:pPr>
            <a:r>
              <a:rPr lang="en-GB" sz="1800" dirty="0">
                <a:hlinkClick r:id="rId4"/>
              </a:rPr>
              <a:t>RCP Prescribing Resources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259876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A4A6D-4DAC-7402-FA36-FD009A737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0599CB2-A813-DD92-0182-43B570717779}"/>
              </a:ext>
            </a:extLst>
          </p:cNvPr>
          <p:cNvSpPr txBox="1"/>
          <p:nvPr/>
        </p:nvSpPr>
        <p:spPr>
          <a:xfrm>
            <a:off x="97277" y="-633650"/>
            <a:ext cx="116342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en-GB" sz="1800" b="0" i="0" dirty="0">
              <a:effectLst/>
              <a:latin typeface="+mn-lt"/>
            </a:endParaRPr>
          </a:p>
          <a:p>
            <a:pPr>
              <a:lnSpc>
                <a:spcPct val="100000"/>
              </a:lnSpc>
              <a:buNone/>
            </a:pPr>
            <a:r>
              <a:rPr lang="en-GB" sz="1800" b="1" i="0" dirty="0">
                <a:effectLst/>
                <a:latin typeface="+mn-lt"/>
              </a:rPr>
              <a:t>Suggested resources</a:t>
            </a:r>
          </a:p>
          <a:p>
            <a:pPr>
              <a:lnSpc>
                <a:spcPct val="100000"/>
              </a:lnSpc>
              <a:buNone/>
            </a:pPr>
            <a:endParaRPr lang="en-GB" sz="1800" b="1" i="0" dirty="0">
              <a:effectLst/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E62078-FEEC-2566-6252-E772C9A4637A}"/>
              </a:ext>
            </a:extLst>
          </p:cNvPr>
          <p:cNvSpPr txBox="1"/>
          <p:nvPr/>
        </p:nvSpPr>
        <p:spPr>
          <a:xfrm>
            <a:off x="333375" y="523875"/>
            <a:ext cx="879643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GB" sz="1800" b="1" i="0" dirty="0">
                <a:solidFill>
                  <a:srgbClr val="002060"/>
                </a:solidFill>
                <a:effectLst/>
                <a:latin typeface="+mn-lt"/>
              </a:rPr>
              <a:t>NPA IP resources </a:t>
            </a:r>
            <a:r>
              <a:rPr lang="en-GB" dirty="0">
                <a:hlinkClick r:id="rId2"/>
              </a:rPr>
              <a:t>Independent Prescribing Clinical Support | National Pharmacy Association</a:t>
            </a:r>
            <a:endParaRPr lang="en-GB" dirty="0"/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GB" sz="1800" b="1" i="0" dirty="0">
                <a:solidFill>
                  <a:srgbClr val="002060"/>
                </a:solidFill>
                <a:effectLst/>
                <a:latin typeface="+mn-lt"/>
              </a:rPr>
              <a:t>CPPE prescribing page </a:t>
            </a:r>
            <a:r>
              <a:rPr lang="en-GB" dirty="0">
                <a:hlinkClick r:id="rId3"/>
              </a:rPr>
              <a:t>Prescribing</a:t>
            </a:r>
            <a:endParaRPr lang="en-GB" sz="1800" b="1" i="0" dirty="0">
              <a:solidFill>
                <a:srgbClr val="002060"/>
              </a:solidFill>
              <a:effectLst/>
              <a:latin typeface="+mn-lt"/>
            </a:endParaRP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GB" sz="1800" b="1" i="0" dirty="0">
                <a:solidFill>
                  <a:srgbClr val="002060"/>
                </a:solidFill>
                <a:effectLst/>
                <a:latin typeface="+mn-lt"/>
              </a:rPr>
              <a:t>Relevant NICE guidance and BNF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GB" sz="1800" b="1" i="0" dirty="0">
                <a:solidFill>
                  <a:srgbClr val="002060"/>
                </a:solidFill>
                <a:effectLst/>
                <a:latin typeface="+mn-lt"/>
              </a:rPr>
              <a:t>EPS and clinical system user guidance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GB" sz="1800" b="1" i="0" dirty="0">
                <a:solidFill>
                  <a:srgbClr val="002060"/>
                </a:solidFill>
                <a:effectLst/>
                <a:latin typeface="+mn-lt"/>
              </a:rPr>
              <a:t>Incident reporting and learning framework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GB" b="1" dirty="0">
                <a:solidFill>
                  <a:srgbClr val="002060"/>
                </a:solidFill>
              </a:rPr>
              <a:t>Local formulary and prescribing guidelines</a:t>
            </a:r>
          </a:p>
          <a:p>
            <a:pPr marL="342900" lvl="0" indent="-342900">
              <a:lnSpc>
                <a:spcPct val="100000"/>
              </a:lnSpc>
              <a:buFont typeface="+mj-lt"/>
              <a:buAutoNum type="arabicPeriod"/>
            </a:pPr>
            <a:r>
              <a:rPr lang="en-GB" sz="1800" b="1" i="0" dirty="0">
                <a:solidFill>
                  <a:srgbClr val="002060"/>
                </a:solidFill>
                <a:effectLst/>
                <a:latin typeface="+mn-lt"/>
              </a:rPr>
              <a:t>Acne management: TARGET toolkit on </a:t>
            </a:r>
            <a:r>
              <a:rPr lang="en-GB" sz="1800" b="1" i="0" dirty="0" err="1">
                <a:solidFill>
                  <a:srgbClr val="002060"/>
                </a:solidFill>
                <a:effectLst/>
                <a:latin typeface="+mn-lt"/>
              </a:rPr>
              <a:t>RCGP:</a:t>
            </a:r>
            <a:r>
              <a:rPr lang="en-GB" dirty="0" err="1">
                <a:hlinkClick r:id="rId4"/>
              </a:rPr>
              <a:t>Antibiotic</a:t>
            </a:r>
            <a:r>
              <a:rPr lang="en-GB" dirty="0">
                <a:hlinkClick r:id="rId4"/>
              </a:rPr>
              <a:t> stewardship tools, audits and other resources: How to..? Resources (repeat and long term antibiotics) | RCGP Learning</a:t>
            </a:r>
            <a:endParaRPr lang="en-GB" b="1" dirty="0">
              <a:solidFill>
                <a:srgbClr val="002060"/>
              </a:solidFill>
            </a:endParaRPr>
          </a:p>
          <a:p>
            <a:pPr lvl="0">
              <a:lnSpc>
                <a:spcPct val="100000"/>
              </a:lnSpc>
            </a:pP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622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1018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087"/>
                </a:solidFill>
              </a:rPr>
              <a:t>A contractor readiness gate before go-live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96112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C6272"/>
                </a:solidFill>
              </a:rPr>
              <a:t>Use evidence, not confidence alone, to decide whether the service is ready.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58368" y="1298448"/>
            <a:ext cx="10881360" cy="713232"/>
          </a:xfrm>
          <a:prstGeom prst="roundRect">
            <a:avLst/>
          </a:prstGeom>
          <a:solidFill>
            <a:srgbClr val="EAF4F8"/>
          </a:solidFill>
          <a:ln w="12700">
            <a:solidFill>
              <a:srgbClr val="BED2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22960" y="1408176"/>
            <a:ext cx="475488" cy="475488"/>
          </a:xfrm>
          <a:prstGeom prst="ellipse">
            <a:avLst/>
          </a:prstGeom>
          <a:solidFill>
            <a:srgbClr val="005EB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22960" y="1490472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14447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087"/>
                </a:solidFill>
              </a:rPr>
              <a:t>Service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651760" y="1426464"/>
            <a:ext cx="850392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231F20"/>
                </a:solidFill>
              </a:rPr>
              <a:t>Signed agreement and specification; defined conditions, inclusion/exclusion, formulary, referrals and consent.</a:t>
            </a:r>
            <a:endParaRPr lang="en-US" sz="1130" dirty="0"/>
          </a:p>
        </p:txBody>
      </p:sp>
      <p:sp>
        <p:nvSpPr>
          <p:cNvPr id="9" name="Shape 7"/>
          <p:cNvSpPr/>
          <p:nvPr/>
        </p:nvSpPr>
        <p:spPr>
          <a:xfrm>
            <a:off x="658368" y="2231136"/>
            <a:ext cx="1088136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ED2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822960" y="2340864"/>
            <a:ext cx="475488" cy="475488"/>
          </a:xfrm>
          <a:prstGeom prst="ellipse">
            <a:avLst/>
          </a:prstGeom>
          <a:solidFill>
            <a:srgbClr val="00A499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822960" y="2423160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508760" y="23774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087"/>
                </a:solidFill>
              </a:rPr>
              <a:t>People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651760" y="2359152"/>
            <a:ext cx="850392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231F20"/>
                </a:solidFill>
              </a:rPr>
              <a:t>Authorised prescribers; registration annotation; scope declaration; competence, training, supervision and indemnity.</a:t>
            </a:r>
            <a:endParaRPr lang="en-US" sz="1130" dirty="0"/>
          </a:p>
        </p:txBody>
      </p:sp>
      <p:sp>
        <p:nvSpPr>
          <p:cNvPr id="14" name="Shape 12"/>
          <p:cNvSpPr/>
          <p:nvPr/>
        </p:nvSpPr>
        <p:spPr>
          <a:xfrm>
            <a:off x="658368" y="3163824"/>
            <a:ext cx="10881360" cy="713232"/>
          </a:xfrm>
          <a:prstGeom prst="roundRect">
            <a:avLst/>
          </a:prstGeom>
          <a:solidFill>
            <a:srgbClr val="EAF4F8"/>
          </a:solidFill>
          <a:ln w="12700">
            <a:solidFill>
              <a:srgbClr val="BED2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822960" y="3273552"/>
            <a:ext cx="475488" cy="475488"/>
          </a:xfrm>
          <a:prstGeom prst="ellipse">
            <a:avLst/>
          </a:prstGeom>
          <a:solidFill>
            <a:srgbClr val="007F3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822960" y="3355848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508760" y="331012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087"/>
                </a:solidFill>
              </a:rPr>
              <a:t>Place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2651760" y="3291840"/>
            <a:ext cx="850392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231F20"/>
                </a:solidFill>
              </a:rPr>
              <a:t>Compliant premises; consultation environment; calibrated equipment; infection prevention and SOPs.</a:t>
            </a:r>
            <a:endParaRPr lang="en-US" sz="1130" dirty="0"/>
          </a:p>
        </p:txBody>
      </p:sp>
      <p:sp>
        <p:nvSpPr>
          <p:cNvPr id="19" name="Shape 17"/>
          <p:cNvSpPr/>
          <p:nvPr/>
        </p:nvSpPr>
        <p:spPr>
          <a:xfrm>
            <a:off x="658368" y="4096512"/>
            <a:ext cx="1088136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ED2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822960" y="4206240"/>
            <a:ext cx="475488" cy="475488"/>
          </a:xfrm>
          <a:prstGeom prst="ellipse">
            <a:avLst/>
          </a:prstGeom>
          <a:solidFill>
            <a:srgbClr val="003087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822960" y="4288536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508760" y="424281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087"/>
                </a:solidFill>
              </a:rPr>
              <a:t>Digital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2651760" y="4224528"/>
            <a:ext cx="850392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231F20"/>
                </a:solidFill>
              </a:rPr>
              <a:t>EPS and cost-centre linkage; consultation record platform; patient information access; secure communications; downtime plan.</a:t>
            </a:r>
            <a:endParaRPr lang="en-US" sz="1130" dirty="0"/>
          </a:p>
        </p:txBody>
      </p:sp>
      <p:sp>
        <p:nvSpPr>
          <p:cNvPr id="24" name="Shape 22"/>
          <p:cNvSpPr/>
          <p:nvPr/>
        </p:nvSpPr>
        <p:spPr>
          <a:xfrm>
            <a:off x="658368" y="5029200"/>
            <a:ext cx="10881360" cy="713232"/>
          </a:xfrm>
          <a:prstGeom prst="roundRect">
            <a:avLst/>
          </a:prstGeom>
          <a:solidFill>
            <a:srgbClr val="EAF4F8"/>
          </a:solidFill>
          <a:ln w="12700">
            <a:solidFill>
              <a:srgbClr val="BED2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822960" y="5138928"/>
            <a:ext cx="475488" cy="475488"/>
          </a:xfrm>
          <a:prstGeom prst="ellipse">
            <a:avLst/>
          </a:prstGeom>
          <a:solidFill>
            <a:srgbClr val="FFB81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822960" y="5221224"/>
            <a:ext cx="475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508760" y="517550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087"/>
                </a:solidFill>
              </a:rPr>
              <a:t>Safety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2651760" y="5157216"/>
            <a:ext cx="850392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231F20"/>
                </a:solidFill>
              </a:rPr>
              <a:t>Service-specific risk assessment; safeguarding; incident/LFPSE route; audit plan; named escalation contacts.</a:t>
            </a:r>
            <a:endParaRPr lang="en-US" sz="1130" dirty="0"/>
          </a:p>
        </p:txBody>
      </p:sp>
      <p:sp>
        <p:nvSpPr>
          <p:cNvPr id="29" name="Text 27"/>
          <p:cNvSpPr/>
          <p:nvPr/>
        </p:nvSpPr>
        <p:spPr>
          <a:xfrm>
            <a:off x="1188720" y="6080760"/>
            <a:ext cx="9692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A291C"/>
                </a:solidFill>
              </a:rPr>
              <a:t>Suggested operating rule: do not start until each gate has an owner, evidence and an agreed route for exceptions.</a:t>
            </a:r>
            <a:endParaRPr lang="en-US" sz="16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1018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087"/>
                </a:solidFill>
              </a:rPr>
              <a:t>Safe prescribing starts with a bounded scope of practice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96112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C6272"/>
                </a:solidFill>
              </a:rPr>
              <a:t>Pathfinder learning supports progressive expansion, with active oversight as capability develops.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02725" y="1490277"/>
            <a:ext cx="3657600" cy="1143000"/>
          </a:xfrm>
          <a:prstGeom prst="chevron">
            <a:avLst/>
          </a:prstGeom>
          <a:solidFill>
            <a:srgbClr val="BFE3DF"/>
          </a:solidFill>
          <a:ln w="12700">
            <a:solidFill>
              <a:srgbClr val="00A49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4864803" y="1490277"/>
            <a:ext cx="4480560" cy="1143000"/>
          </a:xfrm>
          <a:prstGeom prst="chevron">
            <a:avLst/>
          </a:prstGeom>
          <a:solidFill>
            <a:srgbClr val="D7EAD9"/>
          </a:solidFill>
          <a:ln w="12700">
            <a:solidFill>
              <a:srgbClr val="007F3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402080" y="1856037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3087"/>
                </a:solidFill>
              </a:rPr>
              <a:t>Demonstrate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025896" y="1856037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3087"/>
                </a:solidFill>
              </a:rPr>
              <a:t>Develop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397862" y="3063240"/>
            <a:ext cx="333756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318873" y="3063240"/>
            <a:ext cx="45719" cy="2194560"/>
          </a:xfrm>
          <a:prstGeom prst="rect">
            <a:avLst/>
          </a:prstGeom>
          <a:solidFill>
            <a:srgbClr val="00A499"/>
          </a:solidFill>
          <a:ln w="12700">
            <a:solidFill>
              <a:srgbClr val="00A49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502725" y="3226081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In practice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97862" y="3564993"/>
            <a:ext cx="2880360" cy="1417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220" dirty="0">
                <a:solidFill>
                  <a:srgbClr val="231F20"/>
                </a:solidFill>
              </a:rPr>
              <a:t>Use clinical records and audit to show decisions remain within scope and aligned with guidance and formulary.</a:t>
            </a:r>
            <a:endParaRPr lang="en-US" sz="1220" dirty="0"/>
          </a:p>
        </p:txBody>
      </p:sp>
      <p:sp>
        <p:nvSpPr>
          <p:cNvPr id="18" name="Shape 16"/>
          <p:cNvSpPr/>
          <p:nvPr/>
        </p:nvSpPr>
        <p:spPr>
          <a:xfrm>
            <a:off x="4983480" y="3063240"/>
            <a:ext cx="333756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5239512" y="3235809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When extending scope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140095" y="3582697"/>
            <a:ext cx="2880360" cy="1417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220" dirty="0">
                <a:solidFill>
                  <a:srgbClr val="231F20"/>
                </a:solidFill>
              </a:rPr>
              <a:t>Use learning needs analysis, supervised experience, evidence of competence and formal review before authorisation.</a:t>
            </a:r>
            <a:endParaRPr lang="en-US" sz="12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1018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087"/>
                </a:solidFill>
              </a:rPr>
              <a:t>Clinical supervision is a safety control, not an optional benefit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96112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58368" y="1417320"/>
            <a:ext cx="52120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658368" y="1417320"/>
            <a:ext cx="73152" cy="182880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86968" y="1581912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Named support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86968" y="2039112"/>
            <a:ext cx="4754880" cy="1051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20" dirty="0">
                <a:solidFill>
                  <a:srgbClr val="231F20"/>
                </a:solidFill>
              </a:rPr>
              <a:t>A named senior or experienced clinician with an agreed contact and escalation route.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20" dirty="0">
                <a:solidFill>
                  <a:srgbClr val="231F20"/>
                </a:solidFill>
              </a:rPr>
              <a:t>Increase supervision when competence or scope changes.</a:t>
            </a:r>
          </a:p>
          <a:p>
            <a:endParaRPr lang="en-US" sz="1220" dirty="0"/>
          </a:p>
        </p:txBody>
      </p:sp>
      <p:sp>
        <p:nvSpPr>
          <p:cNvPr id="8" name="Shape 6"/>
          <p:cNvSpPr/>
          <p:nvPr/>
        </p:nvSpPr>
        <p:spPr>
          <a:xfrm>
            <a:off x="6327648" y="1417320"/>
            <a:ext cx="52120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6327648" y="1417320"/>
            <a:ext cx="73152" cy="1828800"/>
          </a:xfrm>
          <a:prstGeom prst="rect">
            <a:avLst/>
          </a:prstGeom>
          <a:solidFill>
            <a:srgbClr val="00A499"/>
          </a:solidFill>
          <a:ln w="12700">
            <a:solidFill>
              <a:srgbClr val="00A49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556248" y="1581912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Regular review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56248" y="2039112"/>
            <a:ext cx="4754880" cy="1051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20" dirty="0">
                <a:solidFill>
                  <a:srgbClr val="231F20"/>
                </a:solidFill>
              </a:rPr>
              <a:t>Structured discussion of cases, uncertainty, prescribing data, incidents and learning needs.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20" dirty="0"/>
              <a:t>Review a sample of higher-risk cases and document 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20" dirty="0"/>
              <a:t>Protect learning time: Arrange service cover and record attendance, learning needs and completed actions.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20" dirty="0"/>
          </a:p>
        </p:txBody>
      </p:sp>
      <p:sp>
        <p:nvSpPr>
          <p:cNvPr id="12" name="Shape 10"/>
          <p:cNvSpPr/>
          <p:nvPr/>
        </p:nvSpPr>
        <p:spPr>
          <a:xfrm>
            <a:off x="658368" y="3703320"/>
            <a:ext cx="52120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658368" y="3703320"/>
            <a:ext cx="73152" cy="1828800"/>
          </a:xfrm>
          <a:prstGeom prst="rect">
            <a:avLst/>
          </a:prstGeom>
          <a:solidFill>
            <a:srgbClr val="007F3B"/>
          </a:solidFill>
          <a:ln w="12700">
            <a:solidFill>
              <a:srgbClr val="007F3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86968" y="3867912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Peer learning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86968" y="4325112"/>
            <a:ext cx="4754880" cy="1051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220" dirty="0">
                <a:solidFill>
                  <a:srgbClr val="231F20"/>
                </a:solidFill>
              </a:rPr>
              <a:t>Access to local multidisciplinary and prescriber networks to reduce isolation and variation.</a:t>
            </a:r>
          </a:p>
          <a:p>
            <a:endParaRPr lang="en-US" sz="1220" dirty="0">
              <a:solidFill>
                <a:srgbClr val="231F20"/>
              </a:solidFill>
            </a:endParaRPr>
          </a:p>
          <a:p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6327648" y="3703320"/>
            <a:ext cx="52120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6327648" y="3703320"/>
            <a:ext cx="73152" cy="1828800"/>
          </a:xfrm>
          <a:prstGeom prst="rect">
            <a:avLst/>
          </a:prstGeom>
          <a:solidFill>
            <a:srgbClr val="FFB81C"/>
          </a:solidFill>
          <a:ln w="12700">
            <a:solidFill>
              <a:srgbClr val="FFB8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556248" y="3867912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Documented outcomes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56248" y="4325112"/>
            <a:ext cx="4754880" cy="1051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220" dirty="0">
                <a:solidFill>
                  <a:srgbClr val="231F20"/>
                </a:solidFill>
              </a:rPr>
              <a:t>Record agreed actions, development needs, scope changes and follow-up.</a:t>
            </a:r>
            <a:endParaRPr lang="en-US" sz="12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21" name="Text 27">
            <a:extLst>
              <a:ext uri="{FF2B5EF4-FFF2-40B4-BE49-F238E27FC236}">
                <a16:creationId xmlns:a16="http://schemas.microsoft.com/office/drawing/2014/main" id="{C785BE80-0CED-8410-D7F0-A8E3DE32F67C}"/>
              </a:ext>
            </a:extLst>
          </p:cNvPr>
          <p:cNvSpPr/>
          <p:nvPr/>
        </p:nvSpPr>
        <p:spPr>
          <a:xfrm>
            <a:off x="886968" y="5674144"/>
            <a:ext cx="9966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3087"/>
                </a:solidFill>
              </a:rPr>
              <a:t>Takeaway: </a:t>
            </a:r>
            <a:r>
              <a:rPr lang="en-GB" sz="1800" b="1" dirty="0">
                <a:solidFill>
                  <a:srgbClr val="003087"/>
                </a:solidFill>
              </a:rPr>
              <a:t>Build regular support into the service model and protect time for it.</a:t>
            </a:r>
          </a:p>
          <a:p>
            <a:pPr marL="0" indent="0" algn="ctr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BE693-BD80-4AC6-C36F-31470930F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1E1F78D-392B-5E6A-3DFA-678BFE118BC9}"/>
              </a:ext>
            </a:extLst>
          </p:cNvPr>
          <p:cNvSpPr/>
          <p:nvPr/>
        </p:nvSpPr>
        <p:spPr>
          <a:xfrm>
            <a:off x="516636" y="1216541"/>
            <a:ext cx="11018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087"/>
                </a:solidFill>
              </a:rPr>
              <a:t>Examples?</a:t>
            </a:r>
          </a:p>
          <a:p>
            <a:pPr marL="0" indent="0">
              <a:buNone/>
            </a:pPr>
            <a:endParaRPr lang="en-US" sz="2600" b="1" dirty="0">
              <a:solidFill>
                <a:srgbClr val="003087"/>
              </a:solidFill>
            </a:endParaRPr>
          </a:p>
          <a:p>
            <a:pPr marL="0" indent="0">
              <a:buNone/>
            </a:pPr>
            <a:endParaRPr lang="en-US" sz="2600" b="1" dirty="0">
              <a:solidFill>
                <a:srgbClr val="003087"/>
              </a:solidFill>
            </a:endParaRPr>
          </a:p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6828AEE-92D9-2D9D-25EA-BBD59C78BCF8}"/>
              </a:ext>
            </a:extLst>
          </p:cNvPr>
          <p:cNvSpPr/>
          <p:nvPr/>
        </p:nvSpPr>
        <p:spPr>
          <a:xfrm>
            <a:off x="585216" y="896112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BACA3E05-CE8B-0ED8-583A-01BE8A834E8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  <p:sp>
        <p:nvSpPr>
          <p:cNvPr id="21" name="Text 27">
            <a:extLst>
              <a:ext uri="{FF2B5EF4-FFF2-40B4-BE49-F238E27FC236}">
                <a16:creationId xmlns:a16="http://schemas.microsoft.com/office/drawing/2014/main" id="{9712911C-CC1A-743A-D3C7-248B276851FF}"/>
              </a:ext>
            </a:extLst>
          </p:cNvPr>
          <p:cNvSpPr/>
          <p:nvPr/>
        </p:nvSpPr>
        <p:spPr>
          <a:xfrm>
            <a:off x="516636" y="2898648"/>
            <a:ext cx="9966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3087"/>
                </a:solidFill>
              </a:rPr>
              <a:t>Informal- </a:t>
            </a:r>
            <a:r>
              <a:rPr lang="en-US" sz="1800" dirty="0" err="1">
                <a:solidFill>
                  <a:srgbClr val="003087"/>
                </a:solidFill>
              </a:rPr>
              <a:t>Whatsapp</a:t>
            </a:r>
            <a:r>
              <a:rPr lang="en-US" sz="1800" dirty="0">
                <a:solidFill>
                  <a:srgbClr val="003087"/>
                </a:solidFill>
              </a:rPr>
              <a:t>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3087"/>
                </a:solidFill>
              </a:rPr>
              <a:t>Multidisciplinary or other local pharmacists PCNs/practice may be useful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3087"/>
                </a:solidFill>
              </a:rPr>
              <a:t>Specific areas-specialist pharmacists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3087"/>
                </a:solidFill>
              </a:rPr>
              <a:t>IP learning event-build a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3087"/>
                </a:solidFill>
              </a:rPr>
              <a:t>Peer review as part of revalidation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3087"/>
                </a:solidFill>
              </a:rPr>
              <a:t>ICB/LPC involvement?</a:t>
            </a:r>
          </a:p>
          <a:p>
            <a:pPr marL="0" indent="0">
              <a:buNone/>
            </a:pPr>
            <a:endParaRPr lang="en-US" b="1" dirty="0">
              <a:solidFill>
                <a:srgbClr val="003087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3087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3087"/>
              </a:solidFill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003087"/>
                </a:solidFill>
              </a:rPr>
              <a:t>Takeaway: </a:t>
            </a:r>
            <a:r>
              <a:rPr lang="en-GB" sz="1800" b="1" dirty="0">
                <a:solidFill>
                  <a:srgbClr val="003087"/>
                </a:solidFill>
              </a:rPr>
              <a:t>Build regular support into the service model and protect time for it.</a:t>
            </a:r>
          </a:p>
          <a:p>
            <a:pPr marL="0" indent="0" algn="ctr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04093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1018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087"/>
                </a:solidFill>
              </a:rPr>
              <a:t>Make the digital pathway clinically safe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96112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C6272"/>
                </a:solidFill>
              </a:rPr>
              <a:t>A functioning prescribing system is only one part of readiness.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777740" y="1144122"/>
            <a:ext cx="2596896" cy="1005840"/>
          </a:xfrm>
          <a:prstGeom prst="roundRect">
            <a:avLst/>
          </a:prstGeom>
          <a:solidFill>
            <a:srgbClr val="EAF4F8"/>
          </a:solidFill>
          <a:ln w="1905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4846770" y="1154970"/>
            <a:ext cx="2231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3087"/>
                </a:solidFill>
              </a:rPr>
              <a:t>Patient information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974336" y="1362456"/>
            <a:ext cx="2231136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231F20"/>
                </a:solidFill>
              </a:rPr>
              <a:t>Appropriate access to medication history, diagnoses, allergies, tests and recent consultations.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6661195" y="2291133"/>
            <a:ext cx="2596896" cy="1005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A49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6844075" y="2428293"/>
            <a:ext cx="2231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3087"/>
                </a:solidFill>
              </a:rPr>
              <a:t>Prescribing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44075" y="2720901"/>
            <a:ext cx="2231136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231F20"/>
                </a:solidFill>
              </a:rPr>
              <a:t>NHS-assured EPS solution, correct authentication and role-based access, cost-centre linkage.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365864" y="4489143"/>
            <a:ext cx="2596896" cy="1005840"/>
          </a:xfrm>
          <a:prstGeom prst="roundRect">
            <a:avLst/>
          </a:prstGeom>
          <a:solidFill>
            <a:srgbClr val="EAF4F8"/>
          </a:solidFill>
          <a:ln w="19050">
            <a:solidFill>
              <a:srgbClr val="007F3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6049910" y="4613995"/>
            <a:ext cx="2231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3087"/>
                </a:solidFill>
              </a:rPr>
              <a:t>Clinical record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15670" y="4905899"/>
            <a:ext cx="2231136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231F20"/>
                </a:solidFill>
              </a:rPr>
              <a:t>Structured, secure consultation records with consistent documentation and auditability.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635894" y="4489143"/>
            <a:ext cx="2596896" cy="1005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30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3818774" y="4626303"/>
            <a:ext cx="2231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3087"/>
                </a:solidFill>
              </a:rPr>
              <a:t>Communication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818774" y="4918911"/>
            <a:ext cx="2231136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231F20"/>
                </a:solidFill>
              </a:rPr>
              <a:t>Consultation outcomes and prescribing decisions shared securely with the primary healthcare provider.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674411" y="2291133"/>
            <a:ext cx="2596896" cy="1005840"/>
          </a:xfrm>
          <a:prstGeom prst="roundRect">
            <a:avLst/>
          </a:prstGeom>
          <a:solidFill>
            <a:srgbClr val="EAF4F8"/>
          </a:solidFill>
          <a:ln w="19050">
            <a:solidFill>
              <a:srgbClr val="FFB8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3104597" y="2428293"/>
            <a:ext cx="2231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3087"/>
                </a:solidFill>
              </a:rPr>
              <a:t>Continuity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2768658" y="2673505"/>
            <a:ext cx="2231136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231F20"/>
                </a:solidFill>
              </a:rPr>
              <a:t>Tested plans for EPS, record-system or information-access disruption, including escalation and referral.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047488" y="2359152"/>
            <a:ext cx="2084832" cy="2084832"/>
          </a:xfrm>
          <a:prstGeom prst="ellipse">
            <a:avLst/>
          </a:prstGeom>
          <a:solidFill>
            <a:srgbClr val="00308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5303520" y="2907792"/>
            <a:ext cx="1572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Safe digital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workflow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8AF391-D9D2-0042-7E09-C65FA6BD8EDB}"/>
              </a:ext>
            </a:extLst>
          </p:cNvPr>
          <p:cNvSpPr txBox="1"/>
          <p:nvPr/>
        </p:nvSpPr>
        <p:spPr>
          <a:xfrm>
            <a:off x="505277" y="5540142"/>
            <a:ext cx="106889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3087"/>
                </a:solidFill>
              </a:rPr>
              <a:t>Please note: recent reports of </a:t>
            </a:r>
            <a:r>
              <a:rPr lang="en-US" sz="1800" b="1" dirty="0" err="1">
                <a:solidFill>
                  <a:srgbClr val="003087"/>
                </a:solidFill>
              </a:rPr>
              <a:t>unauthorised</a:t>
            </a:r>
            <a:r>
              <a:rPr lang="en-US" sz="1800" b="1" dirty="0">
                <a:solidFill>
                  <a:srgbClr val="003087"/>
                </a:solidFill>
              </a:rPr>
              <a:t> access to patient information.</a:t>
            </a:r>
          </a:p>
          <a:p>
            <a:pPr marL="0" indent="0" algn="ctr">
              <a:buNone/>
            </a:pPr>
            <a:r>
              <a:rPr lang="en-GB" sz="1800" b="1" dirty="0">
                <a:solidFill>
                  <a:schemeClr val="accent1">
                    <a:lumMod val="75000"/>
                  </a:schemeClr>
                </a:solidFill>
              </a:rPr>
              <a:t>Patients must be able to trust that their personal information is kept confidential by the NHS </a:t>
            </a:r>
            <a:endParaRPr lang="en-US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1018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087"/>
                </a:solidFill>
              </a:rPr>
              <a:t>Use data to improve, not simply to count activity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96112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C6272"/>
                </a:solidFill>
              </a:rPr>
              <a:t>Review effectiveness, quality, safety and equity together.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2514600" cy="3337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14400" y="173736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3087"/>
                </a:solidFill>
              </a:rPr>
              <a:t>Who is using the service?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41832" y="2697480"/>
            <a:ext cx="199339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31F20"/>
                </a:solidFill>
              </a:rPr>
              <a:t>Age, relevant demographic characteristics and deprivation.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547872" y="1417320"/>
            <a:ext cx="2514600" cy="3337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A49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3776472" y="173736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3087"/>
                </a:solidFill>
              </a:rPr>
              <a:t>Is prescribing appropriate?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3803904" y="2697480"/>
            <a:ext cx="199339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31F20"/>
                </a:solidFill>
              </a:rPr>
              <a:t>Scope, guidelines, formulary, antibiotics, high-risk medicines and controlled drugs.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09944" y="1417320"/>
            <a:ext cx="2514600" cy="3337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7F3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6638544" y="173736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3087"/>
                </a:solidFill>
              </a:rPr>
              <a:t>What happened?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665976" y="2697480"/>
            <a:ext cx="199339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31F20"/>
                </a:solidFill>
              </a:rPr>
              <a:t>Clinical outcomes, experience, referrals, prescribing volume and cost.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272016" y="1417320"/>
            <a:ext cx="2514600" cy="33375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FB8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9500616" y="1737360"/>
            <a:ext cx="2057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3087"/>
                </a:solidFill>
              </a:rPr>
              <a:t>What are we learning?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528048" y="2697480"/>
            <a:ext cx="1993392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31F20"/>
                </a:solidFill>
              </a:rPr>
              <a:t>Audit findings, incidents, near misses, complaints, safeguarding and themes.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874520" y="5120640"/>
            <a:ext cx="8412480" cy="658368"/>
          </a:xfrm>
          <a:prstGeom prst="roundRect">
            <a:avLst/>
          </a:prstGeom>
          <a:solidFill>
            <a:srgbClr val="003087"/>
          </a:solidFill>
          <a:ln w="12700">
            <a:solidFill>
              <a:srgbClr val="0030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2148840" y="5330952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Recommended review rhythm: team review → contractor action → ICB discussion → shared learning → re-audit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97899F-AAD3-C02F-438F-AE16F4712D09}"/>
              </a:ext>
            </a:extLst>
          </p:cNvPr>
          <p:cNvSpPr txBox="1"/>
          <p:nvPr/>
        </p:nvSpPr>
        <p:spPr>
          <a:xfrm>
            <a:off x="136188" y="233630"/>
            <a:ext cx="11644008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/>
              <a:t>Contractor Key Takeaways</a:t>
            </a:r>
          </a:p>
          <a:p>
            <a:r>
              <a:rPr lang="en-GB" sz="1600" dirty="0"/>
              <a:t>🔹 Access only the information you need to provide safe care</a:t>
            </a:r>
          </a:p>
          <a:p>
            <a:r>
              <a:rPr lang="en-GB" sz="1600" dirty="0"/>
              <a:t>Independent prescribing requires access to appropriate clinical information such as medicines history, allergies and relevant consultation information.</a:t>
            </a:r>
          </a:p>
          <a:p>
            <a:r>
              <a:rPr lang="en-GB" sz="1600" dirty="0"/>
              <a:t>All record access must be lawful, justified and auditable. Safe prescribing depends on both clinical competence and appropriate use of patient information. </a:t>
            </a:r>
          </a:p>
          <a:p>
            <a:r>
              <a:rPr lang="en-GB" sz="1600" dirty="0"/>
              <a:t>🔹 Treat patient record access as a clinical governance responsibility</a:t>
            </a:r>
          </a:p>
          <a:p>
            <a:r>
              <a:rPr lang="en-GB" sz="1600" dirty="0"/>
              <a:t>Ensure all staff understand when access is permitted, how access is monitored and the consequences of inappropriate access.</a:t>
            </a:r>
          </a:p>
          <a:p>
            <a:r>
              <a:rPr lang="en-GB" sz="1600" dirty="0"/>
              <a:t>Record access should be supported by clear SOPs, training and local governance arrangements. </a:t>
            </a:r>
          </a:p>
          <a:p>
            <a:r>
              <a:rPr lang="en-GB" sz="1600" dirty="0"/>
              <a:t>🔹 Prescribing and dispensing create additional governance responsibilities</a:t>
            </a:r>
          </a:p>
          <a:p>
            <a:r>
              <a:rPr lang="en-GB" sz="1600" dirty="0"/>
              <a:t>When the pharmacy both prescribes and supplies treatment, </a:t>
            </a:r>
            <a:r>
              <a:rPr lang="en-GB" sz="1600" b="1" i="1" dirty="0"/>
              <a:t>there must be clear separation between clinical decision-making and commercial considerations.</a:t>
            </a:r>
          </a:p>
          <a:p>
            <a:r>
              <a:rPr lang="en-GB" sz="1600" dirty="0"/>
              <a:t>Prescribing decisions should always be based on patient need and documented appropriately. </a:t>
            </a:r>
          </a:p>
          <a:p>
            <a:r>
              <a:rPr lang="en-GB" sz="1600" dirty="0"/>
              <a:t>🔹 Protect patient choice</a:t>
            </a:r>
          </a:p>
          <a:p>
            <a:r>
              <a:rPr lang="en-GB" sz="1600" b="1" i="1" dirty="0"/>
              <a:t>Patients must remain free to choose </a:t>
            </a:r>
            <a:r>
              <a:rPr lang="en-GB" sz="1600" dirty="0"/>
              <a:t>where their prescriptions are dispensed.</a:t>
            </a:r>
          </a:p>
          <a:p>
            <a:r>
              <a:rPr lang="en-GB" sz="1600" dirty="0"/>
              <a:t>EPS nominations </a:t>
            </a:r>
            <a:r>
              <a:rPr lang="en-GB" sz="1600" b="1" i="1" dirty="0"/>
              <a:t>should only be changed at the patient's request and never assumed as part of a prescribing consultation.</a:t>
            </a:r>
          </a:p>
          <a:p>
            <a:r>
              <a:rPr lang="en-GB" sz="1600" dirty="0"/>
              <a:t>🔹 Ensure digital readiness before going </a:t>
            </a:r>
            <a:r>
              <a:rPr lang="en-GB" sz="1600" dirty="0" err="1"/>
              <a:t>live:Safe</a:t>
            </a:r>
            <a:r>
              <a:rPr lang="en-GB" sz="1600" dirty="0"/>
              <a:t> prescribing requires more than prescribing software.</a:t>
            </a:r>
          </a:p>
          <a:p>
            <a:r>
              <a:rPr lang="en-GB" sz="1600" dirty="0"/>
              <a:t>Contractors should assure access to clinical information, EPS functionality, secure consultation records, communication pathways with general practice and business continuity arrangements. </a:t>
            </a:r>
          </a:p>
          <a:p>
            <a:r>
              <a:rPr lang="en-GB" sz="1600" dirty="0"/>
              <a:t>🔹 Monitor and learn</a:t>
            </a:r>
          </a:p>
          <a:p>
            <a:r>
              <a:rPr lang="en-GB" sz="1600" dirty="0"/>
              <a:t>Use learning to continuously improve the safety and quality of prescribing services</a:t>
            </a:r>
          </a:p>
          <a:p>
            <a:endParaRPr lang="en-GB" sz="1600" dirty="0"/>
          </a:p>
          <a:p>
            <a:pPr algn="ctr"/>
            <a:r>
              <a:rPr lang="en-US" sz="1600" b="1" dirty="0">
                <a:solidFill>
                  <a:srgbClr val="003087"/>
                </a:solidFill>
              </a:rPr>
              <a:t>Takeaway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en-GB" sz="1600" b="1" dirty="0">
                <a:solidFill>
                  <a:schemeClr val="accent1">
                    <a:lumMod val="75000"/>
                  </a:schemeClr>
                </a:solidFill>
              </a:rPr>
              <a:t>Prescribing readiness is not just about having an independent prescriber; it requires robust governance of patient record access, protection of patient choice, safe use of EPS, clear accountability and continuous quality assurance.</a:t>
            </a:r>
          </a:p>
        </p:txBody>
      </p:sp>
    </p:spTree>
    <p:extLst>
      <p:ext uri="{BB962C8B-B14F-4D97-AF65-F5344CB8AC3E}">
        <p14:creationId xmlns:p14="http://schemas.microsoft.com/office/powerpoint/2010/main" val="3260336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1018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087"/>
                </a:solidFill>
              </a:rPr>
              <a:t>Common implementation traps and the better practice response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96112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C6272"/>
                </a:solidFill>
              </a:rPr>
              <a:t>These are practical lessons translated from Pathfinder and the national commissioning guidance.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58368" y="1298448"/>
            <a:ext cx="5285232" cy="12527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5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22960" y="144475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A291C"/>
                </a:solidFill>
              </a:rPr>
              <a:t>AVOID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527048" y="1408176"/>
            <a:ext cx="4160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30" b="1" dirty="0">
                <a:solidFill>
                  <a:srgbClr val="003087"/>
                </a:solidFill>
              </a:rPr>
              <a:t>Treating IP as a lone-clinician service</a:t>
            </a:r>
            <a:endParaRPr lang="en-US" sz="1430" dirty="0"/>
          </a:p>
        </p:txBody>
      </p:sp>
      <p:sp>
        <p:nvSpPr>
          <p:cNvPr id="7" name="Text 5"/>
          <p:cNvSpPr/>
          <p:nvPr/>
        </p:nvSpPr>
        <p:spPr>
          <a:xfrm>
            <a:off x="822960" y="1892808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7F3B"/>
                </a:solidFill>
              </a:rPr>
              <a:t>BETTER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527048" y="1828800"/>
            <a:ext cx="4160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231F20"/>
                </a:solidFill>
              </a:rPr>
              <a:t>Design the contractor operating model, team roles and cover arrangements around prescribing.</a:t>
            </a:r>
            <a:endParaRPr lang="en-US" sz="1080" dirty="0"/>
          </a:p>
        </p:txBody>
      </p:sp>
      <p:sp>
        <p:nvSpPr>
          <p:cNvPr id="9" name="Shape 7"/>
          <p:cNvSpPr/>
          <p:nvPr/>
        </p:nvSpPr>
        <p:spPr>
          <a:xfrm>
            <a:off x="6245352" y="1298448"/>
            <a:ext cx="5285232" cy="12527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5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409944" y="144475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A291C"/>
                </a:solidFill>
              </a:rPr>
              <a:t>AVOID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114032" y="1408176"/>
            <a:ext cx="4160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30" b="1" dirty="0">
                <a:solidFill>
                  <a:srgbClr val="003087"/>
                </a:solidFill>
              </a:rPr>
              <a:t>Starting before digital dependencies are ready</a:t>
            </a:r>
            <a:endParaRPr lang="en-US" sz="1430" dirty="0"/>
          </a:p>
        </p:txBody>
      </p:sp>
      <p:sp>
        <p:nvSpPr>
          <p:cNvPr id="12" name="Text 10"/>
          <p:cNvSpPr/>
          <p:nvPr/>
        </p:nvSpPr>
        <p:spPr>
          <a:xfrm>
            <a:off x="6409944" y="1892808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7F3B"/>
                </a:solidFill>
              </a:rPr>
              <a:t>BETTER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114032" y="1828800"/>
            <a:ext cx="4160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231F20"/>
                </a:solidFill>
              </a:rPr>
              <a:t>Complete EPS, records, information access, secure messaging and downtime testing before go-live.</a:t>
            </a:r>
            <a:endParaRPr lang="en-US" sz="1080" dirty="0"/>
          </a:p>
        </p:txBody>
      </p:sp>
      <p:sp>
        <p:nvSpPr>
          <p:cNvPr id="14" name="Shape 12"/>
          <p:cNvSpPr/>
          <p:nvPr/>
        </p:nvSpPr>
        <p:spPr>
          <a:xfrm>
            <a:off x="658368" y="2871216"/>
            <a:ext cx="5285232" cy="12527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5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822960" y="3017520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A291C"/>
                </a:solidFill>
              </a:rPr>
              <a:t>AVOID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527048" y="2980944"/>
            <a:ext cx="4160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30" b="1" dirty="0">
                <a:solidFill>
                  <a:srgbClr val="003087"/>
                </a:solidFill>
              </a:rPr>
              <a:t>Over-wide scope at launch</a:t>
            </a:r>
            <a:endParaRPr lang="en-US" sz="1430" dirty="0"/>
          </a:p>
        </p:txBody>
      </p:sp>
      <p:sp>
        <p:nvSpPr>
          <p:cNvPr id="17" name="Text 15"/>
          <p:cNvSpPr/>
          <p:nvPr/>
        </p:nvSpPr>
        <p:spPr>
          <a:xfrm>
            <a:off x="822960" y="346557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7F3B"/>
                </a:solidFill>
              </a:rPr>
              <a:t>BETTER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527048" y="3401568"/>
            <a:ext cx="4160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231F20"/>
                </a:solidFill>
              </a:rPr>
              <a:t>Start within a defined, evidenced scope and expand through supervised development and review.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6245352" y="2871216"/>
            <a:ext cx="5285232" cy="12527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5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6409944" y="3017520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A291C"/>
                </a:solidFill>
              </a:rPr>
              <a:t>AVOID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7114032" y="2980944"/>
            <a:ext cx="4160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30" b="1" dirty="0">
                <a:solidFill>
                  <a:srgbClr val="003087"/>
                </a:solidFill>
              </a:rPr>
              <a:t>Measuring only prescriptions or consultations</a:t>
            </a:r>
            <a:endParaRPr lang="en-US" sz="1430" dirty="0"/>
          </a:p>
        </p:txBody>
      </p:sp>
      <p:sp>
        <p:nvSpPr>
          <p:cNvPr id="22" name="Text 20"/>
          <p:cNvSpPr/>
          <p:nvPr/>
        </p:nvSpPr>
        <p:spPr>
          <a:xfrm>
            <a:off x="6409944" y="3465576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7F3B"/>
                </a:solidFill>
              </a:rPr>
              <a:t>BETTER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114032" y="3401568"/>
            <a:ext cx="4160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231F20"/>
                </a:solidFill>
              </a:rPr>
              <a:t>Triangulate outcomes, experience, referrals, equity, prescribing quality, incidents and cost.</a:t>
            </a:r>
            <a:endParaRPr lang="en-US" sz="1080" dirty="0"/>
          </a:p>
        </p:txBody>
      </p:sp>
      <p:sp>
        <p:nvSpPr>
          <p:cNvPr id="24" name="Shape 22"/>
          <p:cNvSpPr/>
          <p:nvPr/>
        </p:nvSpPr>
        <p:spPr>
          <a:xfrm>
            <a:off x="658368" y="4443984"/>
            <a:ext cx="5285232" cy="12527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5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822960" y="4590288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A291C"/>
                </a:solidFill>
              </a:rPr>
              <a:t>AVOID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527048" y="4553712"/>
            <a:ext cx="4160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30" b="1" dirty="0">
                <a:solidFill>
                  <a:srgbClr val="003087"/>
                </a:solidFill>
              </a:rPr>
              <a:t>Unclear interfaces with general practice</a:t>
            </a:r>
            <a:endParaRPr lang="en-US" sz="1430" dirty="0"/>
          </a:p>
        </p:txBody>
      </p:sp>
      <p:sp>
        <p:nvSpPr>
          <p:cNvPr id="27" name="Text 25"/>
          <p:cNvSpPr/>
          <p:nvPr/>
        </p:nvSpPr>
        <p:spPr>
          <a:xfrm>
            <a:off x="822960" y="5038344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7F3B"/>
                </a:solidFill>
              </a:rPr>
              <a:t>BETTER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527048" y="4974336"/>
            <a:ext cx="4160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231F20"/>
                </a:solidFill>
              </a:rPr>
              <a:t>Agree referral, escalation and consultation-notification routes with local partners.</a:t>
            </a:r>
            <a:endParaRPr lang="en-US" sz="1080" dirty="0"/>
          </a:p>
        </p:txBody>
      </p:sp>
      <p:sp>
        <p:nvSpPr>
          <p:cNvPr id="29" name="Shape 27"/>
          <p:cNvSpPr/>
          <p:nvPr/>
        </p:nvSpPr>
        <p:spPr>
          <a:xfrm>
            <a:off x="6245352" y="4443984"/>
            <a:ext cx="5285232" cy="12527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5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6409944" y="4590288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A291C"/>
                </a:solidFill>
              </a:rPr>
              <a:t>AVOID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7114032" y="4553712"/>
            <a:ext cx="4160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30" b="1" dirty="0">
                <a:solidFill>
                  <a:srgbClr val="003087"/>
                </a:solidFill>
              </a:rPr>
              <a:t>Supervision that depends on goodwill</a:t>
            </a:r>
            <a:endParaRPr lang="en-US" sz="1430" dirty="0"/>
          </a:p>
        </p:txBody>
      </p:sp>
      <p:sp>
        <p:nvSpPr>
          <p:cNvPr id="32" name="Text 30"/>
          <p:cNvSpPr/>
          <p:nvPr/>
        </p:nvSpPr>
        <p:spPr>
          <a:xfrm>
            <a:off x="6409944" y="5038344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7F3B"/>
                </a:solidFill>
              </a:rPr>
              <a:t>BETTER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114032" y="4974336"/>
            <a:ext cx="4160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231F20"/>
                </a:solidFill>
              </a:rPr>
              <a:t>Name the supervisor, agree frequency and protect time within the service model.</a:t>
            </a:r>
            <a:endParaRPr lang="en-US" sz="108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1018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087"/>
                </a:solidFill>
              </a:rPr>
              <a:t>Contractor action plan: the next 30 days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96112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C6272"/>
                </a:solidFill>
              </a:rPr>
              <a:t>Turn the guidance into a short, owned mobilisation plan.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4290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502920" y="1371600"/>
            <a:ext cx="73152" cy="1828800"/>
          </a:xfrm>
          <a:prstGeom prst="rect">
            <a:avLst/>
          </a:prstGeom>
          <a:solidFill>
            <a:srgbClr val="005EB8"/>
          </a:solidFill>
          <a:ln w="1270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731520" y="1536192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1. Nominate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1993392"/>
            <a:ext cx="2971800" cy="1051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220" dirty="0">
                <a:solidFill>
                  <a:srgbClr val="231F20"/>
                </a:solidFill>
              </a:rPr>
              <a:t>Contractor lead, prescribing lead, digital lead and incident contact.</a:t>
            </a:r>
            <a:endParaRPr lang="en-US" sz="1220" dirty="0"/>
          </a:p>
        </p:txBody>
      </p:sp>
      <p:sp>
        <p:nvSpPr>
          <p:cNvPr id="8" name="Shape 6"/>
          <p:cNvSpPr/>
          <p:nvPr/>
        </p:nvSpPr>
        <p:spPr>
          <a:xfrm>
            <a:off x="4297680" y="1371600"/>
            <a:ext cx="34290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4297680" y="1371600"/>
            <a:ext cx="73152" cy="1828800"/>
          </a:xfrm>
          <a:prstGeom prst="rect">
            <a:avLst/>
          </a:prstGeom>
          <a:solidFill>
            <a:srgbClr val="00A499"/>
          </a:solidFill>
          <a:ln w="12700">
            <a:solidFill>
              <a:srgbClr val="00A49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526280" y="1536192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2. Map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26280" y="1993392"/>
            <a:ext cx="2971800" cy="1051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220" dirty="0">
                <a:solidFill>
                  <a:srgbClr val="231F20"/>
                </a:solidFill>
              </a:rPr>
              <a:t>Current service pathway, interfaces, data flows, equipment and business continuity.</a:t>
            </a:r>
            <a:endParaRPr lang="en-US" sz="1220" dirty="0"/>
          </a:p>
        </p:txBody>
      </p:sp>
      <p:sp>
        <p:nvSpPr>
          <p:cNvPr id="12" name="Shape 10"/>
          <p:cNvSpPr/>
          <p:nvPr/>
        </p:nvSpPr>
        <p:spPr>
          <a:xfrm>
            <a:off x="8092440" y="1371600"/>
            <a:ext cx="34290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8092440" y="1371600"/>
            <a:ext cx="73152" cy="1828800"/>
          </a:xfrm>
          <a:prstGeom prst="rect">
            <a:avLst/>
          </a:prstGeom>
          <a:solidFill>
            <a:srgbClr val="007F3B"/>
          </a:solidFill>
          <a:ln w="12700">
            <a:solidFill>
              <a:srgbClr val="007F3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321040" y="1536192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3. Evidence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21040" y="1993392"/>
            <a:ext cx="2971800" cy="1051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220" dirty="0">
                <a:solidFill>
                  <a:srgbClr val="231F20"/>
                </a:solidFill>
              </a:rPr>
              <a:t>Prescriber assurance, competence, scope, indemnity, supervision and training records.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502920" y="3657600"/>
            <a:ext cx="34290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502920" y="3657600"/>
            <a:ext cx="73152" cy="1828800"/>
          </a:xfrm>
          <a:prstGeom prst="rect">
            <a:avLst/>
          </a:prstGeom>
          <a:solidFill>
            <a:srgbClr val="003087"/>
          </a:solidFill>
          <a:ln w="12700">
            <a:solidFill>
              <a:srgbClr val="0030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731520" y="3822192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4. Test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31520" y="4279392"/>
            <a:ext cx="2971800" cy="1051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220" dirty="0">
                <a:solidFill>
                  <a:srgbClr val="231F20"/>
                </a:solidFill>
              </a:rPr>
              <a:t>Digital access, EPS, consultation records, secure messaging, referral and downtime routes.</a:t>
            </a:r>
            <a:endParaRPr lang="en-US" sz="1220" dirty="0"/>
          </a:p>
        </p:txBody>
      </p:sp>
      <p:sp>
        <p:nvSpPr>
          <p:cNvPr id="20" name="Shape 18"/>
          <p:cNvSpPr/>
          <p:nvPr/>
        </p:nvSpPr>
        <p:spPr>
          <a:xfrm>
            <a:off x="4297680" y="3657600"/>
            <a:ext cx="34290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4297680" y="3657600"/>
            <a:ext cx="73152" cy="1828800"/>
          </a:xfrm>
          <a:prstGeom prst="rect">
            <a:avLst/>
          </a:prstGeom>
          <a:solidFill>
            <a:srgbClr val="FFB81C"/>
          </a:solidFill>
          <a:ln w="12700">
            <a:solidFill>
              <a:srgbClr val="FFB8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4526280" y="3822192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5. Agree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526280" y="4279392"/>
            <a:ext cx="2971800" cy="1051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220" dirty="0">
                <a:solidFill>
                  <a:srgbClr val="231F20"/>
                </a:solidFill>
              </a:rPr>
              <a:t>Readiness evidence, monitoring data, audit cycle and escalation with the ICB.</a:t>
            </a:r>
            <a:endParaRPr lang="en-US" sz="1220" dirty="0"/>
          </a:p>
        </p:txBody>
      </p:sp>
      <p:sp>
        <p:nvSpPr>
          <p:cNvPr id="24" name="Shape 22"/>
          <p:cNvSpPr/>
          <p:nvPr/>
        </p:nvSpPr>
        <p:spPr>
          <a:xfrm>
            <a:off x="8092440" y="3657600"/>
            <a:ext cx="34290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  <a:effectLst>
            <a:outerShdw blurRad="19050" dist="762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8092440" y="3657600"/>
            <a:ext cx="73152" cy="1828800"/>
          </a:xfrm>
          <a:prstGeom prst="rect">
            <a:avLst/>
          </a:prstGeom>
          <a:solidFill>
            <a:srgbClr val="DA291C"/>
          </a:solidFill>
          <a:ln w="12700">
            <a:solidFill>
              <a:srgbClr val="DA29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8321040" y="3822192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087"/>
                </a:solidFill>
              </a:rPr>
              <a:t>6. Learn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321040" y="4279392"/>
            <a:ext cx="2971800" cy="1051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220" dirty="0">
                <a:solidFill>
                  <a:srgbClr val="231F20"/>
                </a:solidFill>
              </a:rPr>
              <a:t>Create a regular team forum to review outcomes, incidents, feedback and improvement actions.</a:t>
            </a:r>
            <a:endParaRPr lang="en-US" sz="1220" dirty="0"/>
          </a:p>
        </p:txBody>
      </p:sp>
      <p:sp>
        <p:nvSpPr>
          <p:cNvPr id="28" name="Text 26"/>
          <p:cNvSpPr/>
          <p:nvPr/>
        </p:nvSpPr>
        <p:spPr>
          <a:xfrm>
            <a:off x="822960" y="5879592"/>
            <a:ext cx="10561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3087"/>
                </a:solidFill>
              </a:rPr>
              <a:t>Key message: safe prescribing is built through clear accountability, bounded scope, reliable digital infrastructure, supervision and a visible learning system.</a:t>
            </a:r>
            <a:endParaRPr lang="en-US" sz="17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574F75B-87A2-780C-75DE-A90A0F43B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78" y="418368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Additional considerations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17B3CB0-C049-D92F-A09A-723D043003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447" y="1425512"/>
            <a:ext cx="958193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2300" dirty="0"/>
              <a:t>How 24 hours of prescribing availability each week will be ensured and documented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Business continuity plan for prescribing (document name and location)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Confirmation  SOP for prescribing in place (provide name / number)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Joiner/mover/leaver process including employment checks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Risk assessments covering clinical, operational and digital risks at this premises.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L3 Safeguarding certificates for IPs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Chaperone policy 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Notify the ICB promptly of material changes including regulatory investigation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Cooperate with audit, monitoring, evaluation and governance assurance, 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Key take away: Do not commence before all approvals are complete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1020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6A8B81B-0204-4ADE-B160-872F51A1A2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47650" cy="6858000"/>
          </a:xfrm>
          <a:prstGeom prst="rect">
            <a:avLst/>
          </a:prstGeom>
          <a:solidFill>
            <a:srgbClr val="002060"/>
          </a:solidFill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FC9CDD-73EB-4573-BC7F-E9CAD9406DA4}"/>
              </a:ext>
            </a:extLst>
          </p:cNvPr>
          <p:cNvSpPr>
            <a:spLocks noGrp="1"/>
          </p:cNvSpPr>
          <p:nvPr/>
        </p:nvSpPr>
        <p:spPr>
          <a:xfrm>
            <a:off x="723900" y="64770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1">
                <a:solidFill>
                  <a:srgbClr val="0B5D5B"/>
                </a:solidFill>
                <a:latin typeface="Aptos"/>
                <a:ea typeface="Aptos"/>
                <a:cs typeface="Aptos"/>
              </a:defRPr>
            </a:pPr>
            <a:endParaRPr kumimoji="0" sz="1125" b="1" i="0" u="none" strike="noStrike" kern="1200" cap="none" spc="0" normalizeH="0" baseline="0" noProof="0" dirty="0">
              <a:ln>
                <a:noFill/>
              </a:ln>
              <a:solidFill>
                <a:srgbClr val="0B5D5B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5E7333-B02B-4397-931C-11CE8A77FB66}"/>
              </a:ext>
            </a:extLst>
          </p:cNvPr>
          <p:cNvSpPr>
            <a:spLocks noGrp="1"/>
          </p:cNvSpPr>
          <p:nvPr/>
        </p:nvSpPr>
        <p:spPr>
          <a:xfrm>
            <a:off x="723900" y="1562100"/>
            <a:ext cx="6191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kumimoji="0" sz="4500" b="1" i="0" u="none" strike="noStrike" kern="1200" cap="none" spc="0" normalizeH="0" baseline="0" noProof="0" dirty="0">
                <a:ln>
                  <a:noFill/>
                </a:ln>
                <a:solidFill>
                  <a:srgbClr val="17313A"/>
                </a:solidFill>
                <a:effectLst/>
                <a:uLnTx/>
                <a:uFillTx/>
                <a:latin typeface="Aptos Display"/>
                <a:ea typeface="Aptos Display"/>
                <a:cs typeface="Aptos Display"/>
              </a:rPr>
              <a:t>Learning from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kumimoji="0" lang="en-GB" sz="4500" b="1" i="0" u="none" strike="noStrike" kern="1200" cap="none" spc="0" normalizeH="0" baseline="0" noProof="0" dirty="0">
                <a:ln>
                  <a:noFill/>
                </a:ln>
                <a:solidFill>
                  <a:srgbClr val="17313A"/>
                </a:solidFill>
                <a:effectLst/>
                <a:uLnTx/>
                <a:uFillTx/>
                <a:latin typeface="Aptos Display"/>
                <a:ea typeface="Aptos Display"/>
                <a:cs typeface="Aptos Display"/>
              </a:rPr>
              <a:t>I</a:t>
            </a:r>
            <a:r>
              <a:rPr kumimoji="0" sz="4500" b="1" i="0" u="none" strike="noStrike" kern="1200" cap="none" spc="0" normalizeH="0" baseline="0" noProof="0" dirty="0" err="1">
                <a:ln>
                  <a:noFill/>
                </a:ln>
                <a:solidFill>
                  <a:srgbClr val="17313A"/>
                </a:solidFill>
                <a:effectLst/>
                <a:uLnTx/>
                <a:uFillTx/>
                <a:latin typeface="Aptos Display"/>
                <a:ea typeface="Aptos Display"/>
                <a:cs typeface="Aptos Display"/>
              </a:rPr>
              <a:t>ncidents</a:t>
            </a:r>
            <a:r>
              <a:rPr kumimoji="0" lang="en-GB" sz="4500" b="1" i="0" u="none" strike="noStrike" kern="1200" cap="none" spc="0" normalizeH="0" baseline="0" noProof="0" dirty="0">
                <a:ln>
                  <a:noFill/>
                </a:ln>
                <a:solidFill>
                  <a:srgbClr val="17313A"/>
                </a:solidFill>
                <a:effectLst/>
                <a:uLnTx/>
                <a:uFillTx/>
                <a:latin typeface="Aptos Display"/>
                <a:ea typeface="Aptos Display"/>
                <a:cs typeface="Aptos Display"/>
              </a:rPr>
              <a:t>- patient safety update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endParaRPr kumimoji="0" sz="4500" b="1" i="0" u="none" strike="noStrike" kern="1200" cap="none" spc="0" normalizeH="0" baseline="0" noProof="0" dirty="0">
              <a:ln>
                <a:noFill/>
              </a:ln>
              <a:solidFill>
                <a:srgbClr val="17313A"/>
              </a:solidFill>
              <a:effectLst/>
              <a:uLnTx/>
              <a:uFillTx/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6D11F6-8DD0-4B7B-B827-9E28EB9074B6}"/>
              </a:ext>
            </a:extLst>
          </p:cNvPr>
          <p:cNvSpPr>
            <a:spLocks noGrp="1"/>
          </p:cNvSpPr>
          <p:nvPr/>
        </p:nvSpPr>
        <p:spPr>
          <a:xfrm>
            <a:off x="8172450" y="1409700"/>
            <a:ext cx="2476500" cy="2476500"/>
          </a:xfrm>
          <a:prstGeom prst="ellipse">
            <a:avLst/>
          </a:prstGeom>
          <a:noFill/>
          <a:ln w="190500">
            <a:solidFill>
              <a:srgbClr val="002060"/>
            </a:solidFill>
            <a:prstDash val="soli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497FEC-C139-4BC3-871B-A40D4D87DA87}"/>
              </a:ext>
            </a:extLst>
          </p:cNvPr>
          <p:cNvSpPr>
            <a:spLocks noGrp="1"/>
          </p:cNvSpPr>
          <p:nvPr/>
        </p:nvSpPr>
        <p:spPr>
          <a:xfrm>
            <a:off x="8172450" y="1990725"/>
            <a:ext cx="24765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defRPr>
            </a:pPr>
            <a:r>
              <a:rPr kumimoji="0" sz="4350" b="1" i="0" u="none" strike="noStrike" kern="1200" cap="none" spc="0" normalizeH="0" baseline="0" noProof="0" dirty="0">
                <a:ln>
                  <a:noFill/>
                </a:ln>
                <a:solidFill>
                  <a:srgbClr val="0B5D5B"/>
                </a:solidFill>
                <a:effectLst/>
                <a:uLnTx/>
                <a:uFillTx/>
                <a:latin typeface="Aptos Display"/>
                <a:ea typeface="Aptos Display"/>
                <a:cs typeface="Aptos Display"/>
              </a:rPr>
              <a:t>≈70%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9C3C61-BB82-4316-940C-12F794806C04}"/>
              </a:ext>
            </a:extLst>
          </p:cNvPr>
          <p:cNvSpPr>
            <a:spLocks noGrp="1"/>
          </p:cNvSpPr>
          <p:nvPr/>
        </p:nvSpPr>
        <p:spPr>
          <a:xfrm>
            <a:off x="8334375" y="2857500"/>
            <a:ext cx="21526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7313A"/>
                </a:solidFill>
                <a:latin typeface="Aptos"/>
                <a:ea typeface="Aptos"/>
                <a:cs typeface="Aptos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7313A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of cases involve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7313A"/>
                </a:solidFill>
                <a:latin typeface="Aptos"/>
                <a:ea typeface="Aptos"/>
                <a:cs typeface="Aptos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7313A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look-alike / sound-alike errors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5F78A4-DAC1-4076-8895-FFF61635C457}"/>
              </a:ext>
            </a:extLst>
          </p:cNvPr>
          <p:cNvSpPr>
            <a:spLocks noGrp="1"/>
          </p:cNvSpPr>
          <p:nvPr/>
        </p:nvSpPr>
        <p:spPr>
          <a:xfrm>
            <a:off x="7810500" y="4524375"/>
            <a:ext cx="3238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17313A"/>
                </a:solidFill>
                <a:effectLst/>
                <a:uLnTx/>
                <a:uFillTx/>
                <a:latin typeface="Aptos Display"/>
                <a:ea typeface="Aptos Display"/>
                <a:cs typeface="Aptos Display"/>
              </a:rPr>
              <a:t>The signal is recurrence across routine safety barriers.</a:t>
            </a:r>
          </a:p>
        </p:txBody>
      </p:sp>
    </p:spTree>
    <p:extLst>
      <p:ext uri="{BB962C8B-B14F-4D97-AF65-F5344CB8AC3E}">
        <p14:creationId xmlns:p14="http://schemas.microsoft.com/office/powerpoint/2010/main" val="159636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2DCCFF-C4FA-400A-8D80-962D5C89F24E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07442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27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The signal is recurrence, not severity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2D1AA1-0386-4D21-A68F-5291F8DEC885}"/>
              </a:ext>
            </a:extLst>
          </p:cNvPr>
          <p:cNvSpPr>
            <a:spLocks noGrp="1"/>
          </p:cNvSpPr>
          <p:nvPr/>
        </p:nvSpPr>
        <p:spPr>
          <a:xfrm>
            <a:off x="685800" y="1562100"/>
            <a:ext cx="1082040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71D87F-3293-4F4B-A250-D0C97F824CF7}"/>
              </a:ext>
            </a:extLst>
          </p:cNvPr>
          <p:cNvSpPr>
            <a:spLocks noGrp="1"/>
          </p:cNvSpPr>
          <p:nvPr/>
        </p:nvSpPr>
        <p:spPr>
          <a:xfrm>
            <a:off x="723900" y="1771650"/>
            <a:ext cx="2286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540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dirty="0">
                <a:solidFill>
                  <a:srgbClr val="002060"/>
                </a:solidFill>
                <a:latin typeface="Aptos Display"/>
                <a:ea typeface="Aptos Display"/>
                <a:cs typeface="Aptos Display"/>
              </a:rPr>
              <a:t>51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F564ED-BC51-40B6-AB67-3ED4CB34C6F3}"/>
              </a:ext>
            </a:extLst>
          </p:cNvPr>
          <p:cNvSpPr>
            <a:spLocks noGrp="1"/>
          </p:cNvSpPr>
          <p:nvPr/>
        </p:nvSpPr>
        <p:spPr>
          <a:xfrm>
            <a:off x="762000" y="2609850"/>
            <a:ext cx="2857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7313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13A"/>
                </a:solidFill>
                <a:latin typeface="Aptos"/>
                <a:ea typeface="Aptos"/>
                <a:cs typeface="Aptos"/>
              </a:rPr>
              <a:t>records in the current addendum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FE467C-252C-46E2-98EC-F5CF5C13C2A5}"/>
              </a:ext>
            </a:extLst>
          </p:cNvPr>
          <p:cNvSpPr>
            <a:spLocks noGrp="1"/>
          </p:cNvSpPr>
          <p:nvPr/>
        </p:nvSpPr>
        <p:spPr>
          <a:xfrm>
            <a:off x="762000" y="3295650"/>
            <a:ext cx="33337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Many cases resulted in no or low harm — but repeated patterns show that system controls are not consistently reliable.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037872-253E-4849-A27B-F461EF444CD4}"/>
              </a:ext>
            </a:extLst>
          </p:cNvPr>
          <p:cNvSpPr>
            <a:spLocks noGrp="1"/>
          </p:cNvSpPr>
          <p:nvPr/>
        </p:nvSpPr>
        <p:spPr>
          <a:xfrm>
            <a:off x="762000" y="4705350"/>
            <a:ext cx="1809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600" b="1">
                <a:solidFill>
                  <a:srgbClr val="E6A23C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>
                <a:solidFill>
                  <a:srgbClr val="E6A23C"/>
                </a:solidFill>
                <a:latin typeface="Aptos Display"/>
                <a:ea typeface="Aptos Display"/>
                <a:cs typeface="Aptos Display"/>
              </a:rPr>
              <a:t>≈70%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66A854-078A-4239-B6EC-64D99EEF648F}"/>
              </a:ext>
            </a:extLst>
          </p:cNvPr>
          <p:cNvSpPr>
            <a:spLocks noGrp="1"/>
          </p:cNvSpPr>
          <p:nvPr/>
        </p:nvSpPr>
        <p:spPr>
          <a:xfrm>
            <a:off x="781050" y="5334000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17313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7313A"/>
                </a:solidFill>
                <a:latin typeface="Aptos"/>
                <a:ea typeface="Aptos"/>
                <a:cs typeface="Aptos"/>
              </a:rPr>
              <a:t>LASA share</a:t>
            </a:r>
          </a:p>
        </p:txBody>
      </p:sp>
      <p:graphicFrame>
        <p:nvGraphicFramePr>
          <p:cNvPr id="10" name="Chart" descr="Chart"/>
          <p:cNvGraphicFramePr/>
          <p:nvPr>
            <p:extLst>
              <p:ext uri="{D42A27DB-BD31-4B8C-83A1-F6EECF244321}">
                <p14:modId xmlns:p14="http://schemas.microsoft.com/office/powerpoint/2010/main" val="965413319"/>
              </p:ext>
            </p:extLst>
          </p:nvPr>
        </p:nvGraphicFramePr>
        <p:xfrm>
          <a:off x="4810125" y="1695450"/>
          <a:ext cx="371475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749BFEC8-FCC1-4986-A6F8-5A876DEB0D12}"/>
              </a:ext>
            </a:extLst>
          </p:cNvPr>
          <p:cNvSpPr>
            <a:spLocks noGrp="1"/>
          </p:cNvSpPr>
          <p:nvPr/>
        </p:nvSpPr>
        <p:spPr>
          <a:xfrm>
            <a:off x="5981700" y="2990850"/>
            <a:ext cx="13716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975" b="1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5E7479"/>
                </a:solidFill>
                <a:latin typeface="Aptos"/>
                <a:ea typeface="Aptos"/>
                <a:cs typeface="Aptos"/>
              </a:rPr>
              <a:t>STATUS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C4DE6D-EC70-4D7E-9B7F-12A403ECA2DF}"/>
              </a:ext>
            </a:extLst>
          </p:cNvPr>
          <p:cNvSpPr>
            <a:spLocks noGrp="1"/>
          </p:cNvSpPr>
          <p:nvPr/>
        </p:nvSpPr>
        <p:spPr>
          <a:xfrm>
            <a:off x="9010650" y="2038350"/>
            <a:ext cx="723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0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defRPr>
            </a:pPr>
            <a:r>
              <a:rPr sz="240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rPr>
              <a:t>33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8F9197-A617-42B4-8D1A-FFE0DCBDE45B}"/>
              </a:ext>
            </a:extLst>
          </p:cNvPr>
          <p:cNvSpPr>
            <a:spLocks noGrp="1"/>
          </p:cNvSpPr>
          <p:nvPr/>
        </p:nvSpPr>
        <p:spPr>
          <a:xfrm>
            <a:off x="9763125" y="2114550"/>
            <a:ext cx="1238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7313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13A"/>
                </a:solidFill>
                <a:latin typeface="Aptos"/>
                <a:ea typeface="Aptos"/>
                <a:cs typeface="Aptos"/>
              </a:rPr>
              <a:t>ongoing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37EECC-7AC7-40AF-A213-13496C618988}"/>
              </a:ext>
            </a:extLst>
          </p:cNvPr>
          <p:cNvSpPr>
            <a:spLocks noGrp="1"/>
          </p:cNvSpPr>
          <p:nvPr/>
        </p:nvSpPr>
        <p:spPr>
          <a:xfrm>
            <a:off x="9010650" y="2781300"/>
            <a:ext cx="723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00" b="1">
                <a:solidFill>
                  <a:srgbClr val="E6A23C"/>
                </a:solidFill>
                <a:latin typeface="Aptos Display"/>
                <a:ea typeface="Aptos Display"/>
                <a:cs typeface="Aptos Display"/>
              </a:defRPr>
            </a:pPr>
            <a:r>
              <a:rPr sz="2400" b="1">
                <a:solidFill>
                  <a:srgbClr val="E6A23C"/>
                </a:solidFill>
                <a:latin typeface="Aptos Display"/>
                <a:ea typeface="Aptos Display"/>
                <a:cs typeface="Aptos Display"/>
              </a:rPr>
              <a:t>12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8FAA65-5D98-4A14-B596-A618A6B9E71D}"/>
              </a:ext>
            </a:extLst>
          </p:cNvPr>
          <p:cNvSpPr>
            <a:spLocks noGrp="1"/>
          </p:cNvSpPr>
          <p:nvPr/>
        </p:nvSpPr>
        <p:spPr>
          <a:xfrm>
            <a:off x="9763125" y="2857500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7313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13A"/>
                </a:solidFill>
                <a:latin typeface="Aptos"/>
                <a:ea typeface="Aptos"/>
                <a:cs typeface="Aptos"/>
              </a:rPr>
              <a:t>intelligence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18DD45-ECAD-4B28-BDF7-06C675536850}"/>
              </a:ext>
            </a:extLst>
          </p:cNvPr>
          <p:cNvSpPr>
            <a:spLocks noGrp="1"/>
          </p:cNvSpPr>
          <p:nvPr/>
        </p:nvSpPr>
        <p:spPr>
          <a:xfrm>
            <a:off x="9010650" y="3524250"/>
            <a:ext cx="7239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400" b="1">
                <a:solidFill>
                  <a:srgbClr val="BFD8D2"/>
                </a:solidFill>
                <a:latin typeface="Aptos Display"/>
                <a:ea typeface="Aptos Display"/>
                <a:cs typeface="Aptos Display"/>
              </a:defRPr>
            </a:pPr>
            <a:r>
              <a:rPr sz="2400" b="1">
                <a:solidFill>
                  <a:srgbClr val="BFD8D2"/>
                </a:solidFill>
                <a:latin typeface="Aptos Display"/>
                <a:ea typeface="Aptos Display"/>
                <a:cs typeface="Aptos Display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8C844D-B04D-4657-B5F7-9B5119288AC0}"/>
              </a:ext>
            </a:extLst>
          </p:cNvPr>
          <p:cNvSpPr>
            <a:spLocks noGrp="1"/>
          </p:cNvSpPr>
          <p:nvPr/>
        </p:nvSpPr>
        <p:spPr>
          <a:xfrm>
            <a:off x="9763125" y="3600450"/>
            <a:ext cx="133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7313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13A"/>
                </a:solidFill>
                <a:latin typeface="Aptos"/>
                <a:ea typeface="Aptos"/>
                <a:cs typeface="Aptos"/>
              </a:rPr>
              <a:t>completed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7F42E9-20F5-4BC7-8B9D-B2BA64B835C5}"/>
              </a:ext>
            </a:extLst>
          </p:cNvPr>
          <p:cNvSpPr>
            <a:spLocks noGrp="1"/>
          </p:cNvSpPr>
          <p:nvPr/>
        </p:nvSpPr>
        <p:spPr>
          <a:xfrm>
            <a:off x="9010650" y="4295775"/>
            <a:ext cx="209550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F58941-8597-4D39-899A-CD55C376C4B0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3810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5E7479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94757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2952E1F-3C05-4A44-8387-0E483CDE8BE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0B5D5B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B5D5B"/>
                </a:solidFill>
                <a:latin typeface="Aptos"/>
                <a:ea typeface="Aptos"/>
                <a:cs typeface="Aptos"/>
              </a:rPr>
              <a:t>RECURRING PATTERNS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1E7CDC4-3C52-4836-936F-E4364A9B935C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07442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27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Five incident themes point to control weaknesses, not isolated mistakes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B54A02-1872-481E-AE8E-BC47723EA9EB}"/>
              </a:ext>
            </a:extLst>
          </p:cNvPr>
          <p:cNvSpPr>
            <a:spLocks noGrp="1"/>
          </p:cNvSpPr>
          <p:nvPr/>
        </p:nvSpPr>
        <p:spPr>
          <a:xfrm>
            <a:off x="685800" y="1562100"/>
            <a:ext cx="1082040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B92F50-88B2-418E-BEFB-F5B0EC9851D3}"/>
              </a:ext>
            </a:extLst>
          </p:cNvPr>
          <p:cNvSpPr>
            <a:spLocks noGrp="1"/>
          </p:cNvSpPr>
          <p:nvPr/>
        </p:nvSpPr>
        <p:spPr>
          <a:xfrm>
            <a:off x="11049000" y="3810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75" b="1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975" b="1" dirty="0">
                <a:solidFill>
                  <a:srgbClr val="5E7479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A60E40-CF25-4E94-B9D7-DFCE94D5F471}"/>
              </a:ext>
            </a:extLst>
          </p:cNvPr>
          <p:cNvSpPr>
            <a:spLocks noGrp="1"/>
          </p:cNvSpPr>
          <p:nvPr/>
        </p:nvSpPr>
        <p:spPr>
          <a:xfrm>
            <a:off x="704850" y="1695450"/>
            <a:ext cx="495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E6A23C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E6A23C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9A8B64-09DC-4A83-B09E-B1B39BBC19D3}"/>
              </a:ext>
            </a:extLst>
          </p:cNvPr>
          <p:cNvSpPr>
            <a:spLocks noGrp="1"/>
          </p:cNvSpPr>
          <p:nvPr/>
        </p:nvSpPr>
        <p:spPr>
          <a:xfrm>
            <a:off x="1381125" y="1657350"/>
            <a:ext cx="3476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LASA selection &amp; dispensing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18FA71-A4D3-4CC6-91E2-7129E7CCE6AE}"/>
              </a:ext>
            </a:extLst>
          </p:cNvPr>
          <p:cNvSpPr>
            <a:spLocks noGrp="1"/>
          </p:cNvSpPr>
          <p:nvPr/>
        </p:nvSpPr>
        <p:spPr>
          <a:xfrm>
            <a:off x="5286375" y="1666875"/>
            <a:ext cx="590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Separate high-risk stock · shelf alerts · final accuracy checks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168F55-63AD-49A5-93DA-980532A9EFC1}"/>
              </a:ext>
            </a:extLst>
          </p:cNvPr>
          <p:cNvSpPr>
            <a:spLocks noGrp="1"/>
          </p:cNvSpPr>
          <p:nvPr/>
        </p:nvSpPr>
        <p:spPr>
          <a:xfrm>
            <a:off x="1381125" y="2162175"/>
            <a:ext cx="981075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594A39-1297-4640-93DA-CA7A8B0105E0}"/>
              </a:ext>
            </a:extLst>
          </p:cNvPr>
          <p:cNvSpPr>
            <a:spLocks noGrp="1"/>
          </p:cNvSpPr>
          <p:nvPr/>
        </p:nvSpPr>
        <p:spPr>
          <a:xfrm>
            <a:off x="704850" y="2571750"/>
            <a:ext cx="495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2192BF-82CB-4815-86AF-936CE9C235C7}"/>
              </a:ext>
            </a:extLst>
          </p:cNvPr>
          <p:cNvSpPr>
            <a:spLocks noGrp="1"/>
          </p:cNvSpPr>
          <p:nvPr/>
        </p:nvSpPr>
        <p:spPr>
          <a:xfrm>
            <a:off x="1381125" y="2533650"/>
            <a:ext cx="3476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Prescription changes missed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6DCE3B-9BAA-4D00-92CE-B8D2A33EFE9E}"/>
              </a:ext>
            </a:extLst>
          </p:cNvPr>
          <p:cNvSpPr>
            <a:spLocks noGrp="1"/>
          </p:cNvSpPr>
          <p:nvPr/>
        </p:nvSpPr>
        <p:spPr>
          <a:xfrm>
            <a:off x="5286375" y="2543175"/>
            <a:ext cx="590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Auditable change control · reconcile repeats and MDS changes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42AC58-A056-485F-9793-157435277867}"/>
              </a:ext>
            </a:extLst>
          </p:cNvPr>
          <p:cNvSpPr>
            <a:spLocks noGrp="1"/>
          </p:cNvSpPr>
          <p:nvPr/>
        </p:nvSpPr>
        <p:spPr>
          <a:xfrm>
            <a:off x="1381125" y="3038475"/>
            <a:ext cx="981075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83424B-9E0E-4DFF-A74B-40CA9BCAC95B}"/>
              </a:ext>
            </a:extLst>
          </p:cNvPr>
          <p:cNvSpPr>
            <a:spLocks noGrp="1"/>
          </p:cNvSpPr>
          <p:nvPr/>
        </p:nvSpPr>
        <p:spPr>
          <a:xfrm>
            <a:off x="704850" y="3448050"/>
            <a:ext cx="495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F99273-AE2C-473B-A811-BFA90CD4A110}"/>
              </a:ext>
            </a:extLst>
          </p:cNvPr>
          <p:cNvSpPr>
            <a:spLocks noGrp="1"/>
          </p:cNvSpPr>
          <p:nvPr/>
        </p:nvSpPr>
        <p:spPr>
          <a:xfrm>
            <a:off x="1381125" y="3409950"/>
            <a:ext cx="3476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Wrong patient / medicine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27CB66-F824-45A4-A705-DC2B7DA6DAA3}"/>
              </a:ext>
            </a:extLst>
          </p:cNvPr>
          <p:cNvSpPr>
            <a:spLocks noGrp="1"/>
          </p:cNvSpPr>
          <p:nvPr/>
        </p:nvSpPr>
        <p:spPr>
          <a:xfrm>
            <a:off x="5286375" y="3419475"/>
            <a:ext cx="590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Two identifiers · similar-name alerts · real-time handout records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29C0CA-3F6D-48FB-87AA-EFB6E238113F}"/>
              </a:ext>
            </a:extLst>
          </p:cNvPr>
          <p:cNvSpPr>
            <a:spLocks noGrp="1"/>
          </p:cNvSpPr>
          <p:nvPr/>
        </p:nvSpPr>
        <p:spPr>
          <a:xfrm>
            <a:off x="1381125" y="3914775"/>
            <a:ext cx="981075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EB137D-5289-44C2-892E-1A2BFCA16A24}"/>
              </a:ext>
            </a:extLst>
          </p:cNvPr>
          <p:cNvSpPr>
            <a:spLocks noGrp="1"/>
          </p:cNvSpPr>
          <p:nvPr/>
        </p:nvSpPr>
        <p:spPr>
          <a:xfrm>
            <a:off x="704850" y="4324350"/>
            <a:ext cx="495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0D4A19-FA54-411C-9C23-22088A8D469B}"/>
              </a:ext>
            </a:extLst>
          </p:cNvPr>
          <p:cNvSpPr>
            <a:spLocks noGrp="1"/>
          </p:cNvSpPr>
          <p:nvPr/>
        </p:nvSpPr>
        <p:spPr>
          <a:xfrm>
            <a:off x="1381125" y="4286250"/>
            <a:ext cx="3476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Contraception service governance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87EF60-0F04-421B-934F-E11FCC948951}"/>
              </a:ext>
            </a:extLst>
          </p:cNvPr>
          <p:cNvSpPr>
            <a:spLocks noGrp="1"/>
          </p:cNvSpPr>
          <p:nvPr/>
        </p:nvSpPr>
        <p:spPr>
          <a:xfrm>
            <a:off x="5286375" y="4295775"/>
            <a:ext cx="590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Complete eligibility, consent, safeguarding and clinical reasoning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5DF223-A4DA-44EA-8552-07516C75F237}"/>
              </a:ext>
            </a:extLst>
          </p:cNvPr>
          <p:cNvSpPr>
            <a:spLocks noGrp="1"/>
          </p:cNvSpPr>
          <p:nvPr/>
        </p:nvSpPr>
        <p:spPr>
          <a:xfrm>
            <a:off x="1381125" y="4791075"/>
            <a:ext cx="981075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A14FB5-A3E1-4CBE-8C7C-0F027CEA32E2}"/>
              </a:ext>
            </a:extLst>
          </p:cNvPr>
          <p:cNvSpPr>
            <a:spLocks noGrp="1"/>
          </p:cNvSpPr>
          <p:nvPr/>
        </p:nvSpPr>
        <p:spPr>
          <a:xfrm>
            <a:off x="704850" y="5200650"/>
            <a:ext cx="495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rPr>
              <a:t>05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C98315-3AF9-495B-A0C0-B21EA661BC2B}"/>
              </a:ext>
            </a:extLst>
          </p:cNvPr>
          <p:cNvSpPr>
            <a:spLocks noGrp="1"/>
          </p:cNvSpPr>
          <p:nvPr/>
        </p:nvSpPr>
        <p:spPr>
          <a:xfrm>
            <a:off x="1381125" y="5162550"/>
            <a:ext cx="3476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72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EPS nomination &amp; system migration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C84927-5E1E-4FF1-BB52-FF286B6E17B1}"/>
              </a:ext>
            </a:extLst>
          </p:cNvPr>
          <p:cNvSpPr>
            <a:spLocks noGrp="1"/>
          </p:cNvSpPr>
          <p:nvPr/>
        </p:nvSpPr>
        <p:spPr>
          <a:xfrm>
            <a:off x="5286375" y="5172075"/>
            <a:ext cx="590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Record consent · preserve audit trails · test after migration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B9C6C0-EE4B-4EF6-A6C5-C5CDCC295484}"/>
              </a:ext>
            </a:extLst>
          </p:cNvPr>
          <p:cNvSpPr>
            <a:spLocks noGrp="1"/>
          </p:cNvSpPr>
          <p:nvPr/>
        </p:nvSpPr>
        <p:spPr>
          <a:xfrm>
            <a:off x="1381125" y="5667375"/>
            <a:ext cx="981075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CEB3E1-9AC6-45D8-A13E-665ED4918079}"/>
              </a:ext>
            </a:extLst>
          </p:cNvPr>
          <p:cNvSpPr>
            <a:spLocks noGrp="1"/>
          </p:cNvSpPr>
          <p:nvPr/>
        </p:nvSpPr>
        <p:spPr>
          <a:xfrm>
            <a:off x="1381125" y="6000750"/>
            <a:ext cx="857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rPr>
              <a:t>Common denominator: make the check explicit, auditable and independent.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B072BE7-4154-4135-9BCE-3CAEFC55FF53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3810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5E7479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045417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FABD851-10B2-4A4E-BBE5-255C1935CE29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0B5D5B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B5D5B"/>
                </a:solidFill>
                <a:latin typeface="Aptos"/>
                <a:ea typeface="Aptos"/>
                <a:cs typeface="Aptos"/>
              </a:rPr>
              <a:t>SHARED-LEARNING CASE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E027A9-2B2E-4DDF-8BF3-6E67D6703DF9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07442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2700" b="1" dirty="0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A prolonged dose error exposed a whole-pathway failure</a:t>
            </a:r>
            <a:r>
              <a:rPr lang="en-GB" sz="2700" b="1" dirty="0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- Donepezil incident</a:t>
            </a:r>
            <a:endParaRPr sz="2700" b="1" dirty="0">
              <a:solidFill>
                <a:srgbClr val="17313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7F77F4-17EB-4508-A89E-DAB54932A039}"/>
              </a:ext>
            </a:extLst>
          </p:cNvPr>
          <p:cNvSpPr>
            <a:spLocks noGrp="1"/>
          </p:cNvSpPr>
          <p:nvPr/>
        </p:nvSpPr>
        <p:spPr>
          <a:xfrm>
            <a:off x="685800" y="1562100"/>
            <a:ext cx="1082040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428977-E439-4CC1-B22A-1EF2ED01EE81}"/>
              </a:ext>
            </a:extLst>
          </p:cNvPr>
          <p:cNvSpPr>
            <a:spLocks noGrp="1"/>
          </p:cNvSpPr>
          <p:nvPr/>
        </p:nvSpPr>
        <p:spPr>
          <a:xfrm>
            <a:off x="781050" y="1762125"/>
            <a:ext cx="2952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4650" b="1">
                <a:solidFill>
                  <a:srgbClr val="D7685B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>
                <a:solidFill>
                  <a:srgbClr val="D7685B"/>
                </a:solidFill>
                <a:latin typeface="Aptos Display"/>
                <a:ea typeface="Aptos Display"/>
                <a:cs typeface="Aptos Display"/>
              </a:rPr>
              <a:t>20 mg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3ACD1E-1760-4B20-827A-CCF7F1EE5225}"/>
              </a:ext>
            </a:extLst>
          </p:cNvPr>
          <p:cNvSpPr>
            <a:spLocks noGrp="1"/>
          </p:cNvSpPr>
          <p:nvPr/>
        </p:nvSpPr>
        <p:spPr>
          <a:xfrm>
            <a:off x="838200" y="2514600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7313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13A"/>
                </a:solidFill>
                <a:latin typeface="Aptos"/>
                <a:ea typeface="Aptos"/>
                <a:cs typeface="Aptos"/>
              </a:rPr>
              <a:t>once daily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4B0D50-BAFF-46DC-843D-98867CE33EC9}"/>
              </a:ext>
            </a:extLst>
          </p:cNvPr>
          <p:cNvSpPr>
            <a:spLocks noGrp="1"/>
          </p:cNvSpPr>
          <p:nvPr/>
        </p:nvSpPr>
        <p:spPr>
          <a:xfrm>
            <a:off x="3838575" y="2095500"/>
            <a:ext cx="5905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5E7479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5E7479"/>
                </a:solidFill>
                <a:latin typeface="Aptos Display"/>
                <a:ea typeface="Aptos Display"/>
                <a:cs typeface="Aptos Display"/>
              </a:rPr>
              <a:t>vs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355F54-326C-4D00-BE31-417591E2E2E2}"/>
              </a:ext>
            </a:extLst>
          </p:cNvPr>
          <p:cNvSpPr>
            <a:spLocks noGrp="1"/>
          </p:cNvSpPr>
          <p:nvPr/>
        </p:nvSpPr>
        <p:spPr>
          <a:xfrm>
            <a:off x="4667250" y="1762125"/>
            <a:ext cx="2857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46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rPr>
              <a:t>10 mg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BB95A2-D3A5-4DDE-BDB9-91331384CBC1}"/>
              </a:ext>
            </a:extLst>
          </p:cNvPr>
          <p:cNvSpPr>
            <a:spLocks noGrp="1"/>
          </p:cNvSpPr>
          <p:nvPr/>
        </p:nvSpPr>
        <p:spPr>
          <a:xfrm>
            <a:off x="4724400" y="2514600"/>
            <a:ext cx="3048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licensed maximum recommended maintenance dose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955EF5-D1BC-4A26-B9BE-9C246DA60AA0}"/>
              </a:ext>
            </a:extLst>
          </p:cNvPr>
          <p:cNvSpPr>
            <a:spLocks noGrp="1"/>
          </p:cNvSpPr>
          <p:nvPr/>
        </p:nvSpPr>
        <p:spPr>
          <a:xfrm>
            <a:off x="8458200" y="1809750"/>
            <a:ext cx="304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300" b="1">
                <a:solidFill>
                  <a:srgbClr val="E6A23C"/>
                </a:solidFill>
                <a:latin typeface="Aptos Display"/>
                <a:ea typeface="Aptos Display"/>
                <a:cs typeface="Aptos Display"/>
              </a:defRPr>
            </a:pPr>
            <a:r>
              <a:rPr sz="3300" b="1">
                <a:solidFill>
                  <a:srgbClr val="E6A23C"/>
                </a:solidFill>
                <a:latin typeface="Aptos Display"/>
                <a:ea typeface="Aptos Display"/>
                <a:cs typeface="Aptos Display"/>
              </a:rPr>
              <a:t>≈2½ years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844023-DEF9-4EDF-90C5-56A992C057DC}"/>
              </a:ext>
            </a:extLst>
          </p:cNvPr>
          <p:cNvSpPr>
            <a:spLocks noGrp="1"/>
          </p:cNvSpPr>
          <p:nvPr/>
        </p:nvSpPr>
        <p:spPr>
          <a:xfrm>
            <a:off x="8515350" y="2514600"/>
            <a:ext cx="2571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7313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13A"/>
                </a:solidFill>
                <a:latin typeface="Aptos"/>
                <a:ea typeface="Aptos"/>
                <a:cs typeface="Aptos"/>
              </a:rPr>
              <a:t>before detection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451657-2444-4353-9E48-03E7C6755072}"/>
              </a:ext>
            </a:extLst>
          </p:cNvPr>
          <p:cNvSpPr>
            <a:spLocks noGrp="1"/>
          </p:cNvSpPr>
          <p:nvPr/>
        </p:nvSpPr>
        <p:spPr>
          <a:xfrm>
            <a:off x="781050" y="3276600"/>
            <a:ext cx="1072515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86FE24-8D0F-42BF-9AC4-073AC9A95474}"/>
              </a:ext>
            </a:extLst>
          </p:cNvPr>
          <p:cNvSpPr>
            <a:spLocks noGrp="1"/>
          </p:cNvSpPr>
          <p:nvPr/>
        </p:nvSpPr>
        <p:spPr>
          <a:xfrm>
            <a:off x="781050" y="3524250"/>
            <a:ext cx="10382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The dose was identified during specialist Memory Service advice and guidance in August 2025.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258289-D8C9-4334-A571-54826247CD22}"/>
              </a:ext>
            </a:extLst>
          </p:cNvPr>
          <p:cNvSpPr>
            <a:spLocks noGrp="1"/>
          </p:cNvSpPr>
          <p:nvPr/>
        </p:nvSpPr>
        <p:spPr>
          <a:xfrm>
            <a:off x="781050" y="4362450"/>
            <a:ext cx="285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73707C-CF83-4B78-8C93-7E7058BBBB1C}"/>
              </a:ext>
            </a:extLst>
          </p:cNvPr>
          <p:cNvSpPr>
            <a:spLocks noGrp="1"/>
          </p:cNvSpPr>
          <p:nvPr/>
        </p:nvSpPr>
        <p:spPr>
          <a:xfrm>
            <a:off x="1295400" y="42862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7313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13A"/>
                </a:solidFill>
                <a:latin typeface="Aptos"/>
                <a:ea typeface="Aptos"/>
                <a:cs typeface="Aptos"/>
              </a:rPr>
              <a:t>Repeat authorisation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B7D29E-9302-4653-BC73-FEDAD60CE1CA}"/>
              </a:ext>
            </a:extLst>
          </p:cNvPr>
          <p:cNvSpPr>
            <a:spLocks noGrp="1"/>
          </p:cNvSpPr>
          <p:nvPr/>
        </p:nvSpPr>
        <p:spPr>
          <a:xfrm>
            <a:off x="1295400" y="4629150"/>
            <a:ext cx="1952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Outlier not challenged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B9F475-0045-4EB7-B451-A2386D9B27B6}"/>
              </a:ext>
            </a:extLst>
          </p:cNvPr>
          <p:cNvSpPr>
            <a:spLocks noGrp="1"/>
          </p:cNvSpPr>
          <p:nvPr/>
        </p:nvSpPr>
        <p:spPr>
          <a:xfrm>
            <a:off x="3162300" y="4324350"/>
            <a:ext cx="9525" cy="1143000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432FF6-F7DF-4918-889D-8FE670776290}"/>
              </a:ext>
            </a:extLst>
          </p:cNvPr>
          <p:cNvSpPr>
            <a:spLocks noGrp="1"/>
          </p:cNvSpPr>
          <p:nvPr/>
        </p:nvSpPr>
        <p:spPr>
          <a:xfrm>
            <a:off x="3429000" y="4362450"/>
            <a:ext cx="285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rPr>
              <a:t>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2E5E17-BA61-469A-8B55-5CB5B93095FD}"/>
              </a:ext>
            </a:extLst>
          </p:cNvPr>
          <p:cNvSpPr>
            <a:spLocks noGrp="1"/>
          </p:cNvSpPr>
          <p:nvPr/>
        </p:nvSpPr>
        <p:spPr>
          <a:xfrm>
            <a:off x="3943350" y="42862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7313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13A"/>
                </a:solidFill>
                <a:latin typeface="Aptos"/>
                <a:ea typeface="Aptos"/>
                <a:cs typeface="Aptos"/>
              </a:rPr>
              <a:t>Pharmacy screening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706153-8EF0-4FCD-9161-1472E80FA63A}"/>
              </a:ext>
            </a:extLst>
          </p:cNvPr>
          <p:cNvSpPr>
            <a:spLocks noGrp="1"/>
          </p:cNvSpPr>
          <p:nvPr/>
        </p:nvSpPr>
        <p:spPr>
          <a:xfrm>
            <a:off x="3943350" y="4629150"/>
            <a:ext cx="1952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Supply continued without recorded escalation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1C502B-CFD2-42AF-9146-EBA44AFFE504}"/>
              </a:ext>
            </a:extLst>
          </p:cNvPr>
          <p:cNvSpPr>
            <a:spLocks noGrp="1"/>
          </p:cNvSpPr>
          <p:nvPr/>
        </p:nvSpPr>
        <p:spPr>
          <a:xfrm>
            <a:off x="5810250" y="4324350"/>
            <a:ext cx="9525" cy="1143000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A8B98C-7A1E-4D3E-9EC6-3DAC041A9061}"/>
              </a:ext>
            </a:extLst>
          </p:cNvPr>
          <p:cNvSpPr>
            <a:spLocks noGrp="1"/>
          </p:cNvSpPr>
          <p:nvPr/>
        </p:nvSpPr>
        <p:spPr>
          <a:xfrm>
            <a:off x="6076950" y="4362450"/>
            <a:ext cx="285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DAB295-3C91-430F-8EAC-4D6FF81C8545}"/>
              </a:ext>
            </a:extLst>
          </p:cNvPr>
          <p:cNvSpPr>
            <a:spLocks noGrp="1"/>
          </p:cNvSpPr>
          <p:nvPr/>
        </p:nvSpPr>
        <p:spPr>
          <a:xfrm>
            <a:off x="6591300" y="42862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7313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13A"/>
                </a:solidFill>
                <a:latin typeface="Aptos"/>
                <a:ea typeface="Aptos"/>
                <a:cs typeface="Aptos"/>
              </a:rPr>
              <a:t>Medication review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1B725D-63B0-43EC-B8E6-8D6C9FA9928B}"/>
              </a:ext>
            </a:extLst>
          </p:cNvPr>
          <p:cNvSpPr>
            <a:spLocks noGrp="1"/>
          </p:cNvSpPr>
          <p:nvPr/>
        </p:nvSpPr>
        <p:spPr>
          <a:xfrm>
            <a:off x="6591300" y="4629150"/>
            <a:ext cx="1952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Dose limit not identified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4B4340-8C65-4842-AE3B-7F481DDDC32A}"/>
              </a:ext>
            </a:extLst>
          </p:cNvPr>
          <p:cNvSpPr>
            <a:spLocks noGrp="1"/>
          </p:cNvSpPr>
          <p:nvPr/>
        </p:nvSpPr>
        <p:spPr>
          <a:xfrm>
            <a:off x="8458200" y="4324350"/>
            <a:ext cx="9525" cy="1143000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0878979-C8C6-4FC9-B7BB-C98CA8CDA6AC}"/>
              </a:ext>
            </a:extLst>
          </p:cNvPr>
          <p:cNvSpPr>
            <a:spLocks noGrp="1"/>
          </p:cNvSpPr>
          <p:nvPr/>
        </p:nvSpPr>
        <p:spPr>
          <a:xfrm>
            <a:off x="8677275" y="4324350"/>
            <a:ext cx="381000" cy="381000"/>
          </a:xfrm>
          <a:prstGeom prst="ellipse">
            <a:avLst/>
          </a:prstGeom>
          <a:solidFill>
            <a:srgbClr val="0B5D5B"/>
          </a:solidFill>
          <a:ln w="0">
            <a:solidFill>
              <a:srgbClr val="0B5D5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2A1AB91-F1AE-49D5-8672-F589BF465B15}"/>
              </a:ext>
            </a:extLst>
          </p:cNvPr>
          <p:cNvSpPr>
            <a:spLocks noGrp="1"/>
          </p:cNvSpPr>
          <p:nvPr/>
        </p:nvSpPr>
        <p:spPr>
          <a:xfrm>
            <a:off x="8724900" y="4362450"/>
            <a:ext cx="285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5660917-3D9A-4C2D-8DA6-6F46E1971D46}"/>
              </a:ext>
            </a:extLst>
          </p:cNvPr>
          <p:cNvSpPr>
            <a:spLocks noGrp="1"/>
          </p:cNvSpPr>
          <p:nvPr/>
        </p:nvSpPr>
        <p:spPr>
          <a:xfrm>
            <a:off x="9239250" y="428625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7313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13A"/>
                </a:solidFill>
                <a:latin typeface="Aptos"/>
                <a:ea typeface="Aptos"/>
                <a:cs typeface="Aptos"/>
              </a:rPr>
              <a:t>Specialist oversight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301FB12-1DEC-4434-BD15-EE316C106882}"/>
              </a:ext>
            </a:extLst>
          </p:cNvPr>
          <p:cNvSpPr>
            <a:spLocks noGrp="1"/>
          </p:cNvSpPr>
          <p:nvPr/>
        </p:nvSpPr>
        <p:spPr>
          <a:xfrm>
            <a:off x="9239250" y="4629150"/>
            <a:ext cx="1952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Discrepancy eventually detected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F12E24B-46B5-49A8-B389-ED96FBAEEEAD}"/>
              </a:ext>
            </a:extLst>
          </p:cNvPr>
          <p:cNvSpPr>
            <a:spLocks noGrp="1"/>
          </p:cNvSpPr>
          <p:nvPr/>
        </p:nvSpPr>
        <p:spPr>
          <a:xfrm>
            <a:off x="781050" y="5829300"/>
            <a:ext cx="1047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D7685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7685B"/>
                </a:solidFill>
                <a:latin typeface="Aptos"/>
                <a:ea typeface="Aptos"/>
                <a:cs typeface="Aptos"/>
              </a:rPr>
              <a:t>No long-term harm was definitively attributed — the duration still represents a significant safety concern.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472778-6D3C-47BC-9263-AD70FC085C76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3810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5E7479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15789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BB39044-D742-4F78-88FB-4F956C63AC99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0B5D5B"/>
                </a:solidFill>
                <a:latin typeface="Aptos"/>
                <a:ea typeface="Aptos"/>
                <a:cs typeface="Aptos"/>
              </a:defRPr>
            </a:pPr>
            <a:r>
              <a:rPr sz="1050" b="1" dirty="0">
                <a:solidFill>
                  <a:srgbClr val="002060"/>
                </a:solidFill>
                <a:latin typeface="Aptos"/>
                <a:ea typeface="Aptos"/>
                <a:cs typeface="Aptos"/>
              </a:rPr>
              <a:t>ACCOUNTABILITY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FB9353-E693-4168-A931-E803A47DCD0E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07442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27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Every professional interaction is an independent safety barrier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7AFD95-80C3-43B0-856B-B231D0E26E55}"/>
              </a:ext>
            </a:extLst>
          </p:cNvPr>
          <p:cNvSpPr>
            <a:spLocks noGrp="1"/>
          </p:cNvSpPr>
          <p:nvPr/>
        </p:nvSpPr>
        <p:spPr>
          <a:xfrm>
            <a:off x="685800" y="1562100"/>
            <a:ext cx="1082040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2F75F7-1F2E-4D10-A48C-4938953EC18C}"/>
              </a:ext>
            </a:extLst>
          </p:cNvPr>
          <p:cNvSpPr>
            <a:spLocks noGrp="1"/>
          </p:cNvSpPr>
          <p:nvPr/>
        </p:nvSpPr>
        <p:spPr>
          <a:xfrm>
            <a:off x="685800" y="1695450"/>
            <a:ext cx="2514600" cy="66675"/>
          </a:xfrm>
          <a:prstGeom prst="rect">
            <a:avLst/>
          </a:prstGeom>
          <a:solidFill>
            <a:srgbClr val="0B5D5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8D43B5-8C89-41EB-915F-40F439B84AC5}"/>
              </a:ext>
            </a:extLst>
          </p:cNvPr>
          <p:cNvSpPr>
            <a:spLocks noGrp="1"/>
          </p:cNvSpPr>
          <p:nvPr/>
        </p:nvSpPr>
        <p:spPr>
          <a:xfrm>
            <a:off x="685800" y="1943100"/>
            <a:ext cx="24193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0B5D5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B5D5B"/>
                </a:solidFill>
                <a:latin typeface="Aptos"/>
                <a:ea typeface="Aptos"/>
                <a:cs typeface="Aptos"/>
              </a:rPr>
              <a:t>GENERAL PRACTICE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50466F-0AAE-4445-BF96-8792FB69BBEB}"/>
              </a:ext>
            </a:extLst>
          </p:cNvPr>
          <p:cNvSpPr>
            <a:spLocks noGrp="1"/>
          </p:cNvSpPr>
          <p:nvPr/>
        </p:nvSpPr>
        <p:spPr>
          <a:xfrm>
            <a:off x="685800" y="2514600"/>
            <a:ext cx="24003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Verify unusual doses at every review and repeat authorisation.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326357-E343-4A5A-A3F2-5EA9C381D062}"/>
              </a:ext>
            </a:extLst>
          </p:cNvPr>
          <p:cNvSpPr>
            <a:spLocks noGrp="1"/>
          </p:cNvSpPr>
          <p:nvPr/>
        </p:nvSpPr>
        <p:spPr>
          <a:xfrm>
            <a:off x="685800" y="3905250"/>
            <a:ext cx="240030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90D94D-3CB1-497B-81AF-F09BD1B08EA2}"/>
              </a:ext>
            </a:extLst>
          </p:cNvPr>
          <p:cNvSpPr>
            <a:spLocks noGrp="1"/>
          </p:cNvSpPr>
          <p:nvPr/>
        </p:nvSpPr>
        <p:spPr>
          <a:xfrm>
            <a:off x="685800" y="4171950"/>
            <a:ext cx="24003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Missed: prolonged repeat authorisation did not trigger correction.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E904A7-2C30-48DB-B6AB-D95F658535BE}"/>
              </a:ext>
            </a:extLst>
          </p:cNvPr>
          <p:cNvSpPr>
            <a:spLocks noGrp="1"/>
          </p:cNvSpPr>
          <p:nvPr/>
        </p:nvSpPr>
        <p:spPr>
          <a:xfrm>
            <a:off x="3409950" y="1695450"/>
            <a:ext cx="2514600" cy="66675"/>
          </a:xfrm>
          <a:prstGeom prst="rect">
            <a:avLst/>
          </a:prstGeom>
          <a:solidFill>
            <a:srgbClr val="0B5D5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DBB004-4CB4-43DA-97ED-3952C9D5DE86}"/>
              </a:ext>
            </a:extLst>
          </p:cNvPr>
          <p:cNvSpPr>
            <a:spLocks noGrp="1"/>
          </p:cNvSpPr>
          <p:nvPr/>
        </p:nvSpPr>
        <p:spPr>
          <a:xfrm>
            <a:off x="3409950" y="1943100"/>
            <a:ext cx="24193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0B5D5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B5D5B"/>
                </a:solidFill>
                <a:latin typeface="Aptos"/>
                <a:ea typeface="Aptos"/>
                <a:cs typeface="Aptos"/>
              </a:rPr>
              <a:t>COMMUNITY PHARMACY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69D3E5-9439-4DAE-98BD-42A512E3D005}"/>
              </a:ext>
            </a:extLst>
          </p:cNvPr>
          <p:cNvSpPr>
            <a:spLocks noGrp="1"/>
          </p:cNvSpPr>
          <p:nvPr/>
        </p:nvSpPr>
        <p:spPr>
          <a:xfrm>
            <a:off x="3409950" y="2514600"/>
            <a:ext cx="24003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Clinically screen every repeat; query and document outliers before supply.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87212F-0724-4190-BA69-2634AE9F9C3F}"/>
              </a:ext>
            </a:extLst>
          </p:cNvPr>
          <p:cNvSpPr>
            <a:spLocks noGrp="1"/>
          </p:cNvSpPr>
          <p:nvPr/>
        </p:nvSpPr>
        <p:spPr>
          <a:xfrm>
            <a:off x="3409950" y="3905250"/>
            <a:ext cx="240030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8DE00C-EAF6-49C8-8751-6B40479EB74B}"/>
              </a:ext>
            </a:extLst>
          </p:cNvPr>
          <p:cNvSpPr>
            <a:spLocks noGrp="1"/>
          </p:cNvSpPr>
          <p:nvPr/>
        </p:nvSpPr>
        <p:spPr>
          <a:xfrm>
            <a:off x="3409950" y="4171950"/>
            <a:ext cx="24003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Missed: repeated supply without recorded escalation or clarification.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FFC0D5-8A8C-48AA-A714-C2441A55F3ED}"/>
              </a:ext>
            </a:extLst>
          </p:cNvPr>
          <p:cNvSpPr>
            <a:spLocks noGrp="1"/>
          </p:cNvSpPr>
          <p:nvPr/>
        </p:nvSpPr>
        <p:spPr>
          <a:xfrm>
            <a:off x="6134100" y="1695450"/>
            <a:ext cx="2514600" cy="66675"/>
          </a:xfrm>
          <a:prstGeom prst="rect">
            <a:avLst/>
          </a:prstGeom>
          <a:solidFill>
            <a:srgbClr val="E6A23C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51E69D-C44D-4DFB-AAB4-1C960635033A}"/>
              </a:ext>
            </a:extLst>
          </p:cNvPr>
          <p:cNvSpPr>
            <a:spLocks noGrp="1"/>
          </p:cNvSpPr>
          <p:nvPr/>
        </p:nvSpPr>
        <p:spPr>
          <a:xfrm>
            <a:off x="6134100" y="1943100"/>
            <a:ext cx="24193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0B5D5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B5D5B"/>
                </a:solidFill>
                <a:latin typeface="Aptos"/>
                <a:ea typeface="Aptos"/>
                <a:cs typeface="Aptos"/>
              </a:rPr>
              <a:t>SPECIALIST SERVICE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37BD9C-D048-4E77-97F9-307CFB5D27D0}"/>
              </a:ext>
            </a:extLst>
          </p:cNvPr>
          <p:cNvSpPr>
            <a:spLocks noGrp="1"/>
          </p:cNvSpPr>
          <p:nvPr/>
        </p:nvSpPr>
        <p:spPr>
          <a:xfrm>
            <a:off x="6134100" y="2514600"/>
            <a:ext cx="24003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State titration, maintenance and maximum dose; confirm transfer and follow-up.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0E22C8-BA07-4222-984A-A4504A34F3FC}"/>
              </a:ext>
            </a:extLst>
          </p:cNvPr>
          <p:cNvSpPr>
            <a:spLocks noGrp="1"/>
          </p:cNvSpPr>
          <p:nvPr/>
        </p:nvSpPr>
        <p:spPr>
          <a:xfrm>
            <a:off x="6134100" y="3905250"/>
            <a:ext cx="240030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2F5C09-6BB2-4505-9F9E-65FA15C90E19}"/>
              </a:ext>
            </a:extLst>
          </p:cNvPr>
          <p:cNvSpPr>
            <a:spLocks noGrp="1"/>
          </p:cNvSpPr>
          <p:nvPr/>
        </p:nvSpPr>
        <p:spPr>
          <a:xfrm>
            <a:off x="6134100" y="4171950"/>
            <a:ext cx="24003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Learning: structured specialist review eventually found the discrepancy.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EB8886-E4A8-43EC-8971-ED7D5E9395BC}"/>
              </a:ext>
            </a:extLst>
          </p:cNvPr>
          <p:cNvSpPr>
            <a:spLocks noGrp="1"/>
          </p:cNvSpPr>
          <p:nvPr/>
        </p:nvSpPr>
        <p:spPr>
          <a:xfrm>
            <a:off x="8858250" y="1695450"/>
            <a:ext cx="2514600" cy="66675"/>
          </a:xfrm>
          <a:prstGeom prst="rect">
            <a:avLst/>
          </a:prstGeom>
          <a:solidFill>
            <a:srgbClr val="0B5D5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67F126-22A8-4422-B7E6-7D6612CFC544}"/>
              </a:ext>
            </a:extLst>
          </p:cNvPr>
          <p:cNvSpPr>
            <a:spLocks noGrp="1"/>
          </p:cNvSpPr>
          <p:nvPr/>
        </p:nvSpPr>
        <p:spPr>
          <a:xfrm>
            <a:off x="8858250" y="1943100"/>
            <a:ext cx="24193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125" b="1">
                <a:solidFill>
                  <a:srgbClr val="0B5D5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B5D5B"/>
                </a:solidFill>
                <a:latin typeface="Aptos"/>
                <a:ea typeface="Aptos"/>
                <a:cs typeface="Aptos"/>
              </a:rPr>
              <a:t>MEDICINES OPTIMISATION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1F14D1-C300-4663-AE34-6DF257F0A7BE}"/>
              </a:ext>
            </a:extLst>
          </p:cNvPr>
          <p:cNvSpPr>
            <a:spLocks noGrp="1"/>
          </p:cNvSpPr>
          <p:nvPr/>
        </p:nvSpPr>
        <p:spPr>
          <a:xfrm>
            <a:off x="8858250" y="2514600"/>
            <a:ext cx="24003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Prioritise defined dose limits and use decision support to surface outliers.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2D2CB6-4B3E-4C91-AC82-7E61FAAFB0C9}"/>
              </a:ext>
            </a:extLst>
          </p:cNvPr>
          <p:cNvSpPr>
            <a:spLocks noGrp="1"/>
          </p:cNvSpPr>
          <p:nvPr/>
        </p:nvSpPr>
        <p:spPr>
          <a:xfrm>
            <a:off x="8858250" y="3905250"/>
            <a:ext cx="240030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5F7144F-D3C5-4A46-8819-DBEFBC4AB5F7}"/>
              </a:ext>
            </a:extLst>
          </p:cNvPr>
          <p:cNvSpPr>
            <a:spLocks noGrp="1"/>
          </p:cNvSpPr>
          <p:nvPr/>
        </p:nvSpPr>
        <p:spPr>
          <a:xfrm>
            <a:off x="8858250" y="4171950"/>
            <a:ext cx="24003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Missed: review coverage or review quality did not identify the risk.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944650-E6E2-4516-A723-D2ED4E1A667F}"/>
              </a:ext>
            </a:extLst>
          </p:cNvPr>
          <p:cNvSpPr>
            <a:spLocks noGrp="1"/>
          </p:cNvSpPr>
          <p:nvPr/>
        </p:nvSpPr>
        <p:spPr>
          <a:xfrm>
            <a:off x="723900" y="5314950"/>
            <a:ext cx="10820400" cy="400050"/>
          </a:xfrm>
          <a:prstGeom prst="rect">
            <a:avLst/>
          </a:prstGeom>
          <a:solidFill>
            <a:srgbClr val="002060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D5B0E6-8733-4487-886B-F0C872222B52}"/>
              </a:ext>
            </a:extLst>
          </p:cNvPr>
          <p:cNvSpPr>
            <a:spLocks noGrp="1"/>
          </p:cNvSpPr>
          <p:nvPr/>
        </p:nvSpPr>
        <p:spPr>
          <a:xfrm>
            <a:off x="895350" y="5376863"/>
            <a:ext cx="10363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5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Shared responsibility does not dilute individual professional accountability.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99DF78-F696-4DAB-BAF4-DC6ACB821E0F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3810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5E7479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A5137C8-586A-1664-1AAC-4B0427AF5118}"/>
              </a:ext>
            </a:extLst>
          </p:cNvPr>
          <p:cNvSpPr>
            <a:spLocks noGrp="1"/>
          </p:cNvSpPr>
          <p:nvPr/>
        </p:nvSpPr>
        <p:spPr>
          <a:xfrm>
            <a:off x="952500" y="5895975"/>
            <a:ext cx="10477500" cy="552450"/>
          </a:xfrm>
          <a:prstGeom prst="rect">
            <a:avLst/>
          </a:prstGeom>
          <a:solidFill>
            <a:srgbClr val="0B5D5B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B8390C2-3D4A-CE94-FE76-1D496B69509C}"/>
              </a:ext>
            </a:extLst>
          </p:cNvPr>
          <p:cNvSpPr>
            <a:spLocks noGrp="1"/>
          </p:cNvSpPr>
          <p:nvPr/>
        </p:nvSpPr>
        <p:spPr>
          <a:xfrm>
            <a:off x="1219200" y="6010275"/>
            <a:ext cx="10020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Every interaction with a patient’s medicines is an opportunity to detect risk and prevent harm.</a:t>
            </a:r>
          </a:p>
        </p:txBody>
      </p:sp>
    </p:spTree>
    <p:extLst>
      <p:ext uri="{BB962C8B-B14F-4D97-AF65-F5344CB8AC3E}">
        <p14:creationId xmlns:p14="http://schemas.microsoft.com/office/powerpoint/2010/main" val="1593548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0D7A438-9FE3-4039-B32F-0A54265835F1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0B5D5B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B5D5B"/>
                </a:solidFill>
                <a:latin typeface="Aptos"/>
                <a:ea typeface="Aptos"/>
                <a:cs typeface="Aptos"/>
              </a:rPr>
              <a:t>SYSTEM LEARNING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DCB940-9316-48AE-8E53-C951CEB19F96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07442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27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Convert recurring learning into three reliable controls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A64FF4-B91C-4E92-8E1F-EC2DE5FDC18F}"/>
              </a:ext>
            </a:extLst>
          </p:cNvPr>
          <p:cNvSpPr>
            <a:spLocks noGrp="1"/>
          </p:cNvSpPr>
          <p:nvPr/>
        </p:nvSpPr>
        <p:spPr>
          <a:xfrm>
            <a:off x="2095500" y="1781175"/>
            <a:ext cx="3000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D5B"/>
                </a:solidFill>
                <a:latin typeface="Aptos"/>
                <a:ea typeface="Aptos"/>
                <a:cs typeface="Aptos"/>
              </a:defRPr>
            </a:pPr>
            <a:r>
              <a:rPr sz="1350" b="1" dirty="0">
                <a:solidFill>
                  <a:srgbClr val="0B5D5B"/>
                </a:solidFill>
                <a:latin typeface="Aptos"/>
                <a:ea typeface="Aptos"/>
                <a:cs typeface="Aptos"/>
              </a:rPr>
              <a:t>IDENTIFY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6DCD1E-D813-47BE-8016-C26C5FAFA4D9}"/>
              </a:ext>
            </a:extLst>
          </p:cNvPr>
          <p:cNvSpPr>
            <a:spLocks noGrp="1"/>
          </p:cNvSpPr>
          <p:nvPr/>
        </p:nvSpPr>
        <p:spPr>
          <a:xfrm>
            <a:off x="5191125" y="1724025"/>
            <a:ext cx="5905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Use two patient identifiers; reconcile changes; surface dose, strength and formulation outliers.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9E8A62-B91A-4DD9-B722-52BE6D1B8DCA}"/>
              </a:ext>
            </a:extLst>
          </p:cNvPr>
          <p:cNvSpPr>
            <a:spLocks noGrp="1"/>
          </p:cNvSpPr>
          <p:nvPr/>
        </p:nvSpPr>
        <p:spPr>
          <a:xfrm>
            <a:off x="2095500" y="2733675"/>
            <a:ext cx="9001125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17C16D-C463-4C97-A679-D7795E5B6CDA}"/>
              </a:ext>
            </a:extLst>
          </p:cNvPr>
          <p:cNvSpPr>
            <a:spLocks noGrp="1"/>
          </p:cNvSpPr>
          <p:nvPr/>
        </p:nvSpPr>
        <p:spPr>
          <a:xfrm>
            <a:off x="2095500" y="3133725"/>
            <a:ext cx="3000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D5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5D5B"/>
                </a:solidFill>
                <a:latin typeface="Aptos"/>
                <a:ea typeface="Aptos"/>
                <a:cs typeface="Aptos"/>
              </a:rPr>
              <a:t>CHALLENGE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0EE4AA-4830-46F5-B311-AB949051023D}"/>
              </a:ext>
            </a:extLst>
          </p:cNvPr>
          <p:cNvSpPr>
            <a:spLocks noGrp="1"/>
          </p:cNvSpPr>
          <p:nvPr/>
        </p:nvSpPr>
        <p:spPr>
          <a:xfrm>
            <a:off x="5191125" y="3076575"/>
            <a:ext cx="5905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Treat unusual prescribing as a trigger for independent review — even on familiar repeats.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B3888E-7C41-42F7-AAC2-5EDE47A7B814}"/>
              </a:ext>
            </a:extLst>
          </p:cNvPr>
          <p:cNvSpPr>
            <a:spLocks noGrp="1"/>
          </p:cNvSpPr>
          <p:nvPr/>
        </p:nvSpPr>
        <p:spPr>
          <a:xfrm>
            <a:off x="2095500" y="4086225"/>
            <a:ext cx="9001125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EC2AF4-A2BE-4AB1-A9E6-979231D8C8C4}"/>
              </a:ext>
            </a:extLst>
          </p:cNvPr>
          <p:cNvSpPr>
            <a:spLocks noGrp="1"/>
          </p:cNvSpPr>
          <p:nvPr/>
        </p:nvSpPr>
        <p:spPr>
          <a:xfrm>
            <a:off x="2095500" y="4486275"/>
            <a:ext cx="3000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0B5D5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5D5B"/>
                </a:solidFill>
                <a:latin typeface="Aptos"/>
                <a:ea typeface="Aptos"/>
                <a:cs typeface="Aptos"/>
              </a:rPr>
              <a:t>RECORD + COMMUNICATE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9A396D-5F0E-4656-936E-9920A9AE225F}"/>
              </a:ext>
            </a:extLst>
          </p:cNvPr>
          <p:cNvSpPr>
            <a:spLocks noGrp="1"/>
          </p:cNvSpPr>
          <p:nvPr/>
        </p:nvSpPr>
        <p:spPr>
          <a:xfrm>
            <a:off x="5191125" y="4429125"/>
            <a:ext cx="5905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Create an auditable decision trail and close the loop across care settings.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DDCD6B-8CC2-47D8-B064-7EAD49FD9EB8}"/>
              </a:ext>
            </a:extLst>
          </p:cNvPr>
          <p:cNvSpPr>
            <a:spLocks noGrp="1"/>
          </p:cNvSpPr>
          <p:nvPr/>
        </p:nvSpPr>
        <p:spPr>
          <a:xfrm>
            <a:off x="2095500" y="5943600"/>
            <a:ext cx="904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5E7479"/>
                </a:solidFill>
                <a:latin typeface="Aptos"/>
                <a:ea typeface="Aptos"/>
                <a:cs typeface="Aptos"/>
              </a:rPr>
              <a:t>Enable with effective SOPs · competent staff · reliable digital systems · open learning culture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07EEF1-F89C-4FA4-9FAA-D0580C0EDE1F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3810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5E7479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844802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6A5CC79-7DE8-4D04-89FA-2232615F731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0B5D5B"/>
                </a:solidFill>
                <a:latin typeface="Aptos"/>
                <a:ea typeface="Aptos"/>
                <a:cs typeface="Aptos"/>
              </a:defRPr>
            </a:pPr>
            <a:r>
              <a:rPr sz="1050" b="1" dirty="0">
                <a:solidFill>
                  <a:srgbClr val="002060"/>
                </a:solidFill>
                <a:latin typeface="Aptos"/>
                <a:ea typeface="Aptos"/>
                <a:cs typeface="Aptos"/>
              </a:rPr>
              <a:t>IMPROVEMENT PIPELINE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1A5315-6325-4180-97AE-D8816E934FF5}"/>
              </a:ext>
            </a:extLst>
          </p:cNvPr>
          <p:cNvSpPr>
            <a:spLocks noGrp="1"/>
          </p:cNvSpPr>
          <p:nvPr/>
        </p:nvSpPr>
        <p:spPr>
          <a:xfrm>
            <a:off x="685800" y="685800"/>
            <a:ext cx="107442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2700" b="1" dirty="0">
                <a:solidFill>
                  <a:srgbClr val="002060"/>
                </a:solidFill>
                <a:latin typeface="Aptos Display"/>
                <a:ea typeface="Aptos Display"/>
                <a:cs typeface="Aptos Display"/>
              </a:rPr>
              <a:t>Communications have landed; system assurance work must now follow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0662A2-E890-4E2A-855D-6392FD7406AD}"/>
              </a:ext>
            </a:extLst>
          </p:cNvPr>
          <p:cNvSpPr>
            <a:spLocks noGrp="1"/>
          </p:cNvSpPr>
          <p:nvPr/>
        </p:nvSpPr>
        <p:spPr>
          <a:xfrm>
            <a:off x="685800" y="1562100"/>
            <a:ext cx="1082040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F857EE-A5BF-46D3-AF4B-6DA42ABDBCBC}"/>
              </a:ext>
            </a:extLst>
          </p:cNvPr>
          <p:cNvSpPr>
            <a:spLocks noGrp="1"/>
          </p:cNvSpPr>
          <p:nvPr/>
        </p:nvSpPr>
        <p:spPr>
          <a:xfrm>
            <a:off x="723900" y="2209800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Mounjaro medicines-safety bulletin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1F2F43-00BF-4654-BD1B-3E951C402DB1}"/>
              </a:ext>
            </a:extLst>
          </p:cNvPr>
          <p:cNvSpPr>
            <a:spLocks noGrp="1"/>
          </p:cNvSpPr>
          <p:nvPr/>
        </p:nvSpPr>
        <p:spPr>
          <a:xfrm>
            <a:off x="723900" y="2647950"/>
            <a:ext cx="4476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Reinforces risk recognition, counselling, review, escalation and reporting.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E8A95C-48EC-4A34-B7DE-E505A07E46D5}"/>
              </a:ext>
            </a:extLst>
          </p:cNvPr>
          <p:cNvSpPr>
            <a:spLocks noGrp="1"/>
          </p:cNvSpPr>
          <p:nvPr/>
        </p:nvSpPr>
        <p:spPr>
          <a:xfrm>
            <a:off x="723900" y="3524250"/>
            <a:ext cx="447675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320D92-F5E4-48CF-A0F1-45501F7A8401}"/>
              </a:ext>
            </a:extLst>
          </p:cNvPr>
          <p:cNvSpPr>
            <a:spLocks noGrp="1"/>
          </p:cNvSpPr>
          <p:nvPr/>
        </p:nvSpPr>
        <p:spPr>
          <a:xfrm>
            <a:off x="723900" y="3905250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Urgent medicines-supply bulletin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5D3D62-9255-4F89-A1AF-2377EC150DB6}"/>
              </a:ext>
            </a:extLst>
          </p:cNvPr>
          <p:cNvSpPr>
            <a:spLocks noGrp="1"/>
          </p:cNvSpPr>
          <p:nvPr/>
        </p:nvSpPr>
        <p:spPr>
          <a:xfrm>
            <a:off x="723900" y="4343400"/>
            <a:ext cx="4476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Clarifies escalation and continuity of treatment across care settings.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B79FC7-5355-4BFB-B302-3B825B6A52FA}"/>
              </a:ext>
            </a:extLst>
          </p:cNvPr>
          <p:cNvSpPr>
            <a:spLocks noGrp="1"/>
          </p:cNvSpPr>
          <p:nvPr/>
        </p:nvSpPr>
        <p:spPr>
          <a:xfrm>
            <a:off x="5943600" y="1695450"/>
            <a:ext cx="19050" cy="3810000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5D8E5B-14BE-4D0C-8B5F-20FE12508343}"/>
              </a:ext>
            </a:extLst>
          </p:cNvPr>
          <p:cNvSpPr>
            <a:spLocks noGrp="1"/>
          </p:cNvSpPr>
          <p:nvPr/>
        </p:nvSpPr>
        <p:spPr>
          <a:xfrm>
            <a:off x="6515100" y="2209800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EPS safety work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E888EB-2CDA-4561-B3EB-34753A301EA9}"/>
              </a:ext>
            </a:extLst>
          </p:cNvPr>
          <p:cNvSpPr>
            <a:spLocks noGrp="1"/>
          </p:cNvSpPr>
          <p:nvPr/>
        </p:nvSpPr>
        <p:spPr>
          <a:xfrm>
            <a:off x="6515100" y="2647950"/>
            <a:ext cx="4476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Nomination, consent, routing, migration, audit trails and repeated concerns.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5D96D8-FE6A-46BD-ADAA-5B00C54D4028}"/>
              </a:ext>
            </a:extLst>
          </p:cNvPr>
          <p:cNvSpPr>
            <a:spLocks noGrp="1"/>
          </p:cNvSpPr>
          <p:nvPr/>
        </p:nvSpPr>
        <p:spPr>
          <a:xfrm>
            <a:off x="6515100" y="3524250"/>
            <a:ext cx="4476750" cy="9525"/>
          </a:xfrm>
          <a:prstGeom prst="rect">
            <a:avLst/>
          </a:prstGeom>
          <a:solidFill>
            <a:srgbClr val="D6DED9"/>
          </a:solidFill>
          <a:ln w="0">
            <a:noFill/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6A9250-CE74-48BB-95B4-5EC0546C61E9}"/>
              </a:ext>
            </a:extLst>
          </p:cNvPr>
          <p:cNvSpPr>
            <a:spLocks noGrp="1"/>
          </p:cNvSpPr>
          <p:nvPr/>
        </p:nvSpPr>
        <p:spPr>
          <a:xfrm>
            <a:off x="6515100" y="3905250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7313A"/>
                </a:solidFill>
                <a:latin typeface="Aptos Display"/>
                <a:ea typeface="Aptos Display"/>
                <a:cs typeface="Aptos Display"/>
              </a:rPr>
              <a:t>Prevention of Future Deaths review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EEA7B8-B5D4-4C2C-B825-A14A932F4ACD}"/>
              </a:ext>
            </a:extLst>
          </p:cNvPr>
          <p:cNvSpPr>
            <a:spLocks noGrp="1"/>
          </p:cNvSpPr>
          <p:nvPr/>
        </p:nvSpPr>
        <p:spPr>
          <a:xfrm>
            <a:off x="6515100" y="4343400"/>
            <a:ext cx="4476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E7479"/>
                </a:solidFill>
                <a:latin typeface="Aptos"/>
                <a:ea typeface="Aptos"/>
                <a:cs typeface="Aptos"/>
              </a:rPr>
              <a:t>Translate relevant reports into accountable actions, assurance and future bulletins.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0A34A8-DD6C-4FD9-A24A-F5B2BD53EDD3}"/>
              </a:ext>
            </a:extLst>
          </p:cNvPr>
          <p:cNvSpPr>
            <a:spLocks noGrp="1"/>
          </p:cNvSpPr>
          <p:nvPr/>
        </p:nvSpPr>
        <p:spPr>
          <a:xfrm>
            <a:off x="723900" y="5857875"/>
            <a:ext cx="102679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0B5D5B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 dirty="0">
                <a:solidFill>
                  <a:srgbClr val="002060"/>
                </a:solidFill>
                <a:latin typeface="Aptos Display"/>
                <a:ea typeface="Aptos Display"/>
                <a:cs typeface="Aptos Display"/>
              </a:rPr>
              <a:t>Next test: evidence that learning is embedded locally — not simply distributed.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1CBA4E-F34A-4278-8DCE-574C93C81280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3810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675" b="1">
                <a:solidFill>
                  <a:srgbClr val="5E7479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5E7479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0045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1018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3087"/>
                </a:solidFill>
              </a:rPr>
              <a:t>Respond to incidents through learning and improvement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896112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C6272"/>
                </a:solidFill>
              </a:rPr>
              <a:t>Contractors need a visible route from frontline concern to system learning.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11480" y="1828800"/>
            <a:ext cx="1600200" cy="1965960"/>
          </a:xfrm>
          <a:prstGeom prst="roundRect">
            <a:avLst/>
          </a:prstGeom>
          <a:solidFill>
            <a:srgbClr val="EAF4F8"/>
          </a:solidFill>
          <a:ln w="19050">
            <a:solidFill>
              <a:srgbClr val="DA29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48640" y="212140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087"/>
                </a:solidFill>
              </a:rPr>
              <a:t>Identify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66928" y="2715768"/>
            <a:ext cx="128016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31F20"/>
                </a:solidFill>
              </a:rPr>
              <a:t>Error, near miss, concern or whistleblowing issue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039112" y="2487168"/>
            <a:ext cx="274320" cy="594360"/>
          </a:xfrm>
          <a:prstGeom prst="chevron">
            <a:avLst/>
          </a:prstGeom>
          <a:solidFill>
            <a:srgbClr val="9FB8C8"/>
          </a:solidFill>
          <a:ln w="12700">
            <a:solidFill>
              <a:srgbClr val="9FB8C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2350008" y="1828800"/>
            <a:ext cx="1600200" cy="1965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FB8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2487168" y="212140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087"/>
                </a:solidFill>
              </a:rPr>
              <a:t>Make safe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505456" y="2715768"/>
            <a:ext cx="128016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31F20"/>
                </a:solidFill>
              </a:rPr>
              <a:t>Immediate clinical action and support for the patient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977640" y="2487168"/>
            <a:ext cx="274320" cy="594360"/>
          </a:xfrm>
          <a:prstGeom prst="chevron">
            <a:avLst/>
          </a:prstGeom>
          <a:solidFill>
            <a:srgbClr val="9FB8C8"/>
          </a:solidFill>
          <a:ln w="12700">
            <a:solidFill>
              <a:srgbClr val="9FB8C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4288536" y="1828800"/>
            <a:ext cx="1600200" cy="1965960"/>
          </a:xfrm>
          <a:prstGeom prst="roundRect">
            <a:avLst/>
          </a:prstGeom>
          <a:solidFill>
            <a:srgbClr val="EAF4F8"/>
          </a:solidFill>
          <a:ln w="19050">
            <a:solidFill>
              <a:srgbClr val="005EB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4425696" y="212140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087"/>
                </a:solidFill>
              </a:rPr>
              <a:t>Record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443984" y="2715768"/>
            <a:ext cx="128016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31F20"/>
                </a:solidFill>
              </a:rPr>
              <a:t>Local incident system and LFPSE where the national definition is met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916168" y="2487168"/>
            <a:ext cx="274320" cy="594360"/>
          </a:xfrm>
          <a:prstGeom prst="chevron">
            <a:avLst/>
          </a:prstGeom>
          <a:solidFill>
            <a:srgbClr val="9FB8C8"/>
          </a:solidFill>
          <a:ln w="12700">
            <a:solidFill>
              <a:srgbClr val="9FB8C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6227064" y="1828800"/>
            <a:ext cx="1600200" cy="1965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30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6364224" y="212140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087"/>
                </a:solidFill>
              </a:rPr>
              <a:t>Escalate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82512" y="2715768"/>
            <a:ext cx="128016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31F20"/>
                </a:solidFill>
              </a:rPr>
              <a:t>Notify through agreed ICB and professional routes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7854696" y="2487168"/>
            <a:ext cx="274320" cy="594360"/>
          </a:xfrm>
          <a:prstGeom prst="chevron">
            <a:avLst/>
          </a:prstGeom>
          <a:solidFill>
            <a:srgbClr val="9FB8C8"/>
          </a:solidFill>
          <a:ln w="12700">
            <a:solidFill>
              <a:srgbClr val="9FB8C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8165592" y="1828800"/>
            <a:ext cx="1600200" cy="1965960"/>
          </a:xfrm>
          <a:prstGeom prst="roundRect">
            <a:avLst/>
          </a:prstGeom>
          <a:solidFill>
            <a:srgbClr val="EAF4F8"/>
          </a:solidFill>
          <a:ln w="19050">
            <a:solidFill>
              <a:srgbClr val="00A49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8302752" y="212140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087"/>
                </a:solidFill>
              </a:rPr>
              <a:t>Learn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321040" y="2715768"/>
            <a:ext cx="128016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31F20"/>
                </a:solidFill>
              </a:rPr>
              <a:t>Proportionate review, actions and shared learning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9793224" y="2487168"/>
            <a:ext cx="274320" cy="594360"/>
          </a:xfrm>
          <a:prstGeom prst="chevron">
            <a:avLst/>
          </a:prstGeom>
          <a:solidFill>
            <a:srgbClr val="9FB8C8"/>
          </a:solidFill>
          <a:ln w="12700">
            <a:solidFill>
              <a:srgbClr val="9FB8C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10104120" y="1828800"/>
            <a:ext cx="1600200" cy="1965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7F3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10241280" y="212140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087"/>
                </a:solidFill>
              </a:rPr>
              <a:t>Improve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259568" y="2715768"/>
            <a:ext cx="128016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31F20"/>
                </a:solidFill>
              </a:rPr>
              <a:t>Update controls, SOPs, training and audit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1097280" y="4370832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087"/>
                </a:solidFill>
              </a:rPr>
              <a:t>For NHS-commissioned prescribing-based services, NHS England specifies prompt code “COIN1” when recording relevant incidents in LFPSE.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2377440" y="5166360"/>
            <a:ext cx="7498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7F3B"/>
                </a:solidFill>
              </a:rPr>
              <a:t>Good practice: close the loop with the team and show what changed.</a:t>
            </a:r>
          </a:p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4C627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24</a:t>
            </a:fld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866943-681B-0F7A-F618-77E797B1C32F}"/>
              </a:ext>
            </a:extLst>
          </p:cNvPr>
          <p:cNvSpPr txBox="1"/>
          <p:nvPr/>
        </p:nvSpPr>
        <p:spPr>
          <a:xfrm>
            <a:off x="1294352" y="5516725"/>
            <a:ext cx="85811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GB" sz="1800" b="1" i="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Key message:</a:t>
            </a:r>
            <a:r>
              <a:rPr lang="en-GB" sz="1800" b="0" i="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 Completing a review is not the endpoint—evidence of safer care is</a:t>
            </a:r>
            <a:endParaRPr lang="en-GB" sz="1050" b="0" i="0" dirty="0">
              <a:solidFill>
                <a:schemeClr val="accent1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7497D-3CAF-B453-FBA3-08F61B0CF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2863" y="1052575"/>
            <a:ext cx="9716770" cy="3447098"/>
          </a:xfrm>
        </p:spPr>
        <p:txBody>
          <a:bodyPr/>
          <a:lstStyle/>
          <a:p>
            <a:pPr marL="0" indent="0">
              <a:buNone/>
            </a:pPr>
            <a:r>
              <a:rPr lang="en-GB" sz="3200" b="1" dirty="0">
                <a:solidFill>
                  <a:srgbClr val="0070C0"/>
                </a:solidFill>
              </a:rPr>
              <a:t>Thank you for listening</a:t>
            </a:r>
          </a:p>
          <a:p>
            <a:pPr marL="0" indent="0">
              <a:buNone/>
            </a:pPr>
            <a:r>
              <a:rPr lang="en-GB" sz="3200" b="1" dirty="0">
                <a:solidFill>
                  <a:srgbClr val="0070C0"/>
                </a:solidFill>
              </a:rPr>
              <a:t>Any questions?</a:t>
            </a:r>
          </a:p>
          <a:p>
            <a:endParaRPr lang="en-GB" sz="3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sz="3200" b="1" dirty="0">
                <a:solidFill>
                  <a:srgbClr val="0070C0"/>
                </a:solidFill>
              </a:rPr>
              <a:t>Happy to have any follow up discussions , focus groups, discussions</a:t>
            </a:r>
          </a:p>
          <a:p>
            <a:endParaRPr lang="en-GB" sz="3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sz="3200" b="1" dirty="0">
                <a:solidFill>
                  <a:srgbClr val="0070C0"/>
                </a:solidFill>
              </a:rPr>
              <a:t>Contact me: Shazia.patel1@nhs.net</a:t>
            </a:r>
          </a:p>
        </p:txBody>
      </p:sp>
    </p:spTree>
    <p:extLst>
      <p:ext uri="{BB962C8B-B14F-4D97-AF65-F5344CB8AC3E}">
        <p14:creationId xmlns:p14="http://schemas.microsoft.com/office/powerpoint/2010/main" val="383298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4251</TotalTime>
  <Words>3183</Words>
  <Application>Microsoft Office PowerPoint</Application>
  <PresentationFormat>Widescreen</PresentationFormat>
  <Paragraphs>410</Paragraphs>
  <Slides>25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Wingdings</vt:lpstr>
      <vt:lpstr>Office Theme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Additional considerations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 prescribing in community pharmacy</dc:title>
  <dc:subject>Community pharmacy prescribing-based services</dc:subject>
  <dc:creator>PATEL, Shazia (NHS DERBY AND DERBYSHIRE ICB - 15M)</dc:creator>
  <cp:lastModifiedBy>PATEL, Shazia (NHS DERBY AND DERBYSHIRE ICB - 15M)</cp:lastModifiedBy>
  <cp:revision>2</cp:revision>
  <dcterms:created xsi:type="dcterms:W3CDTF">2026-09-24T08:54:05Z</dcterms:created>
  <dcterms:modified xsi:type="dcterms:W3CDTF">2026-09-27T07:46:48Z</dcterms:modified>
</cp:coreProperties>
</file>