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0" r:id="rId1"/>
    <p:sldMasterId id="2147483865" r:id="rId2"/>
  </p:sldMasterIdLst>
  <p:notesMasterIdLst>
    <p:notesMasterId r:id="rId26"/>
  </p:notesMasterIdLst>
  <p:sldIdLst>
    <p:sldId id="297" r:id="rId3"/>
    <p:sldId id="2229" r:id="rId4"/>
    <p:sldId id="291" r:id="rId5"/>
    <p:sldId id="2234" r:id="rId6"/>
    <p:sldId id="2238" r:id="rId7"/>
    <p:sldId id="296" r:id="rId8"/>
    <p:sldId id="2173" r:id="rId9"/>
    <p:sldId id="2147481812" r:id="rId10"/>
    <p:sldId id="310" r:id="rId11"/>
    <p:sldId id="2147481827" r:id="rId12"/>
    <p:sldId id="343" r:id="rId13"/>
    <p:sldId id="311" r:id="rId14"/>
    <p:sldId id="2147481849" r:id="rId15"/>
    <p:sldId id="2147481850" r:id="rId16"/>
    <p:sldId id="2147481851" r:id="rId17"/>
    <p:sldId id="2147481815" r:id="rId18"/>
    <p:sldId id="2147481816" r:id="rId19"/>
    <p:sldId id="2147481817" r:id="rId20"/>
    <p:sldId id="2207" r:id="rId21"/>
    <p:sldId id="2147481818" r:id="rId22"/>
    <p:sldId id="2147481823" r:id="rId23"/>
    <p:sldId id="2147481826" r:id="rId24"/>
    <p:sldId id="257" r:id="rId25"/>
  </p:sldIdLst>
  <p:sldSz cx="12192000" cy="6858000"/>
  <p:notesSz cx="6794500" cy="9931400"/>
  <p:defaultTextStyle>
    <a:defPPr>
      <a:defRPr lang="en-US"/>
    </a:defPPr>
    <a:lvl1pPr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174" autoAdjust="0"/>
  </p:normalViewPr>
  <p:slideViewPr>
    <p:cSldViewPr snapToGrid="0">
      <p:cViewPr varScale="1">
        <p:scale>
          <a:sx n="56" d="100"/>
          <a:sy n="56" d="100"/>
        </p:scale>
        <p:origin x="10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2">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303CB7-4FC1-467F-BD71-FC8854FB1C3C}" type="doc">
      <dgm:prSet loTypeId="urn:microsoft.com/office/officeart/2005/8/layout/venn1" loCatId="relationship" qsTypeId="urn:microsoft.com/office/officeart/2005/8/quickstyle/simple1#1" qsCatId="simple" csTypeId="urn:microsoft.com/office/officeart/2005/8/colors/accent1_2#1" csCatId="accent1" phldr="1"/>
      <dgm:spPr/>
      <dgm:t>
        <a:bodyPr/>
        <a:lstStyle/>
        <a:p>
          <a:endParaRPr lang="en-GB"/>
        </a:p>
      </dgm:t>
    </dgm:pt>
    <dgm:pt modelId="{287DCE5E-D748-4857-A8EC-02D357CA5B3B}">
      <dgm:prSet phldrT="[Text]" phldr="0" custT="1"/>
      <dgm:spPr/>
      <dgm:t>
        <a:bodyPr/>
        <a:lstStyle/>
        <a:p>
          <a:r>
            <a:rPr lang="en-GB" sz="2200" dirty="0"/>
            <a:t>Regulator</a:t>
          </a:r>
        </a:p>
      </dgm:t>
    </dgm:pt>
    <dgm:pt modelId="{D30A1F5E-5097-46F7-B3E2-C6C764EF4C0B}" type="parTrans" cxnId="{FFE95A52-0123-47A4-B779-70423B921996}">
      <dgm:prSet/>
      <dgm:spPr/>
      <dgm:t>
        <a:bodyPr/>
        <a:lstStyle/>
        <a:p>
          <a:endParaRPr lang="en-GB"/>
        </a:p>
      </dgm:t>
    </dgm:pt>
    <dgm:pt modelId="{55CA358D-E43A-436E-A4CE-21141B35C509}" type="sibTrans" cxnId="{FFE95A52-0123-47A4-B779-70423B921996}">
      <dgm:prSet/>
      <dgm:spPr/>
      <dgm:t>
        <a:bodyPr/>
        <a:lstStyle/>
        <a:p>
          <a:endParaRPr lang="en-GB"/>
        </a:p>
      </dgm:t>
    </dgm:pt>
    <dgm:pt modelId="{DBE76287-F9E0-4579-A4EF-3F274001CE41}">
      <dgm:prSet phldrT="[Text]" phldr="0" custT="1"/>
      <dgm:spPr/>
      <dgm:t>
        <a:bodyPr/>
        <a:lstStyle/>
        <a:p>
          <a:r>
            <a:rPr lang="en-GB" sz="2200" dirty="0"/>
            <a:t>Trade union</a:t>
          </a:r>
        </a:p>
      </dgm:t>
    </dgm:pt>
    <dgm:pt modelId="{22D1FCEB-7206-48E5-A8AA-03399582AA16}" type="parTrans" cxnId="{6F7DDF68-A671-4D27-A18D-4D04F37E2DB4}">
      <dgm:prSet/>
      <dgm:spPr/>
      <dgm:t>
        <a:bodyPr/>
        <a:lstStyle/>
        <a:p>
          <a:endParaRPr lang="en-GB"/>
        </a:p>
      </dgm:t>
    </dgm:pt>
    <dgm:pt modelId="{DAC56925-6439-4701-82EF-2F088DD2B2F7}" type="sibTrans" cxnId="{6F7DDF68-A671-4D27-A18D-4D04F37E2DB4}">
      <dgm:prSet/>
      <dgm:spPr/>
      <dgm:t>
        <a:bodyPr/>
        <a:lstStyle/>
        <a:p>
          <a:endParaRPr lang="en-GB"/>
        </a:p>
      </dgm:t>
    </dgm:pt>
    <dgm:pt modelId="{504A25F5-CDD1-442C-8393-FC07EDD3505C}">
      <dgm:prSet phldrT="[Text]" phldr="0" custT="1"/>
      <dgm:spPr/>
      <dgm:t>
        <a:bodyPr/>
        <a:lstStyle/>
        <a:p>
          <a:r>
            <a:rPr lang="en-GB" sz="2200" dirty="0"/>
            <a:t>Negotiator/ Representative body</a:t>
          </a:r>
        </a:p>
      </dgm:t>
    </dgm:pt>
    <dgm:pt modelId="{721A0074-CD39-423F-98AE-A8CD871B753F}" type="parTrans" cxnId="{4CC3EF0D-5C25-4A87-9192-4CDD3DEF9894}">
      <dgm:prSet/>
      <dgm:spPr/>
      <dgm:t>
        <a:bodyPr/>
        <a:lstStyle/>
        <a:p>
          <a:endParaRPr lang="en-GB"/>
        </a:p>
      </dgm:t>
    </dgm:pt>
    <dgm:pt modelId="{F6C5C541-38B8-4B30-A781-2B044067E99B}" type="sibTrans" cxnId="{4CC3EF0D-5C25-4A87-9192-4CDD3DEF9894}">
      <dgm:prSet/>
      <dgm:spPr/>
      <dgm:t>
        <a:bodyPr/>
        <a:lstStyle/>
        <a:p>
          <a:endParaRPr lang="en-GB"/>
        </a:p>
      </dgm:t>
    </dgm:pt>
    <dgm:pt modelId="{A522032F-E034-4FB0-865C-464B2EBD3F47}">
      <dgm:prSet phldrT="[Text]" phldr="0"/>
      <dgm:spPr/>
      <dgm:t>
        <a:bodyPr/>
        <a:lstStyle/>
        <a:p>
          <a:r>
            <a:rPr lang="en-GB" dirty="0"/>
            <a:t>Patient support/advocacy group</a:t>
          </a:r>
        </a:p>
      </dgm:t>
    </dgm:pt>
    <dgm:pt modelId="{26A5C348-E2B5-4863-A766-F1D8F337D216}" type="parTrans" cxnId="{BA3760F5-AA90-4419-A6D3-D261C3C7D731}">
      <dgm:prSet/>
      <dgm:spPr/>
      <dgm:t>
        <a:bodyPr/>
        <a:lstStyle/>
        <a:p>
          <a:endParaRPr lang="en-GB"/>
        </a:p>
      </dgm:t>
    </dgm:pt>
    <dgm:pt modelId="{433C4EFC-AEC5-4336-95EC-2F204FE44644}" type="sibTrans" cxnId="{BA3760F5-AA90-4419-A6D3-D261C3C7D731}">
      <dgm:prSet/>
      <dgm:spPr/>
      <dgm:t>
        <a:bodyPr/>
        <a:lstStyle/>
        <a:p>
          <a:endParaRPr lang="en-GB"/>
        </a:p>
      </dgm:t>
    </dgm:pt>
    <dgm:pt modelId="{F9FBCED4-FA34-4E49-A5DC-0496D4C5EEEE}">
      <dgm:prSet phldrT="[Text]" phldr="0"/>
      <dgm:spPr/>
      <dgm:t>
        <a:bodyPr/>
        <a:lstStyle/>
        <a:p>
          <a:r>
            <a:rPr lang="en-GB" dirty="0"/>
            <a:t>Government</a:t>
          </a:r>
        </a:p>
      </dgm:t>
    </dgm:pt>
    <dgm:pt modelId="{82A08E01-3825-456D-AF2A-B4187FAC30E1}" type="parTrans" cxnId="{7344DAA3-6D18-4F29-81D9-D4527FA3A81C}">
      <dgm:prSet/>
      <dgm:spPr/>
      <dgm:t>
        <a:bodyPr/>
        <a:lstStyle/>
        <a:p>
          <a:endParaRPr lang="en-GB"/>
        </a:p>
      </dgm:t>
    </dgm:pt>
    <dgm:pt modelId="{8C4E7B7E-73B9-4FF3-A5CA-B92F8B704BC3}" type="sibTrans" cxnId="{7344DAA3-6D18-4F29-81D9-D4527FA3A81C}">
      <dgm:prSet/>
      <dgm:spPr/>
      <dgm:t>
        <a:bodyPr/>
        <a:lstStyle/>
        <a:p>
          <a:endParaRPr lang="en-GB"/>
        </a:p>
      </dgm:t>
    </dgm:pt>
    <dgm:pt modelId="{D601A061-C2E8-48D6-989D-CF096BDD2419}">
      <dgm:prSet phldrT="[Text]" phldr="0"/>
      <dgm:spPr/>
      <dgm:t>
        <a:bodyPr/>
        <a:lstStyle/>
        <a:p>
          <a:r>
            <a:rPr lang="en-GB" dirty="0"/>
            <a:t>Employers</a:t>
          </a:r>
        </a:p>
      </dgm:t>
    </dgm:pt>
    <dgm:pt modelId="{4147114F-4AE7-42B0-A0B9-C06A6B3D2FB2}" type="parTrans" cxnId="{FE2B2F39-0A91-41EF-BD8F-9DFF10943F80}">
      <dgm:prSet/>
      <dgm:spPr/>
      <dgm:t>
        <a:bodyPr/>
        <a:lstStyle/>
        <a:p>
          <a:endParaRPr lang="en-GB"/>
        </a:p>
      </dgm:t>
    </dgm:pt>
    <dgm:pt modelId="{F3DB4B09-2E99-436C-B7FA-9EDE4326070E}" type="sibTrans" cxnId="{FE2B2F39-0A91-41EF-BD8F-9DFF10943F80}">
      <dgm:prSet/>
      <dgm:spPr/>
      <dgm:t>
        <a:bodyPr/>
        <a:lstStyle/>
        <a:p>
          <a:endParaRPr lang="en-GB"/>
        </a:p>
      </dgm:t>
    </dgm:pt>
    <dgm:pt modelId="{1AA6FE53-24C1-4C2F-AFFB-164552288633}">
      <dgm:prSet phldrT="[Text]" phldr="0"/>
      <dgm:spPr/>
      <dgm:t>
        <a:bodyPr/>
        <a:lstStyle/>
        <a:p>
          <a:r>
            <a:rPr lang="en-GB"/>
            <a:t>Professional leadership body</a:t>
          </a:r>
          <a:endParaRPr lang="en-GB" dirty="0"/>
        </a:p>
      </dgm:t>
    </dgm:pt>
    <dgm:pt modelId="{DD20688B-17E5-4DE7-8CC7-DF005724C086}" type="parTrans" cxnId="{B0E2AD09-68E4-4318-8F41-F36A466C5ADA}">
      <dgm:prSet/>
      <dgm:spPr/>
      <dgm:t>
        <a:bodyPr/>
        <a:lstStyle/>
        <a:p>
          <a:endParaRPr lang="en-GB"/>
        </a:p>
      </dgm:t>
    </dgm:pt>
    <dgm:pt modelId="{0B189353-9AB6-4510-AD91-5D8D71219ED7}" type="sibTrans" cxnId="{B0E2AD09-68E4-4318-8F41-F36A466C5ADA}">
      <dgm:prSet/>
      <dgm:spPr/>
      <dgm:t>
        <a:bodyPr/>
        <a:lstStyle/>
        <a:p>
          <a:endParaRPr lang="en-GB"/>
        </a:p>
      </dgm:t>
    </dgm:pt>
    <dgm:pt modelId="{CBF3098B-3185-444E-A327-C5536FB7DB33}" type="pres">
      <dgm:prSet presAssocID="{A6303CB7-4FC1-467F-BD71-FC8854FB1C3C}" presName="compositeShape" presStyleCnt="0">
        <dgm:presLayoutVars>
          <dgm:chMax val="7"/>
          <dgm:dir/>
          <dgm:resizeHandles val="exact"/>
        </dgm:presLayoutVars>
      </dgm:prSet>
      <dgm:spPr/>
    </dgm:pt>
    <dgm:pt modelId="{B379FD90-30A7-4C7B-A364-56B12183775E}" type="pres">
      <dgm:prSet presAssocID="{287DCE5E-D748-4857-A8EC-02D357CA5B3B}" presName="circ1" presStyleLbl="vennNode1" presStyleIdx="0" presStyleCnt="7"/>
      <dgm:spPr>
        <a:ln>
          <a:solidFill>
            <a:schemeClr val="bg1"/>
          </a:solidFill>
        </a:ln>
      </dgm:spPr>
    </dgm:pt>
    <dgm:pt modelId="{0BF13D7C-3060-4CDC-87F2-28794FD93B54}" type="pres">
      <dgm:prSet presAssocID="{287DCE5E-D748-4857-A8EC-02D357CA5B3B}" presName="circ1Tx" presStyleLbl="revTx" presStyleIdx="0" presStyleCnt="0">
        <dgm:presLayoutVars>
          <dgm:chMax val="0"/>
          <dgm:chPref val="0"/>
          <dgm:bulletEnabled val="1"/>
        </dgm:presLayoutVars>
      </dgm:prSet>
      <dgm:spPr/>
    </dgm:pt>
    <dgm:pt modelId="{0863D06A-07D1-422A-9929-A17C45AAFC6E}" type="pres">
      <dgm:prSet presAssocID="{DBE76287-F9E0-4579-A4EF-3F274001CE41}" presName="circ2" presStyleLbl="vennNode1" presStyleIdx="1" presStyleCnt="7"/>
      <dgm:spPr/>
    </dgm:pt>
    <dgm:pt modelId="{FF8BC9BD-BE18-4576-9EEF-77640AE83CD6}" type="pres">
      <dgm:prSet presAssocID="{DBE76287-F9E0-4579-A4EF-3F274001CE41}" presName="circ2Tx" presStyleLbl="revTx" presStyleIdx="0" presStyleCnt="0">
        <dgm:presLayoutVars>
          <dgm:chMax val="0"/>
          <dgm:chPref val="0"/>
          <dgm:bulletEnabled val="1"/>
        </dgm:presLayoutVars>
      </dgm:prSet>
      <dgm:spPr/>
    </dgm:pt>
    <dgm:pt modelId="{1C7F2648-DB9D-4669-BE8B-8070EFFDB627}" type="pres">
      <dgm:prSet presAssocID="{504A25F5-CDD1-442C-8393-FC07EDD3505C}" presName="circ3" presStyleLbl="vennNode1" presStyleIdx="2" presStyleCnt="7"/>
      <dgm:spPr/>
    </dgm:pt>
    <dgm:pt modelId="{ED13AEFD-0D8B-4EF8-9CA3-C74567A7E688}" type="pres">
      <dgm:prSet presAssocID="{504A25F5-CDD1-442C-8393-FC07EDD3505C}" presName="circ3Tx" presStyleLbl="revTx" presStyleIdx="0" presStyleCnt="0">
        <dgm:presLayoutVars>
          <dgm:chMax val="0"/>
          <dgm:chPref val="0"/>
          <dgm:bulletEnabled val="1"/>
        </dgm:presLayoutVars>
      </dgm:prSet>
      <dgm:spPr/>
    </dgm:pt>
    <dgm:pt modelId="{3ED0FB2C-22FF-43F2-95B4-770D2624D09E}" type="pres">
      <dgm:prSet presAssocID="{A522032F-E034-4FB0-865C-464B2EBD3F47}" presName="circ4" presStyleLbl="vennNode1" presStyleIdx="3" presStyleCnt="7"/>
      <dgm:spPr/>
    </dgm:pt>
    <dgm:pt modelId="{CC4AC36F-7D1B-45F9-BEF1-A498FE3C1D6B}" type="pres">
      <dgm:prSet presAssocID="{A522032F-E034-4FB0-865C-464B2EBD3F47}" presName="circ4Tx" presStyleLbl="revTx" presStyleIdx="0" presStyleCnt="0">
        <dgm:presLayoutVars>
          <dgm:chMax val="0"/>
          <dgm:chPref val="0"/>
          <dgm:bulletEnabled val="1"/>
        </dgm:presLayoutVars>
      </dgm:prSet>
      <dgm:spPr/>
    </dgm:pt>
    <dgm:pt modelId="{DF665765-41B0-4784-BD48-85B6E9289737}" type="pres">
      <dgm:prSet presAssocID="{F9FBCED4-FA34-4E49-A5DC-0496D4C5EEEE}" presName="circ5" presStyleLbl="vennNode1" presStyleIdx="4" presStyleCnt="7"/>
      <dgm:spPr/>
    </dgm:pt>
    <dgm:pt modelId="{5E7C97D8-34E0-4313-B311-C4BA6A914B26}" type="pres">
      <dgm:prSet presAssocID="{F9FBCED4-FA34-4E49-A5DC-0496D4C5EEEE}" presName="circ5Tx" presStyleLbl="revTx" presStyleIdx="0" presStyleCnt="0">
        <dgm:presLayoutVars>
          <dgm:chMax val="0"/>
          <dgm:chPref val="0"/>
          <dgm:bulletEnabled val="1"/>
        </dgm:presLayoutVars>
      </dgm:prSet>
      <dgm:spPr/>
    </dgm:pt>
    <dgm:pt modelId="{A1D385D7-E7A4-4919-8A0E-FBDA5CA73233}" type="pres">
      <dgm:prSet presAssocID="{D601A061-C2E8-48D6-989D-CF096BDD2419}" presName="circ6" presStyleLbl="vennNode1" presStyleIdx="5" presStyleCnt="7"/>
      <dgm:spPr/>
    </dgm:pt>
    <dgm:pt modelId="{2B55EAD5-8D56-469B-9332-6888E14835AF}" type="pres">
      <dgm:prSet presAssocID="{D601A061-C2E8-48D6-989D-CF096BDD2419}" presName="circ6Tx" presStyleLbl="revTx" presStyleIdx="0" presStyleCnt="0">
        <dgm:presLayoutVars>
          <dgm:chMax val="0"/>
          <dgm:chPref val="0"/>
          <dgm:bulletEnabled val="1"/>
        </dgm:presLayoutVars>
      </dgm:prSet>
      <dgm:spPr/>
    </dgm:pt>
    <dgm:pt modelId="{25D24994-E670-4A12-8B77-933224564D2F}" type="pres">
      <dgm:prSet presAssocID="{1AA6FE53-24C1-4C2F-AFFB-164552288633}" presName="circ7" presStyleLbl="vennNode1" presStyleIdx="6" presStyleCnt="7"/>
      <dgm:spPr/>
    </dgm:pt>
    <dgm:pt modelId="{A865AFCC-1F78-43EC-BA1C-4DE6DBE5015E}" type="pres">
      <dgm:prSet presAssocID="{1AA6FE53-24C1-4C2F-AFFB-164552288633}" presName="circ7Tx" presStyleLbl="revTx" presStyleIdx="0" presStyleCnt="0">
        <dgm:presLayoutVars>
          <dgm:chMax val="0"/>
          <dgm:chPref val="0"/>
          <dgm:bulletEnabled val="1"/>
        </dgm:presLayoutVars>
      </dgm:prSet>
      <dgm:spPr/>
    </dgm:pt>
  </dgm:ptLst>
  <dgm:cxnLst>
    <dgm:cxn modelId="{F0C40D08-DDD4-44F1-B32C-E25316FB5322}" type="presOf" srcId="{1AA6FE53-24C1-4C2F-AFFB-164552288633}" destId="{A865AFCC-1F78-43EC-BA1C-4DE6DBE5015E}" srcOrd="0" destOrd="0" presId="urn:microsoft.com/office/officeart/2005/8/layout/venn1"/>
    <dgm:cxn modelId="{B0E2AD09-68E4-4318-8F41-F36A466C5ADA}" srcId="{A6303CB7-4FC1-467F-BD71-FC8854FB1C3C}" destId="{1AA6FE53-24C1-4C2F-AFFB-164552288633}" srcOrd="6" destOrd="0" parTransId="{DD20688B-17E5-4DE7-8CC7-DF005724C086}" sibTransId="{0B189353-9AB6-4510-AD91-5D8D71219ED7}"/>
    <dgm:cxn modelId="{4CC3EF0D-5C25-4A87-9192-4CDD3DEF9894}" srcId="{A6303CB7-4FC1-467F-BD71-FC8854FB1C3C}" destId="{504A25F5-CDD1-442C-8393-FC07EDD3505C}" srcOrd="2" destOrd="0" parTransId="{721A0074-CD39-423F-98AE-A8CD871B753F}" sibTransId="{F6C5C541-38B8-4B30-A781-2B044067E99B}"/>
    <dgm:cxn modelId="{FE2B2F39-0A91-41EF-BD8F-9DFF10943F80}" srcId="{A6303CB7-4FC1-467F-BD71-FC8854FB1C3C}" destId="{D601A061-C2E8-48D6-989D-CF096BDD2419}" srcOrd="5" destOrd="0" parTransId="{4147114F-4AE7-42B0-A0B9-C06A6B3D2FB2}" sibTransId="{F3DB4B09-2E99-436C-B7FA-9EDE4326070E}"/>
    <dgm:cxn modelId="{54FD7D61-BFF6-4DEC-8F6D-551124EB2E66}" type="presOf" srcId="{A522032F-E034-4FB0-865C-464B2EBD3F47}" destId="{CC4AC36F-7D1B-45F9-BEF1-A498FE3C1D6B}" srcOrd="0" destOrd="0" presId="urn:microsoft.com/office/officeart/2005/8/layout/venn1"/>
    <dgm:cxn modelId="{6F7DDF68-A671-4D27-A18D-4D04F37E2DB4}" srcId="{A6303CB7-4FC1-467F-BD71-FC8854FB1C3C}" destId="{DBE76287-F9E0-4579-A4EF-3F274001CE41}" srcOrd="1" destOrd="0" parTransId="{22D1FCEB-7206-48E5-A8AA-03399582AA16}" sibTransId="{DAC56925-6439-4701-82EF-2F088DD2B2F7}"/>
    <dgm:cxn modelId="{C931A050-BDED-4FC1-BB87-CF785A85EFAE}" type="presOf" srcId="{D601A061-C2E8-48D6-989D-CF096BDD2419}" destId="{2B55EAD5-8D56-469B-9332-6888E14835AF}" srcOrd="0" destOrd="0" presId="urn:microsoft.com/office/officeart/2005/8/layout/venn1"/>
    <dgm:cxn modelId="{FFE95A52-0123-47A4-B779-70423B921996}" srcId="{A6303CB7-4FC1-467F-BD71-FC8854FB1C3C}" destId="{287DCE5E-D748-4857-A8EC-02D357CA5B3B}" srcOrd="0" destOrd="0" parTransId="{D30A1F5E-5097-46F7-B3E2-C6C764EF4C0B}" sibTransId="{55CA358D-E43A-436E-A4CE-21141B35C509}"/>
    <dgm:cxn modelId="{E6140499-47F2-4F6C-9587-A1ACE04A98C6}" type="presOf" srcId="{DBE76287-F9E0-4579-A4EF-3F274001CE41}" destId="{FF8BC9BD-BE18-4576-9EEF-77640AE83CD6}" srcOrd="0" destOrd="0" presId="urn:microsoft.com/office/officeart/2005/8/layout/venn1"/>
    <dgm:cxn modelId="{7344DAA3-6D18-4F29-81D9-D4527FA3A81C}" srcId="{A6303CB7-4FC1-467F-BD71-FC8854FB1C3C}" destId="{F9FBCED4-FA34-4E49-A5DC-0496D4C5EEEE}" srcOrd="4" destOrd="0" parTransId="{82A08E01-3825-456D-AF2A-B4187FAC30E1}" sibTransId="{8C4E7B7E-73B9-4FF3-A5CA-B92F8B704BC3}"/>
    <dgm:cxn modelId="{831584AA-D858-415E-9749-395267F59D1B}" type="presOf" srcId="{F9FBCED4-FA34-4E49-A5DC-0496D4C5EEEE}" destId="{5E7C97D8-34E0-4313-B311-C4BA6A914B26}" srcOrd="0" destOrd="0" presId="urn:microsoft.com/office/officeart/2005/8/layout/venn1"/>
    <dgm:cxn modelId="{3F8935BD-FB09-4548-8CAE-C91723795DC4}" type="presOf" srcId="{A6303CB7-4FC1-467F-BD71-FC8854FB1C3C}" destId="{CBF3098B-3185-444E-A327-C5536FB7DB33}" srcOrd="0" destOrd="0" presId="urn:microsoft.com/office/officeart/2005/8/layout/venn1"/>
    <dgm:cxn modelId="{DEFCDCCB-EEC8-4DAF-978D-86A7A02113F3}" type="presOf" srcId="{504A25F5-CDD1-442C-8393-FC07EDD3505C}" destId="{ED13AEFD-0D8B-4EF8-9CA3-C74567A7E688}" srcOrd="0" destOrd="0" presId="urn:microsoft.com/office/officeart/2005/8/layout/venn1"/>
    <dgm:cxn modelId="{F241EFE9-E303-4EE7-BF53-3001CCC72EC6}" type="presOf" srcId="{287DCE5E-D748-4857-A8EC-02D357CA5B3B}" destId="{0BF13D7C-3060-4CDC-87F2-28794FD93B54}" srcOrd="0" destOrd="0" presId="urn:microsoft.com/office/officeart/2005/8/layout/venn1"/>
    <dgm:cxn modelId="{BA3760F5-AA90-4419-A6D3-D261C3C7D731}" srcId="{A6303CB7-4FC1-467F-BD71-FC8854FB1C3C}" destId="{A522032F-E034-4FB0-865C-464B2EBD3F47}" srcOrd="3" destOrd="0" parTransId="{26A5C348-E2B5-4863-A766-F1D8F337D216}" sibTransId="{433C4EFC-AEC5-4336-95EC-2F204FE44644}"/>
    <dgm:cxn modelId="{FE6068DC-3018-47A4-9C2B-3B209425D666}" type="presParOf" srcId="{CBF3098B-3185-444E-A327-C5536FB7DB33}" destId="{B379FD90-30A7-4C7B-A364-56B12183775E}" srcOrd="0" destOrd="0" presId="urn:microsoft.com/office/officeart/2005/8/layout/venn1"/>
    <dgm:cxn modelId="{E57E712D-87D0-4CB3-94B2-D8CA5DA7F196}" type="presParOf" srcId="{CBF3098B-3185-444E-A327-C5536FB7DB33}" destId="{0BF13D7C-3060-4CDC-87F2-28794FD93B54}" srcOrd="1" destOrd="0" presId="urn:microsoft.com/office/officeart/2005/8/layout/venn1"/>
    <dgm:cxn modelId="{1890B3ED-ECAB-41C3-80BD-BBDDF9D235BE}" type="presParOf" srcId="{CBF3098B-3185-444E-A327-C5536FB7DB33}" destId="{0863D06A-07D1-422A-9929-A17C45AAFC6E}" srcOrd="2" destOrd="0" presId="urn:microsoft.com/office/officeart/2005/8/layout/venn1"/>
    <dgm:cxn modelId="{D1A6B0EA-872F-4D80-BF72-3CE110229643}" type="presParOf" srcId="{CBF3098B-3185-444E-A327-C5536FB7DB33}" destId="{FF8BC9BD-BE18-4576-9EEF-77640AE83CD6}" srcOrd="3" destOrd="0" presId="urn:microsoft.com/office/officeart/2005/8/layout/venn1"/>
    <dgm:cxn modelId="{F7D609FA-5BC7-4410-BE5E-47835ACBE8A3}" type="presParOf" srcId="{CBF3098B-3185-444E-A327-C5536FB7DB33}" destId="{1C7F2648-DB9D-4669-BE8B-8070EFFDB627}" srcOrd="4" destOrd="0" presId="urn:microsoft.com/office/officeart/2005/8/layout/venn1"/>
    <dgm:cxn modelId="{23EB175C-BF22-4126-BD38-A3CFA248553C}" type="presParOf" srcId="{CBF3098B-3185-444E-A327-C5536FB7DB33}" destId="{ED13AEFD-0D8B-4EF8-9CA3-C74567A7E688}" srcOrd="5" destOrd="0" presId="urn:microsoft.com/office/officeart/2005/8/layout/venn1"/>
    <dgm:cxn modelId="{CFB6C4B3-FCDD-4C85-9ADF-711CDD877C84}" type="presParOf" srcId="{CBF3098B-3185-444E-A327-C5536FB7DB33}" destId="{3ED0FB2C-22FF-43F2-95B4-770D2624D09E}" srcOrd="6" destOrd="0" presId="urn:microsoft.com/office/officeart/2005/8/layout/venn1"/>
    <dgm:cxn modelId="{AD6A8543-F417-4D75-BD9B-1FF30A871279}" type="presParOf" srcId="{CBF3098B-3185-444E-A327-C5536FB7DB33}" destId="{CC4AC36F-7D1B-45F9-BEF1-A498FE3C1D6B}" srcOrd="7" destOrd="0" presId="urn:microsoft.com/office/officeart/2005/8/layout/venn1"/>
    <dgm:cxn modelId="{88D5EB86-33EC-4B5A-8361-4956208CABBE}" type="presParOf" srcId="{CBF3098B-3185-444E-A327-C5536FB7DB33}" destId="{DF665765-41B0-4784-BD48-85B6E9289737}" srcOrd="8" destOrd="0" presId="urn:microsoft.com/office/officeart/2005/8/layout/venn1"/>
    <dgm:cxn modelId="{96C385E1-13E9-41E5-AC7A-F77721DB6493}" type="presParOf" srcId="{CBF3098B-3185-444E-A327-C5536FB7DB33}" destId="{5E7C97D8-34E0-4313-B311-C4BA6A914B26}" srcOrd="9" destOrd="0" presId="urn:microsoft.com/office/officeart/2005/8/layout/venn1"/>
    <dgm:cxn modelId="{C6F7886B-736B-4CE4-A9CA-BDFE019BE2BF}" type="presParOf" srcId="{CBF3098B-3185-444E-A327-C5536FB7DB33}" destId="{A1D385D7-E7A4-4919-8A0E-FBDA5CA73233}" srcOrd="10" destOrd="0" presId="urn:microsoft.com/office/officeart/2005/8/layout/venn1"/>
    <dgm:cxn modelId="{7FC900F0-5128-41F1-B6CB-BDDC3DF0CEC9}" type="presParOf" srcId="{CBF3098B-3185-444E-A327-C5536FB7DB33}" destId="{2B55EAD5-8D56-469B-9332-6888E14835AF}" srcOrd="11" destOrd="0" presId="urn:microsoft.com/office/officeart/2005/8/layout/venn1"/>
    <dgm:cxn modelId="{685829A1-3146-48B4-88F4-8625EE37B7DB}" type="presParOf" srcId="{CBF3098B-3185-444E-A327-C5536FB7DB33}" destId="{25D24994-E670-4A12-8B77-933224564D2F}" srcOrd="12" destOrd="0" presId="urn:microsoft.com/office/officeart/2005/8/layout/venn1"/>
    <dgm:cxn modelId="{2E8422CE-A6D1-4F2F-8BA9-84667F2F26CA}" type="presParOf" srcId="{CBF3098B-3185-444E-A327-C5536FB7DB33}" destId="{A865AFCC-1F78-43EC-BA1C-4DE6DBE5015E}"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AA83A4-6B57-4B20-B483-7490B05194FD}" type="doc">
      <dgm:prSet loTypeId="urn:microsoft.com/office/officeart/2005/8/layout/matrix1" loCatId="matrix" qsTypeId="urn:microsoft.com/office/officeart/2005/8/quickstyle/simple1#5" qsCatId="simple" csTypeId="urn:microsoft.com/office/officeart/2005/8/colors/accent0_2#2" csCatId="mainScheme" phldr="1"/>
      <dgm:spPr/>
      <dgm:t>
        <a:bodyPr/>
        <a:lstStyle/>
        <a:p>
          <a:endParaRPr lang="en-GB"/>
        </a:p>
      </dgm:t>
    </dgm:pt>
    <dgm:pt modelId="{F1206F5F-C581-4C51-81C5-D004807DA3B3}">
      <dgm:prSet phldrT="[Text]" phldr="0"/>
      <dgm:spPr/>
      <dgm:t>
        <a:bodyPr/>
        <a:lstStyle/>
        <a:p>
          <a:r>
            <a:rPr lang="en-GB" b="1" dirty="0"/>
            <a:t>Enhanced Credential</a:t>
          </a:r>
        </a:p>
      </dgm:t>
    </dgm:pt>
    <dgm:pt modelId="{2B2B3143-BAF2-4776-AD17-4A20919D1C3F}" type="parTrans" cxnId="{68FDCF00-FD49-44B6-8E3C-A4203EF144FD}">
      <dgm:prSet/>
      <dgm:spPr/>
      <dgm:t>
        <a:bodyPr/>
        <a:lstStyle/>
        <a:p>
          <a:endParaRPr lang="en-GB"/>
        </a:p>
      </dgm:t>
    </dgm:pt>
    <dgm:pt modelId="{2124E1C8-4D2A-4806-9EDD-7F8F72053C45}" type="sibTrans" cxnId="{68FDCF00-FD49-44B6-8E3C-A4203EF144FD}">
      <dgm:prSet/>
      <dgm:spPr/>
      <dgm:t>
        <a:bodyPr/>
        <a:lstStyle/>
        <a:p>
          <a:endParaRPr lang="en-GB"/>
        </a:p>
      </dgm:t>
    </dgm:pt>
    <dgm:pt modelId="{F81AD32A-23CC-4FB5-8417-AA97934F0AC3}">
      <dgm:prSet phldrT="[Text]" phldr="0"/>
      <dgm:spPr>
        <a:ln w="38100"/>
      </dgm:spPr>
      <dgm:t>
        <a:bodyPr/>
        <a:lstStyle/>
        <a:p>
          <a:endParaRPr lang="en-GB" b="1" dirty="0"/>
        </a:p>
        <a:p>
          <a:r>
            <a:rPr lang="en-GB" b="1" dirty="0"/>
            <a:t>Curriculum</a:t>
          </a:r>
        </a:p>
      </dgm:t>
    </dgm:pt>
    <dgm:pt modelId="{C17EC390-0145-4B61-8B25-0D769FC09B64}" type="parTrans" cxnId="{F2BF60B6-EDEF-497F-A500-2852EE13FFAA}">
      <dgm:prSet/>
      <dgm:spPr/>
      <dgm:t>
        <a:bodyPr/>
        <a:lstStyle/>
        <a:p>
          <a:endParaRPr lang="en-GB"/>
        </a:p>
      </dgm:t>
    </dgm:pt>
    <dgm:pt modelId="{980F7E05-D45F-4BA8-B6BE-B47943B57A6A}" type="sibTrans" cxnId="{F2BF60B6-EDEF-497F-A500-2852EE13FFAA}">
      <dgm:prSet/>
      <dgm:spPr/>
      <dgm:t>
        <a:bodyPr/>
        <a:lstStyle/>
        <a:p>
          <a:endParaRPr lang="en-GB"/>
        </a:p>
      </dgm:t>
    </dgm:pt>
    <dgm:pt modelId="{44C072F1-F81B-42E5-BEE3-3E9FC4721E1E}">
      <dgm:prSet phldrT="[Text]" phldr="0"/>
      <dgm:spPr>
        <a:solidFill>
          <a:srgbClr val="002060"/>
        </a:solidFill>
        <a:ln w="38100"/>
      </dgm:spPr>
      <dgm:t>
        <a:bodyPr/>
        <a:lstStyle/>
        <a:p>
          <a:endParaRPr lang="en-GB" dirty="0"/>
        </a:p>
        <a:p>
          <a:r>
            <a:rPr lang="en-GB" b="1" dirty="0">
              <a:solidFill>
                <a:schemeClr val="bg1"/>
              </a:solidFill>
            </a:rPr>
            <a:t>Portfolio</a:t>
          </a:r>
          <a:r>
            <a:rPr lang="en-GB" dirty="0">
              <a:solidFill>
                <a:schemeClr val="bg1"/>
              </a:solidFill>
            </a:rPr>
            <a:t> </a:t>
          </a:r>
        </a:p>
      </dgm:t>
    </dgm:pt>
    <dgm:pt modelId="{134F9A81-90C0-4AD9-9570-EBF9B855A977}" type="parTrans" cxnId="{D79B20F0-B297-4DC1-91A6-4656138D2205}">
      <dgm:prSet/>
      <dgm:spPr/>
      <dgm:t>
        <a:bodyPr/>
        <a:lstStyle/>
        <a:p>
          <a:endParaRPr lang="en-GB"/>
        </a:p>
      </dgm:t>
    </dgm:pt>
    <dgm:pt modelId="{536D39EF-7B0C-4501-898B-D07A76A07D31}" type="sibTrans" cxnId="{D79B20F0-B297-4DC1-91A6-4656138D2205}">
      <dgm:prSet/>
      <dgm:spPr/>
      <dgm:t>
        <a:bodyPr/>
        <a:lstStyle/>
        <a:p>
          <a:endParaRPr lang="en-GB"/>
        </a:p>
      </dgm:t>
    </dgm:pt>
    <dgm:pt modelId="{F0E50533-99CC-476A-B980-CFBD5B2424A8}">
      <dgm:prSet phldrT="[Text]" phldr="0"/>
      <dgm:spPr>
        <a:solidFill>
          <a:srgbClr val="002060"/>
        </a:solidFill>
        <a:ln w="38100"/>
      </dgm:spPr>
      <dgm:t>
        <a:bodyPr/>
        <a:lstStyle/>
        <a:p>
          <a:r>
            <a:rPr lang="en-GB" b="1" dirty="0">
              <a:solidFill>
                <a:schemeClr val="bg1"/>
              </a:solidFill>
            </a:rPr>
            <a:t>Learning resources </a:t>
          </a:r>
        </a:p>
      </dgm:t>
    </dgm:pt>
    <dgm:pt modelId="{A16316B2-A7E9-4772-B1D9-811AFEEF0755}" type="parTrans" cxnId="{E059619F-FAEB-4736-BEC4-7A080200938D}">
      <dgm:prSet/>
      <dgm:spPr/>
      <dgm:t>
        <a:bodyPr/>
        <a:lstStyle/>
        <a:p>
          <a:endParaRPr lang="en-GB"/>
        </a:p>
      </dgm:t>
    </dgm:pt>
    <dgm:pt modelId="{88BAA833-00CB-4B9B-8996-913138631185}" type="sibTrans" cxnId="{E059619F-FAEB-4736-BEC4-7A080200938D}">
      <dgm:prSet/>
      <dgm:spPr/>
      <dgm:t>
        <a:bodyPr/>
        <a:lstStyle/>
        <a:p>
          <a:endParaRPr lang="en-GB"/>
        </a:p>
      </dgm:t>
    </dgm:pt>
    <dgm:pt modelId="{3C3799A0-9D9E-44A9-B563-78CAE7AAF489}">
      <dgm:prSet phldrT="[Text]" phldr="0"/>
      <dgm:spPr>
        <a:ln w="38100"/>
      </dgm:spPr>
      <dgm:t>
        <a:bodyPr/>
        <a:lstStyle/>
        <a:p>
          <a:r>
            <a:rPr lang="en-GB" b="1" dirty="0"/>
            <a:t>Supervision</a:t>
          </a:r>
          <a:r>
            <a:rPr lang="en-GB" dirty="0"/>
            <a:t> </a:t>
          </a:r>
        </a:p>
      </dgm:t>
    </dgm:pt>
    <dgm:pt modelId="{7876D6B4-77CF-46AD-8AE4-94D7CE5C26AE}" type="parTrans" cxnId="{E31507ED-248D-4248-B0FC-7C4A6B05DF81}">
      <dgm:prSet/>
      <dgm:spPr/>
      <dgm:t>
        <a:bodyPr/>
        <a:lstStyle/>
        <a:p>
          <a:endParaRPr lang="en-GB"/>
        </a:p>
      </dgm:t>
    </dgm:pt>
    <dgm:pt modelId="{EE7A3E22-F0F3-4337-9536-1B68E917768A}" type="sibTrans" cxnId="{E31507ED-248D-4248-B0FC-7C4A6B05DF81}">
      <dgm:prSet/>
      <dgm:spPr/>
      <dgm:t>
        <a:bodyPr/>
        <a:lstStyle/>
        <a:p>
          <a:endParaRPr lang="en-GB"/>
        </a:p>
      </dgm:t>
    </dgm:pt>
    <dgm:pt modelId="{8222AD62-F7F5-43FA-B46E-C2D17CEFFF75}" type="pres">
      <dgm:prSet presAssocID="{72AA83A4-6B57-4B20-B483-7490B05194FD}" presName="diagram" presStyleCnt="0">
        <dgm:presLayoutVars>
          <dgm:chMax val="1"/>
          <dgm:dir/>
          <dgm:animLvl val="ctr"/>
          <dgm:resizeHandles val="exact"/>
        </dgm:presLayoutVars>
      </dgm:prSet>
      <dgm:spPr/>
    </dgm:pt>
    <dgm:pt modelId="{6A41DDC5-2286-40EA-BD68-703C65F7B1D5}" type="pres">
      <dgm:prSet presAssocID="{72AA83A4-6B57-4B20-B483-7490B05194FD}" presName="matrix" presStyleCnt="0"/>
      <dgm:spPr/>
    </dgm:pt>
    <dgm:pt modelId="{1F9152F3-3B5D-4A0F-9AE5-9F74C3FBAC11}" type="pres">
      <dgm:prSet presAssocID="{72AA83A4-6B57-4B20-B483-7490B05194FD}" presName="tile1" presStyleLbl="node1" presStyleIdx="0" presStyleCnt="4" custLinFactNeighborX="-2015" custLinFactNeighborY="-5882"/>
      <dgm:spPr/>
    </dgm:pt>
    <dgm:pt modelId="{9F20FD33-722C-4D81-AFB6-2C4B2EE8FE30}" type="pres">
      <dgm:prSet presAssocID="{72AA83A4-6B57-4B20-B483-7490B05194FD}" presName="tile1text" presStyleLbl="node1" presStyleIdx="0" presStyleCnt="4">
        <dgm:presLayoutVars>
          <dgm:chMax val="0"/>
          <dgm:chPref val="0"/>
          <dgm:bulletEnabled val="1"/>
        </dgm:presLayoutVars>
      </dgm:prSet>
      <dgm:spPr/>
    </dgm:pt>
    <dgm:pt modelId="{80E84439-26BE-4408-962D-2A09BB87845D}" type="pres">
      <dgm:prSet presAssocID="{72AA83A4-6B57-4B20-B483-7490B05194FD}" presName="tile2" presStyleLbl="node1" presStyleIdx="1" presStyleCnt="4"/>
      <dgm:spPr/>
    </dgm:pt>
    <dgm:pt modelId="{5A3AC60A-4603-4ABB-9EFE-BD3F21801D26}" type="pres">
      <dgm:prSet presAssocID="{72AA83A4-6B57-4B20-B483-7490B05194FD}" presName="tile2text" presStyleLbl="node1" presStyleIdx="1" presStyleCnt="4">
        <dgm:presLayoutVars>
          <dgm:chMax val="0"/>
          <dgm:chPref val="0"/>
          <dgm:bulletEnabled val="1"/>
        </dgm:presLayoutVars>
      </dgm:prSet>
      <dgm:spPr/>
    </dgm:pt>
    <dgm:pt modelId="{1D7F466C-9C16-439E-98E5-50969757155A}" type="pres">
      <dgm:prSet presAssocID="{72AA83A4-6B57-4B20-B483-7490B05194FD}" presName="tile3" presStyleLbl="node1" presStyleIdx="2" presStyleCnt="4"/>
      <dgm:spPr/>
    </dgm:pt>
    <dgm:pt modelId="{F76B4363-30B8-446B-B073-F32A18946050}" type="pres">
      <dgm:prSet presAssocID="{72AA83A4-6B57-4B20-B483-7490B05194FD}" presName="tile3text" presStyleLbl="node1" presStyleIdx="2" presStyleCnt="4">
        <dgm:presLayoutVars>
          <dgm:chMax val="0"/>
          <dgm:chPref val="0"/>
          <dgm:bulletEnabled val="1"/>
        </dgm:presLayoutVars>
      </dgm:prSet>
      <dgm:spPr/>
    </dgm:pt>
    <dgm:pt modelId="{29F85DA8-3BB5-4D0D-B565-30CA1264AC4F}" type="pres">
      <dgm:prSet presAssocID="{72AA83A4-6B57-4B20-B483-7490B05194FD}" presName="tile4" presStyleLbl="node1" presStyleIdx="3" presStyleCnt="4" custLinFactNeighborX="0" custLinFactNeighborY="0"/>
      <dgm:spPr/>
    </dgm:pt>
    <dgm:pt modelId="{B9F72DC3-C79D-4EBC-BD84-4C90C6D9DFDF}" type="pres">
      <dgm:prSet presAssocID="{72AA83A4-6B57-4B20-B483-7490B05194FD}" presName="tile4text" presStyleLbl="node1" presStyleIdx="3" presStyleCnt="4">
        <dgm:presLayoutVars>
          <dgm:chMax val="0"/>
          <dgm:chPref val="0"/>
          <dgm:bulletEnabled val="1"/>
        </dgm:presLayoutVars>
      </dgm:prSet>
      <dgm:spPr/>
    </dgm:pt>
    <dgm:pt modelId="{4948205B-73BD-4BC9-AC56-FB4F3DAB3342}" type="pres">
      <dgm:prSet presAssocID="{72AA83A4-6B57-4B20-B483-7490B05194FD}" presName="centerTile" presStyleLbl="fgShp" presStyleIdx="0" presStyleCnt="1">
        <dgm:presLayoutVars>
          <dgm:chMax val="0"/>
          <dgm:chPref val="0"/>
        </dgm:presLayoutVars>
      </dgm:prSet>
      <dgm:spPr/>
    </dgm:pt>
  </dgm:ptLst>
  <dgm:cxnLst>
    <dgm:cxn modelId="{68FDCF00-FD49-44B6-8E3C-A4203EF144FD}" srcId="{72AA83A4-6B57-4B20-B483-7490B05194FD}" destId="{F1206F5F-C581-4C51-81C5-D004807DA3B3}" srcOrd="0" destOrd="0" parTransId="{2B2B3143-BAF2-4776-AD17-4A20919D1C3F}" sibTransId="{2124E1C8-4D2A-4806-9EDD-7F8F72053C45}"/>
    <dgm:cxn modelId="{E3D9E306-1050-4457-836A-A057971493F5}" type="presOf" srcId="{44C072F1-F81B-42E5-BEE3-3E9FC4721E1E}" destId="{80E84439-26BE-4408-962D-2A09BB87845D}" srcOrd="0" destOrd="0" presId="urn:microsoft.com/office/officeart/2005/8/layout/matrix1"/>
    <dgm:cxn modelId="{3F700307-2329-459F-BC87-FF808270BE9E}" type="presOf" srcId="{44C072F1-F81B-42E5-BEE3-3E9FC4721E1E}" destId="{5A3AC60A-4603-4ABB-9EFE-BD3F21801D26}" srcOrd="1" destOrd="0" presId="urn:microsoft.com/office/officeart/2005/8/layout/matrix1"/>
    <dgm:cxn modelId="{64F0802A-6C01-4497-89C8-4B3D0C544BEA}" type="presOf" srcId="{F0E50533-99CC-476A-B980-CFBD5B2424A8}" destId="{1D7F466C-9C16-439E-98E5-50969757155A}" srcOrd="0" destOrd="0" presId="urn:microsoft.com/office/officeart/2005/8/layout/matrix1"/>
    <dgm:cxn modelId="{E059619F-FAEB-4736-BEC4-7A080200938D}" srcId="{F1206F5F-C581-4C51-81C5-D004807DA3B3}" destId="{F0E50533-99CC-476A-B980-CFBD5B2424A8}" srcOrd="2" destOrd="0" parTransId="{A16316B2-A7E9-4772-B1D9-811AFEEF0755}" sibTransId="{88BAA833-00CB-4B9B-8996-913138631185}"/>
    <dgm:cxn modelId="{27B148A5-DA6F-450B-9B8D-02A9AD79918A}" type="presOf" srcId="{3C3799A0-9D9E-44A9-B563-78CAE7AAF489}" destId="{29F85DA8-3BB5-4D0D-B565-30CA1264AC4F}" srcOrd="0" destOrd="0" presId="urn:microsoft.com/office/officeart/2005/8/layout/matrix1"/>
    <dgm:cxn modelId="{84739EB2-8D7D-49AA-8124-8E3FE13A51A5}" type="presOf" srcId="{F1206F5F-C581-4C51-81C5-D004807DA3B3}" destId="{4948205B-73BD-4BC9-AC56-FB4F3DAB3342}" srcOrd="0" destOrd="0" presId="urn:microsoft.com/office/officeart/2005/8/layout/matrix1"/>
    <dgm:cxn modelId="{F2BF60B6-EDEF-497F-A500-2852EE13FFAA}" srcId="{F1206F5F-C581-4C51-81C5-D004807DA3B3}" destId="{F81AD32A-23CC-4FB5-8417-AA97934F0AC3}" srcOrd="0" destOrd="0" parTransId="{C17EC390-0145-4B61-8B25-0D769FC09B64}" sibTransId="{980F7E05-D45F-4BA8-B6BE-B47943B57A6A}"/>
    <dgm:cxn modelId="{C4FC6AC0-0BC2-4522-A0D3-5516BF9EB07A}" type="presOf" srcId="{3C3799A0-9D9E-44A9-B563-78CAE7AAF489}" destId="{B9F72DC3-C79D-4EBC-BD84-4C90C6D9DFDF}" srcOrd="1" destOrd="0" presId="urn:microsoft.com/office/officeart/2005/8/layout/matrix1"/>
    <dgm:cxn modelId="{DBE790CE-5B0A-46F5-9FBE-DD230F6271E0}" type="presOf" srcId="{72AA83A4-6B57-4B20-B483-7490B05194FD}" destId="{8222AD62-F7F5-43FA-B46E-C2D17CEFFF75}" srcOrd="0" destOrd="0" presId="urn:microsoft.com/office/officeart/2005/8/layout/matrix1"/>
    <dgm:cxn modelId="{BA92A6D5-329F-40AE-9ECB-DA575A084BEA}" type="presOf" srcId="{F81AD32A-23CC-4FB5-8417-AA97934F0AC3}" destId="{1F9152F3-3B5D-4A0F-9AE5-9F74C3FBAC11}" srcOrd="0" destOrd="0" presId="urn:microsoft.com/office/officeart/2005/8/layout/matrix1"/>
    <dgm:cxn modelId="{440260E9-162F-4F04-B265-A8FDD86C9C3A}" type="presOf" srcId="{F81AD32A-23CC-4FB5-8417-AA97934F0AC3}" destId="{9F20FD33-722C-4D81-AFB6-2C4B2EE8FE30}" srcOrd="1" destOrd="0" presId="urn:microsoft.com/office/officeart/2005/8/layout/matrix1"/>
    <dgm:cxn modelId="{E31507ED-248D-4248-B0FC-7C4A6B05DF81}" srcId="{F1206F5F-C581-4C51-81C5-D004807DA3B3}" destId="{3C3799A0-9D9E-44A9-B563-78CAE7AAF489}" srcOrd="3" destOrd="0" parTransId="{7876D6B4-77CF-46AD-8AE4-94D7CE5C26AE}" sibTransId="{EE7A3E22-F0F3-4337-9536-1B68E917768A}"/>
    <dgm:cxn modelId="{D79B20F0-B297-4DC1-91A6-4656138D2205}" srcId="{F1206F5F-C581-4C51-81C5-D004807DA3B3}" destId="{44C072F1-F81B-42E5-BEE3-3E9FC4721E1E}" srcOrd="1" destOrd="0" parTransId="{134F9A81-90C0-4AD9-9570-EBF9B855A977}" sibTransId="{536D39EF-7B0C-4501-898B-D07A76A07D31}"/>
    <dgm:cxn modelId="{D528EEFD-B81E-45D8-ACFD-51D7301D30A2}" type="presOf" srcId="{F0E50533-99CC-476A-B980-CFBD5B2424A8}" destId="{F76B4363-30B8-446B-B073-F32A18946050}" srcOrd="1" destOrd="0" presId="urn:microsoft.com/office/officeart/2005/8/layout/matrix1"/>
    <dgm:cxn modelId="{B8C30E20-AAF5-41ED-8459-667C36B5FAD5}" type="presParOf" srcId="{8222AD62-F7F5-43FA-B46E-C2D17CEFFF75}" destId="{6A41DDC5-2286-40EA-BD68-703C65F7B1D5}" srcOrd="0" destOrd="0" presId="urn:microsoft.com/office/officeart/2005/8/layout/matrix1"/>
    <dgm:cxn modelId="{F16F7F0B-9E6A-403E-8F37-470F721F4131}" type="presParOf" srcId="{6A41DDC5-2286-40EA-BD68-703C65F7B1D5}" destId="{1F9152F3-3B5D-4A0F-9AE5-9F74C3FBAC11}" srcOrd="0" destOrd="0" presId="urn:microsoft.com/office/officeart/2005/8/layout/matrix1"/>
    <dgm:cxn modelId="{B02CC68C-D435-41CF-8733-8EB08B07E40D}" type="presParOf" srcId="{6A41DDC5-2286-40EA-BD68-703C65F7B1D5}" destId="{9F20FD33-722C-4D81-AFB6-2C4B2EE8FE30}" srcOrd="1" destOrd="0" presId="urn:microsoft.com/office/officeart/2005/8/layout/matrix1"/>
    <dgm:cxn modelId="{F288C6FB-8F19-4657-B2E3-53DF1579FE27}" type="presParOf" srcId="{6A41DDC5-2286-40EA-BD68-703C65F7B1D5}" destId="{80E84439-26BE-4408-962D-2A09BB87845D}" srcOrd="2" destOrd="0" presId="urn:microsoft.com/office/officeart/2005/8/layout/matrix1"/>
    <dgm:cxn modelId="{07A1FB22-64D0-49C2-B258-2EC57D59B11C}" type="presParOf" srcId="{6A41DDC5-2286-40EA-BD68-703C65F7B1D5}" destId="{5A3AC60A-4603-4ABB-9EFE-BD3F21801D26}" srcOrd="3" destOrd="0" presId="urn:microsoft.com/office/officeart/2005/8/layout/matrix1"/>
    <dgm:cxn modelId="{ADFEB84D-D621-4906-9137-F86A560DD5C0}" type="presParOf" srcId="{6A41DDC5-2286-40EA-BD68-703C65F7B1D5}" destId="{1D7F466C-9C16-439E-98E5-50969757155A}" srcOrd="4" destOrd="0" presId="urn:microsoft.com/office/officeart/2005/8/layout/matrix1"/>
    <dgm:cxn modelId="{50FCFF3C-1D70-48CC-B659-210C0A1607E9}" type="presParOf" srcId="{6A41DDC5-2286-40EA-BD68-703C65F7B1D5}" destId="{F76B4363-30B8-446B-B073-F32A18946050}" srcOrd="5" destOrd="0" presId="urn:microsoft.com/office/officeart/2005/8/layout/matrix1"/>
    <dgm:cxn modelId="{6429087D-8D2B-46A8-805B-9D0C9FBAA890}" type="presParOf" srcId="{6A41DDC5-2286-40EA-BD68-703C65F7B1D5}" destId="{29F85DA8-3BB5-4D0D-B565-30CA1264AC4F}" srcOrd="6" destOrd="0" presId="urn:microsoft.com/office/officeart/2005/8/layout/matrix1"/>
    <dgm:cxn modelId="{59F29245-479E-4ABE-B368-E8E21B477B38}" type="presParOf" srcId="{6A41DDC5-2286-40EA-BD68-703C65F7B1D5}" destId="{B9F72DC3-C79D-4EBC-BD84-4C90C6D9DFDF}" srcOrd="7" destOrd="0" presId="urn:microsoft.com/office/officeart/2005/8/layout/matrix1"/>
    <dgm:cxn modelId="{AEE193EE-C27B-4372-BF1A-D9BB4F8104D3}" type="presParOf" srcId="{8222AD62-F7F5-43FA-B46E-C2D17CEFFF75}" destId="{4948205B-73BD-4BC9-AC56-FB4F3DAB3342}"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B60D34-F488-4CAF-84D3-38039B494A99}" type="doc">
      <dgm:prSet loTypeId="urn:microsoft.com/office/officeart/2005/8/layout/venn2" loCatId="relationship" qsTypeId="urn:microsoft.com/office/officeart/2005/8/quickstyle/simple1#6" qsCatId="simple" csTypeId="urn:microsoft.com/office/officeart/2005/8/colors/accent1_3#2" csCatId="accent1" phldr="1"/>
      <dgm:spPr/>
      <dgm:t>
        <a:bodyPr/>
        <a:lstStyle/>
        <a:p>
          <a:endParaRPr lang="en-GB"/>
        </a:p>
      </dgm:t>
    </dgm:pt>
    <dgm:pt modelId="{2F963693-6E2F-47B5-B2A4-4B5B41B4643D}">
      <dgm:prSet phldrT="[Text]" phldr="0">
        <dgm:style>
          <a:lnRef idx="3">
            <a:schemeClr val="lt1"/>
          </a:lnRef>
          <a:fillRef idx="1">
            <a:schemeClr val="accent1"/>
          </a:fillRef>
          <a:effectRef idx="1">
            <a:schemeClr val="accent1"/>
          </a:effectRef>
          <a:fontRef idx="minor">
            <a:schemeClr val="lt1"/>
          </a:fontRef>
        </dgm:style>
      </dgm:prSet>
      <dgm:spPr/>
      <dgm:t>
        <a:bodyPr/>
        <a:lstStyle/>
        <a:p>
          <a:r>
            <a:rPr lang="en-GB" dirty="0">
              <a:solidFill>
                <a:schemeClr val="bg1"/>
              </a:solidFill>
            </a:rPr>
            <a:t>Cover</a:t>
          </a:r>
        </a:p>
      </dgm:t>
    </dgm:pt>
    <dgm:pt modelId="{ABE653C6-E95E-4031-8727-E90F73D48ACE}" type="parTrans" cxnId="{9CD73AA5-E69A-4C7C-A915-3B80B54EA8A6}">
      <dgm:prSet/>
      <dgm:spPr/>
      <dgm:t>
        <a:bodyPr/>
        <a:lstStyle/>
        <a:p>
          <a:endParaRPr lang="en-GB"/>
        </a:p>
      </dgm:t>
    </dgm:pt>
    <dgm:pt modelId="{F8536806-038A-4793-A9E3-66364A212B13}" type="sibTrans" cxnId="{9CD73AA5-E69A-4C7C-A915-3B80B54EA8A6}">
      <dgm:prSet/>
      <dgm:spPr/>
      <dgm:t>
        <a:bodyPr/>
        <a:lstStyle/>
        <a:p>
          <a:endParaRPr lang="en-GB"/>
        </a:p>
      </dgm:t>
    </dgm:pt>
    <dgm:pt modelId="{2A343312-E627-4C37-8B3C-2E9E23134601}">
      <dgm:prSet phldrT="[Text]" phldr="0"/>
      <dgm:spPr/>
      <dgm:t>
        <a:bodyPr/>
        <a:lstStyle/>
        <a:p>
          <a:r>
            <a:rPr lang="en-GB" dirty="0"/>
            <a:t>Careers</a:t>
          </a:r>
        </a:p>
      </dgm:t>
    </dgm:pt>
    <dgm:pt modelId="{6B2CCD64-923D-4B77-AE25-A503A8B374C8}" type="parTrans" cxnId="{D3FDCC79-3B36-4010-B2D8-E422E773C0B9}">
      <dgm:prSet/>
      <dgm:spPr/>
      <dgm:t>
        <a:bodyPr/>
        <a:lstStyle/>
        <a:p>
          <a:endParaRPr lang="en-GB"/>
        </a:p>
      </dgm:t>
    </dgm:pt>
    <dgm:pt modelId="{496B6122-A78D-4D71-8A37-D8DBF843EE95}" type="sibTrans" cxnId="{D3FDCC79-3B36-4010-B2D8-E422E773C0B9}">
      <dgm:prSet/>
      <dgm:spPr/>
      <dgm:t>
        <a:bodyPr/>
        <a:lstStyle/>
        <a:p>
          <a:endParaRPr lang="en-GB"/>
        </a:p>
      </dgm:t>
    </dgm:pt>
    <dgm:pt modelId="{7A94729D-84AC-413B-8DB4-B268853D1B7F}">
      <dgm:prSet phldrT="[Text]" phldr="0"/>
      <dgm:spPr/>
      <dgm:t>
        <a:bodyPr/>
        <a:lstStyle/>
        <a:p>
          <a:r>
            <a:rPr lang="en-GB" dirty="0"/>
            <a:t>Capability</a:t>
          </a:r>
        </a:p>
      </dgm:t>
    </dgm:pt>
    <dgm:pt modelId="{3DD4B078-FA87-4021-820C-64A3C5324FC9}" type="parTrans" cxnId="{83408677-48FD-4A24-AD2E-52DC64AC00CD}">
      <dgm:prSet/>
      <dgm:spPr/>
      <dgm:t>
        <a:bodyPr/>
        <a:lstStyle/>
        <a:p>
          <a:endParaRPr lang="en-GB"/>
        </a:p>
      </dgm:t>
    </dgm:pt>
    <dgm:pt modelId="{8CDA2065-3A1E-45B4-8365-17E40D748E5A}" type="sibTrans" cxnId="{83408677-48FD-4A24-AD2E-52DC64AC00CD}">
      <dgm:prSet/>
      <dgm:spPr/>
      <dgm:t>
        <a:bodyPr/>
        <a:lstStyle/>
        <a:p>
          <a:endParaRPr lang="en-GB"/>
        </a:p>
      </dgm:t>
    </dgm:pt>
    <dgm:pt modelId="{904894EA-D808-4672-ACBF-DF943C35D8D7}">
      <dgm:prSet phldrT="[Text]" phldr="0"/>
      <dgm:spPr/>
      <dgm:t>
        <a:bodyPr/>
        <a:lstStyle/>
        <a:p>
          <a:r>
            <a:rPr lang="en-GB" dirty="0"/>
            <a:t>Confidence </a:t>
          </a:r>
        </a:p>
      </dgm:t>
    </dgm:pt>
    <dgm:pt modelId="{EEAB0796-8FE3-4DA3-AB18-2C3025C61DD8}" type="parTrans" cxnId="{E5718E30-F6FC-4128-A6A0-1D4974E8930E}">
      <dgm:prSet/>
      <dgm:spPr/>
      <dgm:t>
        <a:bodyPr/>
        <a:lstStyle/>
        <a:p>
          <a:endParaRPr lang="en-GB"/>
        </a:p>
      </dgm:t>
    </dgm:pt>
    <dgm:pt modelId="{12218502-433D-4D66-B3D4-1DF3ADFE4374}" type="sibTrans" cxnId="{E5718E30-F6FC-4128-A6A0-1D4974E8930E}">
      <dgm:prSet/>
      <dgm:spPr/>
      <dgm:t>
        <a:bodyPr/>
        <a:lstStyle/>
        <a:p>
          <a:endParaRPr lang="en-GB"/>
        </a:p>
      </dgm:t>
    </dgm:pt>
    <dgm:pt modelId="{E7692CB0-5602-43D4-ABA7-DE03B6F23C52}" type="pres">
      <dgm:prSet presAssocID="{D9B60D34-F488-4CAF-84D3-38039B494A99}" presName="Name0" presStyleCnt="0">
        <dgm:presLayoutVars>
          <dgm:chMax val="7"/>
          <dgm:resizeHandles val="exact"/>
        </dgm:presLayoutVars>
      </dgm:prSet>
      <dgm:spPr/>
    </dgm:pt>
    <dgm:pt modelId="{4E8C5058-8DFC-4939-BA89-DCF21656F768}" type="pres">
      <dgm:prSet presAssocID="{D9B60D34-F488-4CAF-84D3-38039B494A99}" presName="comp1" presStyleCnt="0"/>
      <dgm:spPr/>
    </dgm:pt>
    <dgm:pt modelId="{D4834549-B0FE-4AF8-B5BD-6ABFDBAE5402}" type="pres">
      <dgm:prSet presAssocID="{D9B60D34-F488-4CAF-84D3-38039B494A99}" presName="circle1" presStyleLbl="node1" presStyleIdx="0" presStyleCnt="4" custLinFactNeighborY="8267"/>
      <dgm:spPr/>
    </dgm:pt>
    <dgm:pt modelId="{06E4BFD7-7983-444F-8952-B3745C87DEC3}" type="pres">
      <dgm:prSet presAssocID="{D9B60D34-F488-4CAF-84D3-38039B494A99}" presName="c1text" presStyleLbl="node1" presStyleIdx="0" presStyleCnt="4">
        <dgm:presLayoutVars>
          <dgm:bulletEnabled val="1"/>
        </dgm:presLayoutVars>
      </dgm:prSet>
      <dgm:spPr/>
    </dgm:pt>
    <dgm:pt modelId="{FF13EF7A-F641-4EB2-9BED-4987642139C7}" type="pres">
      <dgm:prSet presAssocID="{D9B60D34-F488-4CAF-84D3-38039B494A99}" presName="comp2" presStyleCnt="0"/>
      <dgm:spPr/>
    </dgm:pt>
    <dgm:pt modelId="{458C9B6E-70C4-4617-A4A2-EC441C5DE56E}" type="pres">
      <dgm:prSet presAssocID="{D9B60D34-F488-4CAF-84D3-38039B494A99}" presName="circle2" presStyleLbl="node1" presStyleIdx="1" presStyleCnt="4"/>
      <dgm:spPr/>
    </dgm:pt>
    <dgm:pt modelId="{9A6D770E-1332-457D-B274-4325ECA8370C}" type="pres">
      <dgm:prSet presAssocID="{D9B60D34-F488-4CAF-84D3-38039B494A99}" presName="c2text" presStyleLbl="node1" presStyleIdx="1" presStyleCnt="4">
        <dgm:presLayoutVars>
          <dgm:bulletEnabled val="1"/>
        </dgm:presLayoutVars>
      </dgm:prSet>
      <dgm:spPr/>
    </dgm:pt>
    <dgm:pt modelId="{0F49D7B2-89B2-4218-97B5-728C56B10691}" type="pres">
      <dgm:prSet presAssocID="{D9B60D34-F488-4CAF-84D3-38039B494A99}" presName="comp3" presStyleCnt="0"/>
      <dgm:spPr/>
    </dgm:pt>
    <dgm:pt modelId="{02591EE4-F19E-4638-83A2-A4880748F875}" type="pres">
      <dgm:prSet presAssocID="{D9B60D34-F488-4CAF-84D3-38039B494A99}" presName="circle3" presStyleLbl="node1" presStyleIdx="2" presStyleCnt="4"/>
      <dgm:spPr/>
    </dgm:pt>
    <dgm:pt modelId="{9E989351-2F10-4785-B75D-F42F35722927}" type="pres">
      <dgm:prSet presAssocID="{D9B60D34-F488-4CAF-84D3-38039B494A99}" presName="c3text" presStyleLbl="node1" presStyleIdx="2" presStyleCnt="4">
        <dgm:presLayoutVars>
          <dgm:bulletEnabled val="1"/>
        </dgm:presLayoutVars>
      </dgm:prSet>
      <dgm:spPr/>
    </dgm:pt>
    <dgm:pt modelId="{B95DDAE1-FCBD-4E49-9D0C-A7C97840CD5C}" type="pres">
      <dgm:prSet presAssocID="{D9B60D34-F488-4CAF-84D3-38039B494A99}" presName="comp4" presStyleCnt="0"/>
      <dgm:spPr/>
    </dgm:pt>
    <dgm:pt modelId="{513D663F-6775-4A26-8D94-62B1DDB59B99}" type="pres">
      <dgm:prSet presAssocID="{D9B60D34-F488-4CAF-84D3-38039B494A99}" presName="circle4" presStyleLbl="node1" presStyleIdx="3" presStyleCnt="4"/>
      <dgm:spPr/>
    </dgm:pt>
    <dgm:pt modelId="{3F046628-BEE1-49EC-A7D0-831BB1378A29}" type="pres">
      <dgm:prSet presAssocID="{D9B60D34-F488-4CAF-84D3-38039B494A99}" presName="c4text" presStyleLbl="node1" presStyleIdx="3" presStyleCnt="4">
        <dgm:presLayoutVars>
          <dgm:bulletEnabled val="1"/>
        </dgm:presLayoutVars>
      </dgm:prSet>
      <dgm:spPr/>
    </dgm:pt>
  </dgm:ptLst>
  <dgm:cxnLst>
    <dgm:cxn modelId="{8D447317-1913-4545-B173-F01925A94A15}" type="presOf" srcId="{904894EA-D808-4672-ACBF-DF943C35D8D7}" destId="{3F046628-BEE1-49EC-A7D0-831BB1378A29}" srcOrd="1" destOrd="0" presId="urn:microsoft.com/office/officeart/2005/8/layout/venn2"/>
    <dgm:cxn modelId="{2686D820-DA4E-4C7F-A5E3-90A3707ECB53}" type="presOf" srcId="{2A343312-E627-4C37-8B3C-2E9E23134601}" destId="{9A6D770E-1332-457D-B274-4325ECA8370C}" srcOrd="1" destOrd="0" presId="urn:microsoft.com/office/officeart/2005/8/layout/venn2"/>
    <dgm:cxn modelId="{E0CC1221-0557-4D91-8D1F-59B177D75A82}" type="presOf" srcId="{2F963693-6E2F-47B5-B2A4-4B5B41B4643D}" destId="{D4834549-B0FE-4AF8-B5BD-6ABFDBAE5402}" srcOrd="0" destOrd="0" presId="urn:microsoft.com/office/officeart/2005/8/layout/venn2"/>
    <dgm:cxn modelId="{C386B72B-EB18-447F-BBC7-57D4D1C5DC55}" type="presOf" srcId="{7A94729D-84AC-413B-8DB4-B268853D1B7F}" destId="{9E989351-2F10-4785-B75D-F42F35722927}" srcOrd="1" destOrd="0" presId="urn:microsoft.com/office/officeart/2005/8/layout/venn2"/>
    <dgm:cxn modelId="{E5718E30-F6FC-4128-A6A0-1D4974E8930E}" srcId="{D9B60D34-F488-4CAF-84D3-38039B494A99}" destId="{904894EA-D808-4672-ACBF-DF943C35D8D7}" srcOrd="3" destOrd="0" parTransId="{EEAB0796-8FE3-4DA3-AB18-2C3025C61DD8}" sibTransId="{12218502-433D-4D66-B3D4-1DF3ADFE4374}"/>
    <dgm:cxn modelId="{FCAED062-E084-416B-AC5B-167FB00E0643}" type="presOf" srcId="{2F963693-6E2F-47B5-B2A4-4B5B41B4643D}" destId="{06E4BFD7-7983-444F-8952-B3745C87DEC3}" srcOrd="1" destOrd="0" presId="urn:microsoft.com/office/officeart/2005/8/layout/venn2"/>
    <dgm:cxn modelId="{83408677-48FD-4A24-AD2E-52DC64AC00CD}" srcId="{D9B60D34-F488-4CAF-84D3-38039B494A99}" destId="{7A94729D-84AC-413B-8DB4-B268853D1B7F}" srcOrd="2" destOrd="0" parTransId="{3DD4B078-FA87-4021-820C-64A3C5324FC9}" sibTransId="{8CDA2065-3A1E-45B4-8365-17E40D748E5A}"/>
    <dgm:cxn modelId="{4734A057-91BE-4F48-AEE1-0D6575ADF8DA}" type="presOf" srcId="{D9B60D34-F488-4CAF-84D3-38039B494A99}" destId="{E7692CB0-5602-43D4-ABA7-DE03B6F23C52}" srcOrd="0" destOrd="0" presId="urn:microsoft.com/office/officeart/2005/8/layout/venn2"/>
    <dgm:cxn modelId="{D3FDCC79-3B36-4010-B2D8-E422E773C0B9}" srcId="{D9B60D34-F488-4CAF-84D3-38039B494A99}" destId="{2A343312-E627-4C37-8B3C-2E9E23134601}" srcOrd="1" destOrd="0" parTransId="{6B2CCD64-923D-4B77-AE25-A503A8B374C8}" sibTransId="{496B6122-A78D-4D71-8A37-D8DBF843EE95}"/>
    <dgm:cxn modelId="{AA3A089F-FC56-406A-8885-5566918AF729}" type="presOf" srcId="{2A343312-E627-4C37-8B3C-2E9E23134601}" destId="{458C9B6E-70C4-4617-A4A2-EC441C5DE56E}" srcOrd="0" destOrd="0" presId="urn:microsoft.com/office/officeart/2005/8/layout/venn2"/>
    <dgm:cxn modelId="{9CD73AA5-E69A-4C7C-A915-3B80B54EA8A6}" srcId="{D9B60D34-F488-4CAF-84D3-38039B494A99}" destId="{2F963693-6E2F-47B5-B2A4-4B5B41B4643D}" srcOrd="0" destOrd="0" parTransId="{ABE653C6-E95E-4031-8727-E90F73D48ACE}" sibTransId="{F8536806-038A-4793-A9E3-66364A212B13}"/>
    <dgm:cxn modelId="{80F45ECF-1925-4CDC-BD84-98F6C005FF9E}" type="presOf" srcId="{7A94729D-84AC-413B-8DB4-B268853D1B7F}" destId="{02591EE4-F19E-4638-83A2-A4880748F875}" srcOrd="0" destOrd="0" presId="urn:microsoft.com/office/officeart/2005/8/layout/venn2"/>
    <dgm:cxn modelId="{073BB2FC-3E90-4970-A9BA-4F662C531270}" type="presOf" srcId="{904894EA-D808-4672-ACBF-DF943C35D8D7}" destId="{513D663F-6775-4A26-8D94-62B1DDB59B99}" srcOrd="0" destOrd="0" presId="urn:microsoft.com/office/officeart/2005/8/layout/venn2"/>
    <dgm:cxn modelId="{710CA3EF-5900-4E40-8C7D-CF665D1ACFC6}" type="presParOf" srcId="{E7692CB0-5602-43D4-ABA7-DE03B6F23C52}" destId="{4E8C5058-8DFC-4939-BA89-DCF21656F768}" srcOrd="0" destOrd="0" presId="urn:microsoft.com/office/officeart/2005/8/layout/venn2"/>
    <dgm:cxn modelId="{D1AB94B5-D8B5-41DF-8AED-265BCAE5A938}" type="presParOf" srcId="{4E8C5058-8DFC-4939-BA89-DCF21656F768}" destId="{D4834549-B0FE-4AF8-B5BD-6ABFDBAE5402}" srcOrd="0" destOrd="0" presId="urn:microsoft.com/office/officeart/2005/8/layout/venn2"/>
    <dgm:cxn modelId="{65118726-86D3-4881-8B39-C31DC25DC27C}" type="presParOf" srcId="{4E8C5058-8DFC-4939-BA89-DCF21656F768}" destId="{06E4BFD7-7983-444F-8952-B3745C87DEC3}" srcOrd="1" destOrd="0" presId="urn:microsoft.com/office/officeart/2005/8/layout/venn2"/>
    <dgm:cxn modelId="{01CA964E-E877-4191-AB8D-4D161A33E61E}" type="presParOf" srcId="{E7692CB0-5602-43D4-ABA7-DE03B6F23C52}" destId="{FF13EF7A-F641-4EB2-9BED-4987642139C7}" srcOrd="1" destOrd="0" presId="urn:microsoft.com/office/officeart/2005/8/layout/venn2"/>
    <dgm:cxn modelId="{98E5D895-F7D2-49D3-83F4-DF59355814E7}" type="presParOf" srcId="{FF13EF7A-F641-4EB2-9BED-4987642139C7}" destId="{458C9B6E-70C4-4617-A4A2-EC441C5DE56E}" srcOrd="0" destOrd="0" presId="urn:microsoft.com/office/officeart/2005/8/layout/venn2"/>
    <dgm:cxn modelId="{3417620D-5C1F-4A32-9672-1DB31B2CA358}" type="presParOf" srcId="{FF13EF7A-F641-4EB2-9BED-4987642139C7}" destId="{9A6D770E-1332-457D-B274-4325ECA8370C}" srcOrd="1" destOrd="0" presId="urn:microsoft.com/office/officeart/2005/8/layout/venn2"/>
    <dgm:cxn modelId="{E485E0F2-D958-4C64-85C8-5B9E112E24CC}" type="presParOf" srcId="{E7692CB0-5602-43D4-ABA7-DE03B6F23C52}" destId="{0F49D7B2-89B2-4218-97B5-728C56B10691}" srcOrd="2" destOrd="0" presId="urn:microsoft.com/office/officeart/2005/8/layout/venn2"/>
    <dgm:cxn modelId="{AC6DD840-6A4E-48DC-B4FF-05D46565A7CF}" type="presParOf" srcId="{0F49D7B2-89B2-4218-97B5-728C56B10691}" destId="{02591EE4-F19E-4638-83A2-A4880748F875}" srcOrd="0" destOrd="0" presId="urn:microsoft.com/office/officeart/2005/8/layout/venn2"/>
    <dgm:cxn modelId="{BE000B6D-E43F-4CEE-9F27-4213FB5BC75F}" type="presParOf" srcId="{0F49D7B2-89B2-4218-97B5-728C56B10691}" destId="{9E989351-2F10-4785-B75D-F42F35722927}" srcOrd="1" destOrd="0" presId="urn:microsoft.com/office/officeart/2005/8/layout/venn2"/>
    <dgm:cxn modelId="{668D537F-8DBF-4EEB-A41E-ED92BC5B4CB6}" type="presParOf" srcId="{E7692CB0-5602-43D4-ABA7-DE03B6F23C52}" destId="{B95DDAE1-FCBD-4E49-9D0C-A7C97840CD5C}" srcOrd="3" destOrd="0" presId="urn:microsoft.com/office/officeart/2005/8/layout/venn2"/>
    <dgm:cxn modelId="{F0F6E3B5-5A7E-4ACA-8F1D-64D744825C8B}" type="presParOf" srcId="{B95DDAE1-FCBD-4E49-9D0C-A7C97840CD5C}" destId="{513D663F-6775-4A26-8D94-62B1DDB59B99}" srcOrd="0" destOrd="0" presId="urn:microsoft.com/office/officeart/2005/8/layout/venn2"/>
    <dgm:cxn modelId="{86F0BBB9-A881-4172-92D6-B46E76333FDA}" type="presParOf" srcId="{B95DDAE1-FCBD-4E49-9D0C-A7C97840CD5C}" destId="{3F046628-BEE1-49EC-A7D0-831BB1378A29}"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DCBDA0-0D1A-4990-89B8-92B10E1FE391}" type="doc">
      <dgm:prSet loTypeId="urn:microsoft.com/office/officeart/2005/8/layout/default" loCatId="list" qsTypeId="urn:microsoft.com/office/officeart/2005/8/quickstyle/simple1#7" qsCatId="simple" csTypeId="urn:microsoft.com/office/officeart/2005/8/colors/accent2_2#1" csCatId="accent2" phldr="1"/>
      <dgm:spPr/>
      <dgm:t>
        <a:bodyPr/>
        <a:lstStyle/>
        <a:p>
          <a:endParaRPr lang="en-GB"/>
        </a:p>
      </dgm:t>
    </dgm:pt>
    <dgm:pt modelId="{C490DC86-BBF7-422E-BDA3-824F0F337ED2}">
      <dgm:prSet phldrT="[Text]"/>
      <dgm:spPr/>
      <dgm:t>
        <a:bodyPr/>
        <a:lstStyle/>
        <a:p>
          <a:r>
            <a:rPr lang="en-GB" dirty="0"/>
            <a:t>Preparing for prescribing</a:t>
          </a:r>
        </a:p>
      </dgm:t>
    </dgm:pt>
    <dgm:pt modelId="{8CB933BD-B8E8-469D-932E-5947F5439889}" type="parTrans" cxnId="{5B581A7D-210A-48AE-A405-3A651FFFD056}">
      <dgm:prSet/>
      <dgm:spPr/>
      <dgm:t>
        <a:bodyPr/>
        <a:lstStyle/>
        <a:p>
          <a:endParaRPr lang="en-GB"/>
        </a:p>
      </dgm:t>
    </dgm:pt>
    <dgm:pt modelId="{75DCBB0B-F3B4-4EAC-B013-A97E6E524254}" type="sibTrans" cxnId="{5B581A7D-210A-48AE-A405-3A651FFFD056}">
      <dgm:prSet/>
      <dgm:spPr/>
      <dgm:t>
        <a:bodyPr/>
        <a:lstStyle/>
        <a:p>
          <a:endParaRPr lang="en-GB"/>
        </a:p>
      </dgm:t>
    </dgm:pt>
    <dgm:pt modelId="{83A9426A-88B0-4DD9-8266-46486B343724}">
      <dgm:prSet phldrT="[Text]"/>
      <dgm:spPr/>
      <dgm:t>
        <a:bodyPr/>
        <a:lstStyle/>
        <a:p>
          <a:r>
            <a:rPr lang="en-GB" dirty="0"/>
            <a:t>How to effectively work in an MDT</a:t>
          </a:r>
        </a:p>
      </dgm:t>
    </dgm:pt>
    <dgm:pt modelId="{AE741DFE-56CD-4A3B-A134-CB4D9D9DC09D}" type="parTrans" cxnId="{4EFDC6AD-CCF7-4EF8-BACD-2FAEEE9EF08F}">
      <dgm:prSet/>
      <dgm:spPr/>
      <dgm:t>
        <a:bodyPr/>
        <a:lstStyle/>
        <a:p>
          <a:endParaRPr lang="en-GB"/>
        </a:p>
      </dgm:t>
    </dgm:pt>
    <dgm:pt modelId="{A445BE90-6B82-4C72-AB58-21778DE387EF}" type="sibTrans" cxnId="{4EFDC6AD-CCF7-4EF8-BACD-2FAEEE9EF08F}">
      <dgm:prSet/>
      <dgm:spPr/>
      <dgm:t>
        <a:bodyPr/>
        <a:lstStyle/>
        <a:p>
          <a:endParaRPr lang="en-GB"/>
        </a:p>
      </dgm:t>
    </dgm:pt>
    <dgm:pt modelId="{1DB91DA5-2E8F-47B8-ABA6-9FEDA17E09D1}">
      <dgm:prSet phldrT="[Text]"/>
      <dgm:spPr/>
      <dgm:t>
        <a:bodyPr/>
        <a:lstStyle/>
        <a:p>
          <a:r>
            <a:rPr lang="en-GB" dirty="0"/>
            <a:t>People management</a:t>
          </a:r>
        </a:p>
      </dgm:t>
    </dgm:pt>
    <dgm:pt modelId="{27D27F0D-E7E7-407C-95C5-D7CBAF66426B}" type="parTrans" cxnId="{29BDCBC8-4F46-4F24-B63D-48842B41FFDA}">
      <dgm:prSet/>
      <dgm:spPr/>
      <dgm:t>
        <a:bodyPr/>
        <a:lstStyle/>
        <a:p>
          <a:endParaRPr lang="en-GB"/>
        </a:p>
      </dgm:t>
    </dgm:pt>
    <dgm:pt modelId="{B8E29839-F52F-4A9C-9C8E-F129381604C8}" type="sibTrans" cxnId="{29BDCBC8-4F46-4F24-B63D-48842B41FFDA}">
      <dgm:prSet/>
      <dgm:spPr/>
      <dgm:t>
        <a:bodyPr/>
        <a:lstStyle/>
        <a:p>
          <a:endParaRPr lang="en-GB"/>
        </a:p>
      </dgm:t>
    </dgm:pt>
    <dgm:pt modelId="{70C703A4-5DD3-4632-9D5B-C1E2858D6FCF}">
      <dgm:prSet phldrT="[Text]"/>
      <dgm:spPr/>
      <dgm:t>
        <a:bodyPr/>
        <a:lstStyle/>
        <a:p>
          <a:r>
            <a:rPr lang="en-GB" dirty="0"/>
            <a:t>Revalidation – Repurpose existing content </a:t>
          </a:r>
        </a:p>
      </dgm:t>
    </dgm:pt>
    <dgm:pt modelId="{4DBBD386-CD8C-4E6F-8CFB-F47ECCFD5F24}" type="parTrans" cxnId="{43D5F814-F9F6-40F6-B954-52AD453A78C2}">
      <dgm:prSet/>
      <dgm:spPr/>
      <dgm:t>
        <a:bodyPr/>
        <a:lstStyle/>
        <a:p>
          <a:endParaRPr lang="en-GB"/>
        </a:p>
      </dgm:t>
    </dgm:pt>
    <dgm:pt modelId="{EF862642-7C37-456C-875E-F3E46AEE7F4D}" type="sibTrans" cxnId="{43D5F814-F9F6-40F6-B954-52AD453A78C2}">
      <dgm:prSet/>
      <dgm:spPr/>
      <dgm:t>
        <a:bodyPr/>
        <a:lstStyle/>
        <a:p>
          <a:endParaRPr lang="en-GB"/>
        </a:p>
      </dgm:t>
    </dgm:pt>
    <dgm:pt modelId="{6F1F17BA-61A3-4FF9-8A2C-8A578F1D243C}">
      <dgm:prSet phldrT="[Text]"/>
      <dgm:spPr/>
      <dgm:t>
        <a:bodyPr/>
        <a:lstStyle/>
        <a:p>
          <a:r>
            <a:rPr lang="en-GB" dirty="0"/>
            <a:t>What to do when things go wrong</a:t>
          </a:r>
        </a:p>
      </dgm:t>
    </dgm:pt>
    <dgm:pt modelId="{9926C247-F145-474F-AF4C-262A31346504}" type="parTrans" cxnId="{ACA21DA7-6236-4729-BF3C-9A1B9326EF72}">
      <dgm:prSet/>
      <dgm:spPr/>
      <dgm:t>
        <a:bodyPr/>
        <a:lstStyle/>
        <a:p>
          <a:endParaRPr lang="en-GB"/>
        </a:p>
      </dgm:t>
    </dgm:pt>
    <dgm:pt modelId="{017E1CDA-0C53-438F-80CE-110AA3A29E15}" type="sibTrans" cxnId="{ACA21DA7-6236-4729-BF3C-9A1B9326EF72}">
      <dgm:prSet/>
      <dgm:spPr/>
      <dgm:t>
        <a:bodyPr/>
        <a:lstStyle/>
        <a:p>
          <a:endParaRPr lang="en-GB"/>
        </a:p>
      </dgm:t>
    </dgm:pt>
    <dgm:pt modelId="{A9E1FD0E-7D7E-4412-8BF1-6FB5AA358F63}">
      <dgm:prSet phldrT="[Text]"/>
      <dgm:spPr/>
      <dgm:t>
        <a:bodyPr/>
        <a:lstStyle/>
        <a:p>
          <a:r>
            <a:rPr lang="en-GB" dirty="0"/>
            <a:t>Shared decision making</a:t>
          </a:r>
        </a:p>
      </dgm:t>
    </dgm:pt>
    <dgm:pt modelId="{FAB4FC3B-B7EC-4069-B17A-652ED467F592}" type="parTrans" cxnId="{EEFB5A97-D051-4BAB-AB10-8D1136BAD4A2}">
      <dgm:prSet/>
      <dgm:spPr/>
      <dgm:t>
        <a:bodyPr/>
        <a:lstStyle/>
        <a:p>
          <a:endParaRPr lang="en-GB"/>
        </a:p>
      </dgm:t>
    </dgm:pt>
    <dgm:pt modelId="{A28E6E07-28F9-4734-8E77-A709E6183ECD}" type="sibTrans" cxnId="{EEFB5A97-D051-4BAB-AB10-8D1136BAD4A2}">
      <dgm:prSet/>
      <dgm:spPr/>
      <dgm:t>
        <a:bodyPr/>
        <a:lstStyle/>
        <a:p>
          <a:endParaRPr lang="en-GB"/>
        </a:p>
      </dgm:t>
    </dgm:pt>
    <dgm:pt modelId="{73580360-C724-4687-8E82-A235CEF92A68}">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t>First times – error, complaints etc. </a:t>
          </a:r>
        </a:p>
        <a:p>
          <a:pPr marL="0" lvl="0" defTabSz="977900">
            <a:lnSpc>
              <a:spcPct val="90000"/>
            </a:lnSpc>
            <a:spcBef>
              <a:spcPct val="0"/>
            </a:spcBef>
            <a:spcAft>
              <a:spcPct val="35000"/>
            </a:spcAft>
            <a:buNone/>
          </a:pPr>
          <a:endParaRPr lang="en-GB" dirty="0"/>
        </a:p>
      </dgm:t>
    </dgm:pt>
    <dgm:pt modelId="{20E7D501-D469-456D-9A51-87FBE569ECD8}" type="parTrans" cxnId="{789A1291-19CC-43F0-9A9B-E74D77228D06}">
      <dgm:prSet/>
      <dgm:spPr/>
      <dgm:t>
        <a:bodyPr/>
        <a:lstStyle/>
        <a:p>
          <a:endParaRPr lang="en-GB"/>
        </a:p>
      </dgm:t>
    </dgm:pt>
    <dgm:pt modelId="{8812A684-3420-49FB-9BAE-143ACB93E98A}" type="sibTrans" cxnId="{789A1291-19CC-43F0-9A9B-E74D77228D06}">
      <dgm:prSet/>
      <dgm:spPr/>
      <dgm:t>
        <a:bodyPr/>
        <a:lstStyle/>
        <a:p>
          <a:endParaRPr lang="en-GB"/>
        </a:p>
      </dgm:t>
    </dgm:pt>
    <dgm:pt modelId="{9E5D919A-3F3A-4CC6-B235-98A66B4CD537}">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t>Ethical dilemmas in practice</a:t>
          </a:r>
        </a:p>
        <a:p>
          <a:pPr marL="0" lvl="0" defTabSz="844550">
            <a:lnSpc>
              <a:spcPct val="90000"/>
            </a:lnSpc>
            <a:spcBef>
              <a:spcPct val="0"/>
            </a:spcBef>
            <a:spcAft>
              <a:spcPct val="35000"/>
            </a:spcAft>
            <a:buNone/>
          </a:pPr>
          <a:endParaRPr lang="en-GB" dirty="0"/>
        </a:p>
      </dgm:t>
    </dgm:pt>
    <dgm:pt modelId="{8E619571-8AC5-45C0-A2FA-956C1996667F}" type="parTrans" cxnId="{265E8C46-5386-4EC3-AB73-520D3657FC56}">
      <dgm:prSet/>
      <dgm:spPr/>
      <dgm:t>
        <a:bodyPr/>
        <a:lstStyle/>
        <a:p>
          <a:endParaRPr lang="en-GB"/>
        </a:p>
      </dgm:t>
    </dgm:pt>
    <dgm:pt modelId="{C6AC1CC7-1CB7-4214-A9B1-262DBA8AFB51}" type="sibTrans" cxnId="{265E8C46-5386-4EC3-AB73-520D3657FC56}">
      <dgm:prSet/>
      <dgm:spPr/>
      <dgm:t>
        <a:bodyPr/>
        <a:lstStyle/>
        <a:p>
          <a:endParaRPr lang="en-GB"/>
        </a:p>
      </dgm:t>
    </dgm:pt>
    <dgm:pt modelId="{91008EDD-31E4-4F21-A7D2-16D21B62CA97}">
      <dgm:prSet phldrT="[Text]"/>
      <dgm:spPr/>
      <dgm:t>
        <a:bodyPr/>
        <a:lstStyle/>
        <a:p>
          <a:r>
            <a:rPr lang="en-GB" dirty="0"/>
            <a:t>Intro to enhanced credential </a:t>
          </a:r>
        </a:p>
      </dgm:t>
    </dgm:pt>
    <dgm:pt modelId="{D6B2967B-92E5-4223-A5DD-A9C176B47B5E}" type="parTrans" cxnId="{D0C8E97C-B9F4-496E-BD3D-1854B2BAF154}">
      <dgm:prSet/>
      <dgm:spPr/>
      <dgm:t>
        <a:bodyPr/>
        <a:lstStyle/>
        <a:p>
          <a:endParaRPr lang="en-GB"/>
        </a:p>
      </dgm:t>
    </dgm:pt>
    <dgm:pt modelId="{DED057A9-1CA4-48AB-801C-02DE38FF2ECE}" type="sibTrans" cxnId="{D0C8E97C-B9F4-496E-BD3D-1854B2BAF154}">
      <dgm:prSet/>
      <dgm:spPr/>
      <dgm:t>
        <a:bodyPr/>
        <a:lstStyle/>
        <a:p>
          <a:endParaRPr lang="en-GB"/>
        </a:p>
      </dgm:t>
    </dgm:pt>
    <dgm:pt modelId="{93652F02-95CF-464A-A3AF-43749A824CBD}">
      <dgm:prSet phldrT="[Text]"/>
      <dgm:spPr/>
      <dgm:t>
        <a:bodyPr/>
        <a:lstStyle/>
        <a:p>
          <a:r>
            <a:rPr lang="en-GB" dirty="0"/>
            <a:t>Intro to research – event already planned  by research team for all pharmacists</a:t>
          </a:r>
        </a:p>
      </dgm:t>
    </dgm:pt>
    <dgm:pt modelId="{40BB8447-218F-4FDE-B32B-8A773A4185BA}" type="parTrans" cxnId="{3C734368-F7BF-4BE7-BF13-E8B988D5ABDC}">
      <dgm:prSet/>
      <dgm:spPr/>
      <dgm:t>
        <a:bodyPr/>
        <a:lstStyle/>
        <a:p>
          <a:endParaRPr lang="en-GB"/>
        </a:p>
      </dgm:t>
    </dgm:pt>
    <dgm:pt modelId="{3083E468-BD3C-4FFF-B6AC-9942C448EE5B}" type="sibTrans" cxnId="{3C734368-F7BF-4BE7-BF13-E8B988D5ABDC}">
      <dgm:prSet/>
      <dgm:spPr/>
      <dgm:t>
        <a:bodyPr/>
        <a:lstStyle/>
        <a:p>
          <a:endParaRPr lang="en-GB"/>
        </a:p>
      </dgm:t>
    </dgm:pt>
    <dgm:pt modelId="{65245F96-0AE4-4365-A8F3-5A67A03FC826}">
      <dgm:prSet phldrT="[Text]"/>
      <dgm:spPr/>
      <dgm:t>
        <a:bodyPr/>
        <a:lstStyle/>
        <a:p>
          <a:r>
            <a:rPr lang="en-GB" dirty="0"/>
            <a:t>How to influence/ negotiate/ saying no – pharmacist support (WWB)</a:t>
          </a:r>
        </a:p>
      </dgm:t>
    </dgm:pt>
    <dgm:pt modelId="{50BD9C66-9ADD-4493-B4E5-F6913B3A5167}" type="parTrans" cxnId="{2A406C5A-B1EF-438A-A100-C3A320231662}">
      <dgm:prSet/>
      <dgm:spPr/>
      <dgm:t>
        <a:bodyPr/>
        <a:lstStyle/>
        <a:p>
          <a:endParaRPr lang="en-GB"/>
        </a:p>
      </dgm:t>
    </dgm:pt>
    <dgm:pt modelId="{6463C422-710D-4B8A-A221-AA32F882C27E}" type="sibTrans" cxnId="{2A406C5A-B1EF-438A-A100-C3A320231662}">
      <dgm:prSet/>
      <dgm:spPr/>
      <dgm:t>
        <a:bodyPr/>
        <a:lstStyle/>
        <a:p>
          <a:endParaRPr lang="en-GB"/>
        </a:p>
      </dgm:t>
    </dgm:pt>
    <dgm:pt modelId="{66F19576-7E49-4A52-90C8-D57C480097B9}">
      <dgm:prSet phldrT="[Text]"/>
      <dgm:spPr/>
      <dgm:t>
        <a:bodyPr/>
        <a:lstStyle/>
        <a:p>
          <a:pPr marL="0" lvl="0" defTabSz="977900">
            <a:lnSpc>
              <a:spcPct val="90000"/>
            </a:lnSpc>
            <a:spcBef>
              <a:spcPct val="0"/>
            </a:spcBef>
            <a:spcAft>
              <a:spcPct val="35000"/>
            </a:spcAft>
            <a:buNone/>
          </a:pPr>
          <a:r>
            <a:rPr lang="en-GB" dirty="0"/>
            <a:t>MEP updates</a:t>
          </a:r>
        </a:p>
      </dgm:t>
    </dgm:pt>
    <dgm:pt modelId="{46B755ED-8606-482D-A000-7B98341D238B}" type="parTrans" cxnId="{143F1807-EADB-4952-8BF9-D8C4CEBAD87B}">
      <dgm:prSet/>
      <dgm:spPr/>
      <dgm:t>
        <a:bodyPr/>
        <a:lstStyle/>
        <a:p>
          <a:endParaRPr lang="en-GB"/>
        </a:p>
      </dgm:t>
    </dgm:pt>
    <dgm:pt modelId="{B96BEF07-62D0-45EE-9D99-590374C4F6A6}" type="sibTrans" cxnId="{143F1807-EADB-4952-8BF9-D8C4CEBAD87B}">
      <dgm:prSet/>
      <dgm:spPr/>
      <dgm:t>
        <a:bodyPr/>
        <a:lstStyle/>
        <a:p>
          <a:endParaRPr lang="en-GB"/>
        </a:p>
      </dgm:t>
    </dgm:pt>
    <dgm:pt modelId="{1D2ED6FC-837B-43C8-A4C6-66FEE08B52EC}">
      <dgm:prSet phldrT="[Text]"/>
      <dgm:spPr/>
      <dgm:t>
        <a:bodyPr/>
        <a:lstStyle/>
        <a:p>
          <a:r>
            <a:rPr lang="en-GB" dirty="0"/>
            <a:t>Working across multi-sectors</a:t>
          </a:r>
        </a:p>
      </dgm:t>
    </dgm:pt>
    <dgm:pt modelId="{03327FCB-F320-41D5-B776-E6AB4D295EAD}" type="parTrans" cxnId="{BD3C55DF-B5B6-4CAA-ACD0-7C309B6315A0}">
      <dgm:prSet/>
      <dgm:spPr/>
      <dgm:t>
        <a:bodyPr/>
        <a:lstStyle/>
        <a:p>
          <a:endParaRPr lang="en-GB"/>
        </a:p>
      </dgm:t>
    </dgm:pt>
    <dgm:pt modelId="{35B114FE-AE54-41C9-939F-1F51EBEDBD5C}" type="sibTrans" cxnId="{BD3C55DF-B5B6-4CAA-ACD0-7C309B6315A0}">
      <dgm:prSet/>
      <dgm:spPr/>
      <dgm:t>
        <a:bodyPr/>
        <a:lstStyle/>
        <a:p>
          <a:endParaRPr lang="en-GB"/>
        </a:p>
      </dgm:t>
    </dgm:pt>
    <dgm:pt modelId="{CCB3E87E-A3DA-4FB7-96BB-DC7CF6926F4E}">
      <dgm:prSet phldrT="[Text]"/>
      <dgm:spPr/>
      <dgm:t>
        <a:bodyPr/>
        <a:lstStyle/>
        <a:p>
          <a:r>
            <a:rPr lang="en-GB" dirty="0"/>
            <a:t>Develop leadership capabilities </a:t>
          </a:r>
        </a:p>
      </dgm:t>
    </dgm:pt>
    <dgm:pt modelId="{C95A5E0E-AA5F-4077-B218-534C5C6966A7}" type="parTrans" cxnId="{513878BA-3F61-4625-AE8D-831751703CEE}">
      <dgm:prSet/>
      <dgm:spPr/>
      <dgm:t>
        <a:bodyPr/>
        <a:lstStyle/>
        <a:p>
          <a:endParaRPr lang="en-GB"/>
        </a:p>
      </dgm:t>
    </dgm:pt>
    <dgm:pt modelId="{C376360E-4248-4D38-92D2-D9046B20BEF9}" type="sibTrans" cxnId="{513878BA-3F61-4625-AE8D-831751703CEE}">
      <dgm:prSet/>
      <dgm:spPr/>
      <dgm:t>
        <a:bodyPr/>
        <a:lstStyle/>
        <a:p>
          <a:endParaRPr lang="en-GB"/>
        </a:p>
      </dgm:t>
    </dgm:pt>
    <dgm:pt modelId="{65A424A2-94EC-4E25-AC7D-D216C1197666}">
      <dgm:prSet phldrT="[Text]"/>
      <dgm:spPr/>
      <dgm:t>
        <a:bodyPr/>
        <a:lstStyle/>
        <a:p>
          <a:r>
            <a:rPr lang="en-GB" dirty="0"/>
            <a:t>Develop educational behaviours</a:t>
          </a:r>
        </a:p>
      </dgm:t>
    </dgm:pt>
    <dgm:pt modelId="{CE88515B-B99A-4321-8249-150F92C05A41}" type="parTrans" cxnId="{073E3DFF-0F89-425E-A82D-7C3E338B7B5D}">
      <dgm:prSet/>
      <dgm:spPr/>
      <dgm:t>
        <a:bodyPr/>
        <a:lstStyle/>
        <a:p>
          <a:endParaRPr lang="en-GB"/>
        </a:p>
      </dgm:t>
    </dgm:pt>
    <dgm:pt modelId="{928E6CCA-C5B8-4CD8-99A7-EA96E76D28C4}" type="sibTrans" cxnId="{073E3DFF-0F89-425E-A82D-7C3E338B7B5D}">
      <dgm:prSet/>
      <dgm:spPr/>
      <dgm:t>
        <a:bodyPr/>
        <a:lstStyle/>
        <a:p>
          <a:endParaRPr lang="en-GB"/>
        </a:p>
      </dgm:t>
    </dgm:pt>
    <dgm:pt modelId="{AF6C6372-78BC-4F73-8757-07376D4DDBA6}">
      <dgm:prSet phldrT="[Text]"/>
      <dgm:spPr/>
      <dgm:t>
        <a:bodyPr/>
        <a:lstStyle/>
        <a:p>
          <a:r>
            <a:rPr lang="en-GB" dirty="0"/>
            <a:t>Indemnity for newly qualified</a:t>
          </a:r>
        </a:p>
      </dgm:t>
    </dgm:pt>
    <dgm:pt modelId="{91014968-0845-4836-80A8-F1517D18A484}" type="parTrans" cxnId="{50120977-20F3-4065-AF95-F393346A041F}">
      <dgm:prSet/>
      <dgm:spPr/>
      <dgm:t>
        <a:bodyPr/>
        <a:lstStyle/>
        <a:p>
          <a:endParaRPr lang="en-GB"/>
        </a:p>
      </dgm:t>
    </dgm:pt>
    <dgm:pt modelId="{6E23B447-3288-43F7-9715-7CD453C32745}" type="sibTrans" cxnId="{50120977-20F3-4065-AF95-F393346A041F}">
      <dgm:prSet/>
      <dgm:spPr/>
      <dgm:t>
        <a:bodyPr/>
        <a:lstStyle/>
        <a:p>
          <a:endParaRPr lang="en-GB"/>
        </a:p>
      </dgm:t>
    </dgm:pt>
    <dgm:pt modelId="{A5C47327-2D3D-48B0-85D1-786F3C115F80}" type="pres">
      <dgm:prSet presAssocID="{A4DCBDA0-0D1A-4990-89B8-92B10E1FE391}" presName="diagram" presStyleCnt="0">
        <dgm:presLayoutVars>
          <dgm:dir/>
          <dgm:resizeHandles val="exact"/>
        </dgm:presLayoutVars>
      </dgm:prSet>
      <dgm:spPr/>
    </dgm:pt>
    <dgm:pt modelId="{58EBA7E7-95F2-411E-9AEC-860BA56CB327}" type="pres">
      <dgm:prSet presAssocID="{C490DC86-BBF7-422E-BDA3-824F0F337ED2}" presName="node" presStyleLbl="node1" presStyleIdx="0" presStyleCnt="16">
        <dgm:presLayoutVars>
          <dgm:bulletEnabled val="1"/>
        </dgm:presLayoutVars>
      </dgm:prSet>
      <dgm:spPr>
        <a:prstGeom prst="roundRect">
          <a:avLst/>
        </a:prstGeom>
        <a:solidFill>
          <a:schemeClr val="accent4"/>
        </a:solidFill>
      </dgm:spPr>
    </dgm:pt>
    <dgm:pt modelId="{6E4F4064-D5D1-49E2-A5AB-5FD3094987D1}" type="pres">
      <dgm:prSet presAssocID="{75DCBB0B-F3B4-4EAC-B013-A97E6E524254}" presName="sibTrans" presStyleCnt="0"/>
      <dgm:spPr/>
    </dgm:pt>
    <dgm:pt modelId="{78FBD114-F029-4F41-83AF-09FAE00E2605}" type="pres">
      <dgm:prSet presAssocID="{83A9426A-88B0-4DD9-8266-46486B343724}" presName="node" presStyleLbl="node1" presStyleIdx="1" presStyleCnt="16">
        <dgm:presLayoutVars>
          <dgm:bulletEnabled val="1"/>
        </dgm:presLayoutVars>
      </dgm:prSet>
      <dgm:spPr>
        <a:prstGeom prst="roundRect">
          <a:avLst/>
        </a:prstGeom>
      </dgm:spPr>
    </dgm:pt>
    <dgm:pt modelId="{9BE59D8E-5465-4A4E-BAED-3A4F8B1549BA}" type="pres">
      <dgm:prSet presAssocID="{A445BE90-6B82-4C72-AB58-21778DE387EF}" presName="sibTrans" presStyleCnt="0"/>
      <dgm:spPr/>
    </dgm:pt>
    <dgm:pt modelId="{151552DD-4AC6-40BB-A641-D9FDEC32375F}" type="pres">
      <dgm:prSet presAssocID="{1DB91DA5-2E8F-47B8-ABA6-9FEDA17E09D1}" presName="node" presStyleLbl="node1" presStyleIdx="2" presStyleCnt="16">
        <dgm:presLayoutVars>
          <dgm:bulletEnabled val="1"/>
        </dgm:presLayoutVars>
      </dgm:prSet>
      <dgm:spPr>
        <a:prstGeom prst="roundRect">
          <a:avLst/>
        </a:prstGeom>
      </dgm:spPr>
    </dgm:pt>
    <dgm:pt modelId="{5F91E3AA-7B52-4531-980D-C720E0B769CF}" type="pres">
      <dgm:prSet presAssocID="{B8E29839-F52F-4A9C-9C8E-F129381604C8}" presName="sibTrans" presStyleCnt="0"/>
      <dgm:spPr/>
    </dgm:pt>
    <dgm:pt modelId="{0F097722-0486-41B5-91D3-D1B772FF5A1A}" type="pres">
      <dgm:prSet presAssocID="{70C703A4-5DD3-4632-9D5B-C1E2858D6FCF}" presName="node" presStyleLbl="node1" presStyleIdx="3" presStyleCnt="16">
        <dgm:presLayoutVars>
          <dgm:bulletEnabled val="1"/>
        </dgm:presLayoutVars>
      </dgm:prSet>
      <dgm:spPr>
        <a:prstGeom prst="roundRect">
          <a:avLst/>
        </a:prstGeom>
      </dgm:spPr>
    </dgm:pt>
    <dgm:pt modelId="{19882DD1-359A-4467-A38F-95CB6155C451}" type="pres">
      <dgm:prSet presAssocID="{EF862642-7C37-456C-875E-F3E46AEE7F4D}" presName="sibTrans" presStyleCnt="0"/>
      <dgm:spPr/>
    </dgm:pt>
    <dgm:pt modelId="{FD2A009A-50DF-4281-9F55-78B0B1818160}" type="pres">
      <dgm:prSet presAssocID="{6F1F17BA-61A3-4FF9-8A2C-8A578F1D243C}" presName="node" presStyleLbl="node1" presStyleIdx="4" presStyleCnt="16">
        <dgm:presLayoutVars>
          <dgm:bulletEnabled val="1"/>
        </dgm:presLayoutVars>
      </dgm:prSet>
      <dgm:spPr>
        <a:prstGeom prst="roundRect">
          <a:avLst/>
        </a:prstGeom>
        <a:solidFill>
          <a:schemeClr val="accent4"/>
        </a:solidFill>
      </dgm:spPr>
    </dgm:pt>
    <dgm:pt modelId="{B4B1B070-7479-4F39-8DD3-EA0D68D03E89}" type="pres">
      <dgm:prSet presAssocID="{017E1CDA-0C53-438F-80CE-110AA3A29E15}" presName="sibTrans" presStyleCnt="0"/>
      <dgm:spPr/>
    </dgm:pt>
    <dgm:pt modelId="{AC7C36BD-EA22-44C5-8CEB-F8AF463BBCE4}" type="pres">
      <dgm:prSet presAssocID="{73580360-C724-4687-8E82-A235CEF92A68}" presName="node" presStyleLbl="node1" presStyleIdx="5" presStyleCnt="16">
        <dgm:presLayoutVars>
          <dgm:bulletEnabled val="1"/>
        </dgm:presLayoutVars>
      </dgm:prSet>
      <dgm:spPr>
        <a:prstGeom prst="roundRect">
          <a:avLst/>
        </a:prstGeom>
      </dgm:spPr>
    </dgm:pt>
    <dgm:pt modelId="{83CAFFBB-0861-4A89-99BE-E508AC177BC5}" type="pres">
      <dgm:prSet presAssocID="{8812A684-3420-49FB-9BAE-143ACB93E98A}" presName="sibTrans" presStyleCnt="0"/>
      <dgm:spPr/>
    </dgm:pt>
    <dgm:pt modelId="{DAAD163C-8C01-4369-9B92-DE8223B68585}" type="pres">
      <dgm:prSet presAssocID="{9E5D919A-3F3A-4CC6-B235-98A66B4CD537}" presName="node" presStyleLbl="node1" presStyleIdx="6" presStyleCnt="16">
        <dgm:presLayoutVars>
          <dgm:bulletEnabled val="1"/>
        </dgm:presLayoutVars>
      </dgm:prSet>
      <dgm:spPr>
        <a:prstGeom prst="roundRect">
          <a:avLst/>
        </a:prstGeom>
      </dgm:spPr>
    </dgm:pt>
    <dgm:pt modelId="{81A3815C-B1CD-48E7-A49D-130F9A692567}" type="pres">
      <dgm:prSet presAssocID="{C6AC1CC7-1CB7-4214-A9B1-262DBA8AFB51}" presName="sibTrans" presStyleCnt="0"/>
      <dgm:spPr/>
    </dgm:pt>
    <dgm:pt modelId="{D5411D15-7C2F-4F48-A069-632DC3C21887}" type="pres">
      <dgm:prSet presAssocID="{91008EDD-31E4-4F21-A7D2-16D21B62CA97}" presName="node" presStyleLbl="node1" presStyleIdx="7" presStyleCnt="16">
        <dgm:presLayoutVars>
          <dgm:bulletEnabled val="1"/>
        </dgm:presLayoutVars>
      </dgm:prSet>
      <dgm:spPr>
        <a:prstGeom prst="roundRect">
          <a:avLst/>
        </a:prstGeom>
      </dgm:spPr>
    </dgm:pt>
    <dgm:pt modelId="{0A9A98E3-7AA8-46C0-BA09-0FCE9F1A2AC8}" type="pres">
      <dgm:prSet presAssocID="{DED057A9-1CA4-48AB-801C-02DE38FF2ECE}" presName="sibTrans" presStyleCnt="0"/>
      <dgm:spPr/>
    </dgm:pt>
    <dgm:pt modelId="{9F5C2396-3D09-4CC6-BC39-C394A3FD56C0}" type="pres">
      <dgm:prSet presAssocID="{93652F02-95CF-464A-A3AF-43749A824CBD}" presName="node" presStyleLbl="node1" presStyleIdx="8" presStyleCnt="16">
        <dgm:presLayoutVars>
          <dgm:bulletEnabled val="1"/>
        </dgm:presLayoutVars>
      </dgm:prSet>
      <dgm:spPr>
        <a:prstGeom prst="roundRect">
          <a:avLst/>
        </a:prstGeom>
        <a:solidFill>
          <a:schemeClr val="accent3"/>
        </a:solidFill>
      </dgm:spPr>
    </dgm:pt>
    <dgm:pt modelId="{B7AE4FAB-AA67-41A8-A7D0-B596A58EDD2D}" type="pres">
      <dgm:prSet presAssocID="{3083E468-BD3C-4FFF-B6AC-9942C448EE5B}" presName="sibTrans" presStyleCnt="0"/>
      <dgm:spPr/>
    </dgm:pt>
    <dgm:pt modelId="{13879222-4E4A-49E1-B2AD-F5571D85380A}" type="pres">
      <dgm:prSet presAssocID="{65245F96-0AE4-4365-A8F3-5A67A03FC826}" presName="node" presStyleLbl="node1" presStyleIdx="9" presStyleCnt="16">
        <dgm:presLayoutVars>
          <dgm:bulletEnabled val="1"/>
        </dgm:presLayoutVars>
      </dgm:prSet>
      <dgm:spPr>
        <a:prstGeom prst="roundRect">
          <a:avLst/>
        </a:prstGeom>
      </dgm:spPr>
    </dgm:pt>
    <dgm:pt modelId="{4A0C6D84-1347-4F02-AE07-A3291429924F}" type="pres">
      <dgm:prSet presAssocID="{6463C422-710D-4B8A-A221-AA32F882C27E}" presName="sibTrans" presStyleCnt="0"/>
      <dgm:spPr/>
    </dgm:pt>
    <dgm:pt modelId="{274B5749-9A52-4D7E-8D2A-647B233F7061}" type="pres">
      <dgm:prSet presAssocID="{66F19576-7E49-4A52-90C8-D57C480097B9}" presName="node" presStyleLbl="node1" presStyleIdx="10" presStyleCnt="16">
        <dgm:presLayoutVars>
          <dgm:bulletEnabled val="1"/>
        </dgm:presLayoutVars>
      </dgm:prSet>
      <dgm:spPr>
        <a:prstGeom prst="roundRect">
          <a:avLst/>
        </a:prstGeom>
      </dgm:spPr>
    </dgm:pt>
    <dgm:pt modelId="{197CC3BC-94B7-4905-A18E-6920A33FBC76}" type="pres">
      <dgm:prSet presAssocID="{B96BEF07-62D0-45EE-9D99-590374C4F6A6}" presName="sibTrans" presStyleCnt="0"/>
      <dgm:spPr/>
    </dgm:pt>
    <dgm:pt modelId="{FF7083DA-167C-4577-8855-95B76B57C4B4}" type="pres">
      <dgm:prSet presAssocID="{1D2ED6FC-837B-43C8-A4C6-66FEE08B52EC}" presName="node" presStyleLbl="node1" presStyleIdx="11" presStyleCnt="16">
        <dgm:presLayoutVars>
          <dgm:bulletEnabled val="1"/>
        </dgm:presLayoutVars>
      </dgm:prSet>
      <dgm:spPr>
        <a:prstGeom prst="roundRect">
          <a:avLst/>
        </a:prstGeom>
      </dgm:spPr>
    </dgm:pt>
    <dgm:pt modelId="{1BA04694-7B6E-4F19-AA09-095AC3EEB537}" type="pres">
      <dgm:prSet presAssocID="{35B114FE-AE54-41C9-939F-1F51EBEDBD5C}" presName="sibTrans" presStyleCnt="0"/>
      <dgm:spPr/>
    </dgm:pt>
    <dgm:pt modelId="{B7080D92-E86A-47B6-9AEE-FB6BD2CE4051}" type="pres">
      <dgm:prSet presAssocID="{CCB3E87E-A3DA-4FB7-96BB-DC7CF6926F4E}" presName="node" presStyleLbl="node1" presStyleIdx="12" presStyleCnt="16">
        <dgm:presLayoutVars>
          <dgm:bulletEnabled val="1"/>
        </dgm:presLayoutVars>
      </dgm:prSet>
      <dgm:spPr>
        <a:prstGeom prst="roundRect">
          <a:avLst/>
        </a:prstGeom>
      </dgm:spPr>
    </dgm:pt>
    <dgm:pt modelId="{096EC9EF-FE01-42AB-879B-7E23A38AC7AF}" type="pres">
      <dgm:prSet presAssocID="{C376360E-4248-4D38-92D2-D9046B20BEF9}" presName="sibTrans" presStyleCnt="0"/>
      <dgm:spPr/>
    </dgm:pt>
    <dgm:pt modelId="{E80475BB-13ED-477D-8C17-6BC88A455167}" type="pres">
      <dgm:prSet presAssocID="{65A424A2-94EC-4E25-AC7D-D216C1197666}" presName="node" presStyleLbl="node1" presStyleIdx="13" presStyleCnt="16">
        <dgm:presLayoutVars>
          <dgm:bulletEnabled val="1"/>
        </dgm:presLayoutVars>
      </dgm:prSet>
      <dgm:spPr>
        <a:prstGeom prst="roundRect">
          <a:avLst/>
        </a:prstGeom>
      </dgm:spPr>
    </dgm:pt>
    <dgm:pt modelId="{5A30CCA0-B0E0-4AF1-B533-1EC69EC7E839}" type="pres">
      <dgm:prSet presAssocID="{928E6CCA-C5B8-4CD8-99A7-EA96E76D28C4}" presName="sibTrans" presStyleCnt="0"/>
      <dgm:spPr/>
    </dgm:pt>
    <dgm:pt modelId="{77A2034F-A72F-4820-A15A-B70C5474DF6C}" type="pres">
      <dgm:prSet presAssocID="{AF6C6372-78BC-4F73-8757-07376D4DDBA6}" presName="node" presStyleLbl="node1" presStyleIdx="14" presStyleCnt="16">
        <dgm:presLayoutVars>
          <dgm:bulletEnabled val="1"/>
        </dgm:presLayoutVars>
      </dgm:prSet>
      <dgm:spPr>
        <a:prstGeom prst="roundRect">
          <a:avLst/>
        </a:prstGeom>
      </dgm:spPr>
    </dgm:pt>
    <dgm:pt modelId="{D4A424BC-03CF-4072-BC11-B47B474969D1}" type="pres">
      <dgm:prSet presAssocID="{6E23B447-3288-43F7-9715-7CD453C32745}" presName="sibTrans" presStyleCnt="0"/>
      <dgm:spPr/>
    </dgm:pt>
    <dgm:pt modelId="{BE31EE0D-9117-4877-8900-0323E6F92990}" type="pres">
      <dgm:prSet presAssocID="{A9E1FD0E-7D7E-4412-8BF1-6FB5AA358F63}" presName="node" presStyleLbl="node1" presStyleIdx="15" presStyleCnt="16">
        <dgm:presLayoutVars>
          <dgm:bulletEnabled val="1"/>
        </dgm:presLayoutVars>
      </dgm:prSet>
      <dgm:spPr>
        <a:prstGeom prst="roundRect">
          <a:avLst/>
        </a:prstGeom>
      </dgm:spPr>
    </dgm:pt>
  </dgm:ptLst>
  <dgm:cxnLst>
    <dgm:cxn modelId="{143F1807-EADB-4952-8BF9-D8C4CEBAD87B}" srcId="{A4DCBDA0-0D1A-4990-89B8-92B10E1FE391}" destId="{66F19576-7E49-4A52-90C8-D57C480097B9}" srcOrd="10" destOrd="0" parTransId="{46B755ED-8606-482D-A000-7B98341D238B}" sibTransId="{B96BEF07-62D0-45EE-9D99-590374C4F6A6}"/>
    <dgm:cxn modelId="{DEE67507-5AFA-4778-AADE-12862FBA80D0}" type="presOf" srcId="{6F1F17BA-61A3-4FF9-8A2C-8A578F1D243C}" destId="{FD2A009A-50DF-4281-9F55-78B0B1818160}" srcOrd="0" destOrd="0" presId="urn:microsoft.com/office/officeart/2005/8/layout/default"/>
    <dgm:cxn modelId="{43D5F814-F9F6-40F6-B954-52AD453A78C2}" srcId="{A4DCBDA0-0D1A-4990-89B8-92B10E1FE391}" destId="{70C703A4-5DD3-4632-9D5B-C1E2858D6FCF}" srcOrd="3" destOrd="0" parTransId="{4DBBD386-CD8C-4E6F-8CFB-F47ECCFD5F24}" sibTransId="{EF862642-7C37-456C-875E-F3E46AEE7F4D}"/>
    <dgm:cxn modelId="{D6C6C515-0BA7-4159-9C75-478E48AB0317}" type="presOf" srcId="{91008EDD-31E4-4F21-A7D2-16D21B62CA97}" destId="{D5411D15-7C2F-4F48-A069-632DC3C21887}" srcOrd="0" destOrd="0" presId="urn:microsoft.com/office/officeart/2005/8/layout/default"/>
    <dgm:cxn modelId="{B0DCA61E-218F-44C8-944B-7030568B809A}" type="presOf" srcId="{AF6C6372-78BC-4F73-8757-07376D4DDBA6}" destId="{77A2034F-A72F-4820-A15A-B70C5474DF6C}" srcOrd="0" destOrd="0" presId="urn:microsoft.com/office/officeart/2005/8/layout/default"/>
    <dgm:cxn modelId="{DDA5911F-788F-4835-8B41-1BAF1F99FD73}" type="presOf" srcId="{83A9426A-88B0-4DD9-8266-46486B343724}" destId="{78FBD114-F029-4F41-83AF-09FAE00E2605}" srcOrd="0" destOrd="0" presId="urn:microsoft.com/office/officeart/2005/8/layout/default"/>
    <dgm:cxn modelId="{D551B437-BAD3-4385-9B53-C4FDC703195A}" type="presOf" srcId="{1DB91DA5-2E8F-47B8-ABA6-9FEDA17E09D1}" destId="{151552DD-4AC6-40BB-A641-D9FDEC32375F}" srcOrd="0" destOrd="0" presId="urn:microsoft.com/office/officeart/2005/8/layout/default"/>
    <dgm:cxn modelId="{1B3E353F-3A3F-4094-93AF-9362B3C98034}" type="presOf" srcId="{65245F96-0AE4-4365-A8F3-5A67A03FC826}" destId="{13879222-4E4A-49E1-B2AD-F5571D85380A}" srcOrd="0" destOrd="0" presId="urn:microsoft.com/office/officeart/2005/8/layout/default"/>
    <dgm:cxn modelId="{5CD97F42-A8A2-457D-812E-3775C1FBA8E8}" type="presOf" srcId="{CCB3E87E-A3DA-4FB7-96BB-DC7CF6926F4E}" destId="{B7080D92-E86A-47B6-9AEE-FB6BD2CE4051}" srcOrd="0" destOrd="0" presId="urn:microsoft.com/office/officeart/2005/8/layout/default"/>
    <dgm:cxn modelId="{5B76D063-8EA9-44C9-9151-D672C7B10BC3}" type="presOf" srcId="{65A424A2-94EC-4E25-AC7D-D216C1197666}" destId="{E80475BB-13ED-477D-8C17-6BC88A455167}" srcOrd="0" destOrd="0" presId="urn:microsoft.com/office/officeart/2005/8/layout/default"/>
    <dgm:cxn modelId="{265E8C46-5386-4EC3-AB73-520D3657FC56}" srcId="{A4DCBDA0-0D1A-4990-89B8-92B10E1FE391}" destId="{9E5D919A-3F3A-4CC6-B235-98A66B4CD537}" srcOrd="6" destOrd="0" parTransId="{8E619571-8AC5-45C0-A2FA-956C1996667F}" sibTransId="{C6AC1CC7-1CB7-4214-A9B1-262DBA8AFB51}"/>
    <dgm:cxn modelId="{3C734368-F7BF-4BE7-BF13-E8B988D5ABDC}" srcId="{A4DCBDA0-0D1A-4990-89B8-92B10E1FE391}" destId="{93652F02-95CF-464A-A3AF-43749A824CBD}" srcOrd="8" destOrd="0" parTransId="{40BB8447-218F-4FDE-B32B-8A773A4185BA}" sibTransId="{3083E468-BD3C-4FFF-B6AC-9942C448EE5B}"/>
    <dgm:cxn modelId="{27C5996C-A1BF-4372-9839-DC910AD52B60}" type="presOf" srcId="{A9E1FD0E-7D7E-4412-8BF1-6FB5AA358F63}" destId="{BE31EE0D-9117-4877-8900-0323E6F92990}" srcOrd="0" destOrd="0" presId="urn:microsoft.com/office/officeart/2005/8/layout/default"/>
    <dgm:cxn modelId="{CD3BED4D-7EAD-4B06-AA0A-9898E7017C7A}" type="presOf" srcId="{A4DCBDA0-0D1A-4990-89B8-92B10E1FE391}" destId="{A5C47327-2D3D-48B0-85D1-786F3C115F80}" srcOrd="0" destOrd="0" presId="urn:microsoft.com/office/officeart/2005/8/layout/default"/>
    <dgm:cxn modelId="{CC061451-26B8-4E38-B2D9-B0674DE082E5}" type="presOf" srcId="{9E5D919A-3F3A-4CC6-B235-98A66B4CD537}" destId="{DAAD163C-8C01-4369-9B92-DE8223B68585}" srcOrd="0" destOrd="0" presId="urn:microsoft.com/office/officeart/2005/8/layout/default"/>
    <dgm:cxn modelId="{50120977-20F3-4065-AF95-F393346A041F}" srcId="{A4DCBDA0-0D1A-4990-89B8-92B10E1FE391}" destId="{AF6C6372-78BC-4F73-8757-07376D4DDBA6}" srcOrd="14" destOrd="0" parTransId="{91014968-0845-4836-80A8-F1517D18A484}" sibTransId="{6E23B447-3288-43F7-9715-7CD453C32745}"/>
    <dgm:cxn modelId="{B7324C77-8BB5-48B8-A86A-03DABBAF3AAC}" type="presOf" srcId="{1D2ED6FC-837B-43C8-A4C6-66FEE08B52EC}" destId="{FF7083DA-167C-4577-8855-95B76B57C4B4}" srcOrd="0" destOrd="0" presId="urn:microsoft.com/office/officeart/2005/8/layout/default"/>
    <dgm:cxn modelId="{C5B4B679-61D9-4573-ADF1-6C107CF9D843}" type="presOf" srcId="{66F19576-7E49-4A52-90C8-D57C480097B9}" destId="{274B5749-9A52-4D7E-8D2A-647B233F7061}" srcOrd="0" destOrd="0" presId="urn:microsoft.com/office/officeart/2005/8/layout/default"/>
    <dgm:cxn modelId="{2A406C5A-B1EF-438A-A100-C3A320231662}" srcId="{A4DCBDA0-0D1A-4990-89B8-92B10E1FE391}" destId="{65245F96-0AE4-4365-A8F3-5A67A03FC826}" srcOrd="9" destOrd="0" parTransId="{50BD9C66-9ADD-4493-B4E5-F6913B3A5167}" sibTransId="{6463C422-710D-4B8A-A221-AA32F882C27E}"/>
    <dgm:cxn modelId="{D0C8E97C-B9F4-496E-BD3D-1854B2BAF154}" srcId="{A4DCBDA0-0D1A-4990-89B8-92B10E1FE391}" destId="{91008EDD-31E4-4F21-A7D2-16D21B62CA97}" srcOrd="7" destOrd="0" parTransId="{D6B2967B-92E5-4223-A5DD-A9C176B47B5E}" sibTransId="{DED057A9-1CA4-48AB-801C-02DE38FF2ECE}"/>
    <dgm:cxn modelId="{5B581A7D-210A-48AE-A405-3A651FFFD056}" srcId="{A4DCBDA0-0D1A-4990-89B8-92B10E1FE391}" destId="{C490DC86-BBF7-422E-BDA3-824F0F337ED2}" srcOrd="0" destOrd="0" parTransId="{8CB933BD-B8E8-469D-932E-5947F5439889}" sibTransId="{75DCBB0B-F3B4-4EAC-B013-A97E6E524254}"/>
    <dgm:cxn modelId="{8F656B7E-1C44-45A0-819C-017D11CF5A60}" type="presOf" srcId="{70C703A4-5DD3-4632-9D5B-C1E2858D6FCF}" destId="{0F097722-0486-41B5-91D3-D1B772FF5A1A}" srcOrd="0" destOrd="0" presId="urn:microsoft.com/office/officeart/2005/8/layout/default"/>
    <dgm:cxn modelId="{789A1291-19CC-43F0-9A9B-E74D77228D06}" srcId="{A4DCBDA0-0D1A-4990-89B8-92B10E1FE391}" destId="{73580360-C724-4687-8E82-A235CEF92A68}" srcOrd="5" destOrd="0" parTransId="{20E7D501-D469-456D-9A51-87FBE569ECD8}" sibTransId="{8812A684-3420-49FB-9BAE-143ACB93E98A}"/>
    <dgm:cxn modelId="{EEFB5A97-D051-4BAB-AB10-8D1136BAD4A2}" srcId="{A4DCBDA0-0D1A-4990-89B8-92B10E1FE391}" destId="{A9E1FD0E-7D7E-4412-8BF1-6FB5AA358F63}" srcOrd="15" destOrd="0" parTransId="{FAB4FC3B-B7EC-4069-B17A-652ED467F592}" sibTransId="{A28E6E07-28F9-4734-8E77-A709E6183ECD}"/>
    <dgm:cxn modelId="{01B1009B-4C98-4013-8472-7C0140750992}" type="presOf" srcId="{93652F02-95CF-464A-A3AF-43749A824CBD}" destId="{9F5C2396-3D09-4CC6-BC39-C394A3FD56C0}" srcOrd="0" destOrd="0" presId="urn:microsoft.com/office/officeart/2005/8/layout/default"/>
    <dgm:cxn modelId="{ACA21DA7-6236-4729-BF3C-9A1B9326EF72}" srcId="{A4DCBDA0-0D1A-4990-89B8-92B10E1FE391}" destId="{6F1F17BA-61A3-4FF9-8A2C-8A578F1D243C}" srcOrd="4" destOrd="0" parTransId="{9926C247-F145-474F-AF4C-262A31346504}" sibTransId="{017E1CDA-0C53-438F-80CE-110AA3A29E15}"/>
    <dgm:cxn modelId="{4EFDC6AD-CCF7-4EF8-BACD-2FAEEE9EF08F}" srcId="{A4DCBDA0-0D1A-4990-89B8-92B10E1FE391}" destId="{83A9426A-88B0-4DD9-8266-46486B343724}" srcOrd="1" destOrd="0" parTransId="{AE741DFE-56CD-4A3B-A134-CB4D9D9DC09D}" sibTransId="{A445BE90-6B82-4C72-AB58-21778DE387EF}"/>
    <dgm:cxn modelId="{513878BA-3F61-4625-AE8D-831751703CEE}" srcId="{A4DCBDA0-0D1A-4990-89B8-92B10E1FE391}" destId="{CCB3E87E-A3DA-4FB7-96BB-DC7CF6926F4E}" srcOrd="12" destOrd="0" parTransId="{C95A5E0E-AA5F-4077-B218-534C5C6966A7}" sibTransId="{C376360E-4248-4D38-92D2-D9046B20BEF9}"/>
    <dgm:cxn modelId="{88D648C5-886D-4FDC-A801-DDC53F1AB0B3}" type="presOf" srcId="{C490DC86-BBF7-422E-BDA3-824F0F337ED2}" destId="{58EBA7E7-95F2-411E-9AEC-860BA56CB327}" srcOrd="0" destOrd="0" presId="urn:microsoft.com/office/officeart/2005/8/layout/default"/>
    <dgm:cxn modelId="{29BDCBC8-4F46-4F24-B63D-48842B41FFDA}" srcId="{A4DCBDA0-0D1A-4990-89B8-92B10E1FE391}" destId="{1DB91DA5-2E8F-47B8-ABA6-9FEDA17E09D1}" srcOrd="2" destOrd="0" parTransId="{27D27F0D-E7E7-407C-95C5-D7CBAF66426B}" sibTransId="{B8E29839-F52F-4A9C-9C8E-F129381604C8}"/>
    <dgm:cxn modelId="{7FFA5DD9-900F-4300-A2C3-868DB7572871}" type="presOf" srcId="{73580360-C724-4687-8E82-A235CEF92A68}" destId="{AC7C36BD-EA22-44C5-8CEB-F8AF463BBCE4}" srcOrd="0" destOrd="0" presId="urn:microsoft.com/office/officeart/2005/8/layout/default"/>
    <dgm:cxn modelId="{BD3C55DF-B5B6-4CAA-ACD0-7C309B6315A0}" srcId="{A4DCBDA0-0D1A-4990-89B8-92B10E1FE391}" destId="{1D2ED6FC-837B-43C8-A4C6-66FEE08B52EC}" srcOrd="11" destOrd="0" parTransId="{03327FCB-F320-41D5-B776-E6AB4D295EAD}" sibTransId="{35B114FE-AE54-41C9-939F-1F51EBEDBD5C}"/>
    <dgm:cxn modelId="{073E3DFF-0F89-425E-A82D-7C3E338B7B5D}" srcId="{A4DCBDA0-0D1A-4990-89B8-92B10E1FE391}" destId="{65A424A2-94EC-4E25-AC7D-D216C1197666}" srcOrd="13" destOrd="0" parTransId="{CE88515B-B99A-4321-8249-150F92C05A41}" sibTransId="{928E6CCA-C5B8-4CD8-99A7-EA96E76D28C4}"/>
    <dgm:cxn modelId="{7446F706-2C9A-4761-9A95-B4E4C02749F3}" type="presParOf" srcId="{A5C47327-2D3D-48B0-85D1-786F3C115F80}" destId="{58EBA7E7-95F2-411E-9AEC-860BA56CB327}" srcOrd="0" destOrd="0" presId="urn:microsoft.com/office/officeart/2005/8/layout/default"/>
    <dgm:cxn modelId="{0B6FFF8D-47A4-461F-A59F-73D73DE94D50}" type="presParOf" srcId="{A5C47327-2D3D-48B0-85D1-786F3C115F80}" destId="{6E4F4064-D5D1-49E2-A5AB-5FD3094987D1}" srcOrd="1" destOrd="0" presId="urn:microsoft.com/office/officeart/2005/8/layout/default"/>
    <dgm:cxn modelId="{33A01362-00DD-4F8F-8CAB-EF81D508B844}" type="presParOf" srcId="{A5C47327-2D3D-48B0-85D1-786F3C115F80}" destId="{78FBD114-F029-4F41-83AF-09FAE00E2605}" srcOrd="2" destOrd="0" presId="urn:microsoft.com/office/officeart/2005/8/layout/default"/>
    <dgm:cxn modelId="{DFBE4A5A-5177-40EB-937E-3A787D9D3C5B}" type="presParOf" srcId="{A5C47327-2D3D-48B0-85D1-786F3C115F80}" destId="{9BE59D8E-5465-4A4E-BAED-3A4F8B1549BA}" srcOrd="3" destOrd="0" presId="urn:microsoft.com/office/officeart/2005/8/layout/default"/>
    <dgm:cxn modelId="{C59C9995-DE3C-4F32-BE68-7C6C3F7A3A11}" type="presParOf" srcId="{A5C47327-2D3D-48B0-85D1-786F3C115F80}" destId="{151552DD-4AC6-40BB-A641-D9FDEC32375F}" srcOrd="4" destOrd="0" presId="urn:microsoft.com/office/officeart/2005/8/layout/default"/>
    <dgm:cxn modelId="{898B2892-EAAE-4924-B237-674999861B13}" type="presParOf" srcId="{A5C47327-2D3D-48B0-85D1-786F3C115F80}" destId="{5F91E3AA-7B52-4531-980D-C720E0B769CF}" srcOrd="5" destOrd="0" presId="urn:microsoft.com/office/officeart/2005/8/layout/default"/>
    <dgm:cxn modelId="{14A422C3-CD28-46E8-9B66-E3F5FDFBFBE5}" type="presParOf" srcId="{A5C47327-2D3D-48B0-85D1-786F3C115F80}" destId="{0F097722-0486-41B5-91D3-D1B772FF5A1A}" srcOrd="6" destOrd="0" presId="urn:microsoft.com/office/officeart/2005/8/layout/default"/>
    <dgm:cxn modelId="{41F751F0-AFDB-45DD-87D4-7BA5B14A52E7}" type="presParOf" srcId="{A5C47327-2D3D-48B0-85D1-786F3C115F80}" destId="{19882DD1-359A-4467-A38F-95CB6155C451}" srcOrd="7" destOrd="0" presId="urn:microsoft.com/office/officeart/2005/8/layout/default"/>
    <dgm:cxn modelId="{A759483B-D5BD-4B5A-93AE-110635CDF886}" type="presParOf" srcId="{A5C47327-2D3D-48B0-85D1-786F3C115F80}" destId="{FD2A009A-50DF-4281-9F55-78B0B1818160}" srcOrd="8" destOrd="0" presId="urn:microsoft.com/office/officeart/2005/8/layout/default"/>
    <dgm:cxn modelId="{E1D21123-EF0E-42A6-98A4-A3856CDF02C2}" type="presParOf" srcId="{A5C47327-2D3D-48B0-85D1-786F3C115F80}" destId="{B4B1B070-7479-4F39-8DD3-EA0D68D03E89}" srcOrd="9" destOrd="0" presId="urn:microsoft.com/office/officeart/2005/8/layout/default"/>
    <dgm:cxn modelId="{94C3E7B9-EF46-468D-B4AD-52D6F664F9C0}" type="presParOf" srcId="{A5C47327-2D3D-48B0-85D1-786F3C115F80}" destId="{AC7C36BD-EA22-44C5-8CEB-F8AF463BBCE4}" srcOrd="10" destOrd="0" presId="urn:microsoft.com/office/officeart/2005/8/layout/default"/>
    <dgm:cxn modelId="{2841B010-718A-4449-9246-CBC925F8446F}" type="presParOf" srcId="{A5C47327-2D3D-48B0-85D1-786F3C115F80}" destId="{83CAFFBB-0861-4A89-99BE-E508AC177BC5}" srcOrd="11" destOrd="0" presId="urn:microsoft.com/office/officeart/2005/8/layout/default"/>
    <dgm:cxn modelId="{2FDACF11-A142-4FE5-85B5-55AC2FB76A36}" type="presParOf" srcId="{A5C47327-2D3D-48B0-85D1-786F3C115F80}" destId="{DAAD163C-8C01-4369-9B92-DE8223B68585}" srcOrd="12" destOrd="0" presId="urn:microsoft.com/office/officeart/2005/8/layout/default"/>
    <dgm:cxn modelId="{900715C9-8DF0-4EC9-949F-BECDBB138175}" type="presParOf" srcId="{A5C47327-2D3D-48B0-85D1-786F3C115F80}" destId="{81A3815C-B1CD-48E7-A49D-130F9A692567}" srcOrd="13" destOrd="0" presId="urn:microsoft.com/office/officeart/2005/8/layout/default"/>
    <dgm:cxn modelId="{BBBE5CA7-484D-45BA-AA63-12F6B011BE4B}" type="presParOf" srcId="{A5C47327-2D3D-48B0-85D1-786F3C115F80}" destId="{D5411D15-7C2F-4F48-A069-632DC3C21887}" srcOrd="14" destOrd="0" presId="urn:microsoft.com/office/officeart/2005/8/layout/default"/>
    <dgm:cxn modelId="{0491BDC5-E8B6-403B-8AC9-B18AC87420C8}" type="presParOf" srcId="{A5C47327-2D3D-48B0-85D1-786F3C115F80}" destId="{0A9A98E3-7AA8-46C0-BA09-0FCE9F1A2AC8}" srcOrd="15" destOrd="0" presId="urn:microsoft.com/office/officeart/2005/8/layout/default"/>
    <dgm:cxn modelId="{3103E449-CCA5-4DA2-A502-736FCC24E506}" type="presParOf" srcId="{A5C47327-2D3D-48B0-85D1-786F3C115F80}" destId="{9F5C2396-3D09-4CC6-BC39-C394A3FD56C0}" srcOrd="16" destOrd="0" presId="urn:microsoft.com/office/officeart/2005/8/layout/default"/>
    <dgm:cxn modelId="{5D218706-A983-4EDF-89A9-3D02E01E4762}" type="presParOf" srcId="{A5C47327-2D3D-48B0-85D1-786F3C115F80}" destId="{B7AE4FAB-AA67-41A8-A7D0-B596A58EDD2D}" srcOrd="17" destOrd="0" presId="urn:microsoft.com/office/officeart/2005/8/layout/default"/>
    <dgm:cxn modelId="{37BB6D83-D932-41DC-8160-2D337D82F0D1}" type="presParOf" srcId="{A5C47327-2D3D-48B0-85D1-786F3C115F80}" destId="{13879222-4E4A-49E1-B2AD-F5571D85380A}" srcOrd="18" destOrd="0" presId="urn:microsoft.com/office/officeart/2005/8/layout/default"/>
    <dgm:cxn modelId="{0B797968-5564-4F99-A5E0-C6F8B1ADE689}" type="presParOf" srcId="{A5C47327-2D3D-48B0-85D1-786F3C115F80}" destId="{4A0C6D84-1347-4F02-AE07-A3291429924F}" srcOrd="19" destOrd="0" presId="urn:microsoft.com/office/officeart/2005/8/layout/default"/>
    <dgm:cxn modelId="{536F3939-16C7-46EB-80C0-259A2BEC1DD8}" type="presParOf" srcId="{A5C47327-2D3D-48B0-85D1-786F3C115F80}" destId="{274B5749-9A52-4D7E-8D2A-647B233F7061}" srcOrd="20" destOrd="0" presId="urn:microsoft.com/office/officeart/2005/8/layout/default"/>
    <dgm:cxn modelId="{11EAD1E7-2F9A-4F68-A55C-B64E5A44F52B}" type="presParOf" srcId="{A5C47327-2D3D-48B0-85D1-786F3C115F80}" destId="{197CC3BC-94B7-4905-A18E-6920A33FBC76}" srcOrd="21" destOrd="0" presId="urn:microsoft.com/office/officeart/2005/8/layout/default"/>
    <dgm:cxn modelId="{C540F8AB-62E2-40FC-BA03-ABAF0B266B5F}" type="presParOf" srcId="{A5C47327-2D3D-48B0-85D1-786F3C115F80}" destId="{FF7083DA-167C-4577-8855-95B76B57C4B4}" srcOrd="22" destOrd="0" presId="urn:microsoft.com/office/officeart/2005/8/layout/default"/>
    <dgm:cxn modelId="{21A15448-0662-4142-A33A-11DAB4E08256}" type="presParOf" srcId="{A5C47327-2D3D-48B0-85D1-786F3C115F80}" destId="{1BA04694-7B6E-4F19-AA09-095AC3EEB537}" srcOrd="23" destOrd="0" presId="urn:microsoft.com/office/officeart/2005/8/layout/default"/>
    <dgm:cxn modelId="{9585FD41-41B5-49E8-A225-4040DED43073}" type="presParOf" srcId="{A5C47327-2D3D-48B0-85D1-786F3C115F80}" destId="{B7080D92-E86A-47B6-9AEE-FB6BD2CE4051}" srcOrd="24" destOrd="0" presId="urn:microsoft.com/office/officeart/2005/8/layout/default"/>
    <dgm:cxn modelId="{7F732107-1695-4B27-A4A8-4930BF36E493}" type="presParOf" srcId="{A5C47327-2D3D-48B0-85D1-786F3C115F80}" destId="{096EC9EF-FE01-42AB-879B-7E23A38AC7AF}" srcOrd="25" destOrd="0" presId="urn:microsoft.com/office/officeart/2005/8/layout/default"/>
    <dgm:cxn modelId="{6D37B3F3-EC0A-4B34-9E81-5C865969EEB6}" type="presParOf" srcId="{A5C47327-2D3D-48B0-85D1-786F3C115F80}" destId="{E80475BB-13ED-477D-8C17-6BC88A455167}" srcOrd="26" destOrd="0" presId="urn:microsoft.com/office/officeart/2005/8/layout/default"/>
    <dgm:cxn modelId="{1CCE3AE7-2889-40D9-91F8-386DF12081AF}" type="presParOf" srcId="{A5C47327-2D3D-48B0-85D1-786F3C115F80}" destId="{5A30CCA0-B0E0-4AF1-B533-1EC69EC7E839}" srcOrd="27" destOrd="0" presId="urn:microsoft.com/office/officeart/2005/8/layout/default"/>
    <dgm:cxn modelId="{3FEA74B9-FADE-4A41-96F5-F97A60E405B0}" type="presParOf" srcId="{A5C47327-2D3D-48B0-85D1-786F3C115F80}" destId="{77A2034F-A72F-4820-A15A-B70C5474DF6C}" srcOrd="28" destOrd="0" presId="urn:microsoft.com/office/officeart/2005/8/layout/default"/>
    <dgm:cxn modelId="{CC34B63C-D1F1-4C08-909D-EB86FCDABC3D}" type="presParOf" srcId="{A5C47327-2D3D-48B0-85D1-786F3C115F80}" destId="{D4A424BC-03CF-4072-BC11-B47B474969D1}" srcOrd="29" destOrd="0" presId="urn:microsoft.com/office/officeart/2005/8/layout/default"/>
    <dgm:cxn modelId="{2BBEF039-ED35-451E-9596-6AB2A1D6B068}" type="presParOf" srcId="{A5C47327-2D3D-48B0-85D1-786F3C115F80}" destId="{BE31EE0D-9117-4877-8900-0323E6F92990}" srcOrd="3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0E5B0F-4D17-4A2C-8C6E-33E132FC1240}" type="doc">
      <dgm:prSet loTypeId="urn:microsoft.com/office/officeart/2005/8/layout/vProcess5" loCatId="process" qsTypeId="urn:microsoft.com/office/officeart/2005/8/quickstyle/simple2#10" qsCatId="simple" csTypeId="urn:microsoft.com/office/officeart/2005/8/colors/accent1_2#17" csCatId="accent1" phldr="1"/>
      <dgm:spPr/>
      <dgm:t>
        <a:bodyPr/>
        <a:lstStyle/>
        <a:p>
          <a:endParaRPr lang="en-US"/>
        </a:p>
      </dgm:t>
    </dgm:pt>
    <dgm:pt modelId="{CD660625-98F8-4F0C-A3DC-E97925D38F22}">
      <dgm:prSet/>
      <dgm:spPr/>
      <dgm:t>
        <a:bodyPr/>
        <a:lstStyle/>
        <a:p>
          <a:r>
            <a:rPr lang="en-GB" dirty="0"/>
            <a:t>“Case based learning” applying clinical knowledge to real life situations</a:t>
          </a:r>
          <a:endParaRPr lang="en-US" dirty="0"/>
        </a:p>
      </dgm:t>
    </dgm:pt>
    <dgm:pt modelId="{C8CBCDEC-0377-4D0B-BDAE-571AA29C84BC}" type="parTrans" cxnId="{7E90A5FD-CDDB-4388-9784-DF8620275C10}">
      <dgm:prSet/>
      <dgm:spPr/>
      <dgm:t>
        <a:bodyPr/>
        <a:lstStyle/>
        <a:p>
          <a:endParaRPr lang="en-US"/>
        </a:p>
      </dgm:t>
    </dgm:pt>
    <dgm:pt modelId="{20DCC86F-5E4B-4F62-9936-EFBF0BE11E11}" type="sibTrans" cxnId="{7E90A5FD-CDDB-4388-9784-DF8620275C10}">
      <dgm:prSet/>
      <dgm:spPr/>
      <dgm:t>
        <a:bodyPr/>
        <a:lstStyle/>
        <a:p>
          <a:endParaRPr lang="en-US"/>
        </a:p>
      </dgm:t>
    </dgm:pt>
    <dgm:pt modelId="{9F894527-0652-427E-8003-00B91AEC4084}">
      <dgm:prSet/>
      <dgm:spPr/>
      <dgm:t>
        <a:bodyPr/>
        <a:lstStyle/>
        <a:p>
          <a:r>
            <a:rPr lang="en-GB" dirty="0"/>
            <a:t>Sector specific content Contextualised to Country </a:t>
          </a:r>
          <a:endParaRPr lang="en-US" dirty="0"/>
        </a:p>
      </dgm:t>
    </dgm:pt>
    <dgm:pt modelId="{6089DEA6-9B41-49D5-AF9C-CDB680DD5996}" type="parTrans" cxnId="{0AAB4E47-60A0-47F5-9FE6-28AF5A94B6B8}">
      <dgm:prSet/>
      <dgm:spPr/>
      <dgm:t>
        <a:bodyPr/>
        <a:lstStyle/>
        <a:p>
          <a:endParaRPr lang="en-US"/>
        </a:p>
      </dgm:t>
    </dgm:pt>
    <dgm:pt modelId="{7C39B449-CC6A-4354-B400-01C29B630138}" type="sibTrans" cxnId="{0AAB4E47-60A0-47F5-9FE6-28AF5A94B6B8}">
      <dgm:prSet/>
      <dgm:spPr/>
      <dgm:t>
        <a:bodyPr/>
        <a:lstStyle/>
        <a:p>
          <a:endParaRPr lang="en-US"/>
        </a:p>
      </dgm:t>
    </dgm:pt>
    <dgm:pt modelId="{2B181678-07A2-40CD-8A32-A34571303C89}">
      <dgm:prSet/>
      <dgm:spPr/>
      <dgm:t>
        <a:bodyPr/>
        <a:lstStyle/>
        <a:p>
          <a:r>
            <a:rPr lang="en-GB"/>
            <a:t>Expanding career opportunities  </a:t>
          </a:r>
          <a:endParaRPr lang="en-US"/>
        </a:p>
      </dgm:t>
    </dgm:pt>
    <dgm:pt modelId="{A689A8E7-58AC-428C-B990-23BFC2EC978D}" type="parTrans" cxnId="{AD6E46F3-028F-4A88-971F-741D4E690901}">
      <dgm:prSet/>
      <dgm:spPr/>
      <dgm:t>
        <a:bodyPr/>
        <a:lstStyle/>
        <a:p>
          <a:endParaRPr lang="en-US"/>
        </a:p>
      </dgm:t>
    </dgm:pt>
    <dgm:pt modelId="{663D90AA-11EE-4A34-874C-8649B24AECA5}" type="sibTrans" cxnId="{AD6E46F3-028F-4A88-971F-741D4E690901}">
      <dgm:prSet/>
      <dgm:spPr/>
      <dgm:t>
        <a:bodyPr/>
        <a:lstStyle/>
        <a:p>
          <a:endParaRPr lang="en-US"/>
        </a:p>
      </dgm:t>
    </dgm:pt>
    <dgm:pt modelId="{5FD8D14D-584F-4A2F-AD14-601657DCAEC7}" type="pres">
      <dgm:prSet presAssocID="{FD0E5B0F-4D17-4A2C-8C6E-33E132FC1240}" presName="outerComposite" presStyleCnt="0">
        <dgm:presLayoutVars>
          <dgm:chMax val="5"/>
          <dgm:dir/>
          <dgm:resizeHandles val="exact"/>
        </dgm:presLayoutVars>
      </dgm:prSet>
      <dgm:spPr/>
    </dgm:pt>
    <dgm:pt modelId="{BABC62BE-D1E7-4791-B6FF-994CED5C33C2}" type="pres">
      <dgm:prSet presAssocID="{FD0E5B0F-4D17-4A2C-8C6E-33E132FC1240}" presName="dummyMaxCanvas" presStyleCnt="0">
        <dgm:presLayoutVars/>
      </dgm:prSet>
      <dgm:spPr/>
    </dgm:pt>
    <dgm:pt modelId="{2290D953-2322-4AE9-94CF-58B3B4440028}" type="pres">
      <dgm:prSet presAssocID="{FD0E5B0F-4D17-4A2C-8C6E-33E132FC1240}" presName="ThreeNodes_1" presStyleLbl="node1" presStyleIdx="0" presStyleCnt="3">
        <dgm:presLayoutVars>
          <dgm:bulletEnabled val="1"/>
        </dgm:presLayoutVars>
      </dgm:prSet>
      <dgm:spPr/>
    </dgm:pt>
    <dgm:pt modelId="{8E865CB5-C3D6-437A-BCD3-801A2D2788AA}" type="pres">
      <dgm:prSet presAssocID="{FD0E5B0F-4D17-4A2C-8C6E-33E132FC1240}" presName="ThreeNodes_2" presStyleLbl="node1" presStyleIdx="1" presStyleCnt="3">
        <dgm:presLayoutVars>
          <dgm:bulletEnabled val="1"/>
        </dgm:presLayoutVars>
      </dgm:prSet>
      <dgm:spPr/>
    </dgm:pt>
    <dgm:pt modelId="{758B4905-0E3C-44B4-A548-DA9C2DD961B8}" type="pres">
      <dgm:prSet presAssocID="{FD0E5B0F-4D17-4A2C-8C6E-33E132FC1240}" presName="ThreeNodes_3" presStyleLbl="node1" presStyleIdx="2" presStyleCnt="3">
        <dgm:presLayoutVars>
          <dgm:bulletEnabled val="1"/>
        </dgm:presLayoutVars>
      </dgm:prSet>
      <dgm:spPr/>
    </dgm:pt>
    <dgm:pt modelId="{19D1903C-44D4-4331-A37A-62E5A5265D1F}" type="pres">
      <dgm:prSet presAssocID="{FD0E5B0F-4D17-4A2C-8C6E-33E132FC1240}" presName="ThreeConn_1-2" presStyleLbl="fgAccFollowNode1" presStyleIdx="0" presStyleCnt="2">
        <dgm:presLayoutVars>
          <dgm:bulletEnabled val="1"/>
        </dgm:presLayoutVars>
      </dgm:prSet>
      <dgm:spPr/>
    </dgm:pt>
    <dgm:pt modelId="{8607A6AD-1CFC-456F-8AB7-4C278A62F24C}" type="pres">
      <dgm:prSet presAssocID="{FD0E5B0F-4D17-4A2C-8C6E-33E132FC1240}" presName="ThreeConn_2-3" presStyleLbl="fgAccFollowNode1" presStyleIdx="1" presStyleCnt="2">
        <dgm:presLayoutVars>
          <dgm:bulletEnabled val="1"/>
        </dgm:presLayoutVars>
      </dgm:prSet>
      <dgm:spPr/>
    </dgm:pt>
    <dgm:pt modelId="{A1F0906E-3AFA-440B-992C-124DD64DB40A}" type="pres">
      <dgm:prSet presAssocID="{FD0E5B0F-4D17-4A2C-8C6E-33E132FC1240}" presName="ThreeNodes_1_text" presStyleLbl="node1" presStyleIdx="2" presStyleCnt="3">
        <dgm:presLayoutVars>
          <dgm:bulletEnabled val="1"/>
        </dgm:presLayoutVars>
      </dgm:prSet>
      <dgm:spPr/>
    </dgm:pt>
    <dgm:pt modelId="{D2DE8E52-CB95-4E69-AEE5-843AA8FE4DB3}" type="pres">
      <dgm:prSet presAssocID="{FD0E5B0F-4D17-4A2C-8C6E-33E132FC1240}" presName="ThreeNodes_2_text" presStyleLbl="node1" presStyleIdx="2" presStyleCnt="3">
        <dgm:presLayoutVars>
          <dgm:bulletEnabled val="1"/>
        </dgm:presLayoutVars>
      </dgm:prSet>
      <dgm:spPr/>
    </dgm:pt>
    <dgm:pt modelId="{56DA5459-BDA2-4AB3-8C8B-FF9CBB8A4447}" type="pres">
      <dgm:prSet presAssocID="{FD0E5B0F-4D17-4A2C-8C6E-33E132FC1240}" presName="ThreeNodes_3_text" presStyleLbl="node1" presStyleIdx="2" presStyleCnt="3">
        <dgm:presLayoutVars>
          <dgm:bulletEnabled val="1"/>
        </dgm:presLayoutVars>
      </dgm:prSet>
      <dgm:spPr/>
    </dgm:pt>
  </dgm:ptLst>
  <dgm:cxnLst>
    <dgm:cxn modelId="{A349BD29-8A34-4F5E-8B4F-B6933E82C41C}" type="presOf" srcId="{CD660625-98F8-4F0C-A3DC-E97925D38F22}" destId="{2290D953-2322-4AE9-94CF-58B3B4440028}" srcOrd="0" destOrd="0" presId="urn:microsoft.com/office/officeart/2005/8/layout/vProcess5"/>
    <dgm:cxn modelId="{A25DC843-767A-44A2-A6CA-017705577C21}" type="presOf" srcId="{9F894527-0652-427E-8003-00B91AEC4084}" destId="{8E865CB5-C3D6-437A-BCD3-801A2D2788AA}" srcOrd="0" destOrd="0" presId="urn:microsoft.com/office/officeart/2005/8/layout/vProcess5"/>
    <dgm:cxn modelId="{A3C7B366-31B9-4EBE-B160-611370EE53F5}" type="presOf" srcId="{CD660625-98F8-4F0C-A3DC-E97925D38F22}" destId="{A1F0906E-3AFA-440B-992C-124DD64DB40A}" srcOrd="1" destOrd="0" presId="urn:microsoft.com/office/officeart/2005/8/layout/vProcess5"/>
    <dgm:cxn modelId="{0AAB4E47-60A0-47F5-9FE6-28AF5A94B6B8}" srcId="{FD0E5B0F-4D17-4A2C-8C6E-33E132FC1240}" destId="{9F894527-0652-427E-8003-00B91AEC4084}" srcOrd="1" destOrd="0" parTransId="{6089DEA6-9B41-49D5-AF9C-CDB680DD5996}" sibTransId="{7C39B449-CC6A-4354-B400-01C29B630138}"/>
    <dgm:cxn modelId="{A483304B-B309-476B-B161-59AA6D41590D}" type="presOf" srcId="{9F894527-0652-427E-8003-00B91AEC4084}" destId="{D2DE8E52-CB95-4E69-AEE5-843AA8FE4DB3}" srcOrd="1" destOrd="0" presId="urn:microsoft.com/office/officeart/2005/8/layout/vProcess5"/>
    <dgm:cxn modelId="{3C82FC72-0B5F-4FA6-B8F1-7781898465DE}" type="presOf" srcId="{FD0E5B0F-4D17-4A2C-8C6E-33E132FC1240}" destId="{5FD8D14D-584F-4A2F-AD14-601657DCAEC7}" srcOrd="0" destOrd="0" presId="urn:microsoft.com/office/officeart/2005/8/layout/vProcess5"/>
    <dgm:cxn modelId="{A8755658-1365-42B7-8663-2C744B6CAB9B}" type="presOf" srcId="{20DCC86F-5E4B-4F62-9936-EFBF0BE11E11}" destId="{19D1903C-44D4-4331-A37A-62E5A5265D1F}" srcOrd="0" destOrd="0" presId="urn:microsoft.com/office/officeart/2005/8/layout/vProcess5"/>
    <dgm:cxn modelId="{58365093-BA38-49A5-97F8-4A3A2438C59B}" type="presOf" srcId="{2B181678-07A2-40CD-8A32-A34571303C89}" destId="{56DA5459-BDA2-4AB3-8C8B-FF9CBB8A4447}" srcOrd="1" destOrd="0" presId="urn:microsoft.com/office/officeart/2005/8/layout/vProcess5"/>
    <dgm:cxn modelId="{C8F48DCF-C5A6-4820-A9E1-1BD749AA1DE7}" type="presOf" srcId="{2B181678-07A2-40CD-8A32-A34571303C89}" destId="{758B4905-0E3C-44B4-A548-DA9C2DD961B8}" srcOrd="0" destOrd="0" presId="urn:microsoft.com/office/officeart/2005/8/layout/vProcess5"/>
    <dgm:cxn modelId="{409577E7-4902-458D-9B22-1264F6354B1C}" type="presOf" srcId="{7C39B449-CC6A-4354-B400-01C29B630138}" destId="{8607A6AD-1CFC-456F-8AB7-4C278A62F24C}" srcOrd="0" destOrd="0" presId="urn:microsoft.com/office/officeart/2005/8/layout/vProcess5"/>
    <dgm:cxn modelId="{AD6E46F3-028F-4A88-971F-741D4E690901}" srcId="{FD0E5B0F-4D17-4A2C-8C6E-33E132FC1240}" destId="{2B181678-07A2-40CD-8A32-A34571303C89}" srcOrd="2" destOrd="0" parTransId="{A689A8E7-58AC-428C-B990-23BFC2EC978D}" sibTransId="{663D90AA-11EE-4A34-874C-8649B24AECA5}"/>
    <dgm:cxn modelId="{7E90A5FD-CDDB-4388-9784-DF8620275C10}" srcId="{FD0E5B0F-4D17-4A2C-8C6E-33E132FC1240}" destId="{CD660625-98F8-4F0C-A3DC-E97925D38F22}" srcOrd="0" destOrd="0" parTransId="{C8CBCDEC-0377-4D0B-BDAE-571AA29C84BC}" sibTransId="{20DCC86F-5E4B-4F62-9936-EFBF0BE11E11}"/>
    <dgm:cxn modelId="{29FDD124-6FA8-421B-A31B-F260235EDC67}" type="presParOf" srcId="{5FD8D14D-584F-4A2F-AD14-601657DCAEC7}" destId="{BABC62BE-D1E7-4791-B6FF-994CED5C33C2}" srcOrd="0" destOrd="0" presId="urn:microsoft.com/office/officeart/2005/8/layout/vProcess5"/>
    <dgm:cxn modelId="{F302C3B9-D1DC-47E4-8240-949F8F486BBA}" type="presParOf" srcId="{5FD8D14D-584F-4A2F-AD14-601657DCAEC7}" destId="{2290D953-2322-4AE9-94CF-58B3B4440028}" srcOrd="1" destOrd="0" presId="urn:microsoft.com/office/officeart/2005/8/layout/vProcess5"/>
    <dgm:cxn modelId="{DB8E341F-7C6C-47C8-84BB-3017F6429D56}" type="presParOf" srcId="{5FD8D14D-584F-4A2F-AD14-601657DCAEC7}" destId="{8E865CB5-C3D6-437A-BCD3-801A2D2788AA}" srcOrd="2" destOrd="0" presId="urn:microsoft.com/office/officeart/2005/8/layout/vProcess5"/>
    <dgm:cxn modelId="{F132EA34-2109-479C-A2AB-64828412D894}" type="presParOf" srcId="{5FD8D14D-584F-4A2F-AD14-601657DCAEC7}" destId="{758B4905-0E3C-44B4-A548-DA9C2DD961B8}" srcOrd="3" destOrd="0" presId="urn:microsoft.com/office/officeart/2005/8/layout/vProcess5"/>
    <dgm:cxn modelId="{228EE8CD-C1BF-4E49-AD59-C4FEDDBAC0BF}" type="presParOf" srcId="{5FD8D14D-584F-4A2F-AD14-601657DCAEC7}" destId="{19D1903C-44D4-4331-A37A-62E5A5265D1F}" srcOrd="4" destOrd="0" presId="urn:microsoft.com/office/officeart/2005/8/layout/vProcess5"/>
    <dgm:cxn modelId="{8CB84CD2-561E-455C-954C-FDD87AB955C4}" type="presParOf" srcId="{5FD8D14D-584F-4A2F-AD14-601657DCAEC7}" destId="{8607A6AD-1CFC-456F-8AB7-4C278A62F24C}" srcOrd="5" destOrd="0" presId="urn:microsoft.com/office/officeart/2005/8/layout/vProcess5"/>
    <dgm:cxn modelId="{C4916BA8-70E5-4E73-AD0E-6F5B18F4BEF3}" type="presParOf" srcId="{5FD8D14D-584F-4A2F-AD14-601657DCAEC7}" destId="{A1F0906E-3AFA-440B-992C-124DD64DB40A}" srcOrd="6" destOrd="0" presId="urn:microsoft.com/office/officeart/2005/8/layout/vProcess5"/>
    <dgm:cxn modelId="{C0D219CF-5C64-4AF9-A1EB-BA31B4B5D49B}" type="presParOf" srcId="{5FD8D14D-584F-4A2F-AD14-601657DCAEC7}" destId="{D2DE8E52-CB95-4E69-AEE5-843AA8FE4DB3}" srcOrd="7" destOrd="0" presId="urn:microsoft.com/office/officeart/2005/8/layout/vProcess5"/>
    <dgm:cxn modelId="{6C9C1338-2B40-460E-BC07-8DBAFE8688E9}" type="presParOf" srcId="{5FD8D14D-584F-4A2F-AD14-601657DCAEC7}" destId="{56DA5459-BDA2-4AB3-8C8B-FF9CBB8A444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79FD90-30A7-4C7B-A364-56B12183775E}">
      <dsp:nvSpPr>
        <dsp:cNvPr id="0" name=""/>
        <dsp:cNvSpPr/>
      </dsp:nvSpPr>
      <dsp:spPr>
        <a:xfrm>
          <a:off x="3180323" y="1379592"/>
          <a:ext cx="1767352" cy="1767569"/>
        </a:xfrm>
        <a:prstGeom prst="ellipse">
          <a:avLst/>
        </a:prstGeom>
        <a:solidFill>
          <a:schemeClr val="accent1">
            <a:alpha val="50000"/>
            <a:hueOff val="0"/>
            <a:satOff val="0"/>
            <a:lumOff val="0"/>
            <a:alphaOff val="0"/>
          </a:schemeClr>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BF13D7C-3060-4CDC-87F2-28794FD93B54}">
      <dsp:nvSpPr>
        <dsp:cNvPr id="0" name=""/>
        <dsp:cNvSpPr/>
      </dsp:nvSpPr>
      <dsp:spPr>
        <a:xfrm>
          <a:off x="3051454" y="0"/>
          <a:ext cx="2025091" cy="10837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dirty="0"/>
            <a:t>Regulator</a:t>
          </a:r>
        </a:p>
      </dsp:txBody>
      <dsp:txXfrm>
        <a:off x="3051454" y="0"/>
        <a:ext cx="2025091" cy="1083733"/>
      </dsp:txXfrm>
    </dsp:sp>
    <dsp:sp modelId="{0863D06A-07D1-422A-9929-A17C45AAFC6E}">
      <dsp:nvSpPr>
        <dsp:cNvPr id="0" name=""/>
        <dsp:cNvSpPr/>
      </dsp:nvSpPr>
      <dsp:spPr>
        <a:xfrm>
          <a:off x="3698747" y="1628851"/>
          <a:ext cx="1767352" cy="176756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F8BC9BD-BE18-4576-9EEF-77640AE83CD6}">
      <dsp:nvSpPr>
        <dsp:cNvPr id="0" name=""/>
        <dsp:cNvSpPr/>
      </dsp:nvSpPr>
      <dsp:spPr>
        <a:xfrm>
          <a:off x="5684073" y="1029546"/>
          <a:ext cx="1914631" cy="11921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dirty="0"/>
            <a:t>Trade union</a:t>
          </a:r>
        </a:p>
      </dsp:txBody>
      <dsp:txXfrm>
        <a:off x="5684073" y="1029546"/>
        <a:ext cx="1914631" cy="1192106"/>
      </dsp:txXfrm>
    </dsp:sp>
    <dsp:sp modelId="{1C7F2648-DB9D-4669-BE8B-8070EFFDB627}">
      <dsp:nvSpPr>
        <dsp:cNvPr id="0" name=""/>
        <dsp:cNvSpPr/>
      </dsp:nvSpPr>
      <dsp:spPr>
        <a:xfrm>
          <a:off x="3826143" y="2189683"/>
          <a:ext cx="1767352" cy="176756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D13AEFD-0D8B-4EF8-9CA3-C74567A7E688}">
      <dsp:nvSpPr>
        <dsp:cNvPr id="0" name=""/>
        <dsp:cNvSpPr/>
      </dsp:nvSpPr>
      <dsp:spPr>
        <a:xfrm>
          <a:off x="5868172" y="2546773"/>
          <a:ext cx="1877811" cy="127338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dirty="0"/>
            <a:t>Negotiator/ Representative body</a:t>
          </a:r>
        </a:p>
      </dsp:txBody>
      <dsp:txXfrm>
        <a:off x="5868172" y="2546773"/>
        <a:ext cx="1877811" cy="1273386"/>
      </dsp:txXfrm>
    </dsp:sp>
    <dsp:sp modelId="{3ED0FB2C-22FF-43F2-95B4-770D2624D09E}">
      <dsp:nvSpPr>
        <dsp:cNvPr id="0" name=""/>
        <dsp:cNvSpPr/>
      </dsp:nvSpPr>
      <dsp:spPr>
        <a:xfrm>
          <a:off x="3467518" y="2639432"/>
          <a:ext cx="1767352" cy="176756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C4AC36F-7D1B-45F9-BEF1-A498FE3C1D6B}">
      <dsp:nvSpPr>
        <dsp:cNvPr id="0" name=""/>
        <dsp:cNvSpPr/>
      </dsp:nvSpPr>
      <dsp:spPr>
        <a:xfrm>
          <a:off x="5058135" y="4253653"/>
          <a:ext cx="2025091" cy="116501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kern="1200" dirty="0"/>
            <a:t>Patient support/advocacy group</a:t>
          </a:r>
        </a:p>
      </dsp:txBody>
      <dsp:txXfrm>
        <a:off x="5058135" y="4253653"/>
        <a:ext cx="2025091" cy="1165013"/>
      </dsp:txXfrm>
    </dsp:sp>
    <dsp:sp modelId="{DF665765-41B0-4784-BD48-85B6E9289737}">
      <dsp:nvSpPr>
        <dsp:cNvPr id="0" name=""/>
        <dsp:cNvSpPr/>
      </dsp:nvSpPr>
      <dsp:spPr>
        <a:xfrm>
          <a:off x="2893129" y="2639432"/>
          <a:ext cx="1767352" cy="176756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E7C97D8-34E0-4313-B311-C4BA6A914B26}">
      <dsp:nvSpPr>
        <dsp:cNvPr id="0" name=""/>
        <dsp:cNvSpPr/>
      </dsp:nvSpPr>
      <dsp:spPr>
        <a:xfrm>
          <a:off x="1044772" y="4253653"/>
          <a:ext cx="2025091" cy="116501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kern="1200" dirty="0"/>
            <a:t>Government</a:t>
          </a:r>
        </a:p>
      </dsp:txBody>
      <dsp:txXfrm>
        <a:off x="1044772" y="4253653"/>
        <a:ext cx="2025091" cy="1165013"/>
      </dsp:txXfrm>
    </dsp:sp>
    <dsp:sp modelId="{A1D385D7-E7A4-4919-8A0E-FBDA5CA73233}">
      <dsp:nvSpPr>
        <dsp:cNvPr id="0" name=""/>
        <dsp:cNvSpPr/>
      </dsp:nvSpPr>
      <dsp:spPr>
        <a:xfrm>
          <a:off x="2534503" y="2189683"/>
          <a:ext cx="1767352" cy="176756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B55EAD5-8D56-469B-9332-6888E14835AF}">
      <dsp:nvSpPr>
        <dsp:cNvPr id="0" name=""/>
        <dsp:cNvSpPr/>
      </dsp:nvSpPr>
      <dsp:spPr>
        <a:xfrm>
          <a:off x="382015" y="2546773"/>
          <a:ext cx="1877811" cy="127338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kern="1200" dirty="0"/>
            <a:t>Employers</a:t>
          </a:r>
        </a:p>
      </dsp:txBody>
      <dsp:txXfrm>
        <a:off x="382015" y="2546773"/>
        <a:ext cx="1877811" cy="1273386"/>
      </dsp:txXfrm>
    </dsp:sp>
    <dsp:sp modelId="{25D24994-E670-4A12-8B77-933224564D2F}">
      <dsp:nvSpPr>
        <dsp:cNvPr id="0" name=""/>
        <dsp:cNvSpPr/>
      </dsp:nvSpPr>
      <dsp:spPr>
        <a:xfrm>
          <a:off x="2661900" y="1628851"/>
          <a:ext cx="1767352" cy="176756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865AFCC-1F78-43EC-BA1C-4DE6DBE5015E}">
      <dsp:nvSpPr>
        <dsp:cNvPr id="0" name=""/>
        <dsp:cNvSpPr/>
      </dsp:nvSpPr>
      <dsp:spPr>
        <a:xfrm>
          <a:off x="529295" y="1029546"/>
          <a:ext cx="1914631" cy="11921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kern="1200"/>
            <a:t>Professional leadership body</a:t>
          </a:r>
          <a:endParaRPr lang="en-GB" sz="2000" kern="1200" dirty="0"/>
        </a:p>
      </dsp:txBody>
      <dsp:txXfrm>
        <a:off x="529295" y="1029546"/>
        <a:ext cx="1914631" cy="1192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152F3-3B5D-4A0F-9AE5-9F74C3FBAC11}">
      <dsp:nvSpPr>
        <dsp:cNvPr id="0" name=""/>
        <dsp:cNvSpPr/>
      </dsp:nvSpPr>
      <dsp:spPr>
        <a:xfrm rot="16200000">
          <a:off x="900545" y="-900545"/>
          <a:ext cx="1433945" cy="3235036"/>
        </a:xfrm>
        <a:prstGeom prst="round1Rect">
          <a:avLst/>
        </a:prstGeom>
        <a:solidFill>
          <a:schemeClr val="l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en-GB" sz="1800" b="1" kern="1200" dirty="0"/>
        </a:p>
        <a:p>
          <a:pPr marL="0" lvl="0" indent="0" algn="ctr" defTabSz="800100">
            <a:lnSpc>
              <a:spcPct val="90000"/>
            </a:lnSpc>
            <a:spcBef>
              <a:spcPct val="0"/>
            </a:spcBef>
            <a:spcAft>
              <a:spcPct val="35000"/>
            </a:spcAft>
            <a:buNone/>
          </a:pPr>
          <a:r>
            <a:rPr lang="en-GB" sz="1800" b="1" kern="1200" dirty="0"/>
            <a:t>Curriculum</a:t>
          </a:r>
        </a:p>
      </dsp:txBody>
      <dsp:txXfrm rot="5400000">
        <a:off x="0" y="0"/>
        <a:ext cx="3235036" cy="1075459"/>
      </dsp:txXfrm>
    </dsp:sp>
    <dsp:sp modelId="{80E84439-26BE-4408-962D-2A09BB87845D}">
      <dsp:nvSpPr>
        <dsp:cNvPr id="0" name=""/>
        <dsp:cNvSpPr/>
      </dsp:nvSpPr>
      <dsp:spPr>
        <a:xfrm>
          <a:off x="3235036" y="0"/>
          <a:ext cx="3235036" cy="1433945"/>
        </a:xfrm>
        <a:prstGeom prst="round1Rect">
          <a:avLst/>
        </a:prstGeom>
        <a:solidFill>
          <a:srgbClr val="002060"/>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en-GB" sz="1800" kern="1200" dirty="0"/>
        </a:p>
        <a:p>
          <a:pPr marL="0" lvl="0" indent="0" algn="ctr" defTabSz="800100">
            <a:lnSpc>
              <a:spcPct val="90000"/>
            </a:lnSpc>
            <a:spcBef>
              <a:spcPct val="0"/>
            </a:spcBef>
            <a:spcAft>
              <a:spcPct val="35000"/>
            </a:spcAft>
            <a:buNone/>
          </a:pPr>
          <a:r>
            <a:rPr lang="en-GB" sz="1800" b="1" kern="1200" dirty="0">
              <a:solidFill>
                <a:schemeClr val="bg1"/>
              </a:solidFill>
            </a:rPr>
            <a:t>Portfolio</a:t>
          </a:r>
          <a:r>
            <a:rPr lang="en-GB" sz="1800" kern="1200" dirty="0">
              <a:solidFill>
                <a:schemeClr val="bg1"/>
              </a:solidFill>
            </a:rPr>
            <a:t> </a:t>
          </a:r>
        </a:p>
      </dsp:txBody>
      <dsp:txXfrm>
        <a:off x="3235036" y="0"/>
        <a:ext cx="3235036" cy="1075459"/>
      </dsp:txXfrm>
    </dsp:sp>
    <dsp:sp modelId="{1D7F466C-9C16-439E-98E5-50969757155A}">
      <dsp:nvSpPr>
        <dsp:cNvPr id="0" name=""/>
        <dsp:cNvSpPr/>
      </dsp:nvSpPr>
      <dsp:spPr>
        <a:xfrm rot="10800000">
          <a:off x="0" y="1433945"/>
          <a:ext cx="3235036" cy="1433945"/>
        </a:xfrm>
        <a:prstGeom prst="round1Rect">
          <a:avLst/>
        </a:prstGeom>
        <a:solidFill>
          <a:srgbClr val="002060"/>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bg1"/>
              </a:solidFill>
            </a:rPr>
            <a:t>Learning resources </a:t>
          </a:r>
        </a:p>
      </dsp:txBody>
      <dsp:txXfrm rot="10800000">
        <a:off x="0" y="1792431"/>
        <a:ext cx="3235036" cy="1075459"/>
      </dsp:txXfrm>
    </dsp:sp>
    <dsp:sp modelId="{29F85DA8-3BB5-4D0D-B565-30CA1264AC4F}">
      <dsp:nvSpPr>
        <dsp:cNvPr id="0" name=""/>
        <dsp:cNvSpPr/>
      </dsp:nvSpPr>
      <dsp:spPr>
        <a:xfrm rot="5400000">
          <a:off x="4135582" y="533399"/>
          <a:ext cx="1433945" cy="3235036"/>
        </a:xfrm>
        <a:prstGeom prst="round1Rect">
          <a:avLst/>
        </a:prstGeom>
        <a:solidFill>
          <a:schemeClr val="l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b="1" kern="1200" dirty="0"/>
            <a:t>Supervision</a:t>
          </a:r>
          <a:r>
            <a:rPr lang="en-GB" sz="1800" kern="1200" dirty="0"/>
            <a:t> </a:t>
          </a:r>
        </a:p>
      </dsp:txBody>
      <dsp:txXfrm rot="-5400000">
        <a:off x="3235037" y="1792431"/>
        <a:ext cx="3235036" cy="1075459"/>
      </dsp:txXfrm>
    </dsp:sp>
    <dsp:sp modelId="{4948205B-73BD-4BC9-AC56-FB4F3DAB3342}">
      <dsp:nvSpPr>
        <dsp:cNvPr id="0" name=""/>
        <dsp:cNvSpPr/>
      </dsp:nvSpPr>
      <dsp:spPr>
        <a:xfrm>
          <a:off x="2264525" y="1075459"/>
          <a:ext cx="1941021" cy="716972"/>
        </a:xfrm>
        <a:prstGeom prst="roundRect">
          <a:avLst/>
        </a:prstGeom>
        <a:solidFill>
          <a:schemeClr val="dk2">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Enhanced Credential</a:t>
          </a:r>
        </a:p>
      </dsp:txBody>
      <dsp:txXfrm>
        <a:off x="2299525" y="1110459"/>
        <a:ext cx="1871021" cy="6469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34549-B0FE-4AF8-B5BD-6ABFDBAE5402}">
      <dsp:nvSpPr>
        <dsp:cNvPr id="0" name=""/>
        <dsp:cNvSpPr/>
      </dsp:nvSpPr>
      <dsp:spPr>
        <a:xfrm>
          <a:off x="1354666" y="0"/>
          <a:ext cx="5418667" cy="5418667"/>
        </a:xfrm>
        <a:prstGeom prst="ellipse">
          <a:avLst/>
        </a:prstGeom>
        <a:solidFill>
          <a:schemeClr val="accent1"/>
        </a:solidFill>
        <a:ln w="25400" cap="flat" cmpd="sng" algn="ctr">
          <a:solidFill>
            <a:schemeClr val="lt1"/>
          </a:solidFill>
          <a:prstDash val="solid"/>
          <a:miter lim="800000"/>
        </a:ln>
        <a:effectLst/>
      </dsp:spPr>
      <dsp:style>
        <a:lnRef idx="3">
          <a:schemeClr val="lt1"/>
        </a:lnRef>
        <a:fillRef idx="1">
          <a:schemeClr val="accent1"/>
        </a:fillRef>
        <a:effectRef idx="1">
          <a:schemeClr val="accent1"/>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bg1"/>
              </a:solidFill>
            </a:rPr>
            <a:t>Cover</a:t>
          </a:r>
        </a:p>
      </dsp:txBody>
      <dsp:txXfrm>
        <a:off x="3306470" y="270933"/>
        <a:ext cx="1515059" cy="812800"/>
      </dsp:txXfrm>
    </dsp:sp>
    <dsp:sp modelId="{458C9B6E-70C4-4617-A4A2-EC441C5DE56E}">
      <dsp:nvSpPr>
        <dsp:cNvPr id="0" name=""/>
        <dsp:cNvSpPr/>
      </dsp:nvSpPr>
      <dsp:spPr>
        <a:xfrm>
          <a:off x="1896533" y="1083733"/>
          <a:ext cx="4334933" cy="4334933"/>
        </a:xfrm>
        <a:prstGeom prst="ellipse">
          <a:avLst/>
        </a:prstGeom>
        <a:solidFill>
          <a:schemeClr val="accent1">
            <a:shade val="80000"/>
            <a:hueOff val="-189488"/>
            <a:satOff val="-23602"/>
            <a:lumOff val="1481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GB" sz="1900" kern="1200" dirty="0"/>
            <a:t>Careers</a:t>
          </a:r>
        </a:p>
      </dsp:txBody>
      <dsp:txXfrm>
        <a:off x="3306470" y="1343829"/>
        <a:ext cx="1515059" cy="780288"/>
      </dsp:txXfrm>
    </dsp:sp>
    <dsp:sp modelId="{02591EE4-F19E-4638-83A2-A4880748F875}">
      <dsp:nvSpPr>
        <dsp:cNvPr id="0" name=""/>
        <dsp:cNvSpPr/>
      </dsp:nvSpPr>
      <dsp:spPr>
        <a:xfrm>
          <a:off x="2438399" y="2167466"/>
          <a:ext cx="3251200" cy="3251200"/>
        </a:xfrm>
        <a:prstGeom prst="ellipse">
          <a:avLst/>
        </a:prstGeom>
        <a:solidFill>
          <a:schemeClr val="accent1">
            <a:shade val="80000"/>
            <a:hueOff val="-378976"/>
            <a:satOff val="-47205"/>
            <a:lumOff val="2962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GB" sz="1900" kern="1200" dirty="0"/>
            <a:t>Capability</a:t>
          </a:r>
        </a:p>
      </dsp:txBody>
      <dsp:txXfrm>
        <a:off x="3306470" y="2411306"/>
        <a:ext cx="1515059" cy="731520"/>
      </dsp:txXfrm>
    </dsp:sp>
    <dsp:sp modelId="{513D663F-6775-4A26-8D94-62B1DDB59B99}">
      <dsp:nvSpPr>
        <dsp:cNvPr id="0" name=""/>
        <dsp:cNvSpPr/>
      </dsp:nvSpPr>
      <dsp:spPr>
        <a:xfrm>
          <a:off x="2980266" y="3251200"/>
          <a:ext cx="2167466" cy="2167466"/>
        </a:xfrm>
        <a:prstGeom prst="ellipse">
          <a:avLst/>
        </a:prstGeom>
        <a:solidFill>
          <a:schemeClr val="accent1">
            <a:shade val="80000"/>
            <a:hueOff val="-568464"/>
            <a:satOff val="-70807"/>
            <a:lumOff val="4443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GB" sz="1900" kern="1200" dirty="0"/>
            <a:t>Confidence </a:t>
          </a:r>
        </a:p>
      </dsp:txBody>
      <dsp:txXfrm>
        <a:off x="3297684" y="3793066"/>
        <a:ext cx="1532630" cy="10837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EBA7E7-95F2-411E-9AEC-860BA56CB327}">
      <dsp:nvSpPr>
        <dsp:cNvPr id="0" name=""/>
        <dsp:cNvSpPr/>
      </dsp:nvSpPr>
      <dsp:spPr>
        <a:xfrm>
          <a:off x="295091" y="623"/>
          <a:ext cx="1390834" cy="834500"/>
        </a:xfrm>
        <a:prstGeom prst="roundRect">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Preparing for prescribing</a:t>
          </a:r>
        </a:p>
      </dsp:txBody>
      <dsp:txXfrm>
        <a:off x="335828" y="41360"/>
        <a:ext cx="1309360" cy="753026"/>
      </dsp:txXfrm>
    </dsp:sp>
    <dsp:sp modelId="{78FBD114-F029-4F41-83AF-09FAE00E2605}">
      <dsp:nvSpPr>
        <dsp:cNvPr id="0" name=""/>
        <dsp:cNvSpPr/>
      </dsp:nvSpPr>
      <dsp:spPr>
        <a:xfrm>
          <a:off x="1825009" y="623"/>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How to effectively work in an MDT</a:t>
          </a:r>
        </a:p>
      </dsp:txBody>
      <dsp:txXfrm>
        <a:off x="1865746" y="41360"/>
        <a:ext cx="1309360" cy="753026"/>
      </dsp:txXfrm>
    </dsp:sp>
    <dsp:sp modelId="{151552DD-4AC6-40BB-A641-D9FDEC32375F}">
      <dsp:nvSpPr>
        <dsp:cNvPr id="0" name=""/>
        <dsp:cNvSpPr/>
      </dsp:nvSpPr>
      <dsp:spPr>
        <a:xfrm>
          <a:off x="3354927" y="623"/>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People management</a:t>
          </a:r>
        </a:p>
      </dsp:txBody>
      <dsp:txXfrm>
        <a:off x="3395664" y="41360"/>
        <a:ext cx="1309360" cy="753026"/>
      </dsp:txXfrm>
    </dsp:sp>
    <dsp:sp modelId="{0F097722-0486-41B5-91D3-D1B772FF5A1A}">
      <dsp:nvSpPr>
        <dsp:cNvPr id="0" name=""/>
        <dsp:cNvSpPr/>
      </dsp:nvSpPr>
      <dsp:spPr>
        <a:xfrm>
          <a:off x="4884846" y="623"/>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Revalidation – Repurpose existing content </a:t>
          </a:r>
        </a:p>
      </dsp:txBody>
      <dsp:txXfrm>
        <a:off x="4925583" y="41360"/>
        <a:ext cx="1309360" cy="753026"/>
      </dsp:txXfrm>
    </dsp:sp>
    <dsp:sp modelId="{FD2A009A-50DF-4281-9F55-78B0B1818160}">
      <dsp:nvSpPr>
        <dsp:cNvPr id="0" name=""/>
        <dsp:cNvSpPr/>
      </dsp:nvSpPr>
      <dsp:spPr>
        <a:xfrm>
          <a:off x="295091" y="974207"/>
          <a:ext cx="1390834" cy="834500"/>
        </a:xfrm>
        <a:prstGeom prst="roundRect">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What to do when things go wrong</a:t>
          </a:r>
        </a:p>
      </dsp:txBody>
      <dsp:txXfrm>
        <a:off x="335828" y="1014944"/>
        <a:ext cx="1309360" cy="753026"/>
      </dsp:txXfrm>
    </dsp:sp>
    <dsp:sp modelId="{AC7C36BD-EA22-44C5-8CEB-F8AF463BBCE4}">
      <dsp:nvSpPr>
        <dsp:cNvPr id="0" name=""/>
        <dsp:cNvSpPr/>
      </dsp:nvSpPr>
      <dsp:spPr>
        <a:xfrm>
          <a:off x="1825009" y="974207"/>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000" kern="1200" dirty="0"/>
            <a:t>First times – error, complaints etc. </a:t>
          </a:r>
        </a:p>
        <a:p>
          <a:pPr marL="0" lvl="0" algn="ctr" defTabSz="977900">
            <a:lnSpc>
              <a:spcPct val="90000"/>
            </a:lnSpc>
            <a:spcBef>
              <a:spcPct val="0"/>
            </a:spcBef>
            <a:spcAft>
              <a:spcPct val="35000"/>
            </a:spcAft>
            <a:buNone/>
          </a:pPr>
          <a:endParaRPr lang="en-GB" sz="1000" kern="1200" dirty="0"/>
        </a:p>
      </dsp:txBody>
      <dsp:txXfrm>
        <a:off x="1865746" y="1014944"/>
        <a:ext cx="1309360" cy="753026"/>
      </dsp:txXfrm>
    </dsp:sp>
    <dsp:sp modelId="{DAAD163C-8C01-4369-9B92-DE8223B68585}">
      <dsp:nvSpPr>
        <dsp:cNvPr id="0" name=""/>
        <dsp:cNvSpPr/>
      </dsp:nvSpPr>
      <dsp:spPr>
        <a:xfrm>
          <a:off x="3354927" y="974207"/>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000" kern="1200" dirty="0"/>
            <a:t>Ethical dilemmas in practice</a:t>
          </a:r>
        </a:p>
        <a:p>
          <a:pPr marL="0" lvl="0" algn="ctr" defTabSz="844550">
            <a:lnSpc>
              <a:spcPct val="90000"/>
            </a:lnSpc>
            <a:spcBef>
              <a:spcPct val="0"/>
            </a:spcBef>
            <a:spcAft>
              <a:spcPct val="35000"/>
            </a:spcAft>
            <a:buNone/>
          </a:pPr>
          <a:endParaRPr lang="en-GB" sz="1000" kern="1200" dirty="0"/>
        </a:p>
      </dsp:txBody>
      <dsp:txXfrm>
        <a:off x="3395664" y="1014944"/>
        <a:ext cx="1309360" cy="753026"/>
      </dsp:txXfrm>
    </dsp:sp>
    <dsp:sp modelId="{D5411D15-7C2F-4F48-A069-632DC3C21887}">
      <dsp:nvSpPr>
        <dsp:cNvPr id="0" name=""/>
        <dsp:cNvSpPr/>
      </dsp:nvSpPr>
      <dsp:spPr>
        <a:xfrm>
          <a:off x="4884846" y="974207"/>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Intro to enhanced credential </a:t>
          </a:r>
        </a:p>
      </dsp:txBody>
      <dsp:txXfrm>
        <a:off x="4925583" y="1014944"/>
        <a:ext cx="1309360" cy="753026"/>
      </dsp:txXfrm>
    </dsp:sp>
    <dsp:sp modelId="{9F5C2396-3D09-4CC6-BC39-C394A3FD56C0}">
      <dsp:nvSpPr>
        <dsp:cNvPr id="0" name=""/>
        <dsp:cNvSpPr/>
      </dsp:nvSpPr>
      <dsp:spPr>
        <a:xfrm>
          <a:off x="295091" y="1947792"/>
          <a:ext cx="1390834" cy="834500"/>
        </a:xfrm>
        <a:prstGeom prst="round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Intro to research – event already planned  by research team for all pharmacists</a:t>
          </a:r>
        </a:p>
      </dsp:txBody>
      <dsp:txXfrm>
        <a:off x="335828" y="1988529"/>
        <a:ext cx="1309360" cy="753026"/>
      </dsp:txXfrm>
    </dsp:sp>
    <dsp:sp modelId="{13879222-4E4A-49E1-B2AD-F5571D85380A}">
      <dsp:nvSpPr>
        <dsp:cNvPr id="0" name=""/>
        <dsp:cNvSpPr/>
      </dsp:nvSpPr>
      <dsp:spPr>
        <a:xfrm>
          <a:off x="1825009" y="1947792"/>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How to influence/ negotiate/ saying no – pharmacist support (WWB)</a:t>
          </a:r>
        </a:p>
      </dsp:txBody>
      <dsp:txXfrm>
        <a:off x="1865746" y="1988529"/>
        <a:ext cx="1309360" cy="753026"/>
      </dsp:txXfrm>
    </dsp:sp>
    <dsp:sp modelId="{274B5749-9A52-4D7E-8D2A-647B233F7061}">
      <dsp:nvSpPr>
        <dsp:cNvPr id="0" name=""/>
        <dsp:cNvSpPr/>
      </dsp:nvSpPr>
      <dsp:spPr>
        <a:xfrm>
          <a:off x="3354927" y="1947792"/>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977900">
            <a:lnSpc>
              <a:spcPct val="90000"/>
            </a:lnSpc>
            <a:spcBef>
              <a:spcPct val="0"/>
            </a:spcBef>
            <a:spcAft>
              <a:spcPct val="35000"/>
            </a:spcAft>
            <a:buNone/>
          </a:pPr>
          <a:r>
            <a:rPr lang="en-GB" sz="1000" kern="1200" dirty="0"/>
            <a:t>MEP updates</a:t>
          </a:r>
        </a:p>
      </dsp:txBody>
      <dsp:txXfrm>
        <a:off x="3395664" y="1988529"/>
        <a:ext cx="1309360" cy="753026"/>
      </dsp:txXfrm>
    </dsp:sp>
    <dsp:sp modelId="{FF7083DA-167C-4577-8855-95B76B57C4B4}">
      <dsp:nvSpPr>
        <dsp:cNvPr id="0" name=""/>
        <dsp:cNvSpPr/>
      </dsp:nvSpPr>
      <dsp:spPr>
        <a:xfrm>
          <a:off x="4884846" y="1947792"/>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Working across multi-sectors</a:t>
          </a:r>
        </a:p>
      </dsp:txBody>
      <dsp:txXfrm>
        <a:off x="4925583" y="1988529"/>
        <a:ext cx="1309360" cy="753026"/>
      </dsp:txXfrm>
    </dsp:sp>
    <dsp:sp modelId="{B7080D92-E86A-47B6-9AEE-FB6BD2CE4051}">
      <dsp:nvSpPr>
        <dsp:cNvPr id="0" name=""/>
        <dsp:cNvSpPr/>
      </dsp:nvSpPr>
      <dsp:spPr>
        <a:xfrm>
          <a:off x="295091" y="2921376"/>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Develop leadership capabilities </a:t>
          </a:r>
        </a:p>
      </dsp:txBody>
      <dsp:txXfrm>
        <a:off x="335828" y="2962113"/>
        <a:ext cx="1309360" cy="753026"/>
      </dsp:txXfrm>
    </dsp:sp>
    <dsp:sp modelId="{E80475BB-13ED-477D-8C17-6BC88A455167}">
      <dsp:nvSpPr>
        <dsp:cNvPr id="0" name=""/>
        <dsp:cNvSpPr/>
      </dsp:nvSpPr>
      <dsp:spPr>
        <a:xfrm>
          <a:off x="1825009" y="2921376"/>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Develop educational behaviours</a:t>
          </a:r>
        </a:p>
      </dsp:txBody>
      <dsp:txXfrm>
        <a:off x="1865746" y="2962113"/>
        <a:ext cx="1309360" cy="753026"/>
      </dsp:txXfrm>
    </dsp:sp>
    <dsp:sp modelId="{77A2034F-A72F-4820-A15A-B70C5474DF6C}">
      <dsp:nvSpPr>
        <dsp:cNvPr id="0" name=""/>
        <dsp:cNvSpPr/>
      </dsp:nvSpPr>
      <dsp:spPr>
        <a:xfrm>
          <a:off x="3354927" y="2921376"/>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Indemnity for newly qualified</a:t>
          </a:r>
        </a:p>
      </dsp:txBody>
      <dsp:txXfrm>
        <a:off x="3395664" y="2962113"/>
        <a:ext cx="1309360" cy="753026"/>
      </dsp:txXfrm>
    </dsp:sp>
    <dsp:sp modelId="{BE31EE0D-9117-4877-8900-0323E6F92990}">
      <dsp:nvSpPr>
        <dsp:cNvPr id="0" name=""/>
        <dsp:cNvSpPr/>
      </dsp:nvSpPr>
      <dsp:spPr>
        <a:xfrm>
          <a:off x="4884846" y="2921376"/>
          <a:ext cx="1390834" cy="8345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dirty="0"/>
            <a:t>Shared decision making</a:t>
          </a:r>
        </a:p>
      </dsp:txBody>
      <dsp:txXfrm>
        <a:off x="4925583" y="2962113"/>
        <a:ext cx="1309360" cy="7530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0D953-2322-4AE9-94CF-58B3B4440028}">
      <dsp:nvSpPr>
        <dsp:cNvPr id="0" name=""/>
        <dsp:cNvSpPr/>
      </dsp:nvSpPr>
      <dsp:spPr>
        <a:xfrm>
          <a:off x="0" y="0"/>
          <a:ext cx="8706167" cy="14849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“Case based learning” applying clinical knowledge to real life situations</a:t>
          </a:r>
          <a:endParaRPr lang="en-US" sz="3200" kern="1200" dirty="0"/>
        </a:p>
      </dsp:txBody>
      <dsp:txXfrm>
        <a:off x="43493" y="43493"/>
        <a:ext cx="7103792" cy="1397961"/>
      </dsp:txXfrm>
    </dsp:sp>
    <dsp:sp modelId="{8E865CB5-C3D6-437A-BCD3-801A2D2788AA}">
      <dsp:nvSpPr>
        <dsp:cNvPr id="0" name=""/>
        <dsp:cNvSpPr/>
      </dsp:nvSpPr>
      <dsp:spPr>
        <a:xfrm>
          <a:off x="768191" y="1732438"/>
          <a:ext cx="8706167" cy="14849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Sector specific content Contextualised to Country </a:t>
          </a:r>
          <a:endParaRPr lang="en-US" sz="3200" kern="1200" dirty="0"/>
        </a:p>
      </dsp:txBody>
      <dsp:txXfrm>
        <a:off x="811684" y="1775931"/>
        <a:ext cx="6885774" cy="1397961"/>
      </dsp:txXfrm>
    </dsp:sp>
    <dsp:sp modelId="{758B4905-0E3C-44B4-A548-DA9C2DD961B8}">
      <dsp:nvSpPr>
        <dsp:cNvPr id="0" name=""/>
        <dsp:cNvSpPr/>
      </dsp:nvSpPr>
      <dsp:spPr>
        <a:xfrm>
          <a:off x="1536382" y="3464877"/>
          <a:ext cx="8706167" cy="14849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Expanding career opportunities  </a:t>
          </a:r>
          <a:endParaRPr lang="en-US" sz="3200" kern="1200"/>
        </a:p>
      </dsp:txBody>
      <dsp:txXfrm>
        <a:off x="1579875" y="3508370"/>
        <a:ext cx="6885774" cy="1397961"/>
      </dsp:txXfrm>
    </dsp:sp>
    <dsp:sp modelId="{19D1903C-44D4-4331-A37A-62E5A5265D1F}">
      <dsp:nvSpPr>
        <dsp:cNvPr id="0" name=""/>
        <dsp:cNvSpPr/>
      </dsp:nvSpPr>
      <dsp:spPr>
        <a:xfrm>
          <a:off x="7740951" y="1126085"/>
          <a:ext cx="965215" cy="965215"/>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958124" y="1126085"/>
        <a:ext cx="530869" cy="726324"/>
      </dsp:txXfrm>
    </dsp:sp>
    <dsp:sp modelId="{8607A6AD-1CFC-456F-8AB7-4C278A62F24C}">
      <dsp:nvSpPr>
        <dsp:cNvPr id="0" name=""/>
        <dsp:cNvSpPr/>
      </dsp:nvSpPr>
      <dsp:spPr>
        <a:xfrm>
          <a:off x="8509142" y="2848624"/>
          <a:ext cx="965215" cy="965215"/>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726315" y="2848624"/>
        <a:ext cx="530869" cy="72632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10">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81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rpharms.com/about-us/news/details/rps-in-england-publishes-ten-year-vision-for-pharmacy"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rpharms.com/england/vision-for-pharmacy-practice-in-england/vision-for-pharmacy-in-england" TargetMode="External"/><Relationship Id="rId4" Type="http://schemas.openxmlformats.org/officeDocument/2006/relationships/hyperlink" Target="https://www.pharmacymagazine.co.uk/news/885824-rps-unveils-10-year-vision-to-unlock-pharmacys-potentia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Pharmacists and pharmacy teams are taking on more services as care moves closer to home. The challenge is not only workforce capacity. We must also provide strong professional leadership, inclusive cultures, high-quality education, development and professional assurance. These foundations enable pharmacists, pharmacy technicians and the wider team to deliver safe, confident and sustainable care for patients and the public.</a:t>
            </a:r>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1</a:t>
            </a:fld>
            <a:endParaRPr lang="en-US"/>
          </a:p>
        </p:txBody>
      </p:sp>
    </p:spTree>
    <p:extLst>
      <p:ext uri="{BB962C8B-B14F-4D97-AF65-F5344CB8AC3E}">
        <p14:creationId xmlns:p14="http://schemas.microsoft.com/office/powerpoint/2010/main" val="3442183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The role of a royal college</a:t>
            </a:r>
          </a:p>
          <a:p>
            <a:pPr lvl="0"/>
            <a:r>
              <a:rPr lang="en-GB" sz="1200" kern="1200" dirty="0">
                <a:solidFill>
                  <a:schemeClr val="tx1"/>
                </a:solidFill>
                <a:effectLst/>
                <a:latin typeface="+mn-lt"/>
                <a:ea typeface="+mn-ea"/>
                <a:cs typeface="+mn-cs"/>
              </a:rPr>
              <a:t>Sets curricula and supports excellence through education</a:t>
            </a:r>
          </a:p>
          <a:p>
            <a:pPr lvl="0"/>
            <a:r>
              <a:rPr lang="en-GB" sz="1200" kern="1200" dirty="0">
                <a:solidFill>
                  <a:schemeClr val="tx1"/>
                </a:solidFill>
                <a:effectLst/>
                <a:latin typeface="+mn-lt"/>
                <a:ea typeface="+mn-ea"/>
                <a:cs typeface="+mn-cs"/>
              </a:rPr>
              <a:t>Influences health policy and advocates on issues that matter</a:t>
            </a:r>
          </a:p>
          <a:p>
            <a:pPr lvl="0"/>
            <a:r>
              <a:rPr lang="en-GB" sz="1200" kern="1200" dirty="0">
                <a:solidFill>
                  <a:schemeClr val="tx1"/>
                </a:solidFill>
                <a:effectLst/>
                <a:latin typeface="+mn-lt"/>
                <a:ea typeface="+mn-ea"/>
                <a:cs typeface="+mn-cs"/>
              </a:rPr>
              <a:t>Supports members’ careers and provides a professional home</a:t>
            </a:r>
          </a:p>
          <a:p>
            <a:pPr lvl="0"/>
            <a:r>
              <a:rPr lang="en-GB" sz="1200" kern="1200" dirty="0">
                <a:solidFill>
                  <a:schemeClr val="tx1"/>
                </a:solidFill>
                <a:effectLst/>
                <a:latin typeface="+mn-lt"/>
                <a:ea typeface="+mn-ea"/>
                <a:cs typeface="+mn-cs"/>
              </a:rPr>
              <a:t>Promotes research, evidence-based practice and clinical excellence</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royal college gives pharmacy the structures, standards and voice it needs to lead with confidence. It sets the educational foundations for excellence, supports members to develop throughout their careers, and provides the guidance and resources that help turn professional ambition into everyday practice. But its role is wider than education alone. A royal college also influences policy, advocates for patients and the workforce, and promotes research and evidence-based practice so that care continues to improve. For pharmacy, this is about creating a stronger platform for leadership: one that supports pharmacists and the wider pharmacy team, strengthens clinical excellence, and makes a clear case for pharmacy’s contribution to better health outcomes.</a:t>
            </a:r>
            <a:endParaRPr lang="en-GB" dirty="0"/>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2</a:t>
            </a:fld>
            <a:endParaRPr lang="en-US"/>
          </a:p>
        </p:txBody>
      </p:sp>
    </p:spTree>
    <p:extLst>
      <p:ext uri="{BB962C8B-B14F-4D97-AF65-F5344CB8AC3E}">
        <p14:creationId xmlns:p14="http://schemas.microsoft.com/office/powerpoint/2010/main" val="3531377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all know what a complex ecosystem pharmacy is – and organisations such as pharmacy unions, specialist groups, trade bodies, academia, negotiators and regulators all have distinct and important roles in this ecosystem. We all share a strong commitment to pharmacy and to supporting professionals and driving excellence in practice to the benefit of patients. In fact our role as a charity is front and centre of this – we support and enable pharmacists, and the wider pharmacy team, to deliver excellence in practice to the benefit of patients and the public.</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want to create a strong and unified voice for pharmacy and to enable pharmacists and the wider pharmacy community to develop and thrive - so they can, in turn, deliver the best possible care for patients.</a:t>
            </a:r>
          </a:p>
          <a:p>
            <a:endParaRPr lang="en-GB" dirty="0"/>
          </a:p>
          <a:p>
            <a:r>
              <a:rPr lang="en-GB" dirty="0"/>
              <a:t>We are delivering as part of a broad and complex pharmacy eco system in which there are many different types of organisations – so I think it’s worth spending a minute to define some of these:</a:t>
            </a:r>
          </a:p>
          <a:p>
            <a:endParaRPr lang="en-GB" dirty="0"/>
          </a:p>
          <a:p>
            <a:r>
              <a:rPr lang="en-GB" sz="1200" b="1" i="0" kern="1200" dirty="0">
                <a:solidFill>
                  <a:schemeClr val="tx1"/>
                </a:solidFill>
                <a:effectLst/>
                <a:latin typeface="+mn-lt"/>
                <a:ea typeface="+mn-ea"/>
                <a:cs typeface="+mn-cs"/>
              </a:rPr>
              <a:t>Royal college</a:t>
            </a:r>
          </a:p>
          <a:p>
            <a:r>
              <a:rPr lang="en-GB" sz="1200" b="0" i="0" kern="1200" dirty="0">
                <a:solidFill>
                  <a:schemeClr val="tx1"/>
                </a:solidFill>
                <a:effectLst/>
                <a:latin typeface="+mn-lt"/>
                <a:ea typeface="+mn-ea"/>
                <a:cs typeface="+mn-cs"/>
              </a:rPr>
              <a:t>A royal college is an organisation incorporated by a Royal Charter that has been permitted to call itself a royal college with the permission of the Privy Council and the approval of the monarch. Health and medical royal colleges are professional leadership bodies that typically focus on education, assessment and credentialing and on continuing professional development, as well as the setting of standards and guidance and advocating for the benefit of the public, patients and the profession. </a:t>
            </a:r>
          </a:p>
          <a:p>
            <a:r>
              <a:rPr lang="en-GB" sz="1200" b="1" u="none" strike="noStrike" kern="1200" dirty="0">
                <a:solidFill>
                  <a:schemeClr val="tx1"/>
                </a:solidFill>
                <a:effectLst/>
                <a:latin typeface="+mn-lt"/>
                <a:ea typeface="+mn-ea"/>
                <a:cs typeface="+mn-cs"/>
              </a:rPr>
              <a:t>Professional Leadership Body</a:t>
            </a:r>
          </a:p>
          <a:p>
            <a:r>
              <a:rPr lang="en-GB" sz="1200" b="0" u="none" strike="noStrike" kern="1200" dirty="0">
                <a:solidFill>
                  <a:schemeClr val="tx1"/>
                </a:solidFill>
                <a:effectLst/>
                <a:latin typeface="+mn-lt"/>
                <a:ea typeface="+mn-ea"/>
                <a:cs typeface="+mn-cs"/>
              </a:rPr>
              <a:t>An organisation that advances a discipline by elevating standards and promoting professional development.</a:t>
            </a:r>
          </a:p>
          <a:p>
            <a:r>
              <a:rPr lang="en-GB" sz="1200" b="1" u="none" strike="noStrike" kern="1200" dirty="0">
                <a:solidFill>
                  <a:schemeClr val="tx1"/>
                </a:solidFill>
                <a:effectLst/>
                <a:latin typeface="+mn-lt"/>
                <a:ea typeface="+mn-ea"/>
                <a:cs typeface="+mn-cs"/>
              </a:rPr>
              <a:t>Trade Union</a:t>
            </a:r>
          </a:p>
          <a:p>
            <a:r>
              <a:rPr lang="en-GB" sz="1200" b="0" u="none" strike="noStrike" kern="1200" dirty="0">
                <a:solidFill>
                  <a:schemeClr val="tx1"/>
                </a:solidFill>
                <a:effectLst/>
                <a:latin typeface="+mn-lt"/>
                <a:ea typeface="+mn-ea"/>
                <a:cs typeface="+mn-cs"/>
              </a:rPr>
              <a:t>A group representing workers' employment rights through collective bargaining (eg PDA, GHP).</a:t>
            </a:r>
          </a:p>
          <a:p>
            <a:r>
              <a:rPr lang="en-GB" sz="1200" b="1" u="none" strike="noStrike" kern="1200" dirty="0">
                <a:solidFill>
                  <a:schemeClr val="tx1"/>
                </a:solidFill>
                <a:effectLst/>
                <a:latin typeface="+mn-lt"/>
                <a:ea typeface="+mn-ea"/>
                <a:cs typeface="+mn-cs"/>
              </a:rPr>
              <a:t>Trade Body</a:t>
            </a:r>
          </a:p>
          <a:p>
            <a:r>
              <a:rPr lang="en-GB" sz="1200" b="0" u="none" strike="noStrike" kern="1200" dirty="0">
                <a:solidFill>
                  <a:schemeClr val="tx1"/>
                </a:solidFill>
                <a:effectLst/>
                <a:latin typeface="+mn-lt"/>
                <a:ea typeface="+mn-ea"/>
                <a:cs typeface="+mn-cs"/>
              </a:rPr>
              <a:t>An organisation founded and funded by businesses to protect industry interests (eg, NPA, CCA).</a:t>
            </a:r>
          </a:p>
          <a:p>
            <a:r>
              <a:rPr lang="en-GB" sz="1200" b="1" u="none" strike="noStrike" kern="1200" dirty="0">
                <a:solidFill>
                  <a:schemeClr val="tx1"/>
                </a:solidFill>
                <a:effectLst/>
                <a:latin typeface="+mn-lt"/>
                <a:ea typeface="+mn-ea"/>
                <a:cs typeface="+mn-cs"/>
              </a:rPr>
              <a:t>Regulator</a:t>
            </a:r>
          </a:p>
          <a:p>
            <a:r>
              <a:rPr lang="en-GB" sz="1200" b="0" u="none" strike="noStrike" kern="1200" dirty="0">
                <a:solidFill>
                  <a:schemeClr val="tx1"/>
                </a:solidFill>
                <a:effectLst/>
                <a:latin typeface="+mn-lt"/>
                <a:ea typeface="+mn-ea"/>
                <a:cs typeface="+mn-cs"/>
              </a:rPr>
              <a:t>A legal authority ensuring professionals are qualified, competent, and compliant with mandatory standards (e.g., GPhC).</a:t>
            </a:r>
          </a:p>
          <a:p>
            <a:r>
              <a:rPr lang="en-GB" sz="1200" b="1" u="none" strike="noStrike" kern="1200" dirty="0">
                <a:solidFill>
                  <a:schemeClr val="tx1"/>
                </a:solidFill>
                <a:effectLst/>
                <a:latin typeface="+mn-lt"/>
                <a:ea typeface="+mn-ea"/>
                <a:cs typeface="+mn-cs"/>
              </a:rPr>
              <a:t>Negotiating Body</a:t>
            </a:r>
          </a:p>
          <a:p>
            <a:r>
              <a:rPr lang="en-GB" sz="1200" b="0" u="none" strike="noStrike" kern="1200" dirty="0">
                <a:solidFill>
                  <a:schemeClr val="tx1"/>
                </a:solidFill>
                <a:effectLst/>
                <a:latin typeface="+mn-lt"/>
                <a:ea typeface="+mn-ea"/>
                <a:cs typeface="+mn-cs"/>
              </a:rPr>
              <a:t>An organisation that negotiates contractual terms of service, usually with the government (eg, CPE, CPW, CPS).</a:t>
            </a:r>
          </a:p>
          <a:p>
            <a:br>
              <a:rPr lang="en-GB" dirty="0"/>
            </a:br>
            <a:endParaRPr lang="en-GB" dirty="0"/>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3</a:t>
            </a:fld>
            <a:endParaRPr lang="en-US"/>
          </a:p>
        </p:txBody>
      </p:sp>
    </p:spTree>
    <p:extLst>
      <p:ext uri="{BB962C8B-B14F-4D97-AF65-F5344CB8AC3E}">
        <p14:creationId xmlns:p14="http://schemas.microsoft.com/office/powerpoint/2010/main" val="2486666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C5EEA-7D01-16C1-9A6C-CCAE69CB7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583BC-C5DC-47E1-942B-0E931589AE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A4635-96BA-3A83-1AEC-91230AA2BA43}"/>
              </a:ext>
            </a:extLst>
          </p:cNvPr>
          <p:cNvSpPr>
            <a:spLocks noGrp="1"/>
          </p:cNvSpPr>
          <p:nvPr>
            <p:ph type="body" idx="1"/>
          </p:nvPr>
        </p:nvSpPr>
        <p:spPr/>
        <p:txBody>
          <a:bodyPr/>
          <a:lstStyle/>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Royal college status is an opportunity to build a stronger, more responsive College. We are finalising the transition strategy, deepening engagement with members and partners, learning from others, and strengthening patient involvement. Most importantly, we are acting on what we have heard and turning feedback into practical delivery.</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Finalising our transition strategy with the Trustee Board</a:t>
            </a:r>
          </a:p>
          <a:p>
            <a:pPr lvl="0"/>
            <a:r>
              <a:rPr lang="en-GB" sz="1200" kern="1200" dirty="0">
                <a:solidFill>
                  <a:schemeClr val="tx1"/>
                </a:solidFill>
                <a:effectLst/>
                <a:latin typeface="+mn-lt"/>
                <a:ea typeface="+mn-ea"/>
                <a:cs typeface="+mn-cs"/>
              </a:rPr>
              <a:t>Deepening engagement with members, potential members and partners</a:t>
            </a:r>
          </a:p>
          <a:p>
            <a:pPr lvl="0"/>
            <a:r>
              <a:rPr lang="en-GB" sz="1200" kern="1200" dirty="0">
                <a:solidFill>
                  <a:schemeClr val="tx1"/>
                </a:solidFill>
                <a:effectLst/>
                <a:latin typeface="+mn-lt"/>
                <a:ea typeface="+mn-ea"/>
                <a:cs typeface="+mn-cs"/>
              </a:rPr>
              <a:t>Collaborating, so that we can learn from other royal colleges and strengthen patient involvement</a:t>
            </a:r>
          </a:p>
          <a:p>
            <a:pPr lvl="0"/>
            <a:r>
              <a:rPr lang="en-GB" sz="1200" kern="1200" dirty="0">
                <a:solidFill>
                  <a:schemeClr val="tx1"/>
                </a:solidFill>
                <a:effectLst/>
                <a:latin typeface="+mn-lt"/>
                <a:ea typeface="+mn-ea"/>
                <a:cs typeface="+mn-cs"/>
              </a:rPr>
              <a:t>Acting on feedback and turn asks into practical delivery</a:t>
            </a:r>
          </a:p>
          <a:p>
            <a:endParaRPr lang="en-GB" dirty="0"/>
          </a:p>
        </p:txBody>
      </p:sp>
      <p:sp>
        <p:nvSpPr>
          <p:cNvPr id="4" name="Slide Number Placeholder 3">
            <a:extLst>
              <a:ext uri="{FF2B5EF4-FFF2-40B4-BE49-F238E27FC236}">
                <a16:creationId xmlns:a16="http://schemas.microsoft.com/office/drawing/2014/main" id="{09ABCE27-65CE-2B71-9E1A-B5E7FE623B87}"/>
              </a:ext>
            </a:extLst>
          </p:cNvPr>
          <p:cNvSpPr>
            <a:spLocks noGrp="1"/>
          </p:cNvSpPr>
          <p:nvPr>
            <p:ph type="sldNum" sz="quarter" idx="5"/>
          </p:nvPr>
        </p:nvSpPr>
        <p:spPr/>
        <p:txBody>
          <a:bodyPr/>
          <a:lstStyle/>
          <a:p>
            <a:pPr>
              <a:defRPr/>
            </a:pPr>
            <a:fld id="{BC107374-D53B-7840-B9D6-4EED0F257763}" type="slidenum">
              <a:rPr lang="en-US" smtClean="0"/>
              <a:pPr>
                <a:defRPr/>
              </a:pPr>
              <a:t>4</a:t>
            </a:fld>
            <a:endParaRPr lang="en-US"/>
          </a:p>
        </p:txBody>
      </p:sp>
    </p:spTree>
    <p:extLst>
      <p:ext uri="{BB962C8B-B14F-4D97-AF65-F5344CB8AC3E}">
        <p14:creationId xmlns:p14="http://schemas.microsoft.com/office/powerpoint/2010/main" val="71315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187D5-89F2-782F-1F83-960E574128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BB691D-4325-C939-31A8-7C04882D60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CC460-0C1B-4911-1ECF-21303C1CDC97}"/>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Responding to changes in pharmacy practice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From summer 2026, newly qualified pharmacists will begin entering the profession as prescribers. Our role is to help ensure that curricula, training pathways and support structures are ready for this transition, with patient safety and professional standards guiding every decision.</a:t>
            </a:r>
          </a:p>
          <a:p>
            <a:endParaRPr lang="en-GB" dirty="0"/>
          </a:p>
        </p:txBody>
      </p:sp>
      <p:sp>
        <p:nvSpPr>
          <p:cNvPr id="4" name="Slide Number Placeholder 3">
            <a:extLst>
              <a:ext uri="{FF2B5EF4-FFF2-40B4-BE49-F238E27FC236}">
                <a16:creationId xmlns:a16="http://schemas.microsoft.com/office/drawing/2014/main" id="{B5B87BDF-05A8-1EEA-2F4A-40EB7CA763BF}"/>
              </a:ext>
            </a:extLst>
          </p:cNvPr>
          <p:cNvSpPr>
            <a:spLocks noGrp="1"/>
          </p:cNvSpPr>
          <p:nvPr>
            <p:ph type="sldNum" sz="quarter" idx="5"/>
          </p:nvPr>
        </p:nvSpPr>
        <p:spPr/>
        <p:txBody>
          <a:bodyPr/>
          <a:lstStyle/>
          <a:p>
            <a:pPr>
              <a:defRPr/>
            </a:pPr>
            <a:fld id="{BC107374-D53B-7840-B9D6-4EED0F257763}" type="slidenum">
              <a:rPr lang="en-US" smtClean="0"/>
              <a:pPr>
                <a:defRPr/>
              </a:pPr>
              <a:t>5</a:t>
            </a:fld>
            <a:endParaRPr lang="en-US"/>
          </a:p>
        </p:txBody>
      </p:sp>
    </p:spTree>
    <p:extLst>
      <p:ext uri="{BB962C8B-B14F-4D97-AF65-F5344CB8AC3E}">
        <p14:creationId xmlns:p14="http://schemas.microsoft.com/office/powerpoint/2010/main" val="3703555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BC107374-D53B-7840-B9D6-4EED0F257763}"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243751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GB" dirty="0">
                <a:latin typeface="Calibri" panose="020F0502020204030204" pitchFamily="34" charset="0"/>
                <a:ea typeface="Calibri" panose="020F0502020204030204" pitchFamily="34" charset="0"/>
                <a:cs typeface="Calibri" panose="020F0502020204030204" pitchFamily="34" charset="0"/>
              </a:rPr>
              <a:t>Our visions are about looking and working towards a future where all of pharmacy will </a:t>
            </a:r>
            <a:r>
              <a:rPr lang="en-GB" b="1" dirty="0">
                <a:latin typeface="Calibri" panose="020F0502020204030204" pitchFamily="34" charset="0"/>
                <a:ea typeface="Calibri" panose="020F0502020204030204" pitchFamily="34" charset="0"/>
                <a:cs typeface="Calibri" panose="020F0502020204030204" pitchFamily="34" charset="0"/>
              </a:rPr>
              <a:t>work together seamlessly</a:t>
            </a:r>
            <a:r>
              <a:rPr lang="en-GB" dirty="0">
                <a:latin typeface="Calibri" panose="020F0502020204030204" pitchFamily="34" charset="0"/>
                <a:ea typeface="Calibri" panose="020F0502020204030204" pitchFamily="34" charset="0"/>
                <a:cs typeface="Calibri" panose="020F0502020204030204" pitchFamily="34" charset="0"/>
              </a:rPr>
              <a:t> to provide joined up care for patients and ensuring that all pharmacy professionals have the same vision and goals</a:t>
            </a:r>
          </a:p>
          <a:p>
            <a:pPr defTabSz="924641">
              <a:lnSpc>
                <a:spcPct val="107000"/>
              </a:lnSpc>
              <a:defRPr/>
            </a:pPr>
            <a:r>
              <a:rPr lang="en-GB" dirty="0"/>
              <a:t>They are written collaboratively with other organisations and professions and in consultation with members and non-members.</a:t>
            </a:r>
          </a:p>
          <a:p>
            <a:pPr>
              <a:lnSpc>
                <a:spcPct val="107000"/>
              </a:lnSpc>
            </a:pPr>
            <a:endParaRPr lang="en-GB" dirty="0">
              <a:latin typeface="Calibri" panose="020F0502020204030204" pitchFamily="34" charset="0"/>
              <a:ea typeface="Calibri" panose="020F0502020204030204" pitchFamily="34" charset="0"/>
              <a:cs typeface="Calibri" panose="020F0502020204030204" pitchFamily="34" charset="0"/>
            </a:endParaRPr>
          </a:p>
          <a:p>
            <a:pPr defTabSz="924641">
              <a:lnSpc>
                <a:spcPct val="107000"/>
              </a:lnSpc>
              <a:defRPr/>
            </a:pPr>
            <a:r>
              <a:rPr lang="en-GB" dirty="0"/>
              <a:t>Vision documents set out what we as the professional leadership body see as the future for pharmacists and relays all that in one document to those in other leadership positions and in Government.  It shows what we can achieve and the levels at which we can work as a profession.</a:t>
            </a:r>
          </a:p>
          <a:p>
            <a:pPr defTabSz="924641">
              <a:lnSpc>
                <a:spcPct val="107000"/>
              </a:lnSpc>
              <a:defRPr/>
            </a:pP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C1BBA20B-2E27-E242-A120-82A9C43E075D}"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894295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a:t>
            </a:r>
            <a:r>
              <a:rPr lang="en-GB" sz="1200" b="1" i="0" kern="1200" dirty="0">
                <a:solidFill>
                  <a:schemeClr val="tx1"/>
                </a:solidFill>
                <a:effectLst/>
                <a:latin typeface="+mn-lt"/>
                <a:ea typeface="+mn-ea"/>
                <a:cs typeface="+mn-cs"/>
              </a:rPr>
              <a:t>Royal Pharmaceutical Society (RPS)</a:t>
            </a:r>
            <a:r>
              <a:rPr lang="en-GB" sz="1200" b="0" i="0" kern="1200" dirty="0">
                <a:solidFill>
                  <a:schemeClr val="tx1"/>
                </a:solidFill>
                <a:effectLst/>
                <a:latin typeface="+mn-lt"/>
                <a:ea typeface="+mn-ea"/>
                <a:cs typeface="+mn-cs"/>
              </a:rPr>
              <a:t>, working with </a:t>
            </a:r>
            <a:r>
              <a:rPr lang="en-GB" sz="1200" b="1" i="0" kern="1200" dirty="0">
                <a:solidFill>
                  <a:schemeClr val="tx1"/>
                </a:solidFill>
                <a:effectLst/>
                <a:latin typeface="+mn-lt"/>
                <a:ea typeface="+mn-ea"/>
                <a:cs typeface="+mn-cs"/>
              </a:rPr>
              <a:t>The King’s Fund</a:t>
            </a:r>
            <a:r>
              <a:rPr lang="en-GB" sz="1200" b="0" i="0" kern="1200" dirty="0">
                <a:solidFill>
                  <a:schemeClr val="tx1"/>
                </a:solidFill>
                <a:effectLst/>
                <a:latin typeface="+mn-lt"/>
                <a:ea typeface="+mn-ea"/>
                <a:cs typeface="+mn-cs"/>
              </a:rPr>
              <a:t>, published </a:t>
            </a:r>
            <a:r>
              <a:rPr lang="en-GB" sz="1200" b="1" i="1" kern="1200" dirty="0">
                <a:solidFill>
                  <a:schemeClr val="tx1"/>
                </a:solidFill>
                <a:effectLst/>
                <a:latin typeface="+mn-lt"/>
                <a:ea typeface="+mn-ea"/>
                <a:cs typeface="+mn-cs"/>
              </a:rPr>
              <a:t>A Vision for Pharmacy Professional Practice in England</a:t>
            </a:r>
            <a:r>
              <a:rPr lang="en-GB" sz="1200" b="0" i="0" kern="1200" dirty="0">
                <a:solidFill>
                  <a:schemeClr val="tx1"/>
                </a:solidFill>
                <a:effectLst/>
                <a:latin typeface="+mn-lt"/>
                <a:ea typeface="+mn-ea"/>
                <a:cs typeface="+mn-cs"/>
              </a:rPr>
              <a:t> in </a:t>
            </a:r>
            <a:r>
              <a:rPr lang="en-GB" sz="1200" b="1" i="0" kern="1200" dirty="0">
                <a:solidFill>
                  <a:schemeClr val="tx1"/>
                </a:solidFill>
                <a:effectLst/>
                <a:latin typeface="+mn-lt"/>
                <a:ea typeface="+mn-ea"/>
                <a:cs typeface="+mn-cs"/>
              </a:rPr>
              <a:t>December 2022</a:t>
            </a:r>
            <a:r>
              <a:rPr lang="en-GB" sz="1200" b="0" i="0" kern="1200" dirty="0">
                <a:solidFill>
                  <a:schemeClr val="tx1"/>
                </a:solidFill>
                <a:effectLst/>
                <a:latin typeface="+mn-lt"/>
                <a:ea typeface="+mn-ea"/>
                <a:cs typeface="+mn-cs"/>
              </a:rPr>
              <a:t> as a </a:t>
            </a:r>
            <a:r>
              <a:rPr lang="en-GB" sz="1200" b="1" i="0" kern="1200" dirty="0">
                <a:solidFill>
                  <a:schemeClr val="tx1"/>
                </a:solidFill>
                <a:effectLst/>
                <a:latin typeface="+mn-lt"/>
                <a:ea typeface="+mn-ea"/>
                <a:cs typeface="+mn-cs"/>
              </a:rPr>
              <a:t>10‑year vision</a:t>
            </a:r>
            <a:r>
              <a:rPr lang="en-GB" sz="1200" b="0" i="0" kern="1200" dirty="0">
                <a:solidFill>
                  <a:schemeClr val="tx1"/>
                </a:solidFill>
                <a:effectLst/>
                <a:latin typeface="+mn-lt"/>
                <a:ea typeface="+mn-ea"/>
                <a:cs typeface="+mn-cs"/>
              </a:rPr>
              <a:t> for how pharmacy should evolve to meet NHS pressures and improve patient care. At its core, the Vision argues that </a:t>
            </a:r>
            <a:r>
              <a:rPr lang="en-GB" sz="1200" b="1" i="0" kern="1200" dirty="0">
                <a:solidFill>
                  <a:schemeClr val="tx1"/>
                </a:solidFill>
                <a:effectLst/>
                <a:latin typeface="+mn-lt"/>
                <a:ea typeface="+mn-ea"/>
                <a:cs typeface="+mn-cs"/>
              </a:rPr>
              <a:t>pharmacy’s value lies in professional expertise, not supply alone</a:t>
            </a:r>
            <a:r>
              <a:rPr lang="en-GB" sz="1200" b="0" i="0" kern="1200" dirty="0">
                <a:solidFill>
                  <a:schemeClr val="tx1"/>
                </a:solidFill>
                <a:effectLst/>
                <a:latin typeface="+mn-lt"/>
                <a:ea typeface="+mn-ea"/>
                <a:cs typeface="+mn-cs"/>
              </a:rPr>
              <a:t>, and that pharmacy teams must be </a:t>
            </a:r>
            <a:r>
              <a:rPr lang="en-GB" sz="1200" b="1" i="0" kern="1200" dirty="0">
                <a:solidFill>
                  <a:schemeClr val="tx1"/>
                </a:solidFill>
                <a:effectLst/>
                <a:latin typeface="+mn-lt"/>
                <a:ea typeface="+mn-ea"/>
                <a:cs typeface="+mn-cs"/>
              </a:rPr>
              <a:t>fully integrated into health and care systems</a:t>
            </a:r>
            <a:r>
              <a:rPr lang="en-GB" sz="1200" b="0" i="0" kern="1200" dirty="0">
                <a:solidFill>
                  <a:schemeClr val="tx1"/>
                </a:solidFill>
                <a:effectLst/>
                <a:latin typeface="+mn-lt"/>
                <a:ea typeface="+mn-ea"/>
                <a:cs typeface="+mn-cs"/>
              </a:rPr>
              <a:t> to unlock their potential.</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The big ideas in the Vision</a:t>
            </a:r>
          </a:p>
          <a:p>
            <a:r>
              <a:rPr lang="en-GB" sz="1200" b="1" i="0" kern="1200" dirty="0">
                <a:solidFill>
                  <a:schemeClr val="tx1"/>
                </a:solidFill>
                <a:effectLst/>
                <a:latin typeface="+mn-lt"/>
                <a:ea typeface="+mn-ea"/>
                <a:cs typeface="+mn-cs"/>
              </a:rPr>
              <a:t>1. Pharmacy fully integrated into the NHS</a:t>
            </a:r>
          </a:p>
          <a:p>
            <a:r>
              <a:rPr lang="en-GB" sz="1200" b="0" i="0" kern="1200" dirty="0">
                <a:solidFill>
                  <a:schemeClr val="tx1"/>
                </a:solidFill>
                <a:effectLst/>
                <a:latin typeface="+mn-lt"/>
                <a:ea typeface="+mn-ea"/>
                <a:cs typeface="+mn-cs"/>
              </a:rPr>
              <a:t>Pharmacy professionals should be embedded across </a:t>
            </a:r>
            <a:r>
              <a:rPr lang="en-GB" sz="1200" b="1" i="0" kern="1200" dirty="0">
                <a:solidFill>
                  <a:schemeClr val="tx1"/>
                </a:solidFill>
                <a:effectLst/>
                <a:latin typeface="+mn-lt"/>
                <a:ea typeface="+mn-ea"/>
                <a:cs typeface="+mn-cs"/>
              </a:rPr>
              <a:t>primary, secondary and community settings</a:t>
            </a:r>
            <a:r>
              <a:rPr lang="en-GB" sz="1200" b="0" i="0" kern="1200" dirty="0">
                <a:solidFill>
                  <a:schemeClr val="tx1"/>
                </a:solidFill>
                <a:effectLst/>
                <a:latin typeface="+mn-lt"/>
                <a:ea typeface="+mn-ea"/>
                <a:cs typeface="+mn-cs"/>
              </a:rPr>
              <a:t>, working as part of </a:t>
            </a:r>
            <a:r>
              <a:rPr lang="en-GB" sz="1200" b="1" i="0" kern="1200" dirty="0">
                <a:solidFill>
                  <a:schemeClr val="tx1"/>
                </a:solidFill>
                <a:effectLst/>
                <a:latin typeface="+mn-lt"/>
                <a:ea typeface="+mn-ea"/>
                <a:cs typeface="+mn-cs"/>
              </a:rPr>
              <a:t>multidisciplinary teams</a:t>
            </a:r>
            <a:r>
              <a:rPr lang="en-GB" sz="1200" b="0" i="0" kern="1200" dirty="0">
                <a:solidFill>
                  <a:schemeClr val="tx1"/>
                </a:solidFill>
                <a:effectLst/>
                <a:latin typeface="+mn-lt"/>
                <a:ea typeface="+mn-ea"/>
                <a:cs typeface="+mn-cs"/>
              </a:rPr>
              <a:t> rather than in parallel to them. </a:t>
            </a:r>
            <a:r>
              <a:rPr lang="en-GB" sz="1200" b="0" i="0" u="none" strike="noStrike" kern="1200" dirty="0">
                <a:solidFill>
                  <a:schemeClr val="tx1"/>
                </a:solidFill>
                <a:effectLst/>
                <a:latin typeface="+mn-lt"/>
                <a:ea typeface="+mn-ea"/>
                <a:cs typeface="+mn-cs"/>
                <a:hlinkClick r:id="rId3"/>
              </a:rPr>
              <a:t>[rpharms.com]</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hlinkClick r:id="rId4"/>
              </a:rPr>
              <a:t>[</a:t>
            </a:r>
            <a:r>
              <a:rPr lang="en-GB" sz="1200" b="0" i="0" u="none" strike="noStrike" kern="1200" dirty="0" err="1">
                <a:solidFill>
                  <a:schemeClr val="tx1"/>
                </a:solidFill>
                <a:effectLst/>
                <a:latin typeface="+mn-lt"/>
                <a:ea typeface="+mn-ea"/>
                <a:cs typeface="+mn-cs"/>
                <a:hlinkClick r:id="rId4"/>
              </a:rPr>
              <a:t>pharmacyma</a:t>
            </a:r>
            <a:r>
              <a:rPr lang="en-GB" sz="1200" b="0" i="0" u="none" strike="noStrike" kern="1200" dirty="0">
                <a:solidFill>
                  <a:schemeClr val="tx1"/>
                </a:solidFill>
                <a:effectLst/>
                <a:latin typeface="+mn-lt"/>
                <a:ea typeface="+mn-ea"/>
                <a:cs typeface="+mn-cs"/>
                <a:hlinkClick r:id="rId4"/>
              </a:rPr>
              <a:t>...zine.co.uk]</a:t>
            </a: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ICSs</a:t>
            </a:r>
            <a:r>
              <a:rPr lang="en-GB" sz="1200" b="0" i="0" kern="1200" dirty="0">
                <a:solidFill>
                  <a:schemeClr val="tx1"/>
                </a:solidFill>
                <a:effectLst/>
                <a:latin typeface="+mn-lt"/>
                <a:ea typeface="+mn-ea"/>
                <a:cs typeface="+mn-cs"/>
              </a:rPr>
              <a:t> are identified as the key enabler for this integration.</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2. Person‑centred, population‑based care</a:t>
            </a:r>
          </a:p>
          <a:p>
            <a:r>
              <a:rPr lang="en-GB" sz="1200" b="0" i="0" kern="1200" dirty="0">
                <a:solidFill>
                  <a:schemeClr val="tx1"/>
                </a:solidFill>
                <a:effectLst/>
                <a:latin typeface="+mn-lt"/>
                <a:ea typeface="+mn-ea"/>
                <a:cs typeface="+mn-cs"/>
              </a:rPr>
              <a:t>The Vision places strong emphasis on:</a:t>
            </a:r>
          </a:p>
          <a:p>
            <a:r>
              <a:rPr lang="en-GB" sz="1200" b="0" i="0" kern="1200" dirty="0">
                <a:solidFill>
                  <a:schemeClr val="tx1"/>
                </a:solidFill>
                <a:effectLst/>
                <a:latin typeface="+mn-lt"/>
                <a:ea typeface="+mn-ea"/>
                <a:cs typeface="+mn-cs"/>
              </a:rPr>
              <a:t>Prevention and early intervention</a:t>
            </a:r>
          </a:p>
          <a:p>
            <a:r>
              <a:rPr lang="en-GB" sz="1200" b="0" i="0" kern="1200" dirty="0">
                <a:solidFill>
                  <a:schemeClr val="tx1"/>
                </a:solidFill>
                <a:effectLst/>
                <a:latin typeface="+mn-lt"/>
                <a:ea typeface="+mn-ea"/>
                <a:cs typeface="+mn-cs"/>
              </a:rPr>
              <a:t>Reducing health inequalities</a:t>
            </a:r>
          </a:p>
          <a:p>
            <a:r>
              <a:rPr lang="en-GB" sz="1200" b="0" i="0" kern="1200" dirty="0">
                <a:solidFill>
                  <a:schemeClr val="tx1"/>
                </a:solidFill>
                <a:effectLst/>
                <a:latin typeface="+mn-lt"/>
                <a:ea typeface="+mn-ea"/>
                <a:cs typeface="+mn-cs"/>
              </a:rPr>
              <a:t>Supporting people with </a:t>
            </a:r>
            <a:r>
              <a:rPr lang="en-GB" sz="1200" b="1" i="0" kern="1200" dirty="0">
                <a:solidFill>
                  <a:schemeClr val="tx1"/>
                </a:solidFill>
                <a:effectLst/>
                <a:latin typeface="+mn-lt"/>
                <a:ea typeface="+mn-ea"/>
                <a:cs typeface="+mn-cs"/>
              </a:rPr>
              <a:t>long‑term conditions and complex medicines needs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Pharmacy teams are described as </a:t>
            </a:r>
            <a:r>
              <a:rPr lang="en-GB" sz="1200" b="1" i="0" kern="1200" dirty="0">
                <a:solidFill>
                  <a:schemeClr val="tx1"/>
                </a:solidFill>
                <a:effectLst/>
                <a:latin typeface="+mn-lt"/>
                <a:ea typeface="+mn-ea"/>
                <a:cs typeface="+mn-cs"/>
              </a:rPr>
              <a:t>accessible public health and community leaders</a:t>
            </a:r>
            <a:r>
              <a:rPr lang="en-GB" sz="1200" b="0" i="0" kern="1200" dirty="0">
                <a:solidFill>
                  <a:schemeClr val="tx1"/>
                </a:solidFill>
                <a:effectLst/>
                <a:latin typeface="+mn-lt"/>
                <a:ea typeface="+mn-ea"/>
                <a:cs typeface="+mn-cs"/>
              </a:rPr>
              <a:t>, particularly well placed to reach underserved populations. </a:t>
            </a:r>
            <a:r>
              <a:rPr lang="en-GB" sz="1200" b="0" i="0" u="none" strike="noStrike" kern="1200" dirty="0">
                <a:solidFill>
                  <a:schemeClr val="tx1"/>
                </a:solidFill>
                <a:effectLst/>
                <a:latin typeface="+mn-lt"/>
                <a:ea typeface="+mn-ea"/>
                <a:cs typeface="+mn-cs"/>
                <a:hlinkClick r:id="rId4"/>
              </a:rPr>
              <a:t>[</a:t>
            </a:r>
            <a:r>
              <a:rPr lang="en-GB" sz="1200" b="0" i="0" u="none" strike="noStrike" kern="1200" dirty="0" err="1">
                <a:solidFill>
                  <a:schemeClr val="tx1"/>
                </a:solidFill>
                <a:effectLst/>
                <a:latin typeface="+mn-lt"/>
                <a:ea typeface="+mn-ea"/>
                <a:cs typeface="+mn-cs"/>
                <a:hlinkClick r:id="rId4"/>
              </a:rPr>
              <a:t>pharmacyma</a:t>
            </a:r>
            <a:r>
              <a:rPr lang="en-GB" sz="1200" b="0" i="0" u="none" strike="noStrike" kern="1200" dirty="0">
                <a:solidFill>
                  <a:schemeClr val="tx1"/>
                </a:solidFill>
                <a:effectLst/>
                <a:latin typeface="+mn-lt"/>
                <a:ea typeface="+mn-ea"/>
                <a:cs typeface="+mn-cs"/>
                <a:hlinkClick r:id="rId4"/>
              </a:rPr>
              <a:t>...zine.co.uk]</a:t>
            </a:r>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3. Better use of clinical skills</a:t>
            </a:r>
          </a:p>
          <a:p>
            <a:r>
              <a:rPr lang="en-GB" sz="1200" b="0" i="0" kern="1200" dirty="0">
                <a:solidFill>
                  <a:schemeClr val="tx1"/>
                </a:solidFill>
                <a:effectLst/>
                <a:latin typeface="+mn-lt"/>
                <a:ea typeface="+mn-ea"/>
                <a:cs typeface="+mn-cs"/>
              </a:rPr>
              <a:t>Pharmacists and pharmacy technicians should be enabled to:</a:t>
            </a:r>
          </a:p>
          <a:p>
            <a:r>
              <a:rPr lang="en-GB" sz="1200" b="0" i="0" kern="1200" dirty="0">
                <a:solidFill>
                  <a:schemeClr val="tx1"/>
                </a:solidFill>
                <a:effectLst/>
                <a:latin typeface="+mn-lt"/>
                <a:ea typeface="+mn-ea"/>
                <a:cs typeface="+mn-cs"/>
              </a:rPr>
              <a:t>Practise to the </a:t>
            </a:r>
            <a:r>
              <a:rPr lang="en-GB" sz="1200" b="1" i="0" kern="1200" dirty="0">
                <a:solidFill>
                  <a:schemeClr val="tx1"/>
                </a:solidFill>
                <a:effectLst/>
                <a:latin typeface="+mn-lt"/>
                <a:ea typeface="+mn-ea"/>
                <a:cs typeface="+mn-cs"/>
              </a:rPr>
              <a:t>top of their licence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Take on expanded </a:t>
            </a:r>
            <a:r>
              <a:rPr lang="en-GB" sz="1200" b="1" i="0" kern="1200" dirty="0">
                <a:solidFill>
                  <a:schemeClr val="tx1"/>
                </a:solidFill>
                <a:effectLst/>
                <a:latin typeface="+mn-lt"/>
                <a:ea typeface="+mn-ea"/>
                <a:cs typeface="+mn-cs"/>
              </a:rPr>
              <a:t>clinical and prescribing roles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Lead medicines optimisation and shared decision‑making</a:t>
            </a:r>
          </a:p>
          <a:p>
            <a:r>
              <a:rPr lang="en-GB" sz="1200" b="0" i="0" kern="1200" dirty="0">
                <a:solidFill>
                  <a:schemeClr val="tx1"/>
                </a:solidFill>
                <a:effectLst/>
                <a:latin typeface="+mn-lt"/>
                <a:ea typeface="+mn-ea"/>
                <a:cs typeface="+mn-cs"/>
              </a:rPr>
              <a:t>This includes wider deployment of </a:t>
            </a:r>
            <a:r>
              <a:rPr lang="en-GB" sz="1200" b="1" i="0" kern="1200" dirty="0">
                <a:solidFill>
                  <a:schemeClr val="tx1"/>
                </a:solidFill>
                <a:effectLst/>
                <a:latin typeface="+mn-lt"/>
                <a:ea typeface="+mn-ea"/>
                <a:cs typeface="+mn-cs"/>
              </a:rPr>
              <a:t>independent prescribers</a:t>
            </a:r>
            <a:r>
              <a:rPr lang="en-GB" sz="1200" b="0" i="0" kern="1200" dirty="0">
                <a:solidFill>
                  <a:schemeClr val="tx1"/>
                </a:solidFill>
                <a:effectLst/>
                <a:latin typeface="+mn-lt"/>
                <a:ea typeface="+mn-ea"/>
                <a:cs typeface="+mn-cs"/>
              </a:rPr>
              <a:t> and advanced pharmacy roles across care pathways. </a:t>
            </a:r>
            <a:r>
              <a:rPr lang="en-GB" sz="1200" b="0" i="0" u="none" strike="noStrike" kern="1200" dirty="0">
                <a:solidFill>
                  <a:schemeClr val="tx1"/>
                </a:solidFill>
                <a:effectLst/>
                <a:latin typeface="+mn-lt"/>
                <a:ea typeface="+mn-ea"/>
                <a:cs typeface="+mn-cs"/>
                <a:hlinkClick r:id="rId3"/>
              </a:rPr>
              <a:t>[rpharms.com]</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hlinkClick r:id="rId4"/>
              </a:rPr>
              <a:t>[</a:t>
            </a:r>
            <a:r>
              <a:rPr lang="en-GB" sz="1200" b="0" i="0" u="none" strike="noStrike" kern="1200" dirty="0" err="1">
                <a:solidFill>
                  <a:schemeClr val="tx1"/>
                </a:solidFill>
                <a:effectLst/>
                <a:latin typeface="+mn-lt"/>
                <a:ea typeface="+mn-ea"/>
                <a:cs typeface="+mn-cs"/>
                <a:hlinkClick r:id="rId4"/>
              </a:rPr>
              <a:t>pharmacyma</a:t>
            </a:r>
            <a:r>
              <a:rPr lang="en-GB" sz="1200" b="0" i="0" u="none" strike="noStrike" kern="1200" dirty="0">
                <a:solidFill>
                  <a:schemeClr val="tx1"/>
                </a:solidFill>
                <a:effectLst/>
                <a:latin typeface="+mn-lt"/>
                <a:ea typeface="+mn-ea"/>
                <a:cs typeface="+mn-cs"/>
                <a:hlinkClick r:id="rId4"/>
              </a:rPr>
              <a:t>...zine.co.uk]</a:t>
            </a:r>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4. Data, digital and innovation</a:t>
            </a:r>
          </a:p>
          <a:p>
            <a:r>
              <a:rPr lang="en-GB" sz="1200" b="0" i="0" kern="1200" dirty="0">
                <a:solidFill>
                  <a:schemeClr val="tx1"/>
                </a:solidFill>
                <a:effectLst/>
                <a:latin typeface="+mn-lt"/>
                <a:ea typeface="+mn-ea"/>
                <a:cs typeface="+mn-cs"/>
              </a:rPr>
              <a:t>The Vision calls for:</a:t>
            </a:r>
          </a:p>
          <a:p>
            <a:r>
              <a:rPr lang="en-GB" sz="1200" b="0" i="0" kern="1200" dirty="0">
                <a:solidFill>
                  <a:schemeClr val="tx1"/>
                </a:solidFill>
                <a:effectLst/>
                <a:latin typeface="+mn-lt"/>
                <a:ea typeface="+mn-ea"/>
                <a:cs typeface="+mn-cs"/>
              </a:rPr>
              <a:t>Digitally connected pharmacy teams</a:t>
            </a:r>
          </a:p>
          <a:p>
            <a:r>
              <a:rPr lang="en-GB" sz="1200" b="0" i="0" kern="1200" dirty="0">
                <a:solidFill>
                  <a:schemeClr val="tx1"/>
                </a:solidFill>
                <a:effectLst/>
                <a:latin typeface="+mn-lt"/>
                <a:ea typeface="+mn-ea"/>
                <a:cs typeface="+mn-cs"/>
              </a:rPr>
              <a:t>Better use of data to personalise care and improve safety</a:t>
            </a:r>
          </a:p>
          <a:p>
            <a:r>
              <a:rPr lang="en-GB" sz="1200" b="0" i="0" kern="1200" dirty="0">
                <a:solidFill>
                  <a:schemeClr val="tx1"/>
                </a:solidFill>
                <a:effectLst/>
                <a:latin typeface="+mn-lt"/>
                <a:ea typeface="+mn-ea"/>
                <a:cs typeface="+mn-cs"/>
              </a:rPr>
              <a:t>Innovation such as remote monitoring, patient‑facing tech and AI (where appropriate)</a:t>
            </a:r>
          </a:p>
          <a:p>
            <a:r>
              <a:rPr lang="en-GB" sz="1200" b="0" i="0" kern="1200" dirty="0">
                <a:solidFill>
                  <a:schemeClr val="tx1"/>
                </a:solidFill>
                <a:effectLst/>
                <a:latin typeface="+mn-lt"/>
                <a:ea typeface="+mn-ea"/>
                <a:cs typeface="+mn-cs"/>
              </a:rPr>
              <a:t>Digital access to records and outcomes data is seen as essential to clinical credibility. </a:t>
            </a:r>
            <a:r>
              <a:rPr lang="en-GB" sz="1200" b="0" i="0" u="none" strike="noStrike" kern="1200" dirty="0">
                <a:solidFill>
                  <a:schemeClr val="tx1"/>
                </a:solidFill>
                <a:effectLst/>
                <a:latin typeface="+mn-lt"/>
                <a:ea typeface="+mn-ea"/>
                <a:cs typeface="+mn-cs"/>
                <a:hlinkClick r:id="rId4"/>
              </a:rPr>
              <a:t>[</a:t>
            </a:r>
            <a:r>
              <a:rPr lang="en-GB" sz="1200" b="0" i="0" u="none" strike="noStrike" kern="1200" dirty="0" err="1">
                <a:solidFill>
                  <a:schemeClr val="tx1"/>
                </a:solidFill>
                <a:effectLst/>
                <a:latin typeface="+mn-lt"/>
                <a:ea typeface="+mn-ea"/>
                <a:cs typeface="+mn-cs"/>
                <a:hlinkClick r:id="rId4"/>
              </a:rPr>
              <a:t>pharmacyma</a:t>
            </a:r>
            <a:r>
              <a:rPr lang="en-GB" sz="1200" b="0" i="0" u="none" strike="noStrike" kern="1200" dirty="0">
                <a:solidFill>
                  <a:schemeClr val="tx1"/>
                </a:solidFill>
                <a:effectLst/>
                <a:latin typeface="+mn-lt"/>
                <a:ea typeface="+mn-ea"/>
                <a:cs typeface="+mn-cs"/>
                <a:hlinkClick r:id="rId4"/>
              </a:rPr>
              <a:t>...zine.co.uk]</a:t>
            </a:r>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5. Workforce and leadership reform</a:t>
            </a:r>
          </a:p>
          <a:p>
            <a:r>
              <a:rPr lang="en-GB" sz="1200" b="0" i="0" kern="1200" dirty="0">
                <a:solidFill>
                  <a:schemeClr val="tx1"/>
                </a:solidFill>
                <a:effectLst/>
                <a:latin typeface="+mn-lt"/>
                <a:ea typeface="+mn-ea"/>
                <a:cs typeface="+mn-cs"/>
              </a:rPr>
              <a:t>The Vision highlights the need for:</a:t>
            </a:r>
          </a:p>
          <a:p>
            <a:r>
              <a:rPr lang="en-GB" sz="1200" b="0" i="0" kern="1200" dirty="0">
                <a:solidFill>
                  <a:schemeClr val="tx1"/>
                </a:solidFill>
                <a:effectLst/>
                <a:latin typeface="+mn-lt"/>
                <a:ea typeface="+mn-ea"/>
                <a:cs typeface="+mn-cs"/>
              </a:rPr>
              <a:t>A </a:t>
            </a:r>
            <a:r>
              <a:rPr lang="en-GB" sz="1200" b="1" i="0" kern="1200" dirty="0">
                <a:solidFill>
                  <a:schemeClr val="tx1"/>
                </a:solidFill>
                <a:effectLst/>
                <a:latin typeface="+mn-lt"/>
                <a:ea typeface="+mn-ea"/>
                <a:cs typeface="+mn-cs"/>
              </a:rPr>
              <a:t>comprehensive pharmacy workforce strategy</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New career pathways across sectors</a:t>
            </a:r>
          </a:p>
          <a:p>
            <a:r>
              <a:rPr lang="en-GB" sz="1200" b="0" i="0" kern="1200" dirty="0">
                <a:solidFill>
                  <a:schemeClr val="tx1"/>
                </a:solidFill>
                <a:effectLst/>
                <a:latin typeface="+mn-lt"/>
                <a:ea typeface="+mn-ea"/>
                <a:cs typeface="+mn-cs"/>
              </a:rPr>
              <a:t>Strong, system‑level pharmacy leadership</a:t>
            </a:r>
          </a:p>
          <a:p>
            <a:r>
              <a:rPr lang="en-GB" sz="1200" b="0" i="0" kern="1200" dirty="0">
                <a:solidFill>
                  <a:schemeClr val="tx1"/>
                </a:solidFill>
                <a:effectLst/>
                <a:latin typeface="+mn-lt"/>
                <a:ea typeface="+mn-ea"/>
                <a:cs typeface="+mn-cs"/>
              </a:rPr>
              <a:t>Leadership is framed as </a:t>
            </a:r>
            <a:r>
              <a:rPr lang="en-GB" sz="1200" b="1" i="0" kern="1200" dirty="0">
                <a:solidFill>
                  <a:schemeClr val="tx1"/>
                </a:solidFill>
                <a:effectLst/>
                <a:latin typeface="+mn-lt"/>
                <a:ea typeface="+mn-ea"/>
                <a:cs typeface="+mn-cs"/>
              </a:rPr>
              <a:t>collaborative</a:t>
            </a:r>
            <a:r>
              <a:rPr lang="en-GB" sz="1200" b="0" i="0" kern="1200" dirty="0">
                <a:solidFill>
                  <a:schemeClr val="tx1"/>
                </a:solidFill>
                <a:effectLst/>
                <a:latin typeface="+mn-lt"/>
                <a:ea typeface="+mn-ea"/>
                <a:cs typeface="+mn-cs"/>
              </a:rPr>
              <a:t>, working across professional and organisational boundaries. </a:t>
            </a:r>
            <a:r>
              <a:rPr lang="en-GB" sz="1200" b="0" i="0" u="none" strike="noStrike" kern="1200" dirty="0">
                <a:solidFill>
                  <a:schemeClr val="tx1"/>
                </a:solidFill>
                <a:effectLst/>
                <a:latin typeface="+mn-lt"/>
                <a:ea typeface="+mn-ea"/>
                <a:cs typeface="+mn-cs"/>
                <a:hlinkClick r:id="rId3"/>
              </a:rPr>
              <a:t>[rpharms.com]</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hlinkClick r:id="rId5"/>
              </a:rPr>
              <a:t>[rpharms.com]</a:t>
            </a:r>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What this means for pharmacy in practice</a:t>
            </a:r>
          </a:p>
          <a:p>
            <a:r>
              <a:rPr lang="en-GB" sz="1200" b="1" i="0" kern="1200" dirty="0">
                <a:solidFill>
                  <a:schemeClr val="tx1"/>
                </a:solidFill>
                <a:effectLst/>
                <a:latin typeface="+mn-lt"/>
                <a:ea typeface="+mn-ea"/>
                <a:cs typeface="+mn-cs"/>
              </a:rPr>
              <a:t>For community pharmacy</a:t>
            </a:r>
          </a:p>
          <a:p>
            <a:r>
              <a:rPr lang="en-GB" sz="1200" b="0" i="0" kern="1200" dirty="0">
                <a:solidFill>
                  <a:schemeClr val="tx1"/>
                </a:solidFill>
                <a:effectLst/>
                <a:latin typeface="+mn-lt"/>
                <a:ea typeface="+mn-ea"/>
                <a:cs typeface="+mn-cs"/>
              </a:rPr>
              <a:t>A shift from </a:t>
            </a:r>
            <a:r>
              <a:rPr lang="en-GB" sz="1200" b="1" i="0" kern="1200" dirty="0">
                <a:solidFill>
                  <a:schemeClr val="tx1"/>
                </a:solidFill>
                <a:effectLst/>
                <a:latin typeface="+mn-lt"/>
                <a:ea typeface="+mn-ea"/>
                <a:cs typeface="+mn-cs"/>
              </a:rPr>
              <a:t>transactional supply</a:t>
            </a:r>
            <a:r>
              <a:rPr lang="en-GB" sz="1200" b="0" i="0" kern="1200" dirty="0">
                <a:solidFill>
                  <a:schemeClr val="tx1"/>
                </a:solidFill>
                <a:effectLst/>
                <a:latin typeface="+mn-lt"/>
                <a:ea typeface="+mn-ea"/>
                <a:cs typeface="+mn-cs"/>
              </a:rPr>
              <a:t> to </a:t>
            </a:r>
            <a:r>
              <a:rPr lang="en-GB" sz="1200" b="1" i="0" kern="1200" dirty="0">
                <a:solidFill>
                  <a:schemeClr val="tx1"/>
                </a:solidFill>
                <a:effectLst/>
                <a:latin typeface="+mn-lt"/>
                <a:ea typeface="+mn-ea"/>
                <a:cs typeface="+mn-cs"/>
              </a:rPr>
              <a:t>clinical, preventative care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Stronger alignment with PCNs, GP practices and ICS priorities</a:t>
            </a:r>
          </a:p>
          <a:p>
            <a:r>
              <a:rPr lang="en-GB" sz="1200" b="0" i="0" kern="1200" dirty="0">
                <a:solidFill>
                  <a:schemeClr val="tx1"/>
                </a:solidFill>
                <a:effectLst/>
                <a:latin typeface="+mn-lt"/>
                <a:ea typeface="+mn-ea"/>
                <a:cs typeface="+mn-cs"/>
              </a:rPr>
              <a:t>Expansion of clinical services (e.g. long‑term conditions, prescribing, public health)</a:t>
            </a:r>
          </a:p>
          <a:p>
            <a:r>
              <a:rPr lang="en-GB" sz="1200" b="0" i="0" kern="1200" dirty="0">
                <a:solidFill>
                  <a:schemeClr val="tx1"/>
                </a:solidFill>
                <a:effectLst/>
                <a:latin typeface="+mn-lt"/>
                <a:ea typeface="+mn-ea"/>
                <a:cs typeface="+mn-cs"/>
              </a:rPr>
              <a:t>This underpins later policy developments such as </a:t>
            </a:r>
            <a:r>
              <a:rPr lang="en-GB" sz="1200" b="1" i="0" kern="1200" dirty="0">
                <a:solidFill>
                  <a:schemeClr val="tx1"/>
                </a:solidFill>
                <a:effectLst/>
                <a:latin typeface="+mn-lt"/>
                <a:ea typeface="+mn-ea"/>
                <a:cs typeface="+mn-cs"/>
              </a:rPr>
              <a:t>Pharmacy First</a:t>
            </a:r>
            <a:r>
              <a:rPr lang="en-GB" sz="1200" b="0" i="0" kern="1200" dirty="0">
                <a:solidFill>
                  <a:schemeClr val="tx1"/>
                </a:solidFill>
                <a:effectLst/>
                <a:latin typeface="+mn-lt"/>
                <a:ea typeface="+mn-ea"/>
                <a:cs typeface="+mn-cs"/>
              </a:rPr>
              <a:t>, though the Vision itself is professionally led rather than contractual.</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For hospital and primary care pharmacy</a:t>
            </a:r>
          </a:p>
          <a:p>
            <a:r>
              <a:rPr lang="en-GB" sz="1200" b="0" i="0" kern="1200" dirty="0">
                <a:solidFill>
                  <a:schemeClr val="tx1"/>
                </a:solidFill>
                <a:effectLst/>
                <a:latin typeface="+mn-lt"/>
                <a:ea typeface="+mn-ea"/>
                <a:cs typeface="+mn-cs"/>
              </a:rPr>
              <a:t>Greater responsibilities in </a:t>
            </a:r>
            <a:r>
              <a:rPr lang="en-GB" sz="1200" b="1" i="0" kern="1200" dirty="0">
                <a:solidFill>
                  <a:schemeClr val="tx1"/>
                </a:solidFill>
                <a:effectLst/>
                <a:latin typeface="+mn-lt"/>
                <a:ea typeface="+mn-ea"/>
                <a:cs typeface="+mn-cs"/>
              </a:rPr>
              <a:t>clinical leadership, prescribing and pathway design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More cross‑sector working to support transfer of care and medicines safety</a:t>
            </a:r>
          </a:p>
          <a:p>
            <a:r>
              <a:rPr lang="en-GB" sz="1200" b="0" i="0" kern="1200" dirty="0">
                <a:solidFill>
                  <a:schemeClr val="tx1"/>
                </a:solidFill>
                <a:effectLst/>
                <a:latin typeface="+mn-lt"/>
                <a:ea typeface="+mn-ea"/>
                <a:cs typeface="+mn-cs"/>
              </a:rPr>
              <a:t>Opportunities to lead population‑level medicines optimisation</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For the profession as a whole</a:t>
            </a:r>
          </a:p>
          <a:p>
            <a:r>
              <a:rPr lang="en-GB" sz="1200" b="0" i="0" kern="1200" dirty="0">
                <a:solidFill>
                  <a:schemeClr val="tx1"/>
                </a:solidFill>
                <a:effectLst/>
                <a:latin typeface="+mn-lt"/>
                <a:ea typeface="+mn-ea"/>
                <a:cs typeface="+mn-cs"/>
              </a:rPr>
              <a:t>Professional credibility depends on </a:t>
            </a:r>
            <a:r>
              <a:rPr lang="en-GB" sz="1200" b="1" i="0" kern="1200" dirty="0">
                <a:solidFill>
                  <a:schemeClr val="tx1"/>
                </a:solidFill>
                <a:effectLst/>
                <a:latin typeface="+mn-lt"/>
                <a:ea typeface="+mn-ea"/>
                <a:cs typeface="+mn-cs"/>
              </a:rPr>
              <a:t>measurement of outcomes</a:t>
            </a:r>
            <a:r>
              <a:rPr lang="en-GB" sz="1200" b="0" i="0" kern="1200" dirty="0">
                <a:solidFill>
                  <a:schemeClr val="tx1"/>
                </a:solidFill>
                <a:effectLst/>
                <a:latin typeface="+mn-lt"/>
                <a:ea typeface="+mn-ea"/>
                <a:cs typeface="+mn-cs"/>
              </a:rPr>
              <a:t>, leadership presence and visible impact</a:t>
            </a:r>
          </a:p>
          <a:p>
            <a:r>
              <a:rPr lang="en-GB" sz="1200" b="0" i="0" kern="1200" dirty="0">
                <a:solidFill>
                  <a:schemeClr val="tx1"/>
                </a:solidFill>
                <a:effectLst/>
                <a:latin typeface="+mn-lt"/>
                <a:ea typeface="+mn-ea"/>
                <a:cs typeface="+mn-cs"/>
              </a:rPr>
              <a:t>There is an expectation that pharmacy </a:t>
            </a:r>
            <a:r>
              <a:rPr lang="en-GB" sz="1200" b="1" i="0" kern="1200" dirty="0">
                <a:solidFill>
                  <a:schemeClr val="tx1"/>
                </a:solidFill>
                <a:effectLst/>
                <a:latin typeface="+mn-lt"/>
                <a:ea typeface="+mn-ea"/>
                <a:cs typeface="+mn-cs"/>
              </a:rPr>
              <a:t>steps forward as a system partner</a:t>
            </a:r>
            <a:r>
              <a:rPr lang="en-GB" sz="1200" b="0" i="0" kern="1200" dirty="0">
                <a:solidFill>
                  <a:schemeClr val="tx1"/>
                </a:solidFill>
                <a:effectLst/>
                <a:latin typeface="+mn-lt"/>
                <a:ea typeface="+mn-ea"/>
                <a:cs typeface="+mn-cs"/>
              </a:rPr>
              <a:t>, not just a service provider</a:t>
            </a:r>
          </a:p>
          <a:p>
            <a:r>
              <a:rPr lang="en-GB" sz="1200" b="0" i="0" kern="1200" dirty="0">
                <a:solidFill>
                  <a:schemeClr val="tx1"/>
                </a:solidFill>
                <a:effectLst/>
                <a:latin typeface="+mn-lt"/>
                <a:ea typeface="+mn-ea"/>
                <a:cs typeface="+mn-cs"/>
              </a:rPr>
              <a:t>Doing “more of the same” is not sufficient — practice models must evolve</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Why it matters strategically</a:t>
            </a:r>
          </a:p>
          <a:p>
            <a:r>
              <a:rPr lang="en-GB" sz="1200" b="0" i="0" kern="1200" dirty="0">
                <a:solidFill>
                  <a:schemeClr val="tx1"/>
                </a:solidFill>
                <a:effectLst/>
                <a:latin typeface="+mn-lt"/>
                <a:ea typeface="+mn-ea"/>
                <a:cs typeface="+mn-cs"/>
              </a:rPr>
              <a:t>The Vision is increasingly used by:</a:t>
            </a:r>
          </a:p>
          <a:p>
            <a:r>
              <a:rPr lang="en-GB" sz="1200" b="0" i="0" kern="1200" dirty="0">
                <a:solidFill>
                  <a:schemeClr val="tx1"/>
                </a:solidFill>
                <a:effectLst/>
                <a:latin typeface="+mn-lt"/>
                <a:ea typeface="+mn-ea"/>
                <a:cs typeface="+mn-cs"/>
              </a:rPr>
              <a:t>ICS leaders to frame pharmacy integration</a:t>
            </a:r>
          </a:p>
          <a:p>
            <a:r>
              <a:rPr lang="en-GB" sz="1200" b="0" i="0" kern="1200" dirty="0">
                <a:solidFill>
                  <a:schemeClr val="tx1"/>
                </a:solidFill>
                <a:effectLst/>
                <a:latin typeface="+mn-lt"/>
                <a:ea typeface="+mn-ea"/>
                <a:cs typeface="+mn-cs"/>
              </a:rPr>
              <a:t>RPS England to influence workforce and policy discussions</a:t>
            </a:r>
          </a:p>
          <a:p>
            <a:r>
              <a:rPr lang="en-GB" sz="1200" b="0" i="0" kern="1200" dirty="0">
                <a:solidFill>
                  <a:schemeClr val="tx1"/>
                </a:solidFill>
                <a:effectLst/>
                <a:latin typeface="+mn-lt"/>
                <a:ea typeface="+mn-ea"/>
                <a:cs typeface="+mn-cs"/>
              </a:rPr>
              <a:t>System partners to justify investment in clinical pharmacy capacity</a:t>
            </a:r>
          </a:p>
          <a:p>
            <a:r>
              <a:rPr lang="en-GB" sz="1200" b="0" i="0" kern="1200" dirty="0">
                <a:solidFill>
                  <a:schemeClr val="tx1"/>
                </a:solidFill>
                <a:effectLst/>
                <a:latin typeface="+mn-lt"/>
                <a:ea typeface="+mn-ea"/>
                <a:cs typeface="+mn-cs"/>
              </a:rPr>
              <a:t>It provides a </a:t>
            </a:r>
            <a:r>
              <a:rPr lang="en-GB" sz="1200" b="1" i="0" kern="1200" dirty="0">
                <a:solidFill>
                  <a:schemeClr val="tx1"/>
                </a:solidFill>
                <a:effectLst/>
                <a:latin typeface="+mn-lt"/>
                <a:ea typeface="+mn-ea"/>
                <a:cs typeface="+mn-cs"/>
              </a:rPr>
              <a:t>shared professional narrative</a:t>
            </a:r>
            <a:r>
              <a:rPr lang="en-GB" sz="1200" b="0" i="0" kern="1200" dirty="0">
                <a:solidFill>
                  <a:schemeClr val="tx1"/>
                </a:solidFill>
                <a:effectLst/>
                <a:latin typeface="+mn-lt"/>
                <a:ea typeface="+mn-ea"/>
                <a:cs typeface="+mn-cs"/>
              </a:rPr>
              <a:t> for what pharmacy should look like over the next decade. </a:t>
            </a:r>
            <a:r>
              <a:rPr lang="en-GB" sz="1200" b="0" i="0" u="none" strike="noStrike" kern="1200" dirty="0">
                <a:solidFill>
                  <a:schemeClr val="tx1"/>
                </a:solidFill>
                <a:effectLst/>
                <a:latin typeface="+mn-lt"/>
                <a:ea typeface="+mn-ea"/>
                <a:cs typeface="+mn-cs"/>
                <a:hlinkClick r:id="rId5"/>
              </a:rPr>
              <a:t>[rpharms.com]</a:t>
            </a:r>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BC107374-D53B-7840-B9D6-4EED0F257763}"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787638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Pharmacy is entering a new phase of professional responsibility. Our scope of professional practice is changing</a:t>
            </a:r>
          </a:p>
          <a:p>
            <a:r>
              <a:rPr lang="en-GB" dirty="0"/>
              <a:t>It is central to the NHS ambition to deliver more care closer to home, improve prevention and provide more personalised care. Expanding roles create opportunities for pharmacists to lead, prescribe, prevent illness and support patients across communities. We also need to consider the skill mix within the pharmacy team including pharmacy technicians to successfully deliver the ambitions. </a:t>
            </a:r>
          </a:p>
          <a:p>
            <a:endParaRPr lang="en-GB" dirty="0"/>
          </a:p>
          <a:p>
            <a:r>
              <a:rPr lang="en-GB" dirty="0"/>
              <a:t>The upcoming Legislation changes to supervision, is an enabler for pharmacists to delegate tasks to appropriately trained members of their teams to enable them to deliver prescribing services and consultations. </a:t>
            </a:r>
          </a:p>
          <a:p>
            <a:endParaRPr lang="en-GB" dirty="0"/>
          </a:p>
          <a:p>
            <a:r>
              <a:rPr lang="en-GB" dirty="0"/>
              <a:t>Successful implementation depends on people, not policy alone.</a:t>
            </a:r>
            <a:r>
              <a:rPr lang="en-GB" sz="1200" kern="1200" dirty="0">
                <a:solidFill>
                  <a:schemeClr val="tx1"/>
                </a:solidFill>
                <a:effectLst/>
                <a:latin typeface="+mn-lt"/>
                <a:ea typeface="+mn-ea"/>
                <a:cs typeface="+mn-cs"/>
              </a:rPr>
              <a:t> It will depend on people, how their trained, opportunities to grow and thrive their skills in the profession, equitable access to opportunities, opportunities to develop skills, work to the top of their license both clinical and leadership skills. We need a workforce that is clinically confident, professionally connected, inclusive, adaptable and resilient.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dirty="0"/>
              <a:t>The key question is whether we are creating the conditions for every pharmacy professional to thrive, lead and practise safely throughout their career. That is essential for both recruitment and retention.</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9</a:t>
            </a:fld>
            <a:endParaRPr lang="en-US"/>
          </a:p>
        </p:txBody>
      </p:sp>
    </p:spTree>
    <p:extLst>
      <p:ext uri="{BB962C8B-B14F-4D97-AF65-F5344CB8AC3E}">
        <p14:creationId xmlns:p14="http://schemas.microsoft.com/office/powerpoint/2010/main" val="4257989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1241425"/>
            <a:ext cx="5956300" cy="3351213"/>
          </a:xfrm>
          <a:prstGeom prst="rect">
            <a:avLst/>
          </a:prstGeom>
          <a:noFill/>
          <a:ln w="12700">
            <a:solidFill>
              <a:prstClr val="black"/>
            </a:solidFill>
          </a:ln>
        </p:spPr>
      </p:sp>
      <p:sp>
        <p:nvSpPr>
          <p:cNvPr id="3" name="Notes Placeholder 2"/>
          <p:cNvSpPr>
            <a:spLocks noGrp="1"/>
          </p:cNvSpPr>
          <p:nvPr>
            <p:ph type="body" idx="1"/>
          </p:nvPr>
        </p:nvSpPr>
        <p:spPr>
          <a:xfrm>
            <a:off x="679450" y="4779963"/>
            <a:ext cx="5435600" cy="3910012"/>
          </a:xfrm>
          <a:prstGeom prst="rect">
            <a:avLst/>
          </a:prstGeom>
        </p:spPr>
        <p:txBody>
          <a:bodyPr/>
          <a:lstStyle/>
          <a:p>
            <a:pPr fontAlgn="t"/>
            <a:r>
              <a:rPr lang="en-GB" sz="1200" b="1" i="0" kern="1200" dirty="0">
                <a:solidFill>
                  <a:schemeClr val="tx1"/>
                </a:solidFill>
                <a:effectLst/>
                <a:latin typeface="+mn-lt"/>
                <a:ea typeface="+mn-ea"/>
                <a:cs typeface="+mn-cs"/>
              </a:rPr>
              <a:t>1. Prescribing is about more than writing a prescription</a:t>
            </a:r>
          </a:p>
          <a:p>
            <a:pPr fontAlgn="t"/>
            <a:r>
              <a:rPr lang="en-GB" sz="1200" b="0" i="0" kern="1200" dirty="0">
                <a:solidFill>
                  <a:schemeClr val="tx1"/>
                </a:solidFill>
                <a:effectLst/>
                <a:latin typeface="+mn-lt"/>
                <a:ea typeface="+mn-ea"/>
                <a:cs typeface="+mn-cs"/>
              </a:rPr>
              <a:t>As prescribing becomes increasingly embedded within community pharmacy, we must ensure pharmacists are able to fully utilise their skills and clinical expertise. The opportunity presented by the five new clinical services is significant, but prescribing should not be viewed simply as generating a prescription. It requires a different approach to consultation, one which assesses the whole patient, considers wider health needs, supports prevention and self-care where appropriate, and only prescribes when it is clinically necessary.</a:t>
            </a:r>
          </a:p>
          <a:p>
            <a:pPr fontAlgn="t"/>
            <a:r>
              <a:rPr lang="en-GB" sz="1200" b="0" i="0" kern="1200" dirty="0">
                <a:solidFill>
                  <a:schemeClr val="tx1"/>
                </a:solidFill>
                <a:effectLst/>
                <a:latin typeface="+mn-lt"/>
                <a:ea typeface="+mn-ea"/>
                <a:cs typeface="+mn-cs"/>
              </a:rPr>
              <a:t>Realising this opportunity depends on pharmacists being equipped with the confidence, competence and support to deliver holistic, patient-centred care. Not every consultation should result in a prescription; often the greatest value lies in clinical assessment, shared decision-making and helping patients navigate their wider health needs.</a:t>
            </a:r>
          </a:p>
          <a:p>
            <a:pPr fontAlgn="t"/>
            <a:r>
              <a:rPr lang="en-GB" sz="1200" b="1" i="0" kern="1200" dirty="0">
                <a:solidFill>
                  <a:schemeClr val="tx1"/>
                </a:solidFill>
                <a:effectLst/>
                <a:latin typeface="+mn-lt"/>
                <a:ea typeface="+mn-ea"/>
                <a:cs typeface="+mn-cs"/>
              </a:rPr>
              <a:t>2. Safe prescribing services require strong foundations</a:t>
            </a:r>
          </a:p>
          <a:p>
            <a:pPr fontAlgn="t"/>
            <a:r>
              <a:rPr lang="en-GB" sz="1200" b="0" i="0" kern="1200" dirty="0">
                <a:solidFill>
                  <a:schemeClr val="tx1"/>
                </a:solidFill>
                <a:effectLst/>
                <a:latin typeface="+mn-lt"/>
                <a:ea typeface="+mn-ea"/>
                <a:cs typeface="+mn-cs"/>
              </a:rPr>
              <a:t>The expansion of prescribing in community pharmacy requires more than clinical competence alone. Pharmacists need the skills not only to consult and prescribe safely, but also to establish and lead high-quality prescribing services. This includes understanding governance, commissioning, quality assurance, research, service evaluation and the use of local population health data to design services that meet community need.</a:t>
            </a:r>
          </a:p>
          <a:p>
            <a:pPr fontAlgn="t"/>
            <a:r>
              <a:rPr lang="en-GB" sz="1200" b="0" i="0" kern="1200" dirty="0">
                <a:solidFill>
                  <a:schemeClr val="tx1"/>
                </a:solidFill>
                <a:effectLst/>
                <a:latin typeface="+mn-lt"/>
                <a:ea typeface="+mn-ea"/>
                <a:cs typeface="+mn-cs"/>
              </a:rPr>
              <a:t>As prescribing services develop, assurance becomes increasingly important. Patients, commissioners and healthcare partners must have confidence that services are safe, effective and consistently delivered. This is particularly important as private prescribing services continue to expand, where robust governance, clear professional standards and effective oversight are essential to managing risk and maintaining public trust.</a:t>
            </a:r>
          </a:p>
          <a:p>
            <a:pPr fontAlgn="t"/>
            <a:r>
              <a:rPr lang="en-GB" sz="1200" b="1" i="0" kern="1200" dirty="0">
                <a:solidFill>
                  <a:schemeClr val="tx1"/>
                </a:solidFill>
                <a:effectLst/>
                <a:latin typeface="+mn-lt"/>
                <a:ea typeface="+mn-ea"/>
                <a:cs typeface="+mn-cs"/>
              </a:rPr>
              <a:t>3. Supervision reform and workforce development are key enablers</a:t>
            </a:r>
          </a:p>
          <a:p>
            <a:pPr fontAlgn="t"/>
            <a:r>
              <a:rPr lang="en-GB" sz="1200" b="0" i="0" kern="1200" dirty="0">
                <a:solidFill>
                  <a:schemeClr val="tx1"/>
                </a:solidFill>
                <a:effectLst/>
                <a:latin typeface="+mn-lt"/>
                <a:ea typeface="+mn-ea"/>
                <a:cs typeface="+mn-cs"/>
              </a:rPr>
              <a:t>The forthcoming supervision legislation changes provide an important opportunity to unlock the clinical potential of pharmacists and pharmacy teams. These reforms support more flexible models of practice, enabling pharmacists to focus on delivering clinical care, including prescribing, while creating opportunities for greater delegation, team development and service innovation.</a:t>
            </a:r>
          </a:p>
          <a:p>
            <a:pPr fontAlgn="t"/>
            <a:r>
              <a:rPr lang="en-GB" sz="1200" b="0" i="0" kern="1200" dirty="0">
                <a:solidFill>
                  <a:schemeClr val="tx1"/>
                </a:solidFill>
                <a:effectLst/>
                <a:latin typeface="+mn-lt"/>
                <a:ea typeface="+mn-ea"/>
                <a:cs typeface="+mn-cs"/>
              </a:rPr>
              <a:t>However, regulatory reform alone will not deliver the desired transformation. As pharmacists take on increasingly clinical responsibilities, including the rapidly expanding number of newly qualified pharmacist prescribers, workforce development becomes critical. Success will depend on investment in:</a:t>
            </a:r>
          </a:p>
          <a:p>
            <a:pPr lvl="0" fontAlgn="t"/>
            <a:r>
              <a:rPr lang="en-GB" sz="1200" b="0" i="0" kern="1200" dirty="0">
                <a:solidFill>
                  <a:schemeClr val="tx1"/>
                </a:solidFill>
                <a:effectLst/>
                <a:latin typeface="+mn-lt"/>
                <a:ea typeface="+mn-ea"/>
                <a:cs typeface="+mn-cs"/>
              </a:rPr>
              <a:t>High-quality clinical supervision.</a:t>
            </a:r>
          </a:p>
          <a:p>
            <a:pPr lvl="0" fontAlgn="t"/>
            <a:r>
              <a:rPr lang="en-GB" sz="1200" b="0" i="0" kern="1200" dirty="0">
                <a:solidFill>
                  <a:schemeClr val="tx1"/>
                </a:solidFill>
                <a:effectLst/>
                <a:latin typeface="+mn-lt"/>
                <a:ea typeface="+mn-ea"/>
                <a:cs typeface="+mn-cs"/>
              </a:rPr>
              <a:t>Protected learning time comparable to that available to other primary care professionals.</a:t>
            </a:r>
          </a:p>
          <a:p>
            <a:pPr lvl="0" fontAlgn="t"/>
            <a:r>
              <a:rPr lang="en-GB" sz="1200" b="0" i="0" kern="1200" dirty="0">
                <a:solidFill>
                  <a:schemeClr val="tx1"/>
                </a:solidFill>
                <a:effectLst/>
                <a:latin typeface="+mn-lt"/>
                <a:ea typeface="+mn-ea"/>
                <a:cs typeface="+mn-cs"/>
              </a:rPr>
              <a:t>Access to prescribing support networks and mentorship.</a:t>
            </a:r>
          </a:p>
          <a:p>
            <a:pPr lvl="0" fontAlgn="t"/>
            <a:r>
              <a:rPr lang="en-GB" sz="1200" b="0" i="0" kern="1200" dirty="0">
                <a:solidFill>
                  <a:schemeClr val="tx1"/>
                </a:solidFill>
                <a:effectLst/>
                <a:latin typeface="+mn-lt"/>
                <a:ea typeface="+mn-ea"/>
                <a:cs typeface="+mn-cs"/>
              </a:rPr>
              <a:t>Strong multiprofessional learning environments that foster collaboration and mutual understanding across primary care.</a:t>
            </a:r>
          </a:p>
          <a:p>
            <a:pPr fontAlgn="t"/>
            <a:r>
              <a:rPr lang="en-GB" sz="1200" b="0" i="0" kern="1200" dirty="0">
                <a:solidFill>
                  <a:schemeClr val="tx1"/>
                </a:solidFill>
                <a:effectLst/>
                <a:latin typeface="+mn-lt"/>
                <a:ea typeface="+mn-ea"/>
                <a:cs typeface="+mn-cs"/>
              </a:rPr>
              <a:t>Building confidence among pharmacists, patients and healthcare partners will be fundamental to ensuring prescribing is delivered safely and effectively at scale.</a:t>
            </a:r>
          </a:p>
          <a:p>
            <a:pPr fontAlgn="t"/>
            <a:r>
              <a:rPr lang="en-GB" sz="1200" b="1" i="0" kern="1200" dirty="0">
                <a:solidFill>
                  <a:schemeClr val="tx1"/>
                </a:solidFill>
                <a:effectLst/>
                <a:latin typeface="+mn-lt"/>
                <a:ea typeface="+mn-ea"/>
                <a:cs typeface="+mn-cs"/>
              </a:rPr>
              <a:t>4. Pharmacy First is neighbourhood health in action</a:t>
            </a:r>
          </a:p>
          <a:p>
            <a:pPr fontAlgn="t"/>
            <a:r>
              <a:rPr lang="en-GB" sz="1200" b="0" i="0" kern="1200" dirty="0">
                <a:solidFill>
                  <a:schemeClr val="tx1"/>
                </a:solidFill>
                <a:effectLst/>
                <a:latin typeface="+mn-lt"/>
                <a:ea typeface="+mn-ea"/>
                <a:cs typeface="+mn-cs"/>
              </a:rPr>
              <a:t>Pharmacy First demonstrates what neighbourhood health can look like in practice. Community pharmacies are already delivering accessible, clinically focused care within communities and supporting patients to access care closer to home.</a:t>
            </a:r>
          </a:p>
          <a:p>
            <a:pPr fontAlgn="t"/>
            <a:r>
              <a:rPr lang="en-GB" sz="1200" b="0" i="0" kern="1200" dirty="0">
                <a:solidFill>
                  <a:schemeClr val="tx1"/>
                </a:solidFill>
                <a:effectLst/>
                <a:latin typeface="+mn-lt"/>
                <a:ea typeface="+mn-ea"/>
                <a:cs typeface="+mn-cs"/>
              </a:rPr>
              <a:t>However, if pharmacy is to play its full role within neighbourhood health models, it must be viewed as an equal partner within primary care rather than as a supplementary service. Achieving this will require a genuine cultural shift across the system, moving beyond traditional professional boundaries and recognising the unique contribution community pharmacists make to improving population health outcomes.</a:t>
            </a:r>
          </a:p>
          <a:p>
            <a:pPr fontAlgn="t"/>
            <a:r>
              <a:rPr lang="en-GB" sz="1200" b="1" i="0" kern="1200" dirty="0">
                <a:solidFill>
                  <a:schemeClr val="tx1"/>
                </a:solidFill>
                <a:effectLst/>
                <a:latin typeface="+mn-lt"/>
                <a:ea typeface="+mn-ea"/>
                <a:cs typeface="+mn-cs"/>
              </a:rPr>
              <a:t>5. Commissioning must support collaboration, not competition</a:t>
            </a:r>
          </a:p>
          <a:p>
            <a:pPr fontAlgn="t"/>
            <a:r>
              <a:rPr lang="en-GB" sz="1200" b="0" i="0" kern="1200" dirty="0">
                <a:solidFill>
                  <a:schemeClr val="tx1"/>
                </a:solidFill>
                <a:effectLst/>
                <a:latin typeface="+mn-lt"/>
                <a:ea typeface="+mn-ea"/>
                <a:cs typeface="+mn-cs"/>
              </a:rPr>
              <a:t>If we are serious about integrated neighbourhood care, commissioning arrangements need to encourage partnership working rather than competition between providers.</a:t>
            </a:r>
          </a:p>
          <a:p>
            <a:pPr fontAlgn="t"/>
            <a:r>
              <a:rPr lang="en-GB" sz="1200" b="0" i="0" kern="1200" dirty="0">
                <a:solidFill>
                  <a:schemeClr val="tx1"/>
                </a:solidFill>
                <a:effectLst/>
                <a:latin typeface="+mn-lt"/>
                <a:ea typeface="+mn-ea"/>
                <a:cs typeface="+mn-cs"/>
              </a:rPr>
              <a:t>We should explore commissioning models that incentivise GPs and community pharmacists to work together through shared service contracts, joint accountability and aligned outcomes. Creating opportunities for joint commissioning and collaborative service delivery would strengthen professional relationships, improve continuity of care and ultimately lead to better outcomes for patients.</a:t>
            </a:r>
          </a:p>
          <a:p>
            <a:pPr fontAlgn="t"/>
            <a:r>
              <a:rPr lang="en-GB" sz="1200" b="1" i="0" kern="1200" dirty="0">
                <a:solidFill>
                  <a:schemeClr val="tx1"/>
                </a:solidFill>
                <a:effectLst/>
                <a:latin typeface="+mn-lt"/>
                <a:ea typeface="+mn-ea"/>
                <a:cs typeface="+mn-cs"/>
              </a:rPr>
              <a:t>6. Community pharmacy has a crucial role in addressing polypharmacy</a:t>
            </a:r>
          </a:p>
          <a:p>
            <a:pPr fontAlgn="t"/>
            <a:r>
              <a:rPr lang="en-GB" sz="1200" b="0" i="0" kern="1200" dirty="0">
                <a:solidFill>
                  <a:schemeClr val="tx1"/>
                </a:solidFill>
                <a:effectLst/>
                <a:latin typeface="+mn-lt"/>
                <a:ea typeface="+mn-ea"/>
                <a:cs typeface="+mn-cs"/>
              </a:rPr>
              <a:t>As the population ages and the prevalence of long-term conditions increases, medicines optimisation becomes ever more important. Community pharmacists are uniquely positioned to support repeat dispensing, structured medication reviews and ongoing medicines management.</a:t>
            </a:r>
          </a:p>
          <a:p>
            <a:pPr fontAlgn="t"/>
            <a:r>
              <a:rPr lang="en-GB" sz="1200" b="0" i="0" kern="1200" dirty="0">
                <a:solidFill>
                  <a:schemeClr val="tx1"/>
                </a:solidFill>
                <a:effectLst/>
                <a:latin typeface="+mn-lt"/>
                <a:ea typeface="+mn-ea"/>
                <a:cs typeface="+mn-cs"/>
              </a:rPr>
              <a:t>By helping patients use medicines more effectively and reducing medicine-related harm, community pharmacy can make a significant contribution to preventing avoidable hospital admissions and improving patient outcomes.</a:t>
            </a:r>
          </a:p>
          <a:p>
            <a:pPr fontAlgn="t"/>
            <a:r>
              <a:rPr lang="en-GB" sz="1200" b="1" i="0" kern="1200" dirty="0">
                <a:solidFill>
                  <a:schemeClr val="tx1"/>
                </a:solidFill>
                <a:effectLst/>
                <a:latin typeface="+mn-lt"/>
                <a:ea typeface="+mn-ea"/>
                <a:cs typeface="+mn-cs"/>
              </a:rPr>
              <a:t>7. Expertise must move with care</a:t>
            </a:r>
          </a:p>
          <a:p>
            <a:pPr fontAlgn="t"/>
            <a:r>
              <a:rPr lang="en-GB" sz="1200" b="0" i="0" kern="1200" dirty="0">
                <a:solidFill>
                  <a:schemeClr val="tx1"/>
                </a:solidFill>
                <a:effectLst/>
                <a:latin typeface="+mn-lt"/>
                <a:ea typeface="+mn-ea"/>
                <a:cs typeface="+mn-cs"/>
              </a:rPr>
              <a:t>As more care shifts from hospitals into communities, expertise must shift alongside it. This means creating opportunities for clinicians from different sectors to work together, share knowledge and support one another.</a:t>
            </a:r>
          </a:p>
          <a:p>
            <a:pPr fontAlgn="t"/>
            <a:r>
              <a:rPr lang="en-GB" sz="1200" b="0" i="0" kern="1200" dirty="0">
                <a:solidFill>
                  <a:schemeClr val="tx1"/>
                </a:solidFill>
                <a:effectLst/>
                <a:latin typeface="+mn-lt"/>
                <a:ea typeface="+mn-ea"/>
                <a:cs typeface="+mn-cs"/>
              </a:rPr>
              <a:t>Integrated neighbourhood teams should facilitate the transfer of specialist knowledge into community settings, ensuring patients receive high-quality care closer to home while strengthening capability across the whole system</a:t>
            </a:r>
          </a:p>
          <a:p>
            <a:endParaRPr lang="en-GB" dirty="0"/>
          </a:p>
          <a:p>
            <a:endParaRPr lang="en-GB" dirty="0"/>
          </a:p>
        </p:txBody>
      </p:sp>
    </p:spTree>
    <p:extLst>
      <p:ext uri="{BB962C8B-B14F-4D97-AF65-F5344CB8AC3E}">
        <p14:creationId xmlns:p14="http://schemas.microsoft.com/office/powerpoint/2010/main" val="2584201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Professional leadership is more than advocating for pharmacy. It includes creating the conditions for professionals to exercise judgement confidently, practise safely and maintain public trust. It provides a clear professional identity, shared standards and confidence in decision-making.</a:t>
            </a:r>
          </a:p>
          <a:p>
            <a:endParaRPr lang="en-GB" dirty="0"/>
          </a:p>
          <a:p>
            <a:r>
              <a:rPr lang="en-GB" dirty="0"/>
              <a:t>This matters as clinical decisions become more complex, prescribing expands, supervision and delegation evolve, and neighbourhood multidisciplinary teams develop. Leadership is needed at every level including frontline practitioners, designated prescribing practitioners to pharmacy managers, system leaders, chief pharmacists, </a:t>
            </a:r>
            <a:r>
              <a:rPr lang="en-GB" dirty="0" err="1"/>
              <a:t>superindendants</a:t>
            </a:r>
            <a:r>
              <a:rPr lang="en-GB" dirty="0"/>
              <a:t> and national leaders.</a:t>
            </a:r>
          </a:p>
          <a:p>
            <a:endParaRPr lang="en-GB" dirty="0"/>
          </a:p>
          <a:p>
            <a:r>
              <a:rPr lang="en-GB" dirty="0"/>
              <a:t>Professional leadership also extend beyond pharmacy. </a:t>
            </a:r>
            <a:r>
              <a:rPr lang="en-GB" sz="1200" kern="1200" dirty="0">
                <a:solidFill>
                  <a:schemeClr val="tx1"/>
                </a:solidFill>
                <a:effectLst/>
                <a:latin typeface="+mn-lt"/>
                <a:ea typeface="+mn-ea"/>
                <a:cs typeface="+mn-cs"/>
              </a:rPr>
              <a:t>As neighbourhood health services develop and care increasingly shifts into communities, </a:t>
            </a:r>
            <a:r>
              <a:rPr lang="en-GB" dirty="0"/>
              <a:t>Pharmacists should be recognised as equal clinical partners alongside GPs, nurses, allied health professionals and social care colleagues. Collaboration across professional boundaries will reduce fragmentation, improve access and support better patient outcomes. Ultimately, professional leadership exists to enable safer care and strengthen public confidence.</a:t>
            </a:r>
          </a:p>
          <a:p>
            <a:endParaRPr lang="en-GB" dirty="0"/>
          </a:p>
          <a:p>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11</a:t>
            </a:fld>
            <a:endParaRPr lang="en-US"/>
          </a:p>
        </p:txBody>
      </p:sp>
    </p:spTree>
    <p:extLst>
      <p:ext uri="{BB962C8B-B14F-4D97-AF65-F5344CB8AC3E}">
        <p14:creationId xmlns:p14="http://schemas.microsoft.com/office/powerpoint/2010/main" val="2724567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cannot talk about workforce resilience without talking about workforce experience. </a:t>
            </a:r>
            <a:r>
              <a:rPr lang="en-GB" dirty="0"/>
              <a:t>Pharmacy serves diverse populations, and its leadership should reflect both the workforce and the communities it serves. Pharmacy itself is very diverse with 62% of pharmacists are women and more than 45% are from ethnic minority backgrounds.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Inclusion is not only about attracting diverse talent; it is about enabling everyone to belong, contribute and progress. Belonging supports wellbeing, retention, engagement, innovation and patient care as people are more likely to report errors and be innovation to improve how things work. It also helps teams provide culturally competent care and bring a wider range of perspectives into policy and service design, the lack of which was highlighted in COVID. E.g. skin conditions. </a:t>
            </a:r>
            <a:r>
              <a:rPr lang="en-GB" sz="1200" kern="1200" dirty="0">
                <a:solidFill>
                  <a:schemeClr val="tx1"/>
                </a:solidFill>
                <a:effectLst/>
                <a:latin typeface="+mn-lt"/>
                <a:ea typeface="+mn-ea"/>
                <a:cs typeface="+mn-cs"/>
              </a:rPr>
              <a:t>Leadership and representation is needed in policy making rooms to ensure there is inclusion and representation from different perspectives which will be captured and included in the policy e.g. COVID and skin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 inclusive profession is not simply one that attracts diverse talent. It is one that enables all talent to flourish. People who feel included are more likely to stay in the profession, to lead, to innovate and to support others.</a:t>
            </a:r>
          </a:p>
          <a:p>
            <a:endParaRPr lang="en-GB" dirty="0"/>
          </a:p>
          <a:p>
            <a:endParaRPr lang="en-GB" dirty="0"/>
          </a:p>
          <a:p>
            <a:r>
              <a:rPr lang="en-GB" dirty="0"/>
              <a:t>Evidence from the NHS Pharmacy Workforce Race Equality Standard, GPhC fitness-to-practise data, differential attainment and wider workforce research shows persistent disparities in experience, progression and opportunity. </a:t>
            </a:r>
            <a:r>
              <a:rPr lang="en-GB" sz="1200" kern="1200" dirty="0">
                <a:solidFill>
                  <a:schemeClr val="tx1"/>
                </a:solidFill>
                <a:effectLst/>
                <a:latin typeface="+mn-lt"/>
                <a:ea typeface="+mn-ea"/>
                <a:cs typeface="+mn-cs"/>
              </a:rPr>
              <a:t>These findings reinforce that leadership is not just about structures and governance. It is about culture, behaviours and ensuring every pharmacy professional feels valued and able to fulfil their potential. Inclusion is not only about representation; it is about opportunity, progression, influence and belonging. </a:t>
            </a:r>
            <a:r>
              <a:rPr lang="en-GB" dirty="0"/>
              <a:t>Professional leadership must address these inequities through fair access to development, mentoring and sponsorship; support for internationally educated pharmacists and colleagues across every sector and career pathway; and workplaces where people feel respected, heard and psychologically safe.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At the Royal College of Pharmacy, we have worked to place equality, diversity and inclusion at the heart of professional leadership. Our focus has moved beyond representation alone towards fostering a genuine culture of belonging, where individuals feel respected, valued and empowered to bring their authentic selves to work. As pharmacy continues to evolve, our ambition must be that leadership opportunities are open to everyone, regardless of background, ethnicity, gender, disability, faith, sexual orientation or career pathway</a:t>
            </a:r>
          </a:p>
          <a:p>
            <a:endParaRPr lang="en-GB" dirty="0"/>
          </a:p>
          <a:p>
            <a:endParaRPr lang="en-GB" dirty="0"/>
          </a:p>
          <a:p>
            <a:endParaRPr lang="en-GB"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12</a:t>
            </a:fld>
            <a:endParaRPr lang="en-US"/>
          </a:p>
        </p:txBody>
      </p:sp>
    </p:spTree>
    <p:extLst>
      <p:ext uri="{BB962C8B-B14F-4D97-AF65-F5344CB8AC3E}">
        <p14:creationId xmlns:p14="http://schemas.microsoft.com/office/powerpoint/2010/main" val="1470096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cannot ignore the pressures facing pharmacy. Across sectors, colleagues are managing rising demand, workforce and medicines shortages, greater clinical complexity and significant operational strain. Recruitment, retention, workload and burnout remain critical challenges as highlighted earlier by Melissa from Pharmacist Support</a:t>
            </a:r>
          </a:p>
          <a:p>
            <a:endParaRPr lang="en-GB" dirty="0"/>
          </a:p>
          <a:p>
            <a:r>
              <a:rPr lang="en-GB" dirty="0"/>
              <a:t>Resilience must not mean asking individuals to absorb ever-increasing pressure. A resilient workforce is built through supportive leadership, manageable workloads, effective supervision, inclusive cultures and opportunities for professional growth. Wellbeing support must be embedded across practices and polices not treated as an afterthought.</a:t>
            </a:r>
          </a:p>
          <a:p>
            <a:endParaRPr lang="en-GB" dirty="0"/>
          </a:p>
          <a:p>
            <a:r>
              <a:rPr lang="en-GB" dirty="0"/>
              <a:t>When people feel valued, supported and able to progress, they are more likely to remain in the profession, stay engaged and continue delivering high-quality care.</a:t>
            </a:r>
          </a:p>
          <a:p>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13</a:t>
            </a:fld>
            <a:endParaRPr lang="en-US"/>
          </a:p>
        </p:txBody>
      </p:sp>
    </p:spTree>
    <p:extLst>
      <p:ext uri="{BB962C8B-B14F-4D97-AF65-F5344CB8AC3E}">
        <p14:creationId xmlns:p14="http://schemas.microsoft.com/office/powerpoint/2010/main" val="700268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pharmacists take greater responsibility for prescribing, prevention and long-term condition management, professional assurance becomes increasingly important. This also provide assurance to patients, employers, policymakers and NHS leaders that pharmacists have the knowledge, skills and capabilities required for more complex clinical roles.</a:t>
            </a:r>
          </a:p>
          <a:p>
            <a:endParaRPr lang="en-GB" dirty="0"/>
          </a:p>
          <a:p>
            <a:r>
              <a:rPr lang="en-GB" dirty="0"/>
              <a:t>Workforce resilience also depends on access to high-quality education and professional development throughout a pharmacist's career. The Royal College is investing in a modern learning infrastructure, including flexible e-learning, mentoring and support for newly qualified pharmacists.</a:t>
            </a:r>
          </a:p>
          <a:p>
            <a:endParaRPr lang="en-GB" dirty="0"/>
          </a:p>
          <a:p>
            <a:r>
              <a:rPr lang="en-GB" dirty="0"/>
              <a:t>Professional assessment, credentialing and recognition pathways allow pharmacists to demonstrate excellence and progress with confidence. Credentialing is particularly important in prescribing and advanced practice: it assures employers, colleagues and the public that individuals have demonstrated the capabilities required for their level of practice. In this way, professional assurance enables service expansion while protecting patient safety and public trust. We have recently published </a:t>
            </a:r>
            <a:r>
              <a:rPr lang="en-GB" sz="1200" b="1" u="none" strike="noStrike" kern="1200" dirty="0">
                <a:solidFill>
                  <a:schemeClr val="tx1"/>
                </a:solidFill>
                <a:effectLst/>
                <a:latin typeface="+mn-lt"/>
                <a:ea typeface="+mn-ea"/>
                <a:cs typeface="+mn-cs"/>
              </a:rPr>
              <a:t>Enhanced Curriculum and Credentialing Pathway</a:t>
            </a:r>
            <a:r>
              <a:rPr lang="en-GB" dirty="0"/>
              <a:t> to support newly qualified prescribing pharmacists it establishes a structured route to build clinical confidence, capability, and professional judgment.</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14</a:t>
            </a:fld>
            <a:endParaRPr lang="en-US"/>
          </a:p>
        </p:txBody>
      </p:sp>
    </p:spTree>
    <p:extLst>
      <p:ext uri="{BB962C8B-B14F-4D97-AF65-F5344CB8AC3E}">
        <p14:creationId xmlns:p14="http://schemas.microsoft.com/office/powerpoint/2010/main" val="818700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Four priorities will help pharmacy meet the demands ahead.</a:t>
            </a:r>
          </a:p>
          <a:p>
            <a:endParaRPr lang="en-GB" dirty="0"/>
          </a:p>
          <a:p>
            <a:r>
              <a:rPr lang="en-GB" dirty="0"/>
              <a:t>First, invest in people as much as services. Expanding prescribing, clinical services and neighbourhood care will succeed only if education, development, supervision, wellbeing and retention receive equal investment.</a:t>
            </a:r>
          </a:p>
          <a:p>
            <a:endParaRPr lang="en-GB" dirty="0"/>
          </a:p>
          <a:p>
            <a:r>
              <a:rPr lang="en-GB" dirty="0"/>
              <a:t>Second, embed professional and clinical leadership at every level of the health system. Strong leadership supports pharmacists as their roles become broader and more complex.</a:t>
            </a:r>
          </a:p>
          <a:p>
            <a:endParaRPr lang="en-GB" dirty="0"/>
          </a:p>
          <a:p>
            <a:r>
              <a:rPr lang="en-GB" dirty="0"/>
              <a:t>Third, create inclusive workplaces where people can develop, lead and thrive. Evidence from PWRES, the Lord Mann Review and differential attainment shows that inclusion, belonging and equity are essential to workforce sustainability—not optional extras.</a:t>
            </a:r>
          </a:p>
          <a:p>
            <a:endParaRPr lang="en-GB" dirty="0"/>
          </a:p>
          <a:p>
            <a:r>
              <a:rPr lang="en-GB" dirty="0"/>
              <a:t>Fourth, strengthen professional assurance through consistent standards, credentialing, assessment and lifelong learning. This will maintain public confidence while supporting growth and innovation.</a:t>
            </a:r>
          </a:p>
          <a:p>
            <a:endParaRPr lang="en-GB" dirty="0"/>
          </a:p>
          <a:p>
            <a:r>
              <a:rPr lang="en-GB" dirty="0"/>
              <a:t>The success of Pharmacy First, independent prescribing, neighbourhood health services and wider NHS ambitions ultimately depends on whether pharmacy professionals are supported to lead, develop and thrive. Government, NHS leaders, employers and professional bodies all have a role. The transition to the Royal College of Pharmacy brings these priorities together through leadership, learning, inclusion and professional standards.</a:t>
            </a:r>
          </a:p>
          <a:p>
            <a:endParaRPr lang="en-GB" dirty="0"/>
          </a:p>
          <a:p>
            <a:r>
              <a:rPr lang="en-GB" dirty="0"/>
              <a:t>If we invest in our people, we strengthen the profession. If we strengthen the profession, we strengthen patient care—and pharmacy can help lead the future of healthcare.</a:t>
            </a:r>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15</a:t>
            </a:fld>
            <a:endParaRPr lang="en-US"/>
          </a:p>
        </p:txBody>
      </p:sp>
    </p:spTree>
    <p:extLst>
      <p:ext uri="{BB962C8B-B14F-4D97-AF65-F5344CB8AC3E}">
        <p14:creationId xmlns:p14="http://schemas.microsoft.com/office/powerpoint/2010/main" val="2900709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ts val="1564"/>
              </a:lnSpc>
              <a:spcBef>
                <a:spcPct val="30000"/>
              </a:spcBef>
              <a:spcAft>
                <a:spcPts val="800"/>
              </a:spcAft>
              <a:buClrTx/>
              <a:buSzTx/>
              <a:buFontTx/>
              <a:buNone/>
              <a:tabLst/>
              <a:defRPr/>
            </a:pPr>
            <a:r>
              <a:rPr lang="en-GB" sz="1200" b="1" dirty="0">
                <a:solidFill>
                  <a:srgbClr val="002060"/>
                </a:solidFill>
              </a:rPr>
              <a:t>How do pharmacists qualifying in August 2026 feel? </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BC107374-D53B-7840-B9D6-4EED0F257763}"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137456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GB" dirty="0"/>
            </a:br>
            <a:endParaRPr lang="en-GB" b="0" i="0" dirty="0">
              <a:solidFill>
                <a:srgbClr val="222222"/>
              </a:solidFill>
              <a:effectLst/>
              <a:latin typeface="Frutiger W01"/>
            </a:endParaRPr>
          </a:p>
          <a:p>
            <a:br>
              <a:rPr lang="en-GB" dirty="0"/>
            </a:br>
            <a:endParaRPr lang="en-GB" b="1" i="1" dirty="0">
              <a:solidFill>
                <a:srgbClr val="222222"/>
              </a:solidFill>
              <a:effectLst/>
              <a:latin typeface="Frutiger W01"/>
            </a:endParaRPr>
          </a:p>
          <a:p>
            <a:pPr algn="l"/>
            <a:endParaRPr lang="en-GB" b="0" i="0" dirty="0">
              <a:solidFill>
                <a:srgbClr val="222222"/>
              </a:solidFill>
              <a:effectLst/>
              <a:latin typeface="Frutiger W01"/>
            </a:endParaRPr>
          </a:p>
          <a:p>
            <a:br>
              <a:rPr lang="en-GB" dirty="0"/>
            </a:br>
            <a:endParaRPr lang="en-GB" dirty="0"/>
          </a:p>
        </p:txBody>
      </p:sp>
      <p:sp>
        <p:nvSpPr>
          <p:cNvPr id="4" name="Slide Number Placeholder 3"/>
          <p:cNvSpPr>
            <a:spLocks noGrp="1"/>
          </p:cNvSpPr>
          <p:nvPr>
            <p:ph type="sldNum" sz="quarter" idx="5"/>
          </p:nvPr>
        </p:nvSpPr>
        <p:spPr/>
        <p:txBody>
          <a:bodyPr/>
          <a:lstStyle/>
          <a:p>
            <a:fld id="{EC53B7BC-5553-4AC8-80EC-9EE54E372A73}" type="slidenum">
              <a:rPr lang="en-GB" smtClean="0"/>
              <a:t>19</a:t>
            </a:fld>
            <a:endParaRPr lang="en-GB"/>
          </a:p>
        </p:txBody>
      </p:sp>
    </p:spTree>
    <p:extLst>
      <p:ext uri="{BB962C8B-B14F-4D97-AF65-F5344CB8AC3E}">
        <p14:creationId xmlns:p14="http://schemas.microsoft.com/office/powerpoint/2010/main" val="5815487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a:defRPr/>
            </a:pPr>
            <a:fld id="{BC107374-D53B-7840-B9D6-4EED0F257763}" type="slidenum">
              <a:rPr lang="en-US" smtClean="0"/>
              <a:pPr>
                <a:defRPr/>
              </a:pPr>
              <a:t>20</a:t>
            </a:fld>
            <a:endParaRPr lang="en-US"/>
          </a:p>
        </p:txBody>
      </p:sp>
    </p:spTree>
    <p:extLst>
      <p:ext uri="{BB962C8B-B14F-4D97-AF65-F5344CB8AC3E}">
        <p14:creationId xmlns:p14="http://schemas.microsoft.com/office/powerpoint/2010/main" val="1452744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1241425"/>
            <a:ext cx="5956300" cy="3351213"/>
          </a:xfrm>
          <a:prstGeom prst="rect">
            <a:avLst/>
          </a:prstGeom>
          <a:noFill/>
          <a:ln w="12700">
            <a:solidFill>
              <a:prstClr val="black"/>
            </a:solidFill>
          </a:ln>
        </p:spPr>
      </p:sp>
      <p:sp>
        <p:nvSpPr>
          <p:cNvPr id="3" name="Notes Placeholder 2"/>
          <p:cNvSpPr>
            <a:spLocks noGrp="1"/>
          </p:cNvSpPr>
          <p:nvPr>
            <p:ph type="body" idx="1"/>
          </p:nvPr>
        </p:nvSpPr>
        <p:spPr>
          <a:xfrm>
            <a:off x="679450" y="4779486"/>
            <a:ext cx="5435600" cy="3910489"/>
          </a:xfrm>
          <a:prstGeom prst="rect">
            <a:avLst/>
          </a:prstGeom>
        </p:spPr>
        <p:txBody>
          <a:bodyPr/>
          <a:lstStyle/>
          <a:p>
            <a:endParaRPr lang="en-GB"/>
          </a:p>
        </p:txBody>
      </p:sp>
    </p:spTree>
    <p:extLst>
      <p:ext uri="{BB962C8B-B14F-4D97-AF65-F5344CB8AC3E}">
        <p14:creationId xmlns:p14="http://schemas.microsoft.com/office/powerpoint/2010/main" val="24075747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FDF1B03-EBD4-39AA-5072-B357FA0D4B8E}"/>
              </a:ext>
            </a:extLst>
          </p:cNvPr>
          <p:cNvPicPr>
            <a:picLocks noChangeAspect="1"/>
          </p:cNvPicPr>
          <p:nvPr userDrawn="1"/>
        </p:nvPicPr>
        <p:blipFill>
          <a:blip r:embed="rId2"/>
          <a:srcRect l="25248" t="16887" r="25248" b="20924"/>
          <a:stretch>
            <a:fillRect/>
          </a:stretch>
        </p:blipFill>
        <p:spPr>
          <a:xfrm rot="5400000">
            <a:off x="2666998" y="-2666999"/>
            <a:ext cx="6858002" cy="12192002"/>
          </a:xfrm>
          <a:prstGeom prst="rect">
            <a:avLst/>
          </a:prstGeom>
        </p:spPr>
      </p:pic>
      <p:sp>
        <p:nvSpPr>
          <p:cNvPr id="3" name="Subtitle 2"/>
          <p:cNvSpPr>
            <a:spLocks noGrp="1"/>
          </p:cNvSpPr>
          <p:nvPr>
            <p:ph type="subTitle" idx="1"/>
          </p:nvPr>
        </p:nvSpPr>
        <p:spPr>
          <a:xfrm>
            <a:off x="1524000" y="3844550"/>
            <a:ext cx="9144000" cy="1655762"/>
          </a:xfrm>
          <a:ln>
            <a:noFill/>
          </a:ln>
        </p:spPr>
        <p:txBody>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itle 1"/>
          <p:cNvSpPr>
            <a:spLocks noGrp="1"/>
          </p:cNvSpPr>
          <p:nvPr>
            <p:ph type="ctrTitle"/>
          </p:nvPr>
        </p:nvSpPr>
        <p:spPr>
          <a:xfrm>
            <a:off x="1524000" y="1470730"/>
            <a:ext cx="9144000" cy="2179433"/>
          </a:xfrm>
        </p:spPr>
        <p:txBody>
          <a:bodyPr anchor="t"/>
          <a:lstStyle>
            <a:lvl1pPr algn="l">
              <a:defRPr sz="6000" b="1">
                <a:solidFill>
                  <a:schemeClr val="bg1"/>
                </a:solidFill>
              </a:defRPr>
            </a:lvl1pPr>
          </a:lstStyle>
          <a:p>
            <a:r>
              <a:rPr lang="en-US"/>
              <a:t>Click to edit Master title style</a:t>
            </a:r>
          </a:p>
        </p:txBody>
      </p:sp>
      <p:sp>
        <p:nvSpPr>
          <p:cNvPr id="5" name="Date Placeholder 3">
            <a:extLst>
              <a:ext uri="{FF2B5EF4-FFF2-40B4-BE49-F238E27FC236}">
                <a16:creationId xmlns:a16="http://schemas.microsoft.com/office/drawing/2014/main" id="{F5D458B5-E2CA-2339-30B2-E4B2BC1993D3}"/>
              </a:ext>
            </a:extLst>
          </p:cNvPr>
          <p:cNvSpPr>
            <a:spLocks noGrp="1"/>
          </p:cNvSpPr>
          <p:nvPr>
            <p:ph type="dt" sz="half" idx="10"/>
          </p:nvPr>
        </p:nvSpPr>
        <p:spPr/>
        <p:txBody>
          <a:bodyPr/>
          <a:lstStyle>
            <a:lvl1pPr>
              <a:defRPr>
                <a:solidFill>
                  <a:schemeClr val="bg1"/>
                </a:solidFill>
              </a:defRPr>
            </a:lvl1pPr>
          </a:lstStyle>
          <a:p>
            <a:pPr>
              <a:defRPr/>
            </a:pPr>
            <a:fld id="{0BFF6F37-9A2A-824A-A202-27F848455C0C}" type="datetimeFigureOut">
              <a:rPr lang="en-US" smtClean="0"/>
              <a:pPr>
                <a:defRPr/>
              </a:pPr>
              <a:t>9/25/2026</a:t>
            </a:fld>
            <a:endParaRPr lang="en-US"/>
          </a:p>
        </p:txBody>
      </p:sp>
      <p:sp>
        <p:nvSpPr>
          <p:cNvPr id="6" name="Footer Placeholder 4">
            <a:extLst>
              <a:ext uri="{FF2B5EF4-FFF2-40B4-BE49-F238E27FC236}">
                <a16:creationId xmlns:a16="http://schemas.microsoft.com/office/drawing/2014/main" id="{8904BFB3-3BEB-9173-2E15-49697E3F00E5}"/>
              </a:ext>
            </a:extLst>
          </p:cNvPr>
          <p:cNvSpPr>
            <a:spLocks noGrp="1"/>
          </p:cNvSpPr>
          <p:nvPr>
            <p:ph type="ftr" sz="quarter" idx="11"/>
          </p:nvPr>
        </p:nvSpPr>
        <p:spPr/>
        <p:txBody>
          <a:bodyPr/>
          <a:lstStyle>
            <a:lvl1pPr>
              <a:defRPr>
                <a:solidFill>
                  <a:schemeClr val="bg1"/>
                </a:solidFill>
              </a:defRPr>
            </a:lvl1pPr>
          </a:lstStyle>
          <a:p>
            <a:pPr>
              <a:defRPr/>
            </a:pPr>
            <a:endParaRPr lang="en-US">
              <a:solidFill>
                <a:schemeClr val="bg1"/>
              </a:solidFill>
            </a:endParaRPr>
          </a:p>
        </p:txBody>
      </p:sp>
      <p:sp>
        <p:nvSpPr>
          <p:cNvPr id="7" name="Slide Number Placeholder 5">
            <a:extLst>
              <a:ext uri="{FF2B5EF4-FFF2-40B4-BE49-F238E27FC236}">
                <a16:creationId xmlns:a16="http://schemas.microsoft.com/office/drawing/2014/main" id="{E1B1A4A4-D215-8E1F-59A2-0318700D0AE4}"/>
              </a:ext>
            </a:extLst>
          </p:cNvPr>
          <p:cNvSpPr>
            <a:spLocks noGrp="1"/>
          </p:cNvSpPr>
          <p:nvPr>
            <p:ph type="sldNum" sz="quarter" idx="12"/>
          </p:nvPr>
        </p:nvSpPr>
        <p:spPr/>
        <p:txBody>
          <a:bodyPr/>
          <a:lstStyle>
            <a:lvl1pPr>
              <a:defRPr>
                <a:solidFill>
                  <a:schemeClr val="bg1"/>
                </a:solidFill>
              </a:defRPr>
            </a:lvl1pPr>
          </a:lstStyle>
          <a:p>
            <a:pPr>
              <a:defRPr/>
            </a:pPr>
            <a:fld id="{4284B355-C322-8F44-9798-E3A8F59ABEA2}" type="slidenum">
              <a:rPr lang="en-US" smtClean="0"/>
              <a:pPr>
                <a:defRPr/>
              </a:pPr>
              <a:t>‹#›</a:t>
            </a:fld>
            <a:endParaRPr lang="en-US"/>
          </a:p>
        </p:txBody>
      </p:sp>
      <p:pic>
        <p:nvPicPr>
          <p:cNvPr id="12" name="Picture 11">
            <a:extLst>
              <a:ext uri="{FF2B5EF4-FFF2-40B4-BE49-F238E27FC236}">
                <a16:creationId xmlns:a16="http://schemas.microsoft.com/office/drawing/2014/main" id="{93037908-6DBF-186F-FAFC-ED6077495122}"/>
              </a:ext>
            </a:extLst>
          </p:cNvPr>
          <p:cNvPicPr>
            <a:picLocks noChangeAspect="1"/>
          </p:cNvPicPr>
          <p:nvPr userDrawn="1"/>
        </p:nvPicPr>
        <p:blipFill>
          <a:blip r:embed="rId3"/>
          <a:stretch>
            <a:fillRect/>
          </a:stretch>
        </p:blipFill>
        <p:spPr>
          <a:xfrm>
            <a:off x="9039225" y="345611"/>
            <a:ext cx="2368831" cy="538162"/>
          </a:xfrm>
          <a:prstGeom prst="rect">
            <a:avLst/>
          </a:prstGeom>
        </p:spPr>
      </p:pic>
    </p:spTree>
    <p:extLst>
      <p:ext uri="{BB962C8B-B14F-4D97-AF65-F5344CB8AC3E}">
        <p14:creationId xmlns:p14="http://schemas.microsoft.com/office/powerpoint/2010/main" val="908631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A0586B-1AF0-B15A-404C-EB4FD064DA05}"/>
              </a:ext>
            </a:extLst>
          </p:cNvPr>
          <p:cNvPicPr>
            <a:picLocks noChangeAspect="1"/>
          </p:cNvPicPr>
          <p:nvPr userDrawn="1"/>
        </p:nvPicPr>
        <p:blipFill>
          <a:blip r:embed="rId2"/>
          <a:srcRect l="44578" t="21163" r="39949" b="26592"/>
          <a:stretch>
            <a:fillRect/>
          </a:stretch>
        </p:blipFill>
        <p:spPr>
          <a:xfrm rot="5400000">
            <a:off x="5160729" y="-4049478"/>
            <a:ext cx="2143591" cy="10242550"/>
          </a:xfrm>
          <a:prstGeom prst="rect">
            <a:avLst/>
          </a:prstGeom>
        </p:spPr>
      </p:pic>
      <p:sp>
        <p:nvSpPr>
          <p:cNvPr id="3" name="Subtitle 2"/>
          <p:cNvSpPr>
            <a:spLocks noGrp="1"/>
          </p:cNvSpPr>
          <p:nvPr>
            <p:ph type="subTitle" idx="1"/>
          </p:nvPr>
        </p:nvSpPr>
        <p:spPr>
          <a:xfrm>
            <a:off x="1111251" y="3429000"/>
            <a:ext cx="10242548" cy="1655762"/>
          </a:xfrm>
          <a:ln>
            <a:noFill/>
          </a:ln>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le 1"/>
          <p:cNvSpPr>
            <a:spLocks noGrp="1"/>
          </p:cNvSpPr>
          <p:nvPr>
            <p:ph type="ctrTitle"/>
          </p:nvPr>
        </p:nvSpPr>
        <p:spPr>
          <a:xfrm>
            <a:off x="1234074" y="252760"/>
            <a:ext cx="9144000" cy="672829"/>
          </a:xfrm>
        </p:spPr>
        <p:txBody>
          <a:bodyPr anchor="b"/>
          <a:lstStyle>
            <a:lvl1pPr algn="l">
              <a:defRPr sz="3200" b="1">
                <a:solidFill>
                  <a:schemeClr val="bg1"/>
                </a:solidFill>
              </a:defRPr>
            </a:lvl1pPr>
          </a:lstStyle>
          <a:p>
            <a:r>
              <a:rPr lang="en-US"/>
              <a:t>Click to edit Master title style</a:t>
            </a:r>
          </a:p>
        </p:txBody>
      </p:sp>
      <p:sp>
        <p:nvSpPr>
          <p:cNvPr id="6" name="Date Placeholder 3">
            <a:extLst>
              <a:ext uri="{FF2B5EF4-FFF2-40B4-BE49-F238E27FC236}">
                <a16:creationId xmlns:a16="http://schemas.microsoft.com/office/drawing/2014/main" id="{D6420F42-05AE-64E8-0B92-280C12F4C5BB}"/>
              </a:ext>
            </a:extLst>
          </p:cNvPr>
          <p:cNvSpPr>
            <a:spLocks noGrp="1"/>
          </p:cNvSpPr>
          <p:nvPr>
            <p:ph type="dt" sz="half" idx="10"/>
          </p:nvPr>
        </p:nvSpPr>
        <p:spPr/>
        <p:txBody>
          <a:bodyPr/>
          <a:lstStyle>
            <a:lvl1pPr>
              <a:defRPr/>
            </a:lvl1pPr>
          </a:lstStyle>
          <a:p>
            <a:pPr>
              <a:defRPr/>
            </a:pPr>
            <a:fld id="{FD19608F-32CE-8D40-B492-369B649B550B}" type="datetimeFigureOut">
              <a:rPr lang="en-US"/>
              <a:pPr>
                <a:defRPr/>
              </a:pPr>
              <a:t>9/25/2026</a:t>
            </a:fld>
            <a:endParaRPr lang="en-US"/>
          </a:p>
        </p:txBody>
      </p:sp>
      <p:sp>
        <p:nvSpPr>
          <p:cNvPr id="7" name="Footer Placeholder 4">
            <a:extLst>
              <a:ext uri="{FF2B5EF4-FFF2-40B4-BE49-F238E27FC236}">
                <a16:creationId xmlns:a16="http://schemas.microsoft.com/office/drawing/2014/main" id="{4B9BE023-F2E8-080A-D57D-4D1797FDAE8D}"/>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6F77264C-E687-E264-8698-D27E2CD1369B}"/>
              </a:ext>
            </a:extLst>
          </p:cNvPr>
          <p:cNvSpPr>
            <a:spLocks noGrp="1"/>
          </p:cNvSpPr>
          <p:nvPr>
            <p:ph type="sldNum" sz="quarter" idx="12"/>
          </p:nvPr>
        </p:nvSpPr>
        <p:spPr/>
        <p:txBody>
          <a:bodyPr/>
          <a:lstStyle>
            <a:lvl1pPr>
              <a:defRPr/>
            </a:lvl1pPr>
          </a:lstStyle>
          <a:p>
            <a:pPr>
              <a:defRPr/>
            </a:pPr>
            <a:fld id="{4A4121F6-ECAE-1949-B273-2098B5282792}" type="slidenum">
              <a:rPr lang="en-US"/>
              <a:pPr>
                <a:defRPr/>
              </a:pPr>
              <a:t>‹#›</a:t>
            </a:fld>
            <a:endParaRPr lang="en-US"/>
          </a:p>
        </p:txBody>
      </p:sp>
      <p:sp>
        <p:nvSpPr>
          <p:cNvPr id="10" name="TextBox 9">
            <a:extLst>
              <a:ext uri="{FF2B5EF4-FFF2-40B4-BE49-F238E27FC236}">
                <a16:creationId xmlns:a16="http://schemas.microsoft.com/office/drawing/2014/main" id="{36F71205-3B78-3172-C4D5-F55D4D2D4E54}"/>
              </a:ext>
            </a:extLst>
          </p:cNvPr>
          <p:cNvSpPr txBox="1"/>
          <p:nvPr userDrawn="1"/>
        </p:nvSpPr>
        <p:spPr>
          <a:xfrm>
            <a:off x="13097435" y="601083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519507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5DBEE7-3B9A-5ACF-81AE-A2FDF1CE799F}"/>
              </a:ext>
            </a:extLst>
          </p:cNvPr>
          <p:cNvPicPr>
            <a:picLocks noChangeAspect="1"/>
          </p:cNvPicPr>
          <p:nvPr userDrawn="1"/>
        </p:nvPicPr>
        <p:blipFill>
          <a:blip r:embed="rId2"/>
          <a:srcRect l="37520" t="19164" r="33016" b="28591"/>
          <a:stretch>
            <a:fillRect/>
          </a:stretch>
        </p:blipFill>
        <p:spPr>
          <a:xfrm rot="5400000">
            <a:off x="4245477" y="-1788457"/>
            <a:ext cx="4082047" cy="10242550"/>
          </a:xfrm>
          <a:prstGeom prst="rect">
            <a:avLst/>
          </a:prstGeom>
        </p:spPr>
      </p:pic>
      <p:sp>
        <p:nvSpPr>
          <p:cNvPr id="2" name="Date Placeholder 3">
            <a:extLst>
              <a:ext uri="{FF2B5EF4-FFF2-40B4-BE49-F238E27FC236}">
                <a16:creationId xmlns:a16="http://schemas.microsoft.com/office/drawing/2014/main" id="{F24A7E14-1EF1-AA8E-E19D-F3864EF68060}"/>
              </a:ext>
            </a:extLst>
          </p:cNvPr>
          <p:cNvSpPr txBox="1">
            <a:spLocks/>
          </p:cNvSpPr>
          <p:nvPr/>
        </p:nvSpPr>
        <p:spPr>
          <a:xfrm>
            <a:off x="1111250" y="6356350"/>
            <a:ext cx="2470150" cy="365125"/>
          </a:xfrm>
          <a:prstGeom prst="rect">
            <a:avLst/>
          </a:prstGeom>
        </p:spPr>
        <p:txBody>
          <a:bodyPr anchor="ctr"/>
          <a:lstStyle>
            <a:defPPr>
              <a:defRPr lang="en-US"/>
            </a:defPPr>
            <a:lvl1pPr algn="l" defTabSz="457200" rtl="0" eaLnBrk="1" fontAlgn="auto" hangingPunct="1">
              <a:spcBef>
                <a:spcPts val="0"/>
              </a:spcBef>
              <a:spcAft>
                <a:spcPts val="0"/>
              </a:spcAft>
              <a:defRPr sz="1200" kern="1200">
                <a:solidFill>
                  <a:schemeClr val="accent1"/>
                </a:solidFill>
                <a:latin typeface="+mn-lt"/>
                <a:ea typeface="+mn-ea"/>
                <a:cs typeface="+mn-cs"/>
              </a:defRPr>
            </a:lvl1pPr>
            <a:lvl2pPr marL="4572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a:lstStyle>
          <a:p>
            <a:pPr>
              <a:defRPr/>
            </a:pPr>
            <a:fld id="{EAC573CB-D1FA-604E-A582-813107E7B580}" type="datetimeFigureOut">
              <a:rPr lang="en-US" smtClean="0"/>
              <a:pPr>
                <a:defRPr/>
              </a:pPr>
              <a:t>9/25/2026</a:t>
            </a:fld>
            <a:endParaRPr lang="en-US"/>
          </a:p>
        </p:txBody>
      </p:sp>
      <p:sp>
        <p:nvSpPr>
          <p:cNvPr id="3" name="Slide Number Placeholder 5">
            <a:extLst>
              <a:ext uri="{FF2B5EF4-FFF2-40B4-BE49-F238E27FC236}">
                <a16:creationId xmlns:a16="http://schemas.microsoft.com/office/drawing/2014/main" id="{CF197372-6FD4-6D41-40DF-9698B69E4128}"/>
              </a:ext>
            </a:extLst>
          </p:cNvPr>
          <p:cNvSpPr txBox="1">
            <a:spLocks/>
          </p:cNvSpPr>
          <p:nvPr/>
        </p:nvSpPr>
        <p:spPr>
          <a:xfrm>
            <a:off x="8610600" y="6356350"/>
            <a:ext cx="2743200" cy="365125"/>
          </a:xfrm>
          <a:prstGeom prst="rect">
            <a:avLst/>
          </a:prstGeom>
        </p:spPr>
        <p:txBody>
          <a:bodyPr anchor="ctr"/>
          <a:lstStyle>
            <a:defPPr>
              <a:defRPr lang="en-US"/>
            </a:defPPr>
            <a:lvl1pPr algn="r" defTabSz="457200" rtl="0" eaLnBrk="1" fontAlgn="auto" hangingPunct="1">
              <a:spcBef>
                <a:spcPts val="0"/>
              </a:spcBef>
              <a:spcAft>
                <a:spcPts val="0"/>
              </a:spcAft>
              <a:defRPr sz="1200" kern="1200">
                <a:solidFill>
                  <a:schemeClr val="accent1"/>
                </a:solidFill>
                <a:latin typeface="+mn-lt"/>
                <a:ea typeface="+mn-ea"/>
                <a:cs typeface="+mn-cs"/>
              </a:defRPr>
            </a:lvl1pPr>
            <a:lvl2pPr marL="4572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a:lstStyle>
          <a:p>
            <a:pPr>
              <a:defRPr/>
            </a:pPr>
            <a:fld id="{95ABD408-BC32-3C4F-99C6-975EF77ED550}" type="slidenum">
              <a:rPr lang="en-US" smtClean="0"/>
              <a:pPr>
                <a:defRPr/>
              </a:pPr>
              <a:t>‹#›</a:t>
            </a:fld>
            <a:endParaRPr lang="en-US"/>
          </a:p>
        </p:txBody>
      </p:sp>
      <p:pic>
        <p:nvPicPr>
          <p:cNvPr id="5" name="Picture 10" descr="A blue text on a black background&#10;&#10;AI-generated content may be incorrect.">
            <a:extLst>
              <a:ext uri="{FF2B5EF4-FFF2-40B4-BE49-F238E27FC236}">
                <a16:creationId xmlns:a16="http://schemas.microsoft.com/office/drawing/2014/main" id="{10009FBE-2B1F-5A1B-920E-02705CA85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9225" y="363538"/>
            <a:ext cx="2368550"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1A993891-D3E9-08AE-3C50-EFC290A7BFFC}"/>
              </a:ext>
            </a:extLst>
          </p:cNvPr>
          <p:cNvSpPr txBox="1">
            <a:spLocks/>
          </p:cNvSpPr>
          <p:nvPr/>
        </p:nvSpPr>
        <p:spPr bwMode="auto">
          <a:xfrm>
            <a:off x="1106396" y="5763935"/>
            <a:ext cx="9144000" cy="520326"/>
          </a:xfrm>
          <a:prstGeom prst="rect">
            <a:avLst/>
          </a:prstGeom>
          <a:noFill/>
          <a:ln>
            <a:noFill/>
          </a:ln>
        </p:spPr>
        <p:txBody>
          <a:bodyPr anchor="b"/>
          <a:lstStyle>
            <a:lvl1pPr algn="l" rtl="0" fontAlgn="base">
              <a:lnSpc>
                <a:spcPct val="90000"/>
              </a:lnSpc>
              <a:spcBef>
                <a:spcPct val="0"/>
              </a:spcBef>
              <a:spcAft>
                <a:spcPct val="0"/>
              </a:spcAft>
              <a:defRPr sz="3200" b="0" kern="1200">
                <a:solidFill>
                  <a:schemeClr val="accent1"/>
                </a:solidFill>
                <a:latin typeface="Georgia" panose="02040502050405020303" pitchFamily="18" charset="0"/>
                <a:ea typeface="+mj-ea"/>
                <a:cs typeface="+mj-cs"/>
              </a:defRPr>
            </a:lvl1pPr>
            <a:lvl2pPr algn="l" rtl="0" fontAlgn="base">
              <a:lnSpc>
                <a:spcPct val="90000"/>
              </a:lnSpc>
              <a:spcBef>
                <a:spcPct val="0"/>
              </a:spcBef>
              <a:spcAft>
                <a:spcPct val="0"/>
              </a:spcAft>
              <a:defRPr sz="3600">
                <a:solidFill>
                  <a:schemeClr val="tx1"/>
                </a:solidFill>
                <a:latin typeface="Georgia" panose="02040502050405020303" pitchFamily="18" charset="0"/>
              </a:defRPr>
            </a:lvl2pPr>
            <a:lvl3pPr algn="l" rtl="0" fontAlgn="base">
              <a:lnSpc>
                <a:spcPct val="90000"/>
              </a:lnSpc>
              <a:spcBef>
                <a:spcPct val="0"/>
              </a:spcBef>
              <a:spcAft>
                <a:spcPct val="0"/>
              </a:spcAft>
              <a:defRPr sz="3600">
                <a:solidFill>
                  <a:schemeClr val="tx1"/>
                </a:solidFill>
                <a:latin typeface="Georgia" panose="02040502050405020303" pitchFamily="18" charset="0"/>
              </a:defRPr>
            </a:lvl3pPr>
            <a:lvl4pPr algn="l" rtl="0" fontAlgn="base">
              <a:lnSpc>
                <a:spcPct val="90000"/>
              </a:lnSpc>
              <a:spcBef>
                <a:spcPct val="0"/>
              </a:spcBef>
              <a:spcAft>
                <a:spcPct val="0"/>
              </a:spcAft>
              <a:defRPr sz="3600">
                <a:solidFill>
                  <a:schemeClr val="tx1"/>
                </a:solidFill>
                <a:latin typeface="Georgia" panose="02040502050405020303" pitchFamily="18" charset="0"/>
              </a:defRPr>
            </a:lvl4pPr>
            <a:lvl5pPr algn="l" rtl="0" fontAlgn="base">
              <a:lnSpc>
                <a:spcPct val="90000"/>
              </a:lnSpc>
              <a:spcBef>
                <a:spcPct val="0"/>
              </a:spcBef>
              <a:spcAft>
                <a:spcPct val="0"/>
              </a:spcAft>
              <a:defRPr sz="3600">
                <a:solidFill>
                  <a:schemeClr val="tx1"/>
                </a:solidFill>
                <a:latin typeface="Georgia" panose="02040502050405020303" pitchFamily="18" charset="0"/>
              </a:defRPr>
            </a:lvl5pPr>
            <a:lvl6pPr marL="457200" algn="l" rtl="0" fontAlgn="base">
              <a:lnSpc>
                <a:spcPct val="90000"/>
              </a:lnSpc>
              <a:spcBef>
                <a:spcPct val="0"/>
              </a:spcBef>
              <a:spcAft>
                <a:spcPct val="0"/>
              </a:spcAft>
              <a:defRPr sz="3600">
                <a:solidFill>
                  <a:schemeClr val="tx1"/>
                </a:solidFill>
                <a:latin typeface="Georgia" panose="02040502050405020303" pitchFamily="18" charset="0"/>
              </a:defRPr>
            </a:lvl6pPr>
            <a:lvl7pPr marL="914400" algn="l" rtl="0" fontAlgn="base">
              <a:lnSpc>
                <a:spcPct val="90000"/>
              </a:lnSpc>
              <a:spcBef>
                <a:spcPct val="0"/>
              </a:spcBef>
              <a:spcAft>
                <a:spcPct val="0"/>
              </a:spcAft>
              <a:defRPr sz="3600">
                <a:solidFill>
                  <a:schemeClr val="tx1"/>
                </a:solidFill>
                <a:latin typeface="Georgia" panose="02040502050405020303" pitchFamily="18" charset="0"/>
              </a:defRPr>
            </a:lvl7pPr>
            <a:lvl8pPr marL="1371600" algn="l" rtl="0" fontAlgn="base">
              <a:lnSpc>
                <a:spcPct val="90000"/>
              </a:lnSpc>
              <a:spcBef>
                <a:spcPct val="0"/>
              </a:spcBef>
              <a:spcAft>
                <a:spcPct val="0"/>
              </a:spcAft>
              <a:defRPr sz="3600">
                <a:solidFill>
                  <a:schemeClr val="tx1"/>
                </a:solidFill>
                <a:latin typeface="Georgia" panose="02040502050405020303" pitchFamily="18" charset="0"/>
              </a:defRPr>
            </a:lvl8pPr>
            <a:lvl9pPr marL="1828800" algn="l" rtl="0" fontAlgn="base">
              <a:lnSpc>
                <a:spcPct val="90000"/>
              </a:lnSpc>
              <a:spcBef>
                <a:spcPct val="0"/>
              </a:spcBef>
              <a:spcAft>
                <a:spcPct val="0"/>
              </a:spcAft>
              <a:defRPr sz="3600">
                <a:solidFill>
                  <a:schemeClr val="tx1"/>
                </a:solidFill>
                <a:latin typeface="Georgia" panose="02040502050405020303" pitchFamily="18" charset="0"/>
              </a:defRPr>
            </a:lvl9pPr>
          </a:lstStyle>
          <a:p>
            <a:pPr defTabSz="914400" eaLnBrk="1" hangingPunct="1">
              <a:defRPr/>
            </a:pPr>
            <a:r>
              <a:rPr lang="en-GB" sz="1000">
                <a:solidFill>
                  <a:srgbClr val="222641"/>
                </a:solidFill>
                <a:latin typeface="Poppins" pitchFamily="2" charset="77"/>
              </a:rPr>
              <a:t>Incorporated by Royal Charter. Charity registration applied for. VAT registration GB 513 9738 73</a:t>
            </a:r>
          </a:p>
          <a:p>
            <a:pPr defTabSz="914400" eaLnBrk="1" hangingPunct="1">
              <a:defRPr/>
            </a:pPr>
            <a:r>
              <a:rPr lang="en-US" sz="1000"/>
              <a:t>                </a:t>
            </a:r>
          </a:p>
        </p:txBody>
      </p:sp>
      <p:sp>
        <p:nvSpPr>
          <p:cNvPr id="11" name="Title 1"/>
          <p:cNvSpPr>
            <a:spLocks noGrp="1"/>
          </p:cNvSpPr>
          <p:nvPr>
            <p:ph type="ctrTitle"/>
          </p:nvPr>
        </p:nvSpPr>
        <p:spPr>
          <a:xfrm>
            <a:off x="1523997" y="1292667"/>
            <a:ext cx="9144000" cy="903288"/>
          </a:xfrm>
        </p:spPr>
        <p:txBody>
          <a:bodyPr anchor="b"/>
          <a:lstStyle>
            <a:lvl1pPr algn="l">
              <a:defRPr sz="3200" b="1">
                <a:solidFill>
                  <a:schemeClr val="bg1"/>
                </a:solidFill>
              </a:defRPr>
            </a:lvl1pPr>
          </a:lstStyle>
          <a:p>
            <a:r>
              <a:rPr lang="en-US"/>
              <a:t>Click to edit Master title style</a:t>
            </a:r>
          </a:p>
        </p:txBody>
      </p:sp>
      <p:sp>
        <p:nvSpPr>
          <p:cNvPr id="7" name="Date Placeholder 3">
            <a:extLst>
              <a:ext uri="{FF2B5EF4-FFF2-40B4-BE49-F238E27FC236}">
                <a16:creationId xmlns:a16="http://schemas.microsoft.com/office/drawing/2014/main" id="{AC651D6E-FC74-A2A9-9183-C87A861C25B5}"/>
              </a:ext>
            </a:extLst>
          </p:cNvPr>
          <p:cNvSpPr>
            <a:spLocks noGrp="1"/>
          </p:cNvSpPr>
          <p:nvPr>
            <p:ph type="dt" sz="half" idx="10"/>
          </p:nvPr>
        </p:nvSpPr>
        <p:spPr/>
        <p:txBody>
          <a:bodyPr/>
          <a:lstStyle>
            <a:lvl1pPr>
              <a:defRPr/>
            </a:lvl1pPr>
          </a:lstStyle>
          <a:p>
            <a:pPr>
              <a:defRPr/>
            </a:pPr>
            <a:fld id="{E1C714FA-12FF-0A4B-AEED-A3FAF3D6BFA8}" type="datetimeFigureOut">
              <a:rPr lang="en-US"/>
              <a:pPr>
                <a:defRPr/>
              </a:pPr>
              <a:t>9/25/2026</a:t>
            </a:fld>
            <a:endParaRPr lang="en-US"/>
          </a:p>
        </p:txBody>
      </p:sp>
      <p:sp>
        <p:nvSpPr>
          <p:cNvPr id="8" name="Footer Placeholder 4">
            <a:extLst>
              <a:ext uri="{FF2B5EF4-FFF2-40B4-BE49-F238E27FC236}">
                <a16:creationId xmlns:a16="http://schemas.microsoft.com/office/drawing/2014/main" id="{22854D63-712F-71EE-9A85-4E609C4B709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D88C98F-163E-D325-82E8-24653A44E2C1}"/>
              </a:ext>
            </a:extLst>
          </p:cNvPr>
          <p:cNvSpPr>
            <a:spLocks noGrp="1"/>
          </p:cNvSpPr>
          <p:nvPr>
            <p:ph type="sldNum" sz="quarter" idx="12"/>
          </p:nvPr>
        </p:nvSpPr>
        <p:spPr/>
        <p:txBody>
          <a:bodyPr/>
          <a:lstStyle>
            <a:lvl1pPr>
              <a:defRPr/>
            </a:lvl1pPr>
          </a:lstStyle>
          <a:p>
            <a:pPr>
              <a:defRPr/>
            </a:pPr>
            <a:fld id="{4F3B1C33-BDE5-1E47-AF93-5C04FD98E44A}" type="slidenum">
              <a:rPr lang="en-US"/>
              <a:pPr>
                <a:defRPr/>
              </a:pPr>
              <a:t>‹#›</a:t>
            </a:fld>
            <a:endParaRPr lang="en-US"/>
          </a:p>
        </p:txBody>
      </p:sp>
    </p:spTree>
    <p:extLst>
      <p:ext uri="{BB962C8B-B14F-4D97-AF65-F5344CB8AC3E}">
        <p14:creationId xmlns:p14="http://schemas.microsoft.com/office/powerpoint/2010/main" val="23022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1111170" y="1825625"/>
            <a:ext cx="4908630" cy="43513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C871A46-F9F8-CD8A-0E7F-DA52A522A091}"/>
              </a:ext>
            </a:extLst>
          </p:cNvPr>
          <p:cNvSpPr>
            <a:spLocks noGrp="1"/>
          </p:cNvSpPr>
          <p:nvPr>
            <p:ph type="dt" sz="half" idx="10"/>
          </p:nvPr>
        </p:nvSpPr>
        <p:spPr/>
        <p:txBody>
          <a:bodyPr/>
          <a:lstStyle>
            <a:lvl1pPr>
              <a:defRPr/>
            </a:lvl1pPr>
          </a:lstStyle>
          <a:p>
            <a:pPr>
              <a:defRPr/>
            </a:pPr>
            <a:fld id="{C70033C3-F7D6-AE4A-A47C-16F9EB269F4E}" type="datetimeFigureOut">
              <a:rPr lang="en-US"/>
              <a:pPr>
                <a:defRPr/>
              </a:pPr>
              <a:t>9/25/2026</a:t>
            </a:fld>
            <a:endParaRPr lang="en-US"/>
          </a:p>
        </p:txBody>
      </p:sp>
      <p:sp>
        <p:nvSpPr>
          <p:cNvPr id="6" name="Footer Placeholder 4">
            <a:extLst>
              <a:ext uri="{FF2B5EF4-FFF2-40B4-BE49-F238E27FC236}">
                <a16:creationId xmlns:a16="http://schemas.microsoft.com/office/drawing/2014/main" id="{F0988293-9512-1031-3733-5B3D55DFDDD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68EB97F-0FF5-F232-1691-4943B623C065}"/>
              </a:ext>
            </a:extLst>
          </p:cNvPr>
          <p:cNvSpPr>
            <a:spLocks noGrp="1"/>
          </p:cNvSpPr>
          <p:nvPr>
            <p:ph type="sldNum" sz="quarter" idx="12"/>
          </p:nvPr>
        </p:nvSpPr>
        <p:spPr/>
        <p:txBody>
          <a:bodyPr/>
          <a:lstStyle>
            <a:lvl1pPr>
              <a:defRPr/>
            </a:lvl1pPr>
          </a:lstStyle>
          <a:p>
            <a:pPr>
              <a:defRPr/>
            </a:pPr>
            <a:fld id="{04566076-D8D0-2447-91D8-686F89BE0D06}" type="slidenum">
              <a:rPr lang="en-US"/>
              <a:pPr>
                <a:defRPr/>
              </a:pPr>
              <a:t>‹#›</a:t>
            </a:fld>
            <a:endParaRPr lang="en-US"/>
          </a:p>
        </p:txBody>
      </p:sp>
    </p:spTree>
    <p:extLst>
      <p:ext uri="{BB962C8B-B14F-4D97-AF65-F5344CB8AC3E}">
        <p14:creationId xmlns:p14="http://schemas.microsoft.com/office/powerpoint/2010/main" val="1950992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1170" y="457200"/>
            <a:ext cx="3660855" cy="1496728"/>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931262" y="2093104"/>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1170" y="2057400"/>
            <a:ext cx="366085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1B640FEA-A376-A6B0-CC3E-E611D19A5573}"/>
              </a:ext>
            </a:extLst>
          </p:cNvPr>
          <p:cNvSpPr>
            <a:spLocks noGrp="1"/>
          </p:cNvSpPr>
          <p:nvPr>
            <p:ph type="dt" sz="half" idx="10"/>
          </p:nvPr>
        </p:nvSpPr>
        <p:spPr/>
        <p:txBody>
          <a:bodyPr/>
          <a:lstStyle>
            <a:lvl1pPr>
              <a:defRPr/>
            </a:lvl1pPr>
          </a:lstStyle>
          <a:p>
            <a:pPr>
              <a:defRPr/>
            </a:pPr>
            <a:fld id="{F88656D4-1BD0-8946-89A1-6215AAACAD71}" type="datetimeFigureOut">
              <a:rPr lang="en-US"/>
              <a:pPr>
                <a:defRPr/>
              </a:pPr>
              <a:t>9/25/2026</a:t>
            </a:fld>
            <a:endParaRPr lang="en-US"/>
          </a:p>
        </p:txBody>
      </p:sp>
      <p:sp>
        <p:nvSpPr>
          <p:cNvPr id="6" name="Footer Placeholder 4">
            <a:extLst>
              <a:ext uri="{FF2B5EF4-FFF2-40B4-BE49-F238E27FC236}">
                <a16:creationId xmlns:a16="http://schemas.microsoft.com/office/drawing/2014/main" id="{F832F3A0-7800-D456-E02A-F97AD4074AE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6389A3C-4FA3-55B4-816E-2F607F62C6BC}"/>
              </a:ext>
            </a:extLst>
          </p:cNvPr>
          <p:cNvSpPr>
            <a:spLocks noGrp="1"/>
          </p:cNvSpPr>
          <p:nvPr>
            <p:ph type="sldNum" sz="quarter" idx="12"/>
          </p:nvPr>
        </p:nvSpPr>
        <p:spPr/>
        <p:txBody>
          <a:bodyPr/>
          <a:lstStyle>
            <a:lvl1pPr>
              <a:defRPr/>
            </a:lvl1pPr>
          </a:lstStyle>
          <a:p>
            <a:pPr>
              <a:defRPr/>
            </a:pPr>
            <a:fld id="{8D54F77C-15A9-B14B-8903-952F2A6FE93F}" type="slidenum">
              <a:rPr lang="en-US"/>
              <a:pPr>
                <a:defRPr/>
              </a:pPr>
              <a:t>‹#›</a:t>
            </a:fld>
            <a:endParaRPr lang="en-US"/>
          </a:p>
        </p:txBody>
      </p:sp>
    </p:spTree>
    <p:extLst>
      <p:ext uri="{BB962C8B-B14F-4D97-AF65-F5344CB8AC3E}">
        <p14:creationId xmlns:p14="http://schemas.microsoft.com/office/powerpoint/2010/main" val="542455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1170" y="1681163"/>
            <a:ext cx="488640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1170" y="2505075"/>
            <a:ext cx="488640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1111170" y="321711"/>
            <a:ext cx="7313693" cy="702019"/>
          </a:xfrm>
        </p:spPr>
        <p:txBody>
          <a:bodyPr/>
          <a:lstStyle>
            <a:lvl1pPr>
              <a:defRPr b="1">
                <a:solidFill>
                  <a:schemeClr val="tx2"/>
                </a:solidFill>
              </a:defRPr>
            </a:lvl1pPr>
          </a:lstStyle>
          <a:p>
            <a:r>
              <a:rPr lang="en-US"/>
              <a:t>Click to edit Master title style</a:t>
            </a:r>
          </a:p>
        </p:txBody>
      </p:sp>
      <p:sp>
        <p:nvSpPr>
          <p:cNvPr id="2" name="Date Placeholder 3">
            <a:extLst>
              <a:ext uri="{FF2B5EF4-FFF2-40B4-BE49-F238E27FC236}">
                <a16:creationId xmlns:a16="http://schemas.microsoft.com/office/drawing/2014/main" id="{7506D698-E097-57BB-FCCB-3F5E2E9A5A7B}"/>
              </a:ext>
            </a:extLst>
          </p:cNvPr>
          <p:cNvSpPr>
            <a:spLocks noGrp="1"/>
          </p:cNvSpPr>
          <p:nvPr>
            <p:ph type="dt" sz="half" idx="10"/>
          </p:nvPr>
        </p:nvSpPr>
        <p:spPr/>
        <p:txBody>
          <a:bodyPr/>
          <a:lstStyle>
            <a:lvl1pPr>
              <a:defRPr/>
            </a:lvl1pPr>
          </a:lstStyle>
          <a:p>
            <a:pPr>
              <a:defRPr/>
            </a:pPr>
            <a:fld id="{8F9F19C4-0C7C-D441-8A07-6C347BFE76B1}" type="datetimeFigureOut">
              <a:rPr lang="en-US"/>
              <a:pPr>
                <a:defRPr/>
              </a:pPr>
              <a:t>9/25/2026</a:t>
            </a:fld>
            <a:endParaRPr lang="en-US"/>
          </a:p>
        </p:txBody>
      </p:sp>
      <p:sp>
        <p:nvSpPr>
          <p:cNvPr id="7" name="Footer Placeholder 4">
            <a:extLst>
              <a:ext uri="{FF2B5EF4-FFF2-40B4-BE49-F238E27FC236}">
                <a16:creationId xmlns:a16="http://schemas.microsoft.com/office/drawing/2014/main" id="{9FA74668-BC30-B7A1-14C4-8E7BB15DE585}"/>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BF85230E-695F-7967-E72A-5570525F2609}"/>
              </a:ext>
            </a:extLst>
          </p:cNvPr>
          <p:cNvSpPr>
            <a:spLocks noGrp="1"/>
          </p:cNvSpPr>
          <p:nvPr>
            <p:ph type="sldNum" sz="quarter" idx="12"/>
          </p:nvPr>
        </p:nvSpPr>
        <p:spPr/>
        <p:txBody>
          <a:bodyPr/>
          <a:lstStyle>
            <a:lvl1pPr>
              <a:defRPr/>
            </a:lvl1pPr>
          </a:lstStyle>
          <a:p>
            <a:pPr>
              <a:defRPr/>
            </a:pPr>
            <a:fld id="{3E715DBC-DD74-904C-ACD9-3940018A7DB5}" type="slidenum">
              <a:rPr lang="en-US"/>
              <a:pPr>
                <a:defRPr/>
              </a:pPr>
              <a:t>‹#›</a:t>
            </a:fld>
            <a:endParaRPr lang="en-US"/>
          </a:p>
        </p:txBody>
      </p:sp>
    </p:spTree>
    <p:extLst>
      <p:ext uri="{BB962C8B-B14F-4D97-AF65-F5344CB8AC3E}">
        <p14:creationId xmlns:p14="http://schemas.microsoft.com/office/powerpoint/2010/main" val="1566903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icture slide with no text">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04C2A04-2BC6-36F4-13D5-C2D3AEB5711C}"/>
              </a:ext>
            </a:extLst>
          </p:cNvPr>
          <p:cNvSpPr>
            <a:spLocks noGrp="1"/>
          </p:cNvSpPr>
          <p:nvPr>
            <p:ph type="dt" sz="half" idx="10"/>
          </p:nvPr>
        </p:nvSpPr>
        <p:spPr/>
        <p:txBody>
          <a:bodyPr/>
          <a:lstStyle>
            <a:lvl1pPr>
              <a:defRPr/>
            </a:lvl1pPr>
          </a:lstStyle>
          <a:p>
            <a:pPr>
              <a:defRPr/>
            </a:pPr>
            <a:fld id="{E79343C2-87D6-104B-A5AB-535CC6D70C12}" type="datetimeFigureOut">
              <a:rPr lang="en-US"/>
              <a:pPr>
                <a:defRPr/>
              </a:pPr>
              <a:t>9/25/2026</a:t>
            </a:fld>
            <a:endParaRPr lang="en-US"/>
          </a:p>
        </p:txBody>
      </p:sp>
      <p:sp>
        <p:nvSpPr>
          <p:cNvPr id="3" name="Footer Placeholder 4">
            <a:extLst>
              <a:ext uri="{FF2B5EF4-FFF2-40B4-BE49-F238E27FC236}">
                <a16:creationId xmlns:a16="http://schemas.microsoft.com/office/drawing/2014/main" id="{5A12223A-3E49-CA19-7116-65AB01678A5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5675D67-49B9-134E-EF97-2CB3D4BBEE70}"/>
              </a:ext>
            </a:extLst>
          </p:cNvPr>
          <p:cNvSpPr>
            <a:spLocks noGrp="1"/>
          </p:cNvSpPr>
          <p:nvPr>
            <p:ph type="sldNum" sz="quarter" idx="12"/>
          </p:nvPr>
        </p:nvSpPr>
        <p:spPr/>
        <p:txBody>
          <a:bodyPr/>
          <a:lstStyle>
            <a:lvl1pPr>
              <a:defRPr/>
            </a:lvl1pPr>
          </a:lstStyle>
          <a:p>
            <a:pPr>
              <a:defRPr/>
            </a:pPr>
            <a:fld id="{9A58F380-6BEE-2941-96AC-1E4AD70993DD}" type="slidenum">
              <a:rPr lang="en-US"/>
              <a:pPr>
                <a:defRPr/>
              </a:pPr>
              <a:t>‹#›</a:t>
            </a:fld>
            <a:endParaRPr lang="en-US"/>
          </a:p>
        </p:txBody>
      </p:sp>
    </p:spTree>
    <p:extLst>
      <p:ext uri="{BB962C8B-B14F-4D97-AF65-F5344CB8AC3E}">
        <p14:creationId xmlns:p14="http://schemas.microsoft.com/office/powerpoint/2010/main" val="3215288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examp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43D0281-CB33-2458-1F01-3F2F1ACD5B59}"/>
              </a:ext>
            </a:extLst>
          </p:cNvPr>
          <p:cNvSpPr>
            <a:spLocks noGrp="1"/>
          </p:cNvSpPr>
          <p:nvPr>
            <p:ph type="dt" sz="half" idx="10"/>
          </p:nvPr>
        </p:nvSpPr>
        <p:spPr/>
        <p:txBody>
          <a:bodyPr/>
          <a:lstStyle>
            <a:lvl1pPr>
              <a:defRPr/>
            </a:lvl1pPr>
          </a:lstStyle>
          <a:p>
            <a:pPr>
              <a:defRPr/>
            </a:pPr>
            <a:fld id="{62A57942-9AEA-0740-B139-C1A4474EC8AF}" type="datetimeFigureOut">
              <a:rPr lang="en-US"/>
              <a:pPr>
                <a:defRPr/>
              </a:pPr>
              <a:t>9/25/2026</a:t>
            </a:fld>
            <a:endParaRPr lang="en-US"/>
          </a:p>
        </p:txBody>
      </p:sp>
      <p:sp>
        <p:nvSpPr>
          <p:cNvPr id="5" name="Footer Placeholder 4">
            <a:extLst>
              <a:ext uri="{FF2B5EF4-FFF2-40B4-BE49-F238E27FC236}">
                <a16:creationId xmlns:a16="http://schemas.microsoft.com/office/drawing/2014/main" id="{5AA8C146-3F8C-9A17-B2BA-48927AA1A87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4474274-38EA-EB50-099C-99B4A9EADB6E}"/>
              </a:ext>
            </a:extLst>
          </p:cNvPr>
          <p:cNvSpPr>
            <a:spLocks noGrp="1"/>
          </p:cNvSpPr>
          <p:nvPr>
            <p:ph type="sldNum" sz="quarter" idx="12"/>
          </p:nvPr>
        </p:nvSpPr>
        <p:spPr/>
        <p:txBody>
          <a:bodyPr/>
          <a:lstStyle>
            <a:lvl1pPr>
              <a:defRPr/>
            </a:lvl1pPr>
          </a:lstStyle>
          <a:p>
            <a:pPr>
              <a:defRPr/>
            </a:pPr>
            <a:fld id="{977E2658-3048-D549-B88B-A6D2CA33E249}" type="slidenum">
              <a:rPr lang="en-US"/>
              <a:pPr>
                <a:defRPr/>
              </a:pPr>
              <a:t>‹#›</a:t>
            </a:fld>
            <a:endParaRPr lang="en-US"/>
          </a:p>
        </p:txBody>
      </p:sp>
    </p:spTree>
    <p:extLst>
      <p:ext uri="{BB962C8B-B14F-4D97-AF65-F5344CB8AC3E}">
        <p14:creationId xmlns:p14="http://schemas.microsoft.com/office/powerpoint/2010/main" val="318344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082DC1-9AE9-2093-9A7B-3ED05399AB86}"/>
              </a:ext>
            </a:extLst>
          </p:cNvPr>
          <p:cNvPicPr>
            <a:picLocks noChangeAspect="1"/>
          </p:cNvPicPr>
          <p:nvPr userDrawn="1"/>
        </p:nvPicPr>
        <p:blipFill rotWithShape="1">
          <a:blip r:embed="rId2"/>
          <a:srcRect l="37053" t="19437" r="28419" b="28316"/>
          <a:stretch>
            <a:fillRect/>
          </a:stretch>
        </p:blipFill>
        <p:spPr>
          <a:xfrm rot="5400000">
            <a:off x="3840676" y="-1502288"/>
            <a:ext cx="4783696" cy="10242552"/>
          </a:xfrm>
          <a:prstGeom prst="rect">
            <a:avLst/>
          </a:prstGeom>
        </p:spPr>
      </p:pic>
      <p:sp>
        <p:nvSpPr>
          <p:cNvPr id="3" name="Content Placeholder 2"/>
          <p:cNvSpPr>
            <a:spLocks noGrp="1"/>
          </p:cNvSpPr>
          <p:nvPr>
            <p:ph idx="1"/>
          </p:nvPr>
        </p:nvSpPr>
        <p:spPr/>
        <p:txBody>
          <a:bodyPr/>
          <a:lstStyle>
            <a:lvl1pPr marL="0" indent="0">
              <a:buNone/>
              <a:defRPr/>
            </a:lvl1pPr>
          </a:lstStyle>
          <a:p>
            <a:pPr lvl="0"/>
            <a:r>
              <a:rPr lang="en-US"/>
              <a:t>Click to edit Master text styles</a:t>
            </a:r>
          </a:p>
        </p:txBody>
      </p:sp>
      <p:sp>
        <p:nvSpPr>
          <p:cNvPr id="2" name="Title 1"/>
          <p:cNvSpPr>
            <a:spLocks noGrp="1"/>
          </p:cNvSpPr>
          <p:nvPr>
            <p:ph type="title"/>
          </p:nvPr>
        </p:nvSpPr>
        <p:spPr>
          <a:xfrm>
            <a:off x="1167984" y="1895678"/>
            <a:ext cx="7586663" cy="702019"/>
          </a:xfrm>
        </p:spPr>
        <p:txBody>
          <a:bodyPr/>
          <a:lstStyle>
            <a:lvl1pPr>
              <a:defRPr b="1">
                <a:solidFill>
                  <a:schemeClr val="bg1"/>
                </a:solidFill>
              </a:defRPr>
            </a:lvl1pPr>
          </a:lstStyle>
          <a:p>
            <a:r>
              <a:rPr lang="en-US"/>
              <a:t>Click to edit Master title style</a:t>
            </a:r>
          </a:p>
        </p:txBody>
      </p:sp>
      <p:sp>
        <p:nvSpPr>
          <p:cNvPr id="5" name="Date Placeholder 3">
            <a:extLst>
              <a:ext uri="{FF2B5EF4-FFF2-40B4-BE49-F238E27FC236}">
                <a16:creationId xmlns:a16="http://schemas.microsoft.com/office/drawing/2014/main" id="{51708F83-E9BE-EED3-E01A-5353661214BE}"/>
              </a:ext>
            </a:extLst>
          </p:cNvPr>
          <p:cNvSpPr>
            <a:spLocks noGrp="1"/>
          </p:cNvSpPr>
          <p:nvPr>
            <p:ph type="dt" sz="half" idx="10"/>
          </p:nvPr>
        </p:nvSpPr>
        <p:spPr/>
        <p:txBody>
          <a:bodyPr/>
          <a:lstStyle>
            <a:lvl1pPr>
              <a:defRPr/>
            </a:lvl1pPr>
          </a:lstStyle>
          <a:p>
            <a:pPr>
              <a:defRPr/>
            </a:pPr>
            <a:fld id="{B134D067-3CF3-F542-A027-FC2562E8FF64}" type="datetimeFigureOut">
              <a:rPr lang="en-US"/>
              <a:pPr>
                <a:defRPr/>
              </a:pPr>
              <a:t>9/25/2026</a:t>
            </a:fld>
            <a:endParaRPr lang="en-US"/>
          </a:p>
        </p:txBody>
      </p:sp>
      <p:sp>
        <p:nvSpPr>
          <p:cNvPr id="6" name="Footer Placeholder 4">
            <a:extLst>
              <a:ext uri="{FF2B5EF4-FFF2-40B4-BE49-F238E27FC236}">
                <a16:creationId xmlns:a16="http://schemas.microsoft.com/office/drawing/2014/main" id="{5D881D09-4808-89FF-FD42-3D9B14BB315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83B69B8-C82F-F728-8A94-1E76743B0C38}"/>
              </a:ext>
            </a:extLst>
          </p:cNvPr>
          <p:cNvSpPr>
            <a:spLocks noGrp="1"/>
          </p:cNvSpPr>
          <p:nvPr>
            <p:ph type="sldNum" sz="quarter" idx="12"/>
          </p:nvPr>
        </p:nvSpPr>
        <p:spPr/>
        <p:txBody>
          <a:bodyPr/>
          <a:lstStyle>
            <a:lvl1pPr>
              <a:defRPr/>
            </a:lvl1pPr>
          </a:lstStyle>
          <a:p>
            <a:pPr>
              <a:defRPr/>
            </a:pPr>
            <a:fld id="{73C40BD5-0DE6-FC44-8540-4BADA3C4005C}" type="slidenum">
              <a:rPr lang="en-US"/>
              <a:pPr>
                <a:defRPr/>
              </a:pPr>
              <a:t>‹#›</a:t>
            </a:fld>
            <a:endParaRPr lang="en-US"/>
          </a:p>
        </p:txBody>
      </p:sp>
    </p:spTree>
    <p:extLst>
      <p:ext uri="{BB962C8B-B14F-4D97-AF65-F5344CB8AC3E}">
        <p14:creationId xmlns:p14="http://schemas.microsoft.com/office/powerpoint/2010/main" val="1802041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a:p>
        </p:txBody>
      </p:sp>
      <p:sp>
        <p:nvSpPr>
          <p:cNvPr id="5" name="Date Placeholder 3">
            <a:extLst>
              <a:ext uri="{FF2B5EF4-FFF2-40B4-BE49-F238E27FC236}">
                <a16:creationId xmlns:a16="http://schemas.microsoft.com/office/drawing/2014/main" id="{FC871A46-F9F8-CD8A-0E7F-DA52A522A091}"/>
              </a:ext>
            </a:extLst>
          </p:cNvPr>
          <p:cNvSpPr>
            <a:spLocks noGrp="1"/>
          </p:cNvSpPr>
          <p:nvPr>
            <p:ph type="dt" sz="half" idx="10"/>
          </p:nvPr>
        </p:nvSpPr>
        <p:spPr/>
        <p:txBody>
          <a:bodyPr/>
          <a:lstStyle>
            <a:lvl1pPr>
              <a:defRPr/>
            </a:lvl1pPr>
          </a:lstStyle>
          <a:p>
            <a:pPr>
              <a:defRPr/>
            </a:pPr>
            <a:fld id="{C70033C3-F7D6-AE4A-A47C-16F9EB269F4E}" type="datetimeFigureOut">
              <a:rPr lang="en-US"/>
              <a:pPr>
                <a:defRPr/>
              </a:pPr>
              <a:t>9/25/2026</a:t>
            </a:fld>
            <a:endParaRPr lang="en-US"/>
          </a:p>
        </p:txBody>
      </p:sp>
      <p:sp>
        <p:nvSpPr>
          <p:cNvPr id="6" name="Footer Placeholder 4">
            <a:extLst>
              <a:ext uri="{FF2B5EF4-FFF2-40B4-BE49-F238E27FC236}">
                <a16:creationId xmlns:a16="http://schemas.microsoft.com/office/drawing/2014/main" id="{F0988293-9512-1031-3733-5B3D55DFDDD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68EB97F-0FF5-F232-1691-4943B623C065}"/>
              </a:ext>
            </a:extLst>
          </p:cNvPr>
          <p:cNvSpPr>
            <a:spLocks noGrp="1"/>
          </p:cNvSpPr>
          <p:nvPr>
            <p:ph type="sldNum" sz="quarter" idx="12"/>
          </p:nvPr>
        </p:nvSpPr>
        <p:spPr/>
        <p:txBody>
          <a:bodyPr/>
          <a:lstStyle>
            <a:lvl1pPr>
              <a:defRPr/>
            </a:lvl1pPr>
          </a:lstStyle>
          <a:p>
            <a:pPr>
              <a:defRPr/>
            </a:pPr>
            <a:fld id="{04566076-D8D0-2447-91D8-686F89BE0D06}" type="slidenum">
              <a:rPr lang="en-US"/>
              <a:pPr>
                <a:defRPr/>
              </a:pPr>
              <a:t>‹#›</a:t>
            </a:fld>
            <a:endParaRPr lang="en-US"/>
          </a:p>
        </p:txBody>
      </p:sp>
      <p:sp>
        <p:nvSpPr>
          <p:cNvPr id="4" name="Text Placeholder 2">
            <a:extLst>
              <a:ext uri="{FF2B5EF4-FFF2-40B4-BE49-F238E27FC236}">
                <a16:creationId xmlns:a16="http://schemas.microsoft.com/office/drawing/2014/main" id="{293981EA-8159-D4A0-28A0-D78DA132B6EE}"/>
              </a:ext>
            </a:extLst>
          </p:cNvPr>
          <p:cNvSpPr>
            <a:spLocks noGrp="1" noChangeArrowheads="1"/>
          </p:cNvSpPr>
          <p:nvPr>
            <p:ph idx="1"/>
          </p:nvPr>
        </p:nvSpPr>
        <p:spPr bwMode="auto">
          <a:xfrm>
            <a:off x="1111250" y="1231431"/>
            <a:ext cx="10242550"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Tree>
    <p:extLst>
      <p:ext uri="{BB962C8B-B14F-4D97-AF65-F5344CB8AC3E}">
        <p14:creationId xmlns:p14="http://schemas.microsoft.com/office/powerpoint/2010/main" val="231391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Large Tex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3999" y="960438"/>
            <a:ext cx="7058327"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678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arge Text + Bullet - Purpl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08D07D8-9236-E745-ABFD-FC257BA3198F}"/>
              </a:ext>
            </a:extLst>
          </p:cNvPr>
          <p:cNvSpPr>
            <a:spLocks noGrp="1"/>
          </p:cNvSpPr>
          <p:nvPr>
            <p:ph type="title"/>
          </p:nvPr>
        </p:nvSpPr>
        <p:spPr>
          <a:xfrm>
            <a:off x="1517813" y="271732"/>
            <a:ext cx="6689923" cy="478709"/>
          </a:xfrm>
          <a:prstGeom prst="rect">
            <a:avLst/>
          </a:prstGeom>
        </p:spPr>
        <p:txBody>
          <a:bodyPr/>
          <a:lstStyle>
            <a:lvl1pPr>
              <a:defRPr sz="2400" b="1">
                <a:solidFill>
                  <a:schemeClr val="tx1"/>
                </a:solidFill>
                <a:latin typeface="Georgia" panose="02040502050405020303" pitchFamily="18" charset="0"/>
              </a:defRPr>
            </a:lvl1pPr>
          </a:lstStyle>
          <a:p>
            <a:r>
              <a:rPr lang="en-US"/>
              <a:t>Click to edit Master title style</a:t>
            </a:r>
          </a:p>
        </p:txBody>
      </p:sp>
      <p:sp>
        <p:nvSpPr>
          <p:cNvPr id="10" name="Text Placeholder 3">
            <a:extLst>
              <a:ext uri="{FF2B5EF4-FFF2-40B4-BE49-F238E27FC236}">
                <a16:creationId xmlns:a16="http://schemas.microsoft.com/office/drawing/2014/main" id="{F82AAC7F-1D26-EE4B-8604-42F5B6AD074A}"/>
              </a:ext>
            </a:extLst>
          </p:cNvPr>
          <p:cNvSpPr>
            <a:spLocks noGrp="1"/>
          </p:cNvSpPr>
          <p:nvPr>
            <p:ph type="body" sz="quarter" idx="10" hasCustomPrompt="1"/>
          </p:nvPr>
        </p:nvSpPr>
        <p:spPr>
          <a:xfrm>
            <a:off x="1524000" y="960438"/>
            <a:ext cx="7066416" cy="5492750"/>
          </a:xfrm>
          <a:prstGeom prst="rect">
            <a:avLst/>
          </a:prstGeom>
        </p:spPr>
        <p:txBody>
          <a:bodyPr/>
          <a:lstStyle>
            <a:lvl1pPr marL="0" indent="0">
              <a:buNone/>
              <a:defRPr sz="1800" baseline="0">
                <a:latin typeface="Arial" panose="020B0604020202020204" pitchFamily="34" charset="0"/>
                <a:cs typeface="Arial" panose="020B0604020202020204" pitchFamily="34" charset="0"/>
              </a:defRPr>
            </a:lvl1pPr>
            <a:lvl2pPr marL="271463" indent="-271463">
              <a:defRPr sz="1800">
                <a:latin typeface="Arial" panose="020B0604020202020204" pitchFamily="34" charset="0"/>
                <a:cs typeface="Arial" panose="020B0604020202020204" pitchFamily="34" charset="0"/>
              </a:defRPr>
            </a:lvl2pPr>
            <a:lvl3pPr marL="271463" indent="-271463">
              <a:defRPr sz="1800">
                <a:latin typeface="Arial" panose="020B0604020202020204" pitchFamily="34" charset="0"/>
                <a:cs typeface="Arial" panose="020B0604020202020204" pitchFamily="34" charset="0"/>
              </a:defRPr>
            </a:lvl3pPr>
            <a:lvl4pPr marL="271463" indent="-271463">
              <a:defRPr sz="1800">
                <a:latin typeface="Arial" panose="020B0604020202020204" pitchFamily="34" charset="0"/>
                <a:cs typeface="Arial" panose="020B0604020202020204" pitchFamily="34" charset="0"/>
              </a:defRPr>
            </a:lvl4pPr>
            <a:lvl5pPr marL="271463" indent="-271463">
              <a:defRPr sz="1800">
                <a:latin typeface="Arial" panose="020B0604020202020204" pitchFamily="34" charset="0"/>
                <a:cs typeface="Arial" panose="020B0604020202020204" pitchFamily="34" charset="0"/>
              </a:defRPr>
            </a:lvl5pPr>
          </a:lstStyle>
          <a:p>
            <a:pPr lvl="0"/>
            <a:r>
              <a:rPr lang="en-US" dirty="0"/>
              <a:t>Click to add content</a:t>
            </a:r>
          </a:p>
          <a:p>
            <a:pPr lvl="0"/>
            <a:endParaRPr lang="en-US" dirty="0"/>
          </a:p>
          <a:p>
            <a:pPr lvl="1"/>
            <a:r>
              <a:rPr lang="en-US" dirty="0"/>
              <a:t>Bullet points</a:t>
            </a:r>
          </a:p>
          <a:p>
            <a:pPr lvl="0"/>
            <a:endParaRPr lang="en-US" dirty="0"/>
          </a:p>
        </p:txBody>
      </p:sp>
      <p:sp>
        <p:nvSpPr>
          <p:cNvPr id="2" name="Text Placeholder 16">
            <a:extLst>
              <a:ext uri="{FF2B5EF4-FFF2-40B4-BE49-F238E27FC236}">
                <a16:creationId xmlns:a16="http://schemas.microsoft.com/office/drawing/2014/main" id="{0637A3E2-C2EE-ED5D-7B62-DE979FF9D9F4}"/>
              </a:ext>
            </a:extLst>
          </p:cNvPr>
          <p:cNvSpPr>
            <a:spLocks noGrp="1"/>
          </p:cNvSpPr>
          <p:nvPr>
            <p:ph type="body" sz="quarter" idx="11" hasCustomPrompt="1"/>
          </p:nvPr>
        </p:nvSpPr>
        <p:spPr>
          <a:xfrm rot="19764181">
            <a:off x="-664958" y="3198018"/>
            <a:ext cx="13271910" cy="1017588"/>
          </a:xfrm>
          <a:prstGeom prst="rect">
            <a:avLst/>
          </a:prstGeom>
        </p:spPr>
        <p:txBody>
          <a:bodyPr/>
          <a:lstStyle>
            <a:lvl1pPr marL="0" indent="0" algn="ctr">
              <a:buNone/>
              <a:defRPr sz="3200">
                <a:solidFill>
                  <a:schemeClr val="bg1">
                    <a:lumMod val="85000"/>
                  </a:schemeClr>
                </a:solidFill>
                <a:latin typeface="Arial" panose="020B0604020202020204" pitchFamily="34" charset="0"/>
                <a:cs typeface="Arial" panose="020B0604020202020204" pitchFamily="34" charset="0"/>
              </a:defRPr>
            </a:lvl1pPr>
          </a:lstStyle>
          <a:p>
            <a:pPr lvl="0"/>
            <a:r>
              <a:rPr lang="en-US" dirty="0"/>
              <a:t>CONFIDENTIAL – FOR INTERNAL USE</a:t>
            </a:r>
          </a:p>
        </p:txBody>
      </p:sp>
    </p:spTree>
    <p:extLst>
      <p:ext uri="{BB962C8B-B14F-4D97-AF65-F5344CB8AC3E}">
        <p14:creationId xmlns:p14="http://schemas.microsoft.com/office/powerpoint/2010/main" val="2946186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Large Text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3999" y="960438"/>
            <a:ext cx="7074505"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1986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98640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87505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88174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183278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1961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6.xml"/><Relationship Id="rId7" Type="http://schemas.openxmlformats.org/officeDocument/2006/relationships/image" Target="../media/image5.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FEDF211-A846-22DC-3FF5-89EACB0B9F27}"/>
              </a:ext>
            </a:extLst>
          </p:cNvPr>
          <p:cNvSpPr>
            <a:spLocks noGrp="1"/>
          </p:cNvSpPr>
          <p:nvPr>
            <p:ph type="dt" sz="half" idx="2"/>
          </p:nvPr>
        </p:nvSpPr>
        <p:spPr>
          <a:xfrm>
            <a:off x="1111250" y="6356350"/>
            <a:ext cx="247015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2"/>
                </a:solidFill>
                <a:latin typeface="+mn-lt"/>
              </a:defRPr>
            </a:lvl1pPr>
          </a:lstStyle>
          <a:p>
            <a:pPr>
              <a:defRPr/>
            </a:pPr>
            <a:fld id="{D7DB2E83-7E51-8342-B850-F794650BF86D}" type="datetimeFigureOut">
              <a:rPr lang="en-US" smtClean="0"/>
              <a:pPr>
                <a:defRPr/>
              </a:pPr>
              <a:t>9/25/2026</a:t>
            </a:fld>
            <a:endParaRPr lang="en-US"/>
          </a:p>
        </p:txBody>
      </p:sp>
      <p:sp>
        <p:nvSpPr>
          <p:cNvPr id="5" name="Footer Placeholder 4">
            <a:extLst>
              <a:ext uri="{FF2B5EF4-FFF2-40B4-BE49-F238E27FC236}">
                <a16:creationId xmlns:a16="http://schemas.microsoft.com/office/drawing/2014/main" id="{8BA0EE7C-69F6-F965-F0B8-E1BA87074B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schemeClr val="tx2"/>
                </a:solidFill>
                <a:latin typeface="+mn-lt"/>
              </a:defRPr>
            </a:lvl1pPr>
          </a:lstStyle>
          <a:p>
            <a:pPr>
              <a:defRPr/>
            </a:pPr>
            <a:endParaRPr lang="en-US">
              <a:solidFill>
                <a:schemeClr val="tx2"/>
              </a:solidFill>
            </a:endParaRPr>
          </a:p>
        </p:txBody>
      </p:sp>
      <p:sp>
        <p:nvSpPr>
          <p:cNvPr id="6" name="Slide Number Placeholder 5">
            <a:extLst>
              <a:ext uri="{FF2B5EF4-FFF2-40B4-BE49-F238E27FC236}">
                <a16:creationId xmlns:a16="http://schemas.microsoft.com/office/drawing/2014/main" id="{FF3C2A49-6354-F025-E2ED-261BA2D080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accent1"/>
                </a:solidFill>
                <a:latin typeface="+mn-lt"/>
              </a:defRPr>
            </a:lvl1pPr>
          </a:lstStyle>
          <a:p>
            <a:pPr>
              <a:defRPr/>
            </a:pPr>
            <a:fld id="{7B998312-763E-5C45-B743-5DD0F7906E23}" type="slidenum">
              <a:rPr lang="en-US"/>
              <a:pPr>
                <a:defRPr/>
              </a:pPr>
              <a:t>‹#›</a:t>
            </a:fld>
            <a:endParaRPr lang="en-US"/>
          </a:p>
        </p:txBody>
      </p:sp>
      <p:sp>
        <p:nvSpPr>
          <p:cNvPr id="7" name="Rectangle 6">
            <a:extLst>
              <a:ext uri="{FF2B5EF4-FFF2-40B4-BE49-F238E27FC236}">
                <a16:creationId xmlns:a16="http://schemas.microsoft.com/office/drawing/2014/main" id="{AD9BF8EF-8AA9-0EA0-536E-7FDCEF597CCB}"/>
              </a:ext>
            </a:extLst>
          </p:cNvPr>
          <p:cNvSpPr/>
          <p:nvPr/>
        </p:nvSpPr>
        <p:spPr>
          <a:xfrm>
            <a:off x="0" y="0"/>
            <a:ext cx="855663" cy="686911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 name="Straight Connector 1">
            <a:extLst>
              <a:ext uri="{FF2B5EF4-FFF2-40B4-BE49-F238E27FC236}">
                <a16:creationId xmlns:a16="http://schemas.microsoft.com/office/drawing/2014/main" id="{60F03FAF-ED3C-FE5F-B87A-14D4A6263D10}"/>
              </a:ext>
            </a:extLst>
          </p:cNvPr>
          <p:cNvCxnSpPr>
            <a:cxnSpLocks/>
          </p:cNvCxnSpPr>
          <p:nvPr/>
        </p:nvCxnSpPr>
        <p:spPr>
          <a:xfrm>
            <a:off x="812800" y="0"/>
            <a:ext cx="0" cy="6869113"/>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1031" name="Text Placeholder 2">
            <a:extLst>
              <a:ext uri="{FF2B5EF4-FFF2-40B4-BE49-F238E27FC236}">
                <a16:creationId xmlns:a16="http://schemas.microsoft.com/office/drawing/2014/main" id="{1D712FF7-8C09-5F74-F4C4-5A56CAD3C933}"/>
              </a:ext>
            </a:extLst>
          </p:cNvPr>
          <p:cNvSpPr>
            <a:spLocks noGrp="1" noChangeArrowheads="1"/>
          </p:cNvSpPr>
          <p:nvPr>
            <p:ph type="body" idx="1"/>
          </p:nvPr>
        </p:nvSpPr>
        <p:spPr bwMode="auto">
          <a:xfrm>
            <a:off x="1111250" y="1231431"/>
            <a:ext cx="10242550"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2" name="Title Placeholder 1">
            <a:extLst>
              <a:ext uri="{FF2B5EF4-FFF2-40B4-BE49-F238E27FC236}">
                <a16:creationId xmlns:a16="http://schemas.microsoft.com/office/drawing/2014/main" id="{DE1AD9AF-7A74-871A-CC21-A55FDF421A51}"/>
              </a:ext>
            </a:extLst>
          </p:cNvPr>
          <p:cNvSpPr>
            <a:spLocks noGrp="1" noChangeArrowheads="1"/>
          </p:cNvSpPr>
          <p:nvPr>
            <p:ph type="title"/>
          </p:nvPr>
        </p:nvSpPr>
        <p:spPr bwMode="auto">
          <a:xfrm>
            <a:off x="1111250" y="322263"/>
            <a:ext cx="73136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cxnSp>
        <p:nvCxnSpPr>
          <p:cNvPr id="10" name="Straight Connector 9">
            <a:extLst>
              <a:ext uri="{FF2B5EF4-FFF2-40B4-BE49-F238E27FC236}">
                <a16:creationId xmlns:a16="http://schemas.microsoft.com/office/drawing/2014/main" id="{E46FBD3D-2139-E60C-582F-8C6D5C5CCA96}"/>
              </a:ext>
            </a:extLst>
          </p:cNvPr>
          <p:cNvCxnSpPr>
            <a:cxnSpLocks/>
          </p:cNvCxnSpPr>
          <p:nvPr/>
        </p:nvCxnSpPr>
        <p:spPr>
          <a:xfrm>
            <a:off x="757238" y="0"/>
            <a:ext cx="0" cy="6869113"/>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pic>
        <p:nvPicPr>
          <p:cNvPr id="1034" name="Picture 13">
            <a:extLst>
              <a:ext uri="{FF2B5EF4-FFF2-40B4-BE49-F238E27FC236}">
                <a16:creationId xmlns:a16="http://schemas.microsoft.com/office/drawing/2014/main" id="{1BDC1EAD-54DA-98CD-0448-BFEC835C557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975" y="5957888"/>
            <a:ext cx="69532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2" r:id="rId4"/>
    <p:sldLayoutId id="2147483823" r:id="rId5"/>
    <p:sldLayoutId id="2147483824" r:id="rId6"/>
    <p:sldLayoutId id="2147483825" r:id="rId7"/>
    <p:sldLayoutId id="2147483829" r:id="rId8"/>
    <p:sldLayoutId id="2147483830" r:id="rId9"/>
    <p:sldLayoutId id="2147483864" r:id="rId10"/>
    <p:sldLayoutId id="2147483872" r:id="rId11"/>
    <p:sldLayoutId id="2147483873" r:id="rId12"/>
    <p:sldLayoutId id="2147483874" r:id="rId13"/>
  </p:sldLayoutIdLst>
  <p:txStyles>
    <p:titleStyle>
      <a:lvl1pPr algn="l" rtl="0" eaLnBrk="1" fontAlgn="base" hangingPunct="1">
        <a:lnSpc>
          <a:spcPct val="90000"/>
        </a:lnSpc>
        <a:spcBef>
          <a:spcPct val="0"/>
        </a:spcBef>
        <a:spcAft>
          <a:spcPct val="0"/>
        </a:spcAft>
        <a:defRPr sz="3200" b="1" kern="1200">
          <a:solidFill>
            <a:schemeClr val="tx2"/>
          </a:solidFill>
          <a:latin typeface="Georgia" panose="02040502050405020303" pitchFamily="18" charset="0"/>
          <a:ea typeface="+mj-ea"/>
          <a:cs typeface="+mj-cs"/>
        </a:defRPr>
      </a:lvl1pPr>
      <a:lvl2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2pPr>
      <a:lvl3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3pPr>
      <a:lvl4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4pPr>
      <a:lvl5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5pPr>
      <a:lvl6pPr marL="457200" algn="l" rtl="0" eaLnBrk="1" fontAlgn="base" hangingPunct="1">
        <a:lnSpc>
          <a:spcPct val="90000"/>
        </a:lnSpc>
        <a:spcBef>
          <a:spcPct val="0"/>
        </a:spcBef>
        <a:spcAft>
          <a:spcPct val="0"/>
        </a:spcAft>
        <a:defRPr sz="3600">
          <a:solidFill>
            <a:schemeClr val="tx1"/>
          </a:solidFill>
          <a:latin typeface="Georgia" panose="02040502050405020303" pitchFamily="18" charset="0"/>
        </a:defRPr>
      </a:lvl6pPr>
      <a:lvl7pPr marL="914400" algn="l" rtl="0" eaLnBrk="1" fontAlgn="base" hangingPunct="1">
        <a:lnSpc>
          <a:spcPct val="90000"/>
        </a:lnSpc>
        <a:spcBef>
          <a:spcPct val="0"/>
        </a:spcBef>
        <a:spcAft>
          <a:spcPct val="0"/>
        </a:spcAft>
        <a:defRPr sz="3600">
          <a:solidFill>
            <a:schemeClr val="tx1"/>
          </a:solidFill>
          <a:latin typeface="Georgia" panose="02040502050405020303" pitchFamily="18" charset="0"/>
        </a:defRPr>
      </a:lvl7pPr>
      <a:lvl8pPr marL="1371600" algn="l" rtl="0" eaLnBrk="1" fontAlgn="base" hangingPunct="1">
        <a:lnSpc>
          <a:spcPct val="90000"/>
        </a:lnSpc>
        <a:spcBef>
          <a:spcPct val="0"/>
        </a:spcBef>
        <a:spcAft>
          <a:spcPct val="0"/>
        </a:spcAft>
        <a:defRPr sz="3600">
          <a:solidFill>
            <a:schemeClr val="tx1"/>
          </a:solidFill>
          <a:latin typeface="Georgia" panose="02040502050405020303" pitchFamily="18" charset="0"/>
        </a:defRPr>
      </a:lvl8pPr>
      <a:lvl9pPr marL="1828800" algn="l" rtl="0" eaLnBrk="1" fontAlgn="base" hangingPunct="1">
        <a:lnSpc>
          <a:spcPct val="90000"/>
        </a:lnSpc>
        <a:spcBef>
          <a:spcPct val="0"/>
        </a:spcBef>
        <a:spcAft>
          <a:spcPct val="0"/>
        </a:spcAft>
        <a:defRPr sz="3600">
          <a:solidFill>
            <a:schemeClr val="tx1"/>
          </a:solidFill>
          <a:latin typeface="Georgia" panose="02040502050405020303" pitchFamily="18"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2"/>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2"/>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2"/>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2"/>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855980" cy="6858000"/>
          </a:xfrm>
          <a:custGeom>
            <a:avLst/>
            <a:gdLst/>
            <a:ahLst/>
            <a:cxnLst/>
            <a:rect l="l" t="t" r="r" b="b"/>
            <a:pathLst>
              <a:path w="855980" h="6858000">
                <a:moveTo>
                  <a:pt x="855662" y="0"/>
                </a:moveTo>
                <a:lnTo>
                  <a:pt x="0" y="0"/>
                </a:lnTo>
                <a:lnTo>
                  <a:pt x="0" y="6858000"/>
                </a:lnTo>
                <a:lnTo>
                  <a:pt x="855662" y="6858000"/>
                </a:lnTo>
                <a:lnTo>
                  <a:pt x="855662" y="0"/>
                </a:lnTo>
                <a:close/>
              </a:path>
            </a:pathLst>
          </a:custGeom>
          <a:solidFill>
            <a:srgbClr val="202742"/>
          </a:solidFill>
        </p:spPr>
        <p:txBody>
          <a:bodyPr wrap="square" lIns="0" tIns="0" rIns="0" bIns="0" rtlCol="0"/>
          <a:lstStyle/>
          <a:p>
            <a:endParaRPr/>
          </a:p>
        </p:txBody>
      </p:sp>
      <p:sp>
        <p:nvSpPr>
          <p:cNvPr id="17" name="bg object 17"/>
          <p:cNvSpPr/>
          <p:nvPr/>
        </p:nvSpPr>
        <p:spPr>
          <a:xfrm>
            <a:off x="744537" y="0"/>
            <a:ext cx="81280" cy="6858000"/>
          </a:xfrm>
          <a:custGeom>
            <a:avLst/>
            <a:gdLst/>
            <a:ahLst/>
            <a:cxnLst/>
            <a:rect l="l" t="t" r="r" b="b"/>
            <a:pathLst>
              <a:path w="81280" h="6858000">
                <a:moveTo>
                  <a:pt x="25400" y="0"/>
                </a:moveTo>
                <a:lnTo>
                  <a:pt x="0" y="0"/>
                </a:lnTo>
                <a:lnTo>
                  <a:pt x="0" y="6858000"/>
                </a:lnTo>
                <a:lnTo>
                  <a:pt x="25400" y="6858000"/>
                </a:lnTo>
                <a:lnTo>
                  <a:pt x="25400" y="0"/>
                </a:lnTo>
                <a:close/>
              </a:path>
              <a:path w="81280" h="6858000">
                <a:moveTo>
                  <a:pt x="80962" y="0"/>
                </a:moveTo>
                <a:lnTo>
                  <a:pt x="55562" y="0"/>
                </a:lnTo>
                <a:lnTo>
                  <a:pt x="55562" y="6858000"/>
                </a:lnTo>
                <a:lnTo>
                  <a:pt x="80962" y="6858000"/>
                </a:lnTo>
                <a:lnTo>
                  <a:pt x="80962" y="0"/>
                </a:lnTo>
                <a:close/>
              </a:path>
            </a:pathLst>
          </a:custGeom>
          <a:solidFill>
            <a:srgbClr val="FFFFFF"/>
          </a:solidFill>
        </p:spPr>
        <p:txBody>
          <a:bodyPr wrap="square" lIns="0" tIns="0" rIns="0" bIns="0" rtlCol="0"/>
          <a:lstStyle/>
          <a:p>
            <a:endParaRPr/>
          </a:p>
        </p:txBody>
      </p:sp>
      <p:pic>
        <p:nvPicPr>
          <p:cNvPr id="18" name="bg object 18"/>
          <p:cNvPicPr/>
          <p:nvPr/>
        </p:nvPicPr>
        <p:blipFill>
          <a:blip r:embed="rId7" cstate="print"/>
          <a:stretch>
            <a:fillRect/>
          </a:stretch>
        </p:blipFill>
        <p:spPr>
          <a:xfrm>
            <a:off x="53975" y="5957887"/>
            <a:ext cx="695324" cy="715961"/>
          </a:xfrm>
          <a:prstGeom prst="rect">
            <a:avLst/>
          </a:prstGeom>
        </p:spPr>
      </p:pic>
      <p:pic>
        <p:nvPicPr>
          <p:cNvPr id="19" name="bg object 19"/>
          <p:cNvPicPr/>
          <p:nvPr/>
        </p:nvPicPr>
        <p:blipFill>
          <a:blip r:embed="rId8" cstate="print"/>
          <a:stretch>
            <a:fillRect/>
          </a:stretch>
        </p:blipFill>
        <p:spPr>
          <a:xfrm>
            <a:off x="1165225" y="1291793"/>
            <a:ext cx="10242550" cy="4082046"/>
          </a:xfrm>
          <a:prstGeom prst="rect">
            <a:avLst/>
          </a:prstGeom>
        </p:spPr>
      </p:pic>
      <p:pic>
        <p:nvPicPr>
          <p:cNvPr id="20" name="bg object 20"/>
          <p:cNvPicPr/>
          <p:nvPr/>
        </p:nvPicPr>
        <p:blipFill>
          <a:blip r:embed="rId9" cstate="print"/>
          <a:stretch>
            <a:fillRect/>
          </a:stretch>
        </p:blipFill>
        <p:spPr>
          <a:xfrm>
            <a:off x="9039225" y="363550"/>
            <a:ext cx="2368549" cy="538150"/>
          </a:xfrm>
          <a:prstGeom prst="rect">
            <a:avLst/>
          </a:prstGeom>
        </p:spPr>
      </p:pic>
      <p:sp>
        <p:nvSpPr>
          <p:cNvPr id="2" name="Holder 2"/>
          <p:cNvSpPr>
            <a:spLocks noGrp="1"/>
          </p:cNvSpPr>
          <p:nvPr>
            <p:ph type="title"/>
          </p:nvPr>
        </p:nvSpPr>
        <p:spPr>
          <a:xfrm>
            <a:off x="609600" y="274320"/>
            <a:ext cx="10972800" cy="10972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08390872"/>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Layout" Target="../diagrams/layout4.xml"/><Relationship Id="rId7" Type="http://schemas.openxmlformats.org/officeDocument/2006/relationships/image" Target="../media/image25.svg"/><Relationship Id="rId12" Type="http://schemas.openxmlformats.org/officeDocument/2006/relationships/image" Target="../media/image30.svg"/><Relationship Id="rId2" Type="http://schemas.openxmlformats.org/officeDocument/2006/relationships/diagramData" Target="../diagrams/data4.xml"/><Relationship Id="rId1" Type="http://schemas.openxmlformats.org/officeDocument/2006/relationships/slideLayout" Target="../slideLayouts/slideLayout10.xml"/><Relationship Id="rId6" Type="http://schemas.microsoft.com/office/2007/relationships/diagramDrawing" Target="../diagrams/drawing4.xml"/><Relationship Id="rId11" Type="http://schemas.openxmlformats.org/officeDocument/2006/relationships/image" Target="../media/image29.svg"/><Relationship Id="rId5" Type="http://schemas.openxmlformats.org/officeDocument/2006/relationships/diagramColors" Target="../diagrams/colors4.xml"/><Relationship Id="rId10" Type="http://schemas.openxmlformats.org/officeDocument/2006/relationships/image" Target="../media/image28.svg"/><Relationship Id="rId4" Type="http://schemas.openxmlformats.org/officeDocument/2006/relationships/diagramQuickStyle" Target="../diagrams/quickStyle4.xml"/><Relationship Id="rId9" Type="http://schemas.openxmlformats.org/officeDocument/2006/relationships/image" Target="../media/image27.sv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ubtitle 1">
            <a:extLst>
              <a:ext uri="{FF2B5EF4-FFF2-40B4-BE49-F238E27FC236}">
                <a16:creationId xmlns:a16="http://schemas.microsoft.com/office/drawing/2014/main" id="{D2F57985-8A15-0D56-3E34-EB519D840C8B}"/>
              </a:ext>
            </a:extLst>
          </p:cNvPr>
          <p:cNvSpPr>
            <a:spLocks noGrp="1" noChangeArrowheads="1"/>
          </p:cNvSpPr>
          <p:nvPr>
            <p:ph type="subTitle" idx="1"/>
          </p:nvPr>
        </p:nvSpPr>
        <p:spPr>
          <a:xfrm>
            <a:off x="633113" y="4532766"/>
            <a:ext cx="9906000" cy="1231220"/>
          </a:xfrm>
        </p:spPr>
        <p:txBody>
          <a:bodyPr/>
          <a:lstStyle/>
          <a:p>
            <a:r>
              <a:rPr lang="en-US" altLang="en-US" dirty="0"/>
              <a:t>Amandeep Doll </a:t>
            </a:r>
          </a:p>
          <a:p>
            <a:r>
              <a:rPr lang="en-US" altLang="en-US" dirty="0"/>
              <a:t>Director of England </a:t>
            </a:r>
          </a:p>
          <a:p>
            <a:r>
              <a:rPr lang="en-US" altLang="en-US" dirty="0"/>
              <a:t>Royal College of Pharmacy </a:t>
            </a:r>
          </a:p>
        </p:txBody>
      </p:sp>
      <p:sp>
        <p:nvSpPr>
          <p:cNvPr id="8194" name="Title 2">
            <a:extLst>
              <a:ext uri="{FF2B5EF4-FFF2-40B4-BE49-F238E27FC236}">
                <a16:creationId xmlns:a16="http://schemas.microsoft.com/office/drawing/2014/main" id="{0B2B0636-1AF9-41C7-20BF-11C3E6D2E34F}"/>
              </a:ext>
            </a:extLst>
          </p:cNvPr>
          <p:cNvSpPr>
            <a:spLocks noGrp="1" noChangeArrowheads="1"/>
          </p:cNvSpPr>
          <p:nvPr>
            <p:ph type="ctrTitle"/>
          </p:nvPr>
        </p:nvSpPr>
        <p:spPr>
          <a:xfrm>
            <a:off x="523385" y="1249362"/>
            <a:ext cx="10125456" cy="2179638"/>
          </a:xfrm>
        </p:spPr>
        <p:txBody>
          <a:bodyPr/>
          <a:lstStyle/>
          <a:p>
            <a:r>
              <a:rPr lang="en-GB" sz="5400" dirty="0"/>
              <a:t>Strengthening Professional Leadership: Developing an Inclusive and Resilient Workforce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3DE1C-A33C-99D0-804E-D4F696A9BA4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9B6FC3-B77A-1CD3-B1BB-4A0D078CA648}"/>
              </a:ext>
            </a:extLst>
          </p:cNvPr>
          <p:cNvSpPr txBox="1"/>
          <p:nvPr/>
        </p:nvSpPr>
        <p:spPr>
          <a:xfrm>
            <a:off x="2583180" y="1681416"/>
            <a:ext cx="9338310" cy="4478149"/>
          </a:xfrm>
          <a:prstGeom prst="rect">
            <a:avLst/>
          </a:prstGeom>
          <a:noFill/>
        </p:spPr>
        <p:txBody>
          <a:bodyPr wrap="square" rtlCol="0">
            <a:spAutoFit/>
          </a:bodyPr>
          <a:lstStyle/>
          <a:p>
            <a:pPr>
              <a:spcBef>
                <a:spcPts val="600"/>
              </a:spcBef>
              <a:spcAft>
                <a:spcPts val="600"/>
              </a:spcAft>
            </a:pPr>
            <a:r>
              <a:rPr lang="en-GB" sz="2400" b="1" dirty="0"/>
              <a:t>Education:</a:t>
            </a:r>
            <a:r>
              <a:rPr lang="en-GB" sz="2400" dirty="0"/>
              <a:t> establishing </a:t>
            </a:r>
            <a:r>
              <a:rPr lang="en-GB" sz="2400" b="1" dirty="0">
                <a:solidFill>
                  <a:schemeClr val="accent1"/>
                </a:solidFill>
              </a:rPr>
              <a:t>curricula</a:t>
            </a:r>
            <a:r>
              <a:rPr lang="en-GB" sz="2400" dirty="0"/>
              <a:t>, supporting professionals to achieve </a:t>
            </a:r>
            <a:r>
              <a:rPr lang="en-GB" sz="2400" b="1" dirty="0">
                <a:solidFill>
                  <a:schemeClr val="accent1"/>
                </a:solidFill>
              </a:rPr>
              <a:t>excellence</a:t>
            </a:r>
            <a:r>
              <a:rPr lang="en-GB" sz="2400" dirty="0"/>
              <a:t> by providing educational </a:t>
            </a:r>
            <a:r>
              <a:rPr lang="en-GB" sz="2400" b="1" dirty="0">
                <a:solidFill>
                  <a:schemeClr val="accent1"/>
                </a:solidFill>
              </a:rPr>
              <a:t>resources</a:t>
            </a:r>
            <a:r>
              <a:rPr lang="en-GB" sz="2400" dirty="0"/>
              <a:t>, workshops, conferences, and mentoring </a:t>
            </a:r>
          </a:p>
          <a:p>
            <a:pPr>
              <a:spcBef>
                <a:spcPts val="600"/>
              </a:spcBef>
              <a:spcAft>
                <a:spcPts val="600"/>
              </a:spcAft>
            </a:pPr>
            <a:r>
              <a:rPr lang="en-GB" sz="2400" b="1" dirty="0"/>
              <a:t>Policy and Advocacy:</a:t>
            </a:r>
            <a:r>
              <a:rPr lang="en-GB" sz="2400" dirty="0"/>
              <a:t> </a:t>
            </a:r>
            <a:r>
              <a:rPr lang="en-GB" sz="2400" b="1" dirty="0">
                <a:solidFill>
                  <a:schemeClr val="accent1"/>
                </a:solidFill>
              </a:rPr>
              <a:t>influencing</a:t>
            </a:r>
            <a:r>
              <a:rPr lang="en-GB" sz="2400" dirty="0"/>
              <a:t> health policy and </a:t>
            </a:r>
            <a:r>
              <a:rPr lang="en-GB" sz="2400" b="1" dirty="0">
                <a:solidFill>
                  <a:schemeClr val="accent1"/>
                </a:solidFill>
              </a:rPr>
              <a:t>lobbying</a:t>
            </a:r>
            <a:r>
              <a:rPr lang="en-GB" sz="2400" dirty="0"/>
              <a:t> governments on issues such as patient safety and workforce</a:t>
            </a:r>
          </a:p>
          <a:p>
            <a:pPr>
              <a:spcBef>
                <a:spcPts val="600"/>
              </a:spcBef>
              <a:spcAft>
                <a:spcPts val="600"/>
              </a:spcAft>
            </a:pPr>
            <a:r>
              <a:rPr lang="en-GB" sz="2400" b="1" dirty="0"/>
              <a:t>Professional Support:</a:t>
            </a:r>
            <a:r>
              <a:rPr lang="en-GB" sz="2400" dirty="0"/>
              <a:t> supporting members’ careers, providing guidance, and fostering a home for the profession</a:t>
            </a:r>
          </a:p>
          <a:p>
            <a:pPr>
              <a:spcBef>
                <a:spcPts val="1200"/>
              </a:spcBef>
              <a:spcAft>
                <a:spcPts val="600"/>
              </a:spcAft>
            </a:pPr>
            <a:r>
              <a:rPr lang="en-GB" sz="2400" b="1" dirty="0"/>
              <a:t>Clinical Excellence:</a:t>
            </a:r>
            <a:r>
              <a:rPr lang="en-GB" sz="2400" dirty="0"/>
              <a:t> Promoting research, evidence-based practice, and supporting the delivery of high-quality care</a:t>
            </a:r>
          </a:p>
          <a:p>
            <a:pPr>
              <a:spcBef>
                <a:spcPts val="600"/>
              </a:spcBef>
              <a:spcAft>
                <a:spcPts val="600"/>
              </a:spcAft>
            </a:pPr>
            <a:endParaRPr lang="en-GB" sz="2400" dirty="0"/>
          </a:p>
        </p:txBody>
      </p:sp>
      <p:sp>
        <p:nvSpPr>
          <p:cNvPr id="2" name="Title 3">
            <a:extLst>
              <a:ext uri="{FF2B5EF4-FFF2-40B4-BE49-F238E27FC236}">
                <a16:creationId xmlns:a16="http://schemas.microsoft.com/office/drawing/2014/main" id="{1E87AC33-2D0B-34A7-5DDF-8E8616545080}"/>
              </a:ext>
            </a:extLst>
          </p:cNvPr>
          <p:cNvSpPr txBox="1">
            <a:spLocks noChangeArrowheads="1"/>
          </p:cNvSpPr>
          <p:nvPr/>
        </p:nvSpPr>
        <p:spPr>
          <a:xfrm>
            <a:off x="1111250" y="365126"/>
            <a:ext cx="7499350" cy="692149"/>
          </a:xfrm>
          <a:prstGeom prst="rect">
            <a:avLst/>
          </a:prstGeom>
        </p:spPr>
        <p:txBody>
          <a:bodyPr/>
          <a:lstStyle>
            <a:lvl1pPr algn="l" rtl="0" eaLnBrk="1" fontAlgn="base" hangingPunct="1">
              <a:lnSpc>
                <a:spcPct val="90000"/>
              </a:lnSpc>
              <a:spcBef>
                <a:spcPct val="0"/>
              </a:spcBef>
              <a:spcAft>
                <a:spcPct val="0"/>
              </a:spcAft>
              <a:defRPr sz="3200" b="1" kern="1200">
                <a:solidFill>
                  <a:schemeClr val="tx2"/>
                </a:solidFill>
                <a:latin typeface="Georgia" panose="02040502050405020303" pitchFamily="18" charset="0"/>
                <a:ea typeface="+mj-ea"/>
                <a:cs typeface="+mj-cs"/>
              </a:defRPr>
            </a:lvl1pPr>
            <a:lvl2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2pPr>
            <a:lvl3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3pPr>
            <a:lvl4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4pPr>
            <a:lvl5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5pPr>
            <a:lvl6pPr marL="457200" algn="l" rtl="0" eaLnBrk="1" fontAlgn="base" hangingPunct="1">
              <a:lnSpc>
                <a:spcPct val="90000"/>
              </a:lnSpc>
              <a:spcBef>
                <a:spcPct val="0"/>
              </a:spcBef>
              <a:spcAft>
                <a:spcPct val="0"/>
              </a:spcAft>
              <a:defRPr sz="3600">
                <a:solidFill>
                  <a:schemeClr val="tx1"/>
                </a:solidFill>
                <a:latin typeface="Georgia" panose="02040502050405020303" pitchFamily="18" charset="0"/>
              </a:defRPr>
            </a:lvl6pPr>
            <a:lvl7pPr marL="914400" algn="l" rtl="0" eaLnBrk="1" fontAlgn="base" hangingPunct="1">
              <a:lnSpc>
                <a:spcPct val="90000"/>
              </a:lnSpc>
              <a:spcBef>
                <a:spcPct val="0"/>
              </a:spcBef>
              <a:spcAft>
                <a:spcPct val="0"/>
              </a:spcAft>
              <a:defRPr sz="3600">
                <a:solidFill>
                  <a:schemeClr val="tx1"/>
                </a:solidFill>
                <a:latin typeface="Georgia" panose="02040502050405020303" pitchFamily="18" charset="0"/>
              </a:defRPr>
            </a:lvl7pPr>
            <a:lvl8pPr marL="1371600" algn="l" rtl="0" eaLnBrk="1" fontAlgn="base" hangingPunct="1">
              <a:lnSpc>
                <a:spcPct val="90000"/>
              </a:lnSpc>
              <a:spcBef>
                <a:spcPct val="0"/>
              </a:spcBef>
              <a:spcAft>
                <a:spcPct val="0"/>
              </a:spcAft>
              <a:defRPr sz="3600">
                <a:solidFill>
                  <a:schemeClr val="tx1"/>
                </a:solidFill>
                <a:latin typeface="Georgia" panose="02040502050405020303" pitchFamily="18" charset="0"/>
              </a:defRPr>
            </a:lvl8pPr>
            <a:lvl9pPr marL="1828800" algn="l" rtl="0" eaLnBrk="1" fontAlgn="base" hangingPunct="1">
              <a:lnSpc>
                <a:spcPct val="90000"/>
              </a:lnSpc>
              <a:spcBef>
                <a:spcPct val="0"/>
              </a:spcBef>
              <a:spcAft>
                <a:spcPct val="0"/>
              </a:spcAft>
              <a:defRPr sz="3600">
                <a:solidFill>
                  <a:schemeClr val="tx1"/>
                </a:solidFill>
                <a:latin typeface="Georgia" panose="02040502050405020303" pitchFamily="18" charset="0"/>
              </a:defRPr>
            </a:lvl9pPr>
          </a:lstStyle>
          <a:p>
            <a:pPr defTabSz="914400"/>
            <a:r>
              <a:rPr lang="en-US" altLang="en-US" dirty="0"/>
              <a:t>The role of royal colleges</a:t>
            </a:r>
          </a:p>
        </p:txBody>
      </p:sp>
      <p:pic>
        <p:nvPicPr>
          <p:cNvPr id="15" name="Graphic 14" descr="CheckList outline">
            <a:extLst>
              <a:ext uri="{FF2B5EF4-FFF2-40B4-BE49-F238E27FC236}">
                <a16:creationId xmlns:a16="http://schemas.microsoft.com/office/drawing/2014/main" id="{F4E1296D-93F6-DC9A-8E94-B9A15B88A8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63980" y="2766060"/>
            <a:ext cx="914400" cy="914400"/>
          </a:xfrm>
          <a:prstGeom prst="rect">
            <a:avLst/>
          </a:prstGeom>
        </p:spPr>
      </p:pic>
      <p:pic>
        <p:nvPicPr>
          <p:cNvPr id="17" name="Graphic 16" descr="Open hand outline">
            <a:extLst>
              <a:ext uri="{FF2B5EF4-FFF2-40B4-BE49-F238E27FC236}">
                <a16:creationId xmlns:a16="http://schemas.microsoft.com/office/drawing/2014/main" id="{7D4CB9DF-22EB-44DD-7747-81F92D633A0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3980" y="3920491"/>
            <a:ext cx="914400" cy="914400"/>
          </a:xfrm>
          <a:prstGeom prst="rect">
            <a:avLst/>
          </a:prstGeom>
        </p:spPr>
      </p:pic>
      <p:pic>
        <p:nvPicPr>
          <p:cNvPr id="19" name="Graphic 18" descr="Classroom outline">
            <a:extLst>
              <a:ext uri="{FF2B5EF4-FFF2-40B4-BE49-F238E27FC236}">
                <a16:creationId xmlns:a16="http://schemas.microsoft.com/office/drawing/2014/main" id="{0ACC94C9-04E7-6AE1-6190-3E87AC1C8D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63980" y="1574483"/>
            <a:ext cx="914400" cy="914400"/>
          </a:xfrm>
          <a:prstGeom prst="rect">
            <a:avLst/>
          </a:prstGeom>
        </p:spPr>
      </p:pic>
      <p:pic>
        <p:nvPicPr>
          <p:cNvPr id="21" name="Graphic 20" descr="Aspiration outline">
            <a:extLst>
              <a:ext uri="{FF2B5EF4-FFF2-40B4-BE49-F238E27FC236}">
                <a16:creationId xmlns:a16="http://schemas.microsoft.com/office/drawing/2014/main" id="{2D260B40-23B1-007B-6254-47C6AC7D0A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63980" y="4834891"/>
            <a:ext cx="914400" cy="914400"/>
          </a:xfrm>
          <a:prstGeom prst="rect">
            <a:avLst/>
          </a:prstGeom>
        </p:spPr>
      </p:pic>
    </p:spTree>
    <p:extLst>
      <p:ext uri="{BB962C8B-B14F-4D97-AF65-F5344CB8AC3E}">
        <p14:creationId xmlns:p14="http://schemas.microsoft.com/office/powerpoint/2010/main" val="3371216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80DE-6680-B613-4ADA-3A0CC69FA4BE}"/>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1FA42C42-B90A-2700-6715-0684FD14D13C}"/>
              </a:ext>
            </a:extLst>
          </p:cNvPr>
          <p:cNvSpPr txBox="1">
            <a:spLocks noChangeArrowheads="1"/>
          </p:cNvSpPr>
          <p:nvPr/>
        </p:nvSpPr>
        <p:spPr>
          <a:xfrm>
            <a:off x="1111250" y="365126"/>
            <a:ext cx="10250170" cy="692149"/>
          </a:xfrm>
          <a:prstGeom prst="rect">
            <a:avLst/>
          </a:prstGeom>
        </p:spPr>
        <p:txBody>
          <a:bodyPr/>
          <a:lstStyle>
            <a:lvl1pPr algn="l" rtl="0" eaLnBrk="1" fontAlgn="base" hangingPunct="1">
              <a:lnSpc>
                <a:spcPct val="90000"/>
              </a:lnSpc>
              <a:spcBef>
                <a:spcPct val="0"/>
              </a:spcBef>
              <a:spcAft>
                <a:spcPct val="0"/>
              </a:spcAft>
              <a:defRPr sz="3200" b="1" kern="1200">
                <a:solidFill>
                  <a:schemeClr val="tx2"/>
                </a:solidFill>
                <a:latin typeface="Georgia" panose="02040502050405020303" pitchFamily="18" charset="0"/>
                <a:ea typeface="+mj-ea"/>
                <a:cs typeface="+mj-cs"/>
              </a:defRPr>
            </a:lvl1pPr>
            <a:lvl2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2pPr>
            <a:lvl3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3pPr>
            <a:lvl4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4pPr>
            <a:lvl5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5pPr>
            <a:lvl6pPr marL="457200" algn="l" rtl="0" eaLnBrk="1" fontAlgn="base" hangingPunct="1">
              <a:lnSpc>
                <a:spcPct val="90000"/>
              </a:lnSpc>
              <a:spcBef>
                <a:spcPct val="0"/>
              </a:spcBef>
              <a:spcAft>
                <a:spcPct val="0"/>
              </a:spcAft>
              <a:defRPr sz="3600">
                <a:solidFill>
                  <a:schemeClr val="tx1"/>
                </a:solidFill>
                <a:latin typeface="Georgia" panose="02040502050405020303" pitchFamily="18" charset="0"/>
              </a:defRPr>
            </a:lvl6pPr>
            <a:lvl7pPr marL="914400" algn="l" rtl="0" eaLnBrk="1" fontAlgn="base" hangingPunct="1">
              <a:lnSpc>
                <a:spcPct val="90000"/>
              </a:lnSpc>
              <a:spcBef>
                <a:spcPct val="0"/>
              </a:spcBef>
              <a:spcAft>
                <a:spcPct val="0"/>
              </a:spcAft>
              <a:defRPr sz="3600">
                <a:solidFill>
                  <a:schemeClr val="tx1"/>
                </a:solidFill>
                <a:latin typeface="Georgia" panose="02040502050405020303" pitchFamily="18" charset="0"/>
              </a:defRPr>
            </a:lvl7pPr>
            <a:lvl8pPr marL="1371600" algn="l" rtl="0" eaLnBrk="1" fontAlgn="base" hangingPunct="1">
              <a:lnSpc>
                <a:spcPct val="90000"/>
              </a:lnSpc>
              <a:spcBef>
                <a:spcPct val="0"/>
              </a:spcBef>
              <a:spcAft>
                <a:spcPct val="0"/>
              </a:spcAft>
              <a:defRPr sz="3600">
                <a:solidFill>
                  <a:schemeClr val="tx1"/>
                </a:solidFill>
                <a:latin typeface="Georgia" panose="02040502050405020303" pitchFamily="18" charset="0"/>
              </a:defRPr>
            </a:lvl8pPr>
            <a:lvl9pPr marL="1828800" algn="l" rtl="0" eaLnBrk="1" fontAlgn="base" hangingPunct="1">
              <a:lnSpc>
                <a:spcPct val="90000"/>
              </a:lnSpc>
              <a:spcBef>
                <a:spcPct val="0"/>
              </a:spcBef>
              <a:spcAft>
                <a:spcPct val="0"/>
              </a:spcAft>
              <a:defRPr sz="3600">
                <a:solidFill>
                  <a:schemeClr val="tx1"/>
                </a:solidFill>
                <a:latin typeface="Georgia" panose="02040502050405020303" pitchFamily="18" charset="0"/>
              </a:defRPr>
            </a:lvl9pPr>
          </a:lstStyle>
          <a:p>
            <a:pPr defTabSz="914400"/>
            <a:r>
              <a:rPr lang="en-US" altLang="en-US" dirty="0"/>
              <a:t>Delivering in partnership in a wider ecosystem</a:t>
            </a:r>
          </a:p>
        </p:txBody>
      </p:sp>
      <p:graphicFrame>
        <p:nvGraphicFramePr>
          <p:cNvPr id="4" name="Diagram 3">
            <a:extLst>
              <a:ext uri="{FF2B5EF4-FFF2-40B4-BE49-F238E27FC236}">
                <a16:creationId xmlns:a16="http://schemas.microsoft.com/office/drawing/2014/main" id="{C1BC7840-599B-061B-C184-AD2C6943A08C}"/>
              </a:ext>
            </a:extLst>
          </p:cNvPr>
          <p:cNvGraphicFramePr/>
          <p:nvPr/>
        </p:nvGraphicFramePr>
        <p:xfrm>
          <a:off x="2374900" y="105727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8726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C136F-E800-9499-6EE6-17FC90C491A2}"/>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7A271D28-EB56-A30C-89F5-F255BC9C86FC}"/>
              </a:ext>
            </a:extLst>
          </p:cNvPr>
          <p:cNvSpPr txBox="1">
            <a:spLocks noChangeArrowheads="1"/>
          </p:cNvSpPr>
          <p:nvPr/>
        </p:nvSpPr>
        <p:spPr>
          <a:xfrm>
            <a:off x="1111250" y="365126"/>
            <a:ext cx="7499350" cy="692149"/>
          </a:xfrm>
          <a:prstGeom prst="rect">
            <a:avLst/>
          </a:prstGeom>
        </p:spPr>
        <p:txBody>
          <a:bodyPr/>
          <a:lstStyle>
            <a:lvl1pPr algn="l" rtl="0" eaLnBrk="1" fontAlgn="base" hangingPunct="1">
              <a:lnSpc>
                <a:spcPct val="90000"/>
              </a:lnSpc>
              <a:spcBef>
                <a:spcPct val="0"/>
              </a:spcBef>
              <a:spcAft>
                <a:spcPct val="0"/>
              </a:spcAft>
              <a:defRPr sz="3200" b="1" kern="1200">
                <a:solidFill>
                  <a:schemeClr val="tx2"/>
                </a:solidFill>
                <a:latin typeface="Georgia" panose="02040502050405020303" pitchFamily="18" charset="0"/>
                <a:ea typeface="+mj-ea"/>
                <a:cs typeface="+mj-cs"/>
              </a:defRPr>
            </a:lvl1pPr>
            <a:lvl2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2pPr>
            <a:lvl3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3pPr>
            <a:lvl4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4pPr>
            <a:lvl5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5pPr>
            <a:lvl6pPr marL="457200" algn="l" rtl="0" eaLnBrk="1" fontAlgn="base" hangingPunct="1">
              <a:lnSpc>
                <a:spcPct val="90000"/>
              </a:lnSpc>
              <a:spcBef>
                <a:spcPct val="0"/>
              </a:spcBef>
              <a:spcAft>
                <a:spcPct val="0"/>
              </a:spcAft>
              <a:defRPr sz="3600">
                <a:solidFill>
                  <a:schemeClr val="tx1"/>
                </a:solidFill>
                <a:latin typeface="Georgia" panose="02040502050405020303" pitchFamily="18" charset="0"/>
              </a:defRPr>
            </a:lvl6pPr>
            <a:lvl7pPr marL="914400" algn="l" rtl="0" eaLnBrk="1" fontAlgn="base" hangingPunct="1">
              <a:lnSpc>
                <a:spcPct val="90000"/>
              </a:lnSpc>
              <a:spcBef>
                <a:spcPct val="0"/>
              </a:spcBef>
              <a:spcAft>
                <a:spcPct val="0"/>
              </a:spcAft>
              <a:defRPr sz="3600">
                <a:solidFill>
                  <a:schemeClr val="tx1"/>
                </a:solidFill>
                <a:latin typeface="Georgia" panose="02040502050405020303" pitchFamily="18" charset="0"/>
              </a:defRPr>
            </a:lvl7pPr>
            <a:lvl8pPr marL="1371600" algn="l" rtl="0" eaLnBrk="1" fontAlgn="base" hangingPunct="1">
              <a:lnSpc>
                <a:spcPct val="90000"/>
              </a:lnSpc>
              <a:spcBef>
                <a:spcPct val="0"/>
              </a:spcBef>
              <a:spcAft>
                <a:spcPct val="0"/>
              </a:spcAft>
              <a:defRPr sz="3600">
                <a:solidFill>
                  <a:schemeClr val="tx1"/>
                </a:solidFill>
                <a:latin typeface="Georgia" panose="02040502050405020303" pitchFamily="18" charset="0"/>
              </a:defRPr>
            </a:lvl8pPr>
            <a:lvl9pPr marL="1828800" algn="l" rtl="0" eaLnBrk="1" fontAlgn="base" hangingPunct="1">
              <a:lnSpc>
                <a:spcPct val="90000"/>
              </a:lnSpc>
              <a:spcBef>
                <a:spcPct val="0"/>
              </a:spcBef>
              <a:spcAft>
                <a:spcPct val="0"/>
              </a:spcAft>
              <a:defRPr sz="3600">
                <a:solidFill>
                  <a:schemeClr val="tx1"/>
                </a:solidFill>
                <a:latin typeface="Georgia" panose="02040502050405020303" pitchFamily="18" charset="0"/>
              </a:defRPr>
            </a:lvl9pPr>
          </a:lstStyle>
          <a:p>
            <a:pPr defTabSz="914400"/>
            <a:r>
              <a:rPr lang="en-US" altLang="en-US" dirty="0">
                <a:solidFill>
                  <a:srgbClr val="002060"/>
                </a:solidFill>
              </a:rPr>
              <a:t>What we’re doing in response</a:t>
            </a:r>
          </a:p>
        </p:txBody>
      </p:sp>
      <p:sp>
        <p:nvSpPr>
          <p:cNvPr id="3" name="TextBox 2">
            <a:extLst>
              <a:ext uri="{FF2B5EF4-FFF2-40B4-BE49-F238E27FC236}">
                <a16:creationId xmlns:a16="http://schemas.microsoft.com/office/drawing/2014/main" id="{5609871F-2CD4-FFEE-44FD-08C97249138C}"/>
              </a:ext>
            </a:extLst>
          </p:cNvPr>
          <p:cNvSpPr txBox="1"/>
          <p:nvPr/>
        </p:nvSpPr>
        <p:spPr>
          <a:xfrm>
            <a:off x="2580968" y="1057275"/>
            <a:ext cx="9123352" cy="4893647"/>
          </a:xfrm>
          <a:prstGeom prst="rect">
            <a:avLst/>
          </a:prstGeom>
          <a:noFill/>
        </p:spPr>
        <p:txBody>
          <a:bodyPr wrap="square" rtlCol="0">
            <a:spAutoFit/>
          </a:bodyPr>
          <a:lstStyle/>
          <a:p>
            <a:pPr>
              <a:spcBef>
                <a:spcPts val="0"/>
              </a:spcBef>
              <a:spcAft>
                <a:spcPts val="0"/>
              </a:spcAft>
            </a:pPr>
            <a:r>
              <a:rPr lang="en-GB" sz="2400" dirty="0"/>
              <a:t>Finalising our </a:t>
            </a:r>
            <a:r>
              <a:rPr lang="en-GB" sz="2400" b="1" dirty="0">
                <a:solidFill>
                  <a:srgbClr val="002060"/>
                </a:solidFill>
              </a:rPr>
              <a:t>transition strategy</a:t>
            </a:r>
            <a:r>
              <a:rPr lang="en-GB" sz="2400" dirty="0">
                <a:solidFill>
                  <a:srgbClr val="002060"/>
                </a:solidFill>
              </a:rPr>
              <a:t> </a:t>
            </a:r>
            <a:r>
              <a:rPr lang="en-GB" sz="2400" dirty="0"/>
              <a:t>with the Trustee Board</a:t>
            </a:r>
          </a:p>
          <a:p>
            <a:pPr>
              <a:spcBef>
                <a:spcPts val="0"/>
              </a:spcBef>
              <a:spcAft>
                <a:spcPts val="0"/>
              </a:spcAft>
            </a:pPr>
            <a:endParaRPr lang="en-GB" sz="2400" dirty="0"/>
          </a:p>
          <a:p>
            <a:pPr lvl="0"/>
            <a:r>
              <a:rPr lang="en-GB" sz="2400" dirty="0"/>
              <a:t>Deepening </a:t>
            </a:r>
            <a:r>
              <a:rPr lang="en-GB" sz="2400" b="1" dirty="0">
                <a:solidFill>
                  <a:srgbClr val="002060"/>
                </a:solidFill>
              </a:rPr>
              <a:t>engagement</a:t>
            </a:r>
            <a:r>
              <a:rPr lang="en-GB" sz="2400" dirty="0"/>
              <a:t> with members, potential members and partners and looking at how we work with other organisations to </a:t>
            </a:r>
            <a:r>
              <a:rPr lang="en-GB" sz="2400" b="1" dirty="0">
                <a:solidFill>
                  <a:srgbClr val="002060"/>
                </a:solidFill>
              </a:rPr>
              <a:t>collaborate</a:t>
            </a:r>
            <a:r>
              <a:rPr lang="en-GB" sz="2400" dirty="0"/>
              <a:t> on delivery</a:t>
            </a:r>
          </a:p>
          <a:p>
            <a:pPr>
              <a:spcBef>
                <a:spcPts val="0"/>
              </a:spcBef>
              <a:spcAft>
                <a:spcPts val="0"/>
              </a:spcAft>
            </a:pPr>
            <a:r>
              <a:rPr lang="en-GB" sz="2400" dirty="0"/>
              <a:t>  </a:t>
            </a:r>
          </a:p>
          <a:p>
            <a:pPr>
              <a:spcBef>
                <a:spcPts val="0"/>
              </a:spcBef>
              <a:spcAft>
                <a:spcPts val="0"/>
              </a:spcAft>
            </a:pPr>
            <a:r>
              <a:rPr lang="en-GB" sz="2400" b="1" dirty="0">
                <a:solidFill>
                  <a:srgbClr val="002060"/>
                </a:solidFill>
              </a:rPr>
              <a:t>Continuing to learn</a:t>
            </a:r>
            <a:r>
              <a:rPr lang="en-GB" sz="2400" dirty="0">
                <a:solidFill>
                  <a:srgbClr val="002060"/>
                </a:solidFill>
              </a:rPr>
              <a:t> </a:t>
            </a:r>
            <a:r>
              <a:rPr lang="en-GB" sz="2400" dirty="0"/>
              <a:t>from other royal colleges about what works well</a:t>
            </a:r>
          </a:p>
          <a:p>
            <a:pPr>
              <a:spcBef>
                <a:spcPts val="0"/>
              </a:spcBef>
              <a:spcAft>
                <a:spcPts val="0"/>
              </a:spcAft>
            </a:pPr>
            <a:r>
              <a:rPr lang="en-GB" sz="2400" dirty="0"/>
              <a:t>    </a:t>
            </a:r>
          </a:p>
          <a:p>
            <a:pPr>
              <a:spcBef>
                <a:spcPts val="0"/>
              </a:spcBef>
              <a:spcAft>
                <a:spcPts val="0"/>
              </a:spcAft>
            </a:pPr>
            <a:r>
              <a:rPr lang="en-GB" sz="2400" dirty="0"/>
              <a:t>Considering how </a:t>
            </a:r>
            <a:r>
              <a:rPr lang="en-GB" sz="2400" b="1" dirty="0">
                <a:solidFill>
                  <a:srgbClr val="002060"/>
                </a:solidFill>
              </a:rPr>
              <a:t>patient and public involvement</a:t>
            </a:r>
            <a:r>
              <a:rPr lang="en-GB" sz="2400" dirty="0">
                <a:solidFill>
                  <a:srgbClr val="002060"/>
                </a:solidFill>
              </a:rPr>
              <a:t> </a:t>
            </a:r>
            <a:r>
              <a:rPr lang="en-GB" sz="2400" dirty="0"/>
              <a:t>can be incorporated into the work of the College</a:t>
            </a:r>
          </a:p>
          <a:p>
            <a:pPr>
              <a:spcBef>
                <a:spcPts val="0"/>
              </a:spcBef>
              <a:spcAft>
                <a:spcPts val="0"/>
              </a:spcAft>
            </a:pPr>
            <a:r>
              <a:rPr lang="en-GB" sz="2400" dirty="0"/>
              <a:t>   </a:t>
            </a:r>
          </a:p>
          <a:p>
            <a:pPr>
              <a:spcBef>
                <a:spcPts val="0"/>
              </a:spcBef>
              <a:spcAft>
                <a:spcPts val="0"/>
              </a:spcAft>
            </a:pPr>
            <a:r>
              <a:rPr lang="en-GB" sz="2400" b="1" dirty="0">
                <a:solidFill>
                  <a:srgbClr val="002060"/>
                </a:solidFill>
              </a:rPr>
              <a:t>Listening to feedback </a:t>
            </a:r>
            <a:r>
              <a:rPr lang="en-GB" sz="2400" b="1" dirty="0">
                <a:solidFill>
                  <a:schemeClr val="accent6">
                    <a:lumMod val="75000"/>
                  </a:schemeClr>
                </a:solidFill>
              </a:rPr>
              <a:t>and </a:t>
            </a:r>
            <a:r>
              <a:rPr lang="en-GB" sz="2400" dirty="0"/>
              <a:t>starting to </a:t>
            </a:r>
            <a:r>
              <a:rPr lang="en-GB" sz="2400" b="1" dirty="0">
                <a:solidFill>
                  <a:srgbClr val="002060"/>
                </a:solidFill>
              </a:rPr>
              <a:t>deliver</a:t>
            </a:r>
            <a:r>
              <a:rPr lang="en-GB" sz="2400" dirty="0"/>
              <a:t> on what you've asked us for</a:t>
            </a:r>
          </a:p>
        </p:txBody>
      </p:sp>
      <p:pic>
        <p:nvPicPr>
          <p:cNvPr id="5" name="Graphic 4" descr="Business Growth outline">
            <a:extLst>
              <a:ext uri="{FF2B5EF4-FFF2-40B4-BE49-F238E27FC236}">
                <a16:creationId xmlns:a16="http://schemas.microsoft.com/office/drawing/2014/main" id="{34C0F59A-B608-4598-FD2B-14CC56F8EA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95301" y="1020673"/>
            <a:ext cx="914400" cy="914400"/>
          </a:xfrm>
          <a:prstGeom prst="rect">
            <a:avLst/>
          </a:prstGeom>
        </p:spPr>
      </p:pic>
      <p:pic>
        <p:nvPicPr>
          <p:cNvPr id="7" name="Graphic 6" descr="Remote work outline">
            <a:extLst>
              <a:ext uri="{FF2B5EF4-FFF2-40B4-BE49-F238E27FC236}">
                <a16:creationId xmlns:a16="http://schemas.microsoft.com/office/drawing/2014/main" id="{F37C80A8-57C4-FFFC-935B-518BA7C14A6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95301" y="1949821"/>
            <a:ext cx="914400" cy="914400"/>
          </a:xfrm>
          <a:prstGeom prst="rect">
            <a:avLst/>
          </a:prstGeom>
        </p:spPr>
      </p:pic>
      <p:pic>
        <p:nvPicPr>
          <p:cNvPr id="9" name="Graphic 8" descr="Ear outline">
            <a:extLst>
              <a:ext uri="{FF2B5EF4-FFF2-40B4-BE49-F238E27FC236}">
                <a16:creationId xmlns:a16="http://schemas.microsoft.com/office/drawing/2014/main" id="{470D0B88-70ED-0D7C-5999-A9D04B447FA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82213" y="5004831"/>
            <a:ext cx="914400" cy="914400"/>
          </a:xfrm>
          <a:prstGeom prst="rect">
            <a:avLst/>
          </a:prstGeom>
        </p:spPr>
      </p:pic>
      <p:pic>
        <p:nvPicPr>
          <p:cNvPr id="6" name="Graphic 5" descr="Idea outline">
            <a:extLst>
              <a:ext uri="{FF2B5EF4-FFF2-40B4-BE49-F238E27FC236}">
                <a16:creationId xmlns:a16="http://schemas.microsoft.com/office/drawing/2014/main" id="{CCAA3534-E804-A42A-1801-3C01E24C6B2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82213" y="3149748"/>
            <a:ext cx="802640" cy="802640"/>
          </a:xfrm>
          <a:prstGeom prst="rect">
            <a:avLst/>
          </a:prstGeom>
        </p:spPr>
      </p:pic>
      <p:pic>
        <p:nvPicPr>
          <p:cNvPr id="11" name="Graphic 10" descr="Universal access with solid fill">
            <a:extLst>
              <a:ext uri="{FF2B5EF4-FFF2-40B4-BE49-F238E27FC236}">
                <a16:creationId xmlns:a16="http://schemas.microsoft.com/office/drawing/2014/main" id="{9EF6E5F9-C058-7F48-09E9-D30B374FF57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95301" y="3993779"/>
            <a:ext cx="914400" cy="914400"/>
          </a:xfrm>
          <a:prstGeom prst="rect">
            <a:avLst/>
          </a:prstGeom>
        </p:spPr>
      </p:pic>
    </p:spTree>
    <p:extLst>
      <p:ext uri="{BB962C8B-B14F-4D97-AF65-F5344CB8AC3E}">
        <p14:creationId xmlns:p14="http://schemas.microsoft.com/office/powerpoint/2010/main" val="708580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640F1-277A-C103-FCC4-2CCF2DA7C45B}"/>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B105F4F0-4601-BC1F-D513-BAC3806EA05A}"/>
              </a:ext>
            </a:extLst>
          </p:cNvPr>
          <p:cNvSpPr txBox="1">
            <a:spLocks noChangeArrowheads="1"/>
          </p:cNvSpPr>
          <p:nvPr/>
        </p:nvSpPr>
        <p:spPr>
          <a:xfrm>
            <a:off x="1111250" y="365126"/>
            <a:ext cx="9735426" cy="692149"/>
          </a:xfrm>
          <a:prstGeom prst="rect">
            <a:avLst/>
          </a:prstGeom>
        </p:spPr>
        <p:txBody>
          <a:bodyPr/>
          <a:lstStyle>
            <a:lvl1pPr algn="l" rtl="0" eaLnBrk="1" fontAlgn="base" hangingPunct="1">
              <a:lnSpc>
                <a:spcPct val="90000"/>
              </a:lnSpc>
              <a:spcBef>
                <a:spcPct val="0"/>
              </a:spcBef>
              <a:spcAft>
                <a:spcPct val="0"/>
              </a:spcAft>
              <a:defRPr sz="3200" b="1" kern="1200">
                <a:solidFill>
                  <a:schemeClr val="tx2"/>
                </a:solidFill>
                <a:latin typeface="Georgia" panose="02040502050405020303" pitchFamily="18" charset="0"/>
                <a:ea typeface="+mj-ea"/>
                <a:cs typeface="+mj-cs"/>
              </a:defRPr>
            </a:lvl1pPr>
            <a:lvl2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2pPr>
            <a:lvl3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3pPr>
            <a:lvl4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4pPr>
            <a:lvl5pPr algn="l" rtl="0" eaLnBrk="1" fontAlgn="base" hangingPunct="1">
              <a:lnSpc>
                <a:spcPct val="90000"/>
              </a:lnSpc>
              <a:spcBef>
                <a:spcPct val="0"/>
              </a:spcBef>
              <a:spcAft>
                <a:spcPct val="0"/>
              </a:spcAft>
              <a:defRPr sz="3200" b="1">
                <a:solidFill>
                  <a:schemeClr val="accent1"/>
                </a:solidFill>
                <a:latin typeface="Georgia" panose="02040502050405020303" pitchFamily="18" charset="0"/>
              </a:defRPr>
            </a:lvl5pPr>
            <a:lvl6pPr marL="457200" algn="l" rtl="0" eaLnBrk="1" fontAlgn="base" hangingPunct="1">
              <a:lnSpc>
                <a:spcPct val="90000"/>
              </a:lnSpc>
              <a:spcBef>
                <a:spcPct val="0"/>
              </a:spcBef>
              <a:spcAft>
                <a:spcPct val="0"/>
              </a:spcAft>
              <a:defRPr sz="3600">
                <a:solidFill>
                  <a:schemeClr val="tx1"/>
                </a:solidFill>
                <a:latin typeface="Georgia" panose="02040502050405020303" pitchFamily="18" charset="0"/>
              </a:defRPr>
            </a:lvl6pPr>
            <a:lvl7pPr marL="914400" algn="l" rtl="0" eaLnBrk="1" fontAlgn="base" hangingPunct="1">
              <a:lnSpc>
                <a:spcPct val="90000"/>
              </a:lnSpc>
              <a:spcBef>
                <a:spcPct val="0"/>
              </a:spcBef>
              <a:spcAft>
                <a:spcPct val="0"/>
              </a:spcAft>
              <a:defRPr sz="3600">
                <a:solidFill>
                  <a:schemeClr val="tx1"/>
                </a:solidFill>
                <a:latin typeface="Georgia" panose="02040502050405020303" pitchFamily="18" charset="0"/>
              </a:defRPr>
            </a:lvl7pPr>
            <a:lvl8pPr marL="1371600" algn="l" rtl="0" eaLnBrk="1" fontAlgn="base" hangingPunct="1">
              <a:lnSpc>
                <a:spcPct val="90000"/>
              </a:lnSpc>
              <a:spcBef>
                <a:spcPct val="0"/>
              </a:spcBef>
              <a:spcAft>
                <a:spcPct val="0"/>
              </a:spcAft>
              <a:defRPr sz="3600">
                <a:solidFill>
                  <a:schemeClr val="tx1"/>
                </a:solidFill>
                <a:latin typeface="Georgia" panose="02040502050405020303" pitchFamily="18" charset="0"/>
              </a:defRPr>
            </a:lvl8pPr>
            <a:lvl9pPr marL="1828800" algn="l" rtl="0" eaLnBrk="1" fontAlgn="base" hangingPunct="1">
              <a:lnSpc>
                <a:spcPct val="90000"/>
              </a:lnSpc>
              <a:spcBef>
                <a:spcPct val="0"/>
              </a:spcBef>
              <a:spcAft>
                <a:spcPct val="0"/>
              </a:spcAft>
              <a:defRPr sz="3600">
                <a:solidFill>
                  <a:schemeClr val="tx1"/>
                </a:solidFill>
                <a:latin typeface="Georgia" panose="02040502050405020303" pitchFamily="18" charset="0"/>
              </a:defRPr>
            </a:lvl9pPr>
          </a:lstStyle>
          <a:p>
            <a:pPr defTabSz="914400"/>
            <a:r>
              <a:rPr lang="en-GB" altLang="en-US" dirty="0">
                <a:solidFill>
                  <a:srgbClr val="002060"/>
                </a:solidFill>
              </a:rPr>
              <a:t>Responding to changes in pharmacy practice</a:t>
            </a:r>
          </a:p>
          <a:p>
            <a:pPr defTabSz="914400"/>
            <a:endParaRPr lang="en-US" altLang="en-US" dirty="0">
              <a:solidFill>
                <a:srgbClr val="002060"/>
              </a:solidFill>
            </a:endParaRPr>
          </a:p>
        </p:txBody>
      </p:sp>
      <p:sp>
        <p:nvSpPr>
          <p:cNvPr id="3" name="TextBox 2">
            <a:extLst>
              <a:ext uri="{FF2B5EF4-FFF2-40B4-BE49-F238E27FC236}">
                <a16:creationId xmlns:a16="http://schemas.microsoft.com/office/drawing/2014/main" id="{658D55F3-7D4D-14FC-2647-7D374365B2ED}"/>
              </a:ext>
            </a:extLst>
          </p:cNvPr>
          <p:cNvSpPr txBox="1"/>
          <p:nvPr/>
        </p:nvSpPr>
        <p:spPr>
          <a:xfrm>
            <a:off x="2409701" y="1057275"/>
            <a:ext cx="9123352" cy="5170646"/>
          </a:xfrm>
          <a:prstGeom prst="rect">
            <a:avLst/>
          </a:prstGeom>
          <a:noFill/>
        </p:spPr>
        <p:txBody>
          <a:bodyPr wrap="square" rtlCol="0">
            <a:spAutoFit/>
          </a:bodyPr>
          <a:lstStyle/>
          <a:p>
            <a:pPr>
              <a:spcBef>
                <a:spcPts val="0"/>
              </a:spcBef>
              <a:spcAft>
                <a:spcPts val="0"/>
              </a:spcAft>
            </a:pPr>
            <a:r>
              <a:rPr lang="en-GB" sz="3000" dirty="0"/>
              <a:t>Support for new prescribers particularly those entering practice as prescribers from summer 2026</a:t>
            </a:r>
          </a:p>
          <a:p>
            <a:pPr>
              <a:spcBef>
                <a:spcPts val="0"/>
              </a:spcBef>
              <a:spcAft>
                <a:spcPts val="0"/>
              </a:spcAft>
            </a:pPr>
            <a:endParaRPr lang="en-GB" sz="3000" dirty="0"/>
          </a:p>
          <a:p>
            <a:pPr>
              <a:spcBef>
                <a:spcPts val="0"/>
              </a:spcBef>
              <a:spcAft>
                <a:spcPts val="0"/>
              </a:spcAft>
            </a:pPr>
            <a:r>
              <a:rPr lang="en-GB" sz="3000" dirty="0"/>
              <a:t>Review pharmacy curricula to reflect evolving professional practice and expectations</a:t>
            </a:r>
          </a:p>
          <a:p>
            <a:pPr>
              <a:spcBef>
                <a:spcPts val="0"/>
              </a:spcBef>
              <a:spcAft>
                <a:spcPts val="0"/>
              </a:spcAft>
            </a:pPr>
            <a:endParaRPr lang="en-GB" sz="3000" dirty="0"/>
          </a:p>
          <a:p>
            <a:pPr>
              <a:spcBef>
                <a:spcPts val="0"/>
              </a:spcBef>
              <a:spcAft>
                <a:spcPts val="0"/>
              </a:spcAft>
            </a:pPr>
            <a:r>
              <a:rPr lang="en-GB" sz="3000" dirty="0"/>
              <a:t>Ensure education and training pathways support safe, effective prescribing practice</a:t>
            </a:r>
          </a:p>
          <a:p>
            <a:pPr>
              <a:spcBef>
                <a:spcPts val="0"/>
              </a:spcBef>
              <a:spcAft>
                <a:spcPts val="0"/>
              </a:spcAft>
            </a:pPr>
            <a:endParaRPr lang="en-GB" sz="3000" dirty="0"/>
          </a:p>
          <a:p>
            <a:pPr>
              <a:spcBef>
                <a:spcPts val="0"/>
              </a:spcBef>
              <a:spcAft>
                <a:spcPts val="0"/>
              </a:spcAft>
            </a:pPr>
            <a:r>
              <a:rPr lang="en-GB" sz="3000" dirty="0"/>
              <a:t>Keep patient safety and professional standards at the centre of this work.</a:t>
            </a:r>
          </a:p>
        </p:txBody>
      </p:sp>
      <p:pic>
        <p:nvPicPr>
          <p:cNvPr id="5" name="Graphic 4" descr="Business Growth outline">
            <a:extLst>
              <a:ext uri="{FF2B5EF4-FFF2-40B4-BE49-F238E27FC236}">
                <a16:creationId xmlns:a16="http://schemas.microsoft.com/office/drawing/2014/main" id="{19160555-CEB6-A021-D0FC-BE1AB85A57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70453" y="1164854"/>
            <a:ext cx="914400" cy="914400"/>
          </a:xfrm>
          <a:prstGeom prst="rect">
            <a:avLst/>
          </a:prstGeom>
        </p:spPr>
      </p:pic>
      <p:pic>
        <p:nvPicPr>
          <p:cNvPr id="6" name="Graphic 5" descr="Idea outline">
            <a:extLst>
              <a:ext uri="{FF2B5EF4-FFF2-40B4-BE49-F238E27FC236}">
                <a16:creationId xmlns:a16="http://schemas.microsoft.com/office/drawing/2014/main" id="{13F43533-D908-5549-D220-6CA322011C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3058" y="5327790"/>
            <a:ext cx="802640" cy="802640"/>
          </a:xfrm>
          <a:prstGeom prst="rect">
            <a:avLst/>
          </a:prstGeom>
        </p:spPr>
      </p:pic>
      <p:pic>
        <p:nvPicPr>
          <p:cNvPr id="14" name="Graphic 13" descr="Safety pin outline">
            <a:extLst>
              <a:ext uri="{FF2B5EF4-FFF2-40B4-BE49-F238E27FC236}">
                <a16:creationId xmlns:a16="http://schemas.microsoft.com/office/drawing/2014/main" id="{3C9D24D5-E5BF-F5E1-9588-26BF35061F2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93058" y="3756767"/>
            <a:ext cx="914400" cy="914400"/>
          </a:xfrm>
          <a:prstGeom prst="rect">
            <a:avLst/>
          </a:prstGeom>
        </p:spPr>
      </p:pic>
      <p:pic>
        <p:nvPicPr>
          <p:cNvPr id="16" name="Graphic 15" descr="Schoolhouse outline">
            <a:extLst>
              <a:ext uri="{FF2B5EF4-FFF2-40B4-BE49-F238E27FC236}">
                <a16:creationId xmlns:a16="http://schemas.microsoft.com/office/drawing/2014/main" id="{DFE2313E-EB16-9EAC-5A43-1490982F144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07108" y="2460810"/>
            <a:ext cx="914400" cy="914400"/>
          </a:xfrm>
          <a:prstGeom prst="rect">
            <a:avLst/>
          </a:prstGeom>
        </p:spPr>
      </p:pic>
    </p:spTree>
    <p:extLst>
      <p:ext uri="{BB962C8B-B14F-4D97-AF65-F5344CB8AC3E}">
        <p14:creationId xmlns:p14="http://schemas.microsoft.com/office/powerpoint/2010/main" val="3666860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F773A-F394-71D5-034D-8FC93134A87B}"/>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9A33DBEC-BB07-5FC1-7396-12634CDC0C60}"/>
              </a:ext>
            </a:extLst>
          </p:cNvPr>
          <p:cNvSpPr>
            <a:spLocks noGrp="1"/>
          </p:cNvSpPr>
          <p:nvPr>
            <p:ph type="subTitle" idx="1"/>
          </p:nvPr>
        </p:nvSpPr>
        <p:spPr/>
        <p:txBody>
          <a:bodyPr/>
          <a:lstStyle/>
          <a:p>
            <a:r>
              <a:rPr lang="en-GB" sz="2800" b="1" dirty="0">
                <a:solidFill>
                  <a:srgbClr val="1C1F45"/>
                </a:solidFill>
                <a:latin typeface="Aptos" panose="020B0004020202020204" pitchFamily="34" charset="0"/>
                <a:cs typeface="Arial" panose="020B0604020202020204" pitchFamily="34" charset="0"/>
              </a:rPr>
              <a:t>Leading</a:t>
            </a:r>
            <a:r>
              <a:rPr lang="en-GB" sz="2800" b="1" spc="-80" dirty="0">
                <a:solidFill>
                  <a:srgbClr val="1C1F45"/>
                </a:solidFill>
                <a:latin typeface="Aptos" panose="020B0004020202020204" pitchFamily="34" charset="0"/>
                <a:cs typeface="Arial" panose="020B0604020202020204" pitchFamily="34" charset="0"/>
              </a:rPr>
              <a:t> </a:t>
            </a:r>
            <a:r>
              <a:rPr lang="en-GB" sz="2800" b="1" dirty="0">
                <a:solidFill>
                  <a:srgbClr val="1C1F45"/>
                </a:solidFill>
                <a:latin typeface="Aptos" panose="020B0004020202020204" pitchFamily="34" charset="0"/>
                <a:cs typeface="Arial" panose="020B0604020202020204" pitchFamily="34" charset="0"/>
              </a:rPr>
              <a:t>the</a:t>
            </a:r>
            <a:r>
              <a:rPr lang="en-GB" sz="2800" b="1" spc="-70" dirty="0">
                <a:solidFill>
                  <a:srgbClr val="1C1F45"/>
                </a:solidFill>
                <a:latin typeface="Aptos" panose="020B0004020202020204" pitchFamily="34" charset="0"/>
                <a:cs typeface="Arial" panose="020B0604020202020204" pitchFamily="34" charset="0"/>
              </a:rPr>
              <a:t> </a:t>
            </a:r>
            <a:r>
              <a:rPr lang="en-GB" sz="2800" b="1" dirty="0">
                <a:solidFill>
                  <a:srgbClr val="1C1F45"/>
                </a:solidFill>
                <a:latin typeface="Aptos" panose="020B0004020202020204" pitchFamily="34" charset="0"/>
                <a:cs typeface="Arial" panose="020B0604020202020204" pitchFamily="34" charset="0"/>
              </a:rPr>
              <a:t>profession through</a:t>
            </a:r>
            <a:r>
              <a:rPr lang="en-GB" sz="2800" b="1" spc="-75" dirty="0">
                <a:solidFill>
                  <a:srgbClr val="1C1F45"/>
                </a:solidFill>
                <a:latin typeface="Aptos" panose="020B0004020202020204" pitchFamily="34" charset="0"/>
                <a:cs typeface="Arial" panose="020B0604020202020204" pitchFamily="34" charset="0"/>
              </a:rPr>
              <a:t> </a:t>
            </a:r>
            <a:r>
              <a:rPr lang="en-GB" sz="2800" b="1" spc="-25" dirty="0">
                <a:solidFill>
                  <a:srgbClr val="1C1F45"/>
                </a:solidFill>
                <a:latin typeface="Aptos" panose="020B0004020202020204" pitchFamily="34" charset="0"/>
                <a:cs typeface="Arial" panose="020B0604020202020204" pitchFamily="34" charset="0"/>
              </a:rPr>
              <a:t>the </a:t>
            </a:r>
            <a:r>
              <a:rPr lang="en-GB" sz="2800" b="1" dirty="0">
                <a:solidFill>
                  <a:srgbClr val="1C1F45"/>
                </a:solidFill>
                <a:latin typeface="Aptos" panose="020B0004020202020204" pitchFamily="34" charset="0"/>
                <a:cs typeface="Arial" panose="020B0604020202020204" pitchFamily="34" charset="0"/>
              </a:rPr>
              <a:t>country</a:t>
            </a:r>
            <a:r>
              <a:rPr lang="en-GB" sz="2800" b="1" spc="-65" dirty="0">
                <a:solidFill>
                  <a:srgbClr val="1C1F45"/>
                </a:solidFill>
                <a:latin typeface="Aptos" panose="020B0004020202020204" pitchFamily="34" charset="0"/>
                <a:cs typeface="Arial" panose="020B0604020202020204" pitchFamily="34" charset="0"/>
              </a:rPr>
              <a:t> </a:t>
            </a:r>
            <a:r>
              <a:rPr lang="en-GB" sz="2800" b="1" spc="-10" dirty="0">
                <a:solidFill>
                  <a:srgbClr val="1C1F45"/>
                </a:solidFill>
                <a:latin typeface="Aptos" panose="020B0004020202020204" pitchFamily="34" charset="0"/>
                <a:cs typeface="Arial" panose="020B0604020202020204" pitchFamily="34" charset="0"/>
              </a:rPr>
              <a:t>visions</a:t>
            </a:r>
            <a:endParaRPr lang="en-GB" sz="2800" b="1" dirty="0">
              <a:latin typeface="Aptos" panose="020B0004020202020204" pitchFamily="34" charset="0"/>
            </a:endParaRPr>
          </a:p>
        </p:txBody>
      </p:sp>
      <p:sp>
        <p:nvSpPr>
          <p:cNvPr id="3" name="Title 2">
            <a:extLst>
              <a:ext uri="{FF2B5EF4-FFF2-40B4-BE49-F238E27FC236}">
                <a16:creationId xmlns:a16="http://schemas.microsoft.com/office/drawing/2014/main" id="{62535157-6EAB-344E-3058-A274B3D00242}"/>
              </a:ext>
            </a:extLst>
          </p:cNvPr>
          <p:cNvSpPr>
            <a:spLocks noGrp="1"/>
          </p:cNvSpPr>
          <p:nvPr>
            <p:ph type="ctrTitle"/>
          </p:nvPr>
        </p:nvSpPr>
        <p:spPr/>
        <p:txBody>
          <a:bodyPr/>
          <a:lstStyle/>
          <a:p>
            <a:r>
              <a:rPr lang="en-GB" dirty="0"/>
              <a:t>Delivering for the profession</a:t>
            </a:r>
          </a:p>
        </p:txBody>
      </p:sp>
    </p:spTree>
    <p:extLst>
      <p:ext uri="{BB962C8B-B14F-4D97-AF65-F5344CB8AC3E}">
        <p14:creationId xmlns:p14="http://schemas.microsoft.com/office/powerpoint/2010/main" val="3917105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armacy 2030 Full professional vision Jan22-page-001">
            <a:extLst>
              <a:ext uri="{FF2B5EF4-FFF2-40B4-BE49-F238E27FC236}">
                <a16:creationId xmlns:a16="http://schemas.microsoft.com/office/drawing/2014/main" id="{FB32B3F0-2DA1-9E85-8C4B-B9A82DA62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277210" y="2132315"/>
            <a:ext cx="2886559" cy="4087368"/>
          </a:xfrm>
          <a:prstGeom prst="rect">
            <a:avLst/>
          </a:prstGeom>
          <a:noFill/>
        </p:spPr>
      </p:pic>
      <p:pic>
        <p:nvPicPr>
          <p:cNvPr id="7" name="Picture 6" descr="A vision for pharmacy professional practice in England">
            <a:extLst>
              <a:ext uri="{FF2B5EF4-FFF2-40B4-BE49-F238E27FC236}">
                <a16:creationId xmlns:a16="http://schemas.microsoft.com/office/drawing/2014/main" id="{5B05452A-0B94-63A7-7216-E897018AF9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38622" y="2132315"/>
            <a:ext cx="2891812" cy="4087368"/>
          </a:xfrm>
          <a:prstGeom prst="rect">
            <a:avLst/>
          </a:prstGeom>
          <a:noFill/>
        </p:spPr>
      </p:pic>
      <p:pic>
        <p:nvPicPr>
          <p:cNvPr id="8" name="Picture 7" descr="Pharmacy: Delivering a Healthier Wales 2025 Goals">
            <a:extLst>
              <a:ext uri="{FF2B5EF4-FFF2-40B4-BE49-F238E27FC236}">
                <a16:creationId xmlns:a16="http://schemas.microsoft.com/office/drawing/2014/main" id="{D9EAD03D-BA80-CF83-809B-DAD7470314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8761216" y="2132315"/>
            <a:ext cx="2891812" cy="4087368"/>
          </a:xfrm>
          <a:prstGeom prst="rect">
            <a:avLst/>
          </a:prstGeom>
          <a:noFill/>
        </p:spPr>
      </p:pic>
      <p:sp>
        <p:nvSpPr>
          <p:cNvPr id="2" name="TextBox 1">
            <a:extLst>
              <a:ext uri="{FF2B5EF4-FFF2-40B4-BE49-F238E27FC236}">
                <a16:creationId xmlns:a16="http://schemas.microsoft.com/office/drawing/2014/main" id="{B6781E78-7016-F32A-1ABF-DCF60E4CCBB9}"/>
              </a:ext>
            </a:extLst>
          </p:cNvPr>
          <p:cNvSpPr txBox="1"/>
          <p:nvPr/>
        </p:nvSpPr>
        <p:spPr>
          <a:xfrm>
            <a:off x="1097328" y="638317"/>
            <a:ext cx="10555700" cy="569387"/>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3100" b="1" i="0" u="none" strike="noStrike" kern="1200" cap="none" spc="0" normalizeH="0" baseline="0" noProof="0" dirty="0">
                <a:ln>
                  <a:noFill/>
                </a:ln>
                <a:solidFill>
                  <a:srgbClr val="002060"/>
                </a:solidFill>
                <a:effectLst/>
                <a:uLnTx/>
                <a:uFillTx/>
                <a:latin typeface="Georgia" panose="02040502050405020303" pitchFamily="18" charset="0"/>
                <a:ea typeface="+mn-ea"/>
                <a:cs typeface="+mn-cs"/>
              </a:rPr>
              <a:t>Leading the profession through the country visions</a:t>
            </a:r>
          </a:p>
        </p:txBody>
      </p:sp>
    </p:spTree>
    <p:extLst>
      <p:ext uri="{BB962C8B-B14F-4D97-AF65-F5344CB8AC3E}">
        <p14:creationId xmlns:p14="http://schemas.microsoft.com/office/powerpoint/2010/main" val="666309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563179C6-17D8-97C1-0814-15CA8BB05E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094" y="0"/>
            <a:ext cx="89344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52D2C88-4966-8B2F-F324-A2F3BCC67BA4}"/>
              </a:ext>
            </a:extLst>
          </p:cNvPr>
          <p:cNvSpPr txBox="1"/>
          <p:nvPr/>
        </p:nvSpPr>
        <p:spPr>
          <a:xfrm>
            <a:off x="1057522" y="2967335"/>
            <a:ext cx="2822714" cy="1938992"/>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The vision for pharmacy professional practice in England </a:t>
            </a:r>
          </a:p>
        </p:txBody>
      </p:sp>
    </p:spTree>
    <p:extLst>
      <p:ext uri="{BB962C8B-B14F-4D97-AF65-F5344CB8AC3E}">
        <p14:creationId xmlns:p14="http://schemas.microsoft.com/office/powerpoint/2010/main" val="844586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90EF0-DCEE-B0BF-CC2E-611CD684DD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1431CC-B5E4-FDC7-0E2F-6DC3880833BC}"/>
              </a:ext>
            </a:extLst>
          </p:cNvPr>
          <p:cNvSpPr>
            <a:spLocks noGrp="1"/>
          </p:cNvSpPr>
          <p:nvPr>
            <p:ph type="ctrTitle"/>
          </p:nvPr>
        </p:nvSpPr>
        <p:spPr>
          <a:xfrm>
            <a:off x="1234074" y="252760"/>
            <a:ext cx="9199080" cy="1531070"/>
          </a:xfrm>
        </p:spPr>
        <p:txBody>
          <a:bodyPr/>
          <a:lstStyle/>
          <a:p>
            <a:r>
              <a:rPr lang="en-GB" dirty="0"/>
              <a:t>Role of Pharmacy is expanding</a:t>
            </a:r>
            <a:br>
              <a:rPr lang="en-GB" dirty="0"/>
            </a:br>
            <a:endParaRPr lang="en-GB" dirty="0"/>
          </a:p>
        </p:txBody>
      </p:sp>
      <p:sp>
        <p:nvSpPr>
          <p:cNvPr id="5" name="TextBox 4">
            <a:extLst>
              <a:ext uri="{FF2B5EF4-FFF2-40B4-BE49-F238E27FC236}">
                <a16:creationId xmlns:a16="http://schemas.microsoft.com/office/drawing/2014/main" id="{1C07D023-A610-582F-8503-825ECB419451}"/>
              </a:ext>
            </a:extLst>
          </p:cNvPr>
          <p:cNvSpPr txBox="1"/>
          <p:nvPr/>
        </p:nvSpPr>
        <p:spPr>
          <a:xfrm>
            <a:off x="1335848" y="2680631"/>
            <a:ext cx="9318900" cy="3539430"/>
          </a:xfrm>
          <a:prstGeom prst="rect">
            <a:avLst/>
          </a:prstGeom>
          <a:noFill/>
        </p:spPr>
        <p:txBody>
          <a:bodyPr wrap="square">
            <a:spAutoFit/>
          </a:bodyPr>
          <a:lstStyle/>
          <a:p>
            <a:pPr fontAlgn="t">
              <a:lnSpc>
                <a:spcPct val="100000"/>
              </a:lnSpc>
              <a:buNone/>
            </a:pPr>
            <a:r>
              <a:rPr lang="en-GB" sz="2800" b="0" i="0" dirty="0">
                <a:effectLst/>
                <a:latin typeface="Aptos" panose="020B0004020202020204" pitchFamily="34" charset="0"/>
              </a:rPr>
              <a:t>🏥 Hospital → Community Care</a:t>
            </a:r>
          </a:p>
          <a:p>
            <a:pPr fontAlgn="t">
              <a:lnSpc>
                <a:spcPct val="100000"/>
              </a:lnSpc>
              <a:buNone/>
            </a:pPr>
            <a:r>
              <a:rPr lang="en-GB" sz="2800" b="0" i="0" dirty="0">
                <a:effectLst/>
                <a:latin typeface="Aptos" panose="020B0004020202020204" pitchFamily="34" charset="0"/>
              </a:rPr>
              <a:t>🏘️ Neighbourhood Health Services</a:t>
            </a:r>
          </a:p>
          <a:p>
            <a:pPr fontAlgn="t"/>
            <a:r>
              <a:rPr lang="en-GB" sz="2800" dirty="0"/>
              <a:t>🩺Growing clinical responsibilities</a:t>
            </a:r>
            <a:endParaRPr lang="en-GB" sz="2800" b="0" i="0" dirty="0">
              <a:effectLst/>
              <a:latin typeface="Aptos" panose="020B0004020202020204" pitchFamily="34" charset="0"/>
            </a:endParaRPr>
          </a:p>
          <a:p>
            <a:pPr fontAlgn="t"/>
            <a:r>
              <a:rPr lang="en-GB" sz="2800" dirty="0"/>
              <a:t>✍️ </a:t>
            </a:r>
            <a:r>
              <a:rPr lang="en-GB" sz="2800" b="0" i="0" dirty="0">
                <a:effectLst/>
                <a:latin typeface="Aptos" panose="020B0004020202020204" pitchFamily="34" charset="0"/>
              </a:rPr>
              <a:t>Prescribing </a:t>
            </a:r>
            <a:r>
              <a:rPr lang="en-GB" sz="2800" b="0" i="0" dirty="0" err="1">
                <a:effectLst/>
                <a:latin typeface="Aptos" panose="020B0004020202020204" pitchFamily="34" charset="0"/>
              </a:rPr>
              <a:t>inc</a:t>
            </a:r>
            <a:r>
              <a:rPr lang="en-GB" sz="2800" b="0" i="0" dirty="0">
                <a:effectLst/>
                <a:latin typeface="Aptos" panose="020B0004020202020204" pitchFamily="34" charset="0"/>
              </a:rPr>
              <a:t> polypharmacy</a:t>
            </a:r>
          </a:p>
          <a:p>
            <a:pPr fontAlgn="t">
              <a:lnSpc>
                <a:spcPct val="100000"/>
              </a:lnSpc>
              <a:buNone/>
            </a:pPr>
            <a:r>
              <a:rPr lang="en-GB" sz="2800" b="0" i="0" dirty="0">
                <a:effectLst/>
                <a:latin typeface="Aptos" panose="020B0004020202020204" pitchFamily="34" charset="0"/>
              </a:rPr>
              <a:t>❤️ Prevention</a:t>
            </a:r>
          </a:p>
          <a:p>
            <a:pPr fontAlgn="t">
              <a:lnSpc>
                <a:spcPct val="100000"/>
              </a:lnSpc>
              <a:buNone/>
            </a:pPr>
            <a:r>
              <a:rPr lang="en-GB" sz="2800" b="0" i="0" dirty="0">
                <a:effectLst/>
                <a:latin typeface="Aptos" panose="020B0004020202020204" pitchFamily="34" charset="0"/>
              </a:rPr>
              <a:t>👥 Self-care Support</a:t>
            </a:r>
          </a:p>
          <a:p>
            <a:pPr fontAlgn="t"/>
            <a:r>
              <a:rPr lang="en-GB" sz="2800" dirty="0"/>
              <a:t>⚖️ Supervision Legislation Changes</a:t>
            </a:r>
            <a:endParaRPr lang="en-GB" sz="2800" b="0" i="0" dirty="0">
              <a:effectLst/>
              <a:latin typeface="Aptos" panose="020B0004020202020204" pitchFamily="34" charset="0"/>
            </a:endParaRPr>
          </a:p>
          <a:p>
            <a:pPr fontAlgn="t">
              <a:lnSpc>
                <a:spcPct val="100000"/>
              </a:lnSpc>
              <a:buNone/>
            </a:pPr>
            <a:r>
              <a:rPr lang="en-GB" sz="2800" b="0" i="0" dirty="0">
                <a:effectLst/>
                <a:latin typeface="Aptos" panose="020B0004020202020204" pitchFamily="34" charset="0"/>
              </a:rPr>
              <a:t>⚙️ Skills Mix &amp; Delegation</a:t>
            </a:r>
            <a:endParaRPr lang="en-GB" sz="2800" b="0" i="0" dirty="0">
              <a:effectLst/>
              <a:latin typeface="Segoe UI" panose="020B0502040204020203" pitchFamily="34" charset="0"/>
            </a:endParaRPr>
          </a:p>
        </p:txBody>
      </p:sp>
    </p:spTree>
    <p:extLst>
      <p:ext uri="{BB962C8B-B14F-4D97-AF65-F5344CB8AC3E}">
        <p14:creationId xmlns:p14="http://schemas.microsoft.com/office/powerpoint/2010/main" val="3444684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982209-5A7E-A5D3-3057-067A8F327549}"/>
              </a:ext>
            </a:extLst>
          </p:cNvPr>
          <p:cNvSpPr>
            <a:spLocks noGrp="1"/>
          </p:cNvSpPr>
          <p:nvPr>
            <p:ph type="title"/>
          </p:nvPr>
        </p:nvSpPr>
        <p:spPr>
          <a:xfrm>
            <a:off x="1524000" y="284480"/>
            <a:ext cx="9977120" cy="712469"/>
          </a:xfrm>
        </p:spPr>
        <p:txBody>
          <a:bodyPr/>
          <a:lstStyle/>
          <a:p>
            <a:r>
              <a:rPr lang="en-GB" sz="2800" dirty="0"/>
              <a:t>Making the Shift from Policy Ambition to Reality</a:t>
            </a:r>
            <a:br>
              <a:rPr lang="en-GB" b="0" dirty="0"/>
            </a:br>
            <a:endParaRPr lang="en-GB" dirty="0"/>
          </a:p>
        </p:txBody>
      </p:sp>
      <p:sp>
        <p:nvSpPr>
          <p:cNvPr id="6" name="Text Placeholder 5">
            <a:extLst>
              <a:ext uri="{FF2B5EF4-FFF2-40B4-BE49-F238E27FC236}">
                <a16:creationId xmlns:a16="http://schemas.microsoft.com/office/drawing/2014/main" id="{BB026DBB-9B98-8AF5-D31D-9C0E3556A76F}"/>
              </a:ext>
            </a:extLst>
          </p:cNvPr>
          <p:cNvSpPr>
            <a:spLocks noGrp="1"/>
          </p:cNvSpPr>
          <p:nvPr>
            <p:ph type="body" sz="quarter" idx="10"/>
          </p:nvPr>
        </p:nvSpPr>
        <p:spPr>
          <a:xfrm>
            <a:off x="1638300" y="996949"/>
            <a:ext cx="10348914" cy="5492750"/>
          </a:xfrm>
        </p:spPr>
        <p:txBody>
          <a:bodyPr/>
          <a:lstStyle/>
          <a:p>
            <a:pPr marL="0" indent="0">
              <a:lnSpc>
                <a:spcPct val="200000"/>
              </a:lnSpc>
              <a:buNone/>
            </a:pPr>
            <a:r>
              <a:rPr lang="en-GB" dirty="0"/>
              <a:t>🎯 Need to ensure that people have the opportunities to utilise their prescribing skills</a:t>
            </a:r>
          </a:p>
          <a:p>
            <a:pPr marL="0" indent="0">
              <a:lnSpc>
                <a:spcPct val="200000"/>
              </a:lnSpc>
              <a:buNone/>
            </a:pPr>
            <a:r>
              <a:rPr lang="en-GB" dirty="0"/>
              <a:t>🏛️ Safe prescribing services require strong foundations</a:t>
            </a:r>
          </a:p>
          <a:p>
            <a:pPr marL="0" indent="0">
              <a:lnSpc>
                <a:spcPct val="200000"/>
              </a:lnSpc>
              <a:buNone/>
            </a:pPr>
            <a:r>
              <a:rPr lang="en-GB" dirty="0"/>
              <a:t>👤 Prescribing is about more than writing a prescription</a:t>
            </a:r>
          </a:p>
          <a:p>
            <a:pPr marL="0" indent="0">
              <a:lnSpc>
                <a:spcPct val="200000"/>
              </a:lnSpc>
              <a:buNone/>
            </a:pPr>
            <a:r>
              <a:rPr lang="en-GB" dirty="0"/>
              <a:t>🏘️ Pharmacy First is neighbourhood health in action</a:t>
            </a:r>
          </a:p>
          <a:p>
            <a:pPr marL="0" indent="0">
              <a:lnSpc>
                <a:spcPct val="200000"/>
              </a:lnSpc>
              <a:buNone/>
            </a:pPr>
            <a:r>
              <a:rPr lang="en-GB" dirty="0"/>
              <a:t>🤝 Commissioning must support collaboration, not competition</a:t>
            </a:r>
          </a:p>
          <a:p>
            <a:pPr marL="0" indent="0">
              <a:lnSpc>
                <a:spcPct val="200000"/>
              </a:lnSpc>
              <a:buNone/>
            </a:pPr>
            <a:r>
              <a:rPr lang="en-GB" dirty="0"/>
              <a:t>🚀 Supervision reform and workforce development are key enablers</a:t>
            </a:r>
          </a:p>
          <a:p>
            <a:pPr marL="0" indent="0">
              <a:lnSpc>
                <a:spcPct val="200000"/>
              </a:lnSpc>
              <a:buNone/>
            </a:pPr>
            <a:r>
              <a:rPr lang="en-GB" dirty="0"/>
              <a:t>💊 Community pharmacy has a crucial role in addressing polypharmacy</a:t>
            </a:r>
          </a:p>
          <a:p>
            <a:pPr marL="0" indent="0">
              <a:lnSpc>
                <a:spcPct val="200000"/>
              </a:lnSpc>
              <a:buNone/>
            </a:pPr>
            <a:r>
              <a:rPr lang="en-GB" dirty="0"/>
              <a:t>🔄 A whole systemwide approach - Expertise must move with care</a:t>
            </a:r>
          </a:p>
          <a:p>
            <a:pPr marL="342900" indent="-342900">
              <a:buFont typeface="Arial" panose="020B0604020202020204" pitchFamily="34" charset="0"/>
              <a:buAutoNum type="arabicPeriod"/>
            </a:pPr>
            <a:endParaRPr lang="en-GB" dirty="0"/>
          </a:p>
          <a:p>
            <a:pPr marL="342900" indent="-342900">
              <a:buFont typeface="Arial" panose="020B0604020202020204" pitchFamily="34" charset="0"/>
              <a:buAutoNum type="arabicPeriod"/>
            </a:pPr>
            <a:endParaRPr lang="en-GB" dirty="0"/>
          </a:p>
          <a:p>
            <a:pPr marL="342900" indent="-342900">
              <a:buFont typeface="Arial" panose="020B0604020202020204" pitchFamily="34" charset="0"/>
              <a:buAutoNum type="arabicPeriod"/>
            </a:pPr>
            <a:endParaRPr lang="en-GB" dirty="0"/>
          </a:p>
          <a:p>
            <a:pPr marL="342900" indent="-342900">
              <a:buFont typeface="Arial" panose="020B0604020202020204" pitchFamily="34" charset="0"/>
              <a:buAutoNum type="arabicPeriod"/>
            </a:pPr>
            <a:endParaRPr lang="en-GB" dirty="0"/>
          </a:p>
          <a:p>
            <a:pPr marL="342900" indent="-342900">
              <a:buAutoNum type="arabicPeriod"/>
            </a:pPr>
            <a:endParaRPr lang="en-GB" dirty="0"/>
          </a:p>
          <a:p>
            <a:pPr marL="342900" indent="-342900">
              <a:buAutoNum type="arabicPeriod"/>
            </a:pPr>
            <a:endParaRPr lang="en-GB" dirty="0"/>
          </a:p>
          <a:p>
            <a:endParaRPr lang="en-GB" dirty="0"/>
          </a:p>
        </p:txBody>
      </p:sp>
    </p:spTree>
    <p:extLst>
      <p:ext uri="{BB962C8B-B14F-4D97-AF65-F5344CB8AC3E}">
        <p14:creationId xmlns:p14="http://schemas.microsoft.com/office/powerpoint/2010/main" val="1639846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39734-DE48-8091-D9CC-FCD278923802}"/>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25967817-7B10-F99F-05D0-1C01E477F835}"/>
              </a:ext>
            </a:extLst>
          </p:cNvPr>
          <p:cNvSpPr>
            <a:spLocks noGrp="1"/>
          </p:cNvSpPr>
          <p:nvPr>
            <p:ph type="subTitle" idx="1"/>
          </p:nvPr>
        </p:nvSpPr>
        <p:spPr>
          <a:xfrm>
            <a:off x="974725" y="2601119"/>
            <a:ext cx="10438945" cy="1655762"/>
          </a:xfrm>
        </p:spPr>
        <p:txBody>
          <a:bodyPr/>
          <a:lstStyle/>
          <a:p>
            <a:pPr marL="342900" indent="-342900">
              <a:buFont typeface="Arial" panose="020B0604020202020204" pitchFamily="34" charset="0"/>
              <a:buChar char="•"/>
            </a:pPr>
            <a:r>
              <a:rPr lang="en-GB" dirty="0"/>
              <a:t>Clear professional identity, shared standards and confidence in professional judgement</a:t>
            </a:r>
          </a:p>
          <a:p>
            <a:pPr marL="342900" indent="-342900">
              <a:buFont typeface="Arial" panose="020B0604020202020204" pitchFamily="34" charset="0"/>
              <a:buChar char="•"/>
            </a:pPr>
            <a:r>
              <a:rPr lang="en-GB" dirty="0"/>
              <a:t>Visible leadership that supports accountability, safe practice &amp; public trust</a:t>
            </a:r>
          </a:p>
          <a:p>
            <a:pPr marL="342900" indent="-342900">
              <a:buFont typeface="Arial" panose="020B0604020202020204" pitchFamily="34" charset="0"/>
              <a:buChar char="•"/>
            </a:pPr>
            <a:r>
              <a:rPr lang="en-GB" dirty="0"/>
              <a:t>Skills to practice safely, within scope of practice &amp; provide assurance </a:t>
            </a:r>
          </a:p>
          <a:p>
            <a:pPr marL="342900" indent="-342900">
              <a:buFont typeface="Arial" panose="020B0604020202020204" pitchFamily="34" charset="0"/>
              <a:buChar char="•"/>
            </a:pPr>
            <a:r>
              <a:rPr lang="en-GB" dirty="0"/>
              <a:t>Professional leadership needed for all stages </a:t>
            </a:r>
            <a:r>
              <a:rPr lang="en-GB" dirty="0" err="1"/>
              <a:t>inc</a:t>
            </a:r>
            <a:r>
              <a:rPr lang="en-GB" dirty="0"/>
              <a:t> practice, DPP, managers </a:t>
            </a:r>
          </a:p>
          <a:p>
            <a:pPr marL="342900" indent="-342900">
              <a:buFont typeface="Arial" panose="020B0604020202020204" pitchFamily="34" charset="0"/>
              <a:buChar char="•"/>
            </a:pPr>
            <a:r>
              <a:rPr lang="en-GB" dirty="0"/>
              <a:t>Extends beyond pharmacy – pharmacists need to be recognised as equal partners within MDT</a:t>
            </a:r>
          </a:p>
          <a:p>
            <a:pPr marL="342900" indent="-342900">
              <a:buFont typeface="Arial" panose="020B0604020202020204" pitchFamily="34" charset="0"/>
              <a:buChar char="•"/>
            </a:pPr>
            <a:r>
              <a:rPr lang="en-GB" dirty="0"/>
              <a:t>Requires collaboration across professional boundaries, create integrated models of care</a:t>
            </a:r>
          </a:p>
        </p:txBody>
      </p:sp>
      <p:sp>
        <p:nvSpPr>
          <p:cNvPr id="3" name="Title 2">
            <a:extLst>
              <a:ext uri="{FF2B5EF4-FFF2-40B4-BE49-F238E27FC236}">
                <a16:creationId xmlns:a16="http://schemas.microsoft.com/office/drawing/2014/main" id="{B49D69B1-20FB-2DED-65EC-F211B55683EA}"/>
              </a:ext>
            </a:extLst>
          </p:cNvPr>
          <p:cNvSpPr>
            <a:spLocks noGrp="1"/>
          </p:cNvSpPr>
          <p:nvPr>
            <p:ph type="ctrTitle"/>
          </p:nvPr>
        </p:nvSpPr>
        <p:spPr>
          <a:xfrm>
            <a:off x="1234074" y="252760"/>
            <a:ext cx="9199080" cy="1531070"/>
          </a:xfrm>
        </p:spPr>
        <p:txBody>
          <a:bodyPr/>
          <a:lstStyle/>
          <a:p>
            <a:r>
              <a:rPr lang="en-GB" dirty="0"/>
              <a:t>Strengthening professional leadership and assurance </a:t>
            </a:r>
            <a:br>
              <a:rPr lang="en-GB" dirty="0"/>
            </a:br>
            <a:endParaRPr lang="en-GB" dirty="0"/>
          </a:p>
        </p:txBody>
      </p:sp>
    </p:spTree>
    <p:extLst>
      <p:ext uri="{BB962C8B-B14F-4D97-AF65-F5344CB8AC3E}">
        <p14:creationId xmlns:p14="http://schemas.microsoft.com/office/powerpoint/2010/main" val="3191572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37170-6C8A-E64C-0CAB-67B7CA0CA204}"/>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F0071246-F7C4-C371-1E19-D13778EDD19E}"/>
              </a:ext>
            </a:extLst>
          </p:cNvPr>
          <p:cNvSpPr>
            <a:spLocks noGrp="1"/>
          </p:cNvSpPr>
          <p:nvPr>
            <p:ph type="subTitle" idx="4294967295"/>
          </p:nvPr>
        </p:nvSpPr>
        <p:spPr>
          <a:xfrm>
            <a:off x="947057" y="1089718"/>
            <a:ext cx="10781547" cy="4314825"/>
          </a:xfrm>
        </p:spPr>
        <p:txBody>
          <a:bodyPr/>
          <a:lstStyle/>
          <a:p>
            <a:pPr marL="342900" indent="-342900">
              <a:buFont typeface="Arial" panose="020B0604020202020204" pitchFamily="34" charset="0"/>
              <a:buChar char="•"/>
            </a:pPr>
            <a:r>
              <a:rPr lang="en-GB" dirty="0"/>
              <a:t>Create a profession where everyone feels like they belong</a:t>
            </a:r>
          </a:p>
          <a:p>
            <a:pPr marL="342900" indent="-342900">
              <a:buFont typeface="Arial" panose="020B0604020202020204" pitchFamily="34" charset="0"/>
              <a:buChar char="•"/>
            </a:pPr>
            <a:r>
              <a:rPr lang="en-GB" dirty="0"/>
              <a:t>Improves patient care, error reporting and promotes innovation </a:t>
            </a:r>
          </a:p>
          <a:p>
            <a:pPr marL="342900" indent="-342900">
              <a:buFont typeface="Arial" panose="020B0604020202020204" pitchFamily="34" charset="0"/>
              <a:buChar char="•"/>
            </a:pPr>
            <a:r>
              <a:rPr lang="en-GB" dirty="0"/>
              <a:t>Equality, diversity and inclusion at the heart of professional leadership</a:t>
            </a:r>
          </a:p>
          <a:p>
            <a:pPr marL="342900" indent="-342900">
              <a:buFont typeface="Arial" panose="020B0604020202020204" pitchFamily="34" charset="0"/>
              <a:buChar char="•"/>
            </a:pPr>
            <a:r>
              <a:rPr lang="en-GB" dirty="0"/>
              <a:t>Foster a genuine culture of belonging, where individuals feel respected, valued and empowered to bring their authentic selves to work</a:t>
            </a:r>
          </a:p>
          <a:p>
            <a:pPr marL="342900" indent="-342900">
              <a:buFont typeface="Arial" panose="020B0604020202020204" pitchFamily="34" charset="0"/>
              <a:buChar char="•"/>
            </a:pPr>
            <a:r>
              <a:rPr lang="en-GB" dirty="0"/>
              <a:t>Professional leadership must address inequity </a:t>
            </a:r>
          </a:p>
          <a:p>
            <a:pPr marL="342900" indent="-342900">
              <a:buFont typeface="Arial" panose="020B0604020202020204" pitchFamily="34" charset="0"/>
              <a:buChar char="•"/>
            </a:pPr>
            <a:r>
              <a:rPr lang="en-GB" dirty="0"/>
              <a:t>Opportunities need to be equitable and accessible to all </a:t>
            </a:r>
          </a:p>
          <a:p>
            <a:pPr marL="342900" indent="-342900">
              <a:buFont typeface="Arial" panose="020B0604020202020204" pitchFamily="34" charset="0"/>
              <a:buChar char="•"/>
            </a:pPr>
            <a:r>
              <a:rPr lang="en-GB" dirty="0"/>
              <a:t>NHS PRWES, </a:t>
            </a:r>
            <a:r>
              <a:rPr lang="en-GB" dirty="0" err="1"/>
              <a:t>RCPharm</a:t>
            </a:r>
            <a:r>
              <a:rPr lang="en-GB" dirty="0"/>
              <a:t> Inclusion and Diversity Strategy, GPhC FTP, Differential Attainment </a:t>
            </a:r>
          </a:p>
          <a:p>
            <a:pPr marL="342900" indent="-342900">
              <a:buFont typeface="Arial" panose="020B0604020202020204" pitchFamily="34" charset="0"/>
              <a:buChar char="•"/>
            </a:pPr>
            <a:r>
              <a:rPr lang="en-GB" dirty="0"/>
              <a:t>Impact on national policy and health inequalities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p:txBody>
      </p:sp>
      <p:sp>
        <p:nvSpPr>
          <p:cNvPr id="3" name="Title 2">
            <a:extLst>
              <a:ext uri="{FF2B5EF4-FFF2-40B4-BE49-F238E27FC236}">
                <a16:creationId xmlns:a16="http://schemas.microsoft.com/office/drawing/2014/main" id="{3FD042BF-27F5-22F8-1B6D-53BB59B6F957}"/>
              </a:ext>
            </a:extLst>
          </p:cNvPr>
          <p:cNvSpPr>
            <a:spLocks noGrp="1"/>
          </p:cNvSpPr>
          <p:nvPr>
            <p:ph type="ctrTitle" idx="4294967295"/>
          </p:nvPr>
        </p:nvSpPr>
        <p:spPr>
          <a:xfrm>
            <a:off x="1061357" y="367629"/>
            <a:ext cx="9144000" cy="673100"/>
          </a:xfrm>
        </p:spPr>
        <p:txBody>
          <a:bodyPr/>
          <a:lstStyle/>
          <a:p>
            <a:r>
              <a:rPr lang="en-GB" dirty="0"/>
              <a:t>Building an Inclusive Profession</a:t>
            </a:r>
          </a:p>
        </p:txBody>
      </p:sp>
      <p:sp>
        <p:nvSpPr>
          <p:cNvPr id="5" name="Rounded Rectangle 9">
            <a:extLst>
              <a:ext uri="{FF2B5EF4-FFF2-40B4-BE49-F238E27FC236}">
                <a16:creationId xmlns:a16="http://schemas.microsoft.com/office/drawing/2014/main" id="{861A4122-D9A9-636E-3209-23E449CEB418}"/>
              </a:ext>
            </a:extLst>
          </p:cNvPr>
          <p:cNvSpPr/>
          <p:nvPr/>
        </p:nvSpPr>
        <p:spPr>
          <a:xfrm>
            <a:off x="10205357" y="252760"/>
            <a:ext cx="1523247" cy="1200697"/>
          </a:xfrm>
          <a:prstGeom prst="roundRect">
            <a:avLst/>
          </a:prstGeom>
          <a:solidFill>
            <a:srgbClr val="FFFFFF"/>
          </a:solidFill>
          <a:ln>
            <a:solidFill>
              <a:srgbClr val="00808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dirty="0">
                <a:solidFill>
                  <a:schemeClr val="tx1"/>
                </a:solidFill>
              </a:rPr>
              <a:t>62</a:t>
            </a:r>
            <a:r>
              <a:rPr lang="en-GB" sz="2000" dirty="0">
                <a:solidFill>
                  <a:schemeClr val="tx1"/>
                </a:solidFill>
              </a:rPr>
              <a:t>%</a:t>
            </a:r>
          </a:p>
          <a:p>
            <a:pPr algn="ctr"/>
            <a:r>
              <a:rPr lang="en-GB" sz="2000" dirty="0">
                <a:solidFill>
                  <a:schemeClr val="tx1"/>
                </a:solidFill>
              </a:rPr>
              <a:t>Female Workforce </a:t>
            </a:r>
            <a:endParaRPr sz="2000" dirty="0">
              <a:solidFill>
                <a:schemeClr val="tx1"/>
              </a:solidFill>
            </a:endParaRPr>
          </a:p>
        </p:txBody>
      </p:sp>
      <p:sp>
        <p:nvSpPr>
          <p:cNvPr id="9" name="Rounded Rectangle 10">
            <a:extLst>
              <a:ext uri="{FF2B5EF4-FFF2-40B4-BE49-F238E27FC236}">
                <a16:creationId xmlns:a16="http://schemas.microsoft.com/office/drawing/2014/main" id="{A05CB42F-48C2-4C6F-0633-6EBD5364EE74}"/>
              </a:ext>
            </a:extLst>
          </p:cNvPr>
          <p:cNvSpPr/>
          <p:nvPr/>
        </p:nvSpPr>
        <p:spPr>
          <a:xfrm>
            <a:off x="9742768" y="5784301"/>
            <a:ext cx="1985836" cy="914400"/>
          </a:xfrm>
          <a:prstGeom prst="roundRect">
            <a:avLst/>
          </a:prstGeom>
          <a:solidFill>
            <a:srgbClr val="FFFFFF"/>
          </a:solidFill>
          <a:ln>
            <a:solidFill>
              <a:srgbClr val="008080"/>
            </a:solidFill>
          </a:ln>
        </p:spPr>
        <p:style>
          <a:lnRef idx="1">
            <a:schemeClr val="accent1"/>
          </a:lnRef>
          <a:fillRef idx="3">
            <a:schemeClr val="accent1"/>
          </a:fillRef>
          <a:effectRef idx="2">
            <a:schemeClr val="accent1"/>
          </a:effectRef>
          <a:fontRef idx="minor">
            <a:schemeClr val="lt1"/>
          </a:fontRef>
        </p:style>
        <p:txBody>
          <a:bodyPr rtlCol="0" anchor="ctr"/>
          <a:lstStyle/>
          <a:p>
            <a:r>
              <a:rPr sz="2400" dirty="0"/>
              <a:t>45</a:t>
            </a:r>
            <a:r>
              <a:rPr lang="en-GB" sz="2000" dirty="0">
                <a:solidFill>
                  <a:schemeClr val="tx1"/>
                </a:solidFill>
              </a:rPr>
              <a:t>&gt;45%</a:t>
            </a:r>
            <a:endParaRPr sz="2000" dirty="0">
              <a:solidFill>
                <a:schemeClr val="tx1"/>
              </a:solidFill>
            </a:endParaRPr>
          </a:p>
          <a:p>
            <a:r>
              <a:rPr lang="en-GB" sz="2000" dirty="0">
                <a:solidFill>
                  <a:schemeClr val="tx1"/>
                </a:solidFill>
              </a:rPr>
              <a:t>Ethnic </a:t>
            </a:r>
            <a:r>
              <a:rPr sz="2000" dirty="0">
                <a:solidFill>
                  <a:schemeClr val="tx1"/>
                </a:solidFill>
              </a:rPr>
              <a:t>Minority Workforce</a:t>
            </a:r>
          </a:p>
        </p:txBody>
      </p:sp>
    </p:spTree>
    <p:extLst>
      <p:ext uri="{BB962C8B-B14F-4D97-AF65-F5344CB8AC3E}">
        <p14:creationId xmlns:p14="http://schemas.microsoft.com/office/powerpoint/2010/main" val="4236413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EAD46FB-84AF-43C3-6E99-05A9F055E512}"/>
              </a:ext>
            </a:extLst>
          </p:cNvPr>
          <p:cNvSpPr>
            <a:spLocks noGrp="1"/>
          </p:cNvSpPr>
          <p:nvPr>
            <p:ph type="subTitle" idx="1"/>
          </p:nvPr>
        </p:nvSpPr>
        <p:spPr>
          <a:xfrm>
            <a:off x="1234073" y="2601119"/>
            <a:ext cx="10506169" cy="1655762"/>
          </a:xfrm>
        </p:spPr>
        <p:txBody>
          <a:bodyPr/>
          <a:lstStyle/>
          <a:p>
            <a:pPr marL="342900" indent="-342900">
              <a:buFont typeface="Arial" panose="020B0604020202020204" pitchFamily="34" charset="0"/>
              <a:buChar char="•"/>
            </a:pPr>
            <a:r>
              <a:rPr lang="en-GB" dirty="0"/>
              <a:t>Colleagues continue to experience growing demand, medicines shortages, increasing clinical complexity and significant operational pressures</a:t>
            </a:r>
          </a:p>
          <a:p>
            <a:pPr marL="342900" indent="-342900">
              <a:buFont typeface="Arial" panose="020B0604020202020204" pitchFamily="34" charset="0"/>
              <a:buChar char="•"/>
            </a:pPr>
            <a:r>
              <a:rPr lang="en-GB" dirty="0"/>
              <a:t>87% of the pharmacy workforce is at risk of burnout </a:t>
            </a:r>
            <a:r>
              <a:rPr lang="en-GB" sz="1800" dirty="0"/>
              <a:t>(</a:t>
            </a:r>
            <a:r>
              <a:rPr lang="en-GB" sz="1800" dirty="0" err="1"/>
              <a:t>RCPharm</a:t>
            </a:r>
            <a:r>
              <a:rPr lang="en-GB" sz="1800" dirty="0"/>
              <a:t> 2024 WWB survey)</a:t>
            </a:r>
            <a:r>
              <a:rPr lang="en-GB" dirty="0"/>
              <a:t>.</a:t>
            </a:r>
          </a:p>
          <a:p>
            <a:pPr marL="342900" indent="-342900">
              <a:buFont typeface="Arial" panose="020B0604020202020204" pitchFamily="34" charset="0"/>
              <a:buChar char="•"/>
            </a:pPr>
            <a:r>
              <a:rPr lang="en-GB" dirty="0"/>
              <a:t>Resilient workforce is created through:</a:t>
            </a:r>
          </a:p>
          <a:p>
            <a:pPr marL="800100" lvl="1" indent="-342900" algn="l">
              <a:buFont typeface="Arial" panose="020B0604020202020204" pitchFamily="34" charset="0"/>
              <a:buChar char="•"/>
            </a:pPr>
            <a:r>
              <a:rPr lang="en-GB" dirty="0"/>
              <a:t>Supportive leadership, </a:t>
            </a:r>
          </a:p>
          <a:p>
            <a:pPr marL="800100" lvl="1" indent="-342900" algn="l">
              <a:buFont typeface="Arial" panose="020B0604020202020204" pitchFamily="34" charset="0"/>
              <a:buChar char="•"/>
            </a:pPr>
            <a:r>
              <a:rPr lang="en-GB" dirty="0"/>
              <a:t>Manageable workloads, </a:t>
            </a:r>
          </a:p>
          <a:p>
            <a:pPr marL="800100" lvl="1" indent="-342900" algn="l">
              <a:buFont typeface="Arial" panose="020B0604020202020204" pitchFamily="34" charset="0"/>
              <a:buChar char="•"/>
            </a:pPr>
            <a:r>
              <a:rPr lang="en-GB" dirty="0"/>
              <a:t>Effective supervision, </a:t>
            </a:r>
          </a:p>
          <a:p>
            <a:pPr marL="800100" lvl="1" indent="-342900" algn="l">
              <a:buFont typeface="Arial" panose="020B0604020202020204" pitchFamily="34" charset="0"/>
              <a:buChar char="•"/>
            </a:pPr>
            <a:r>
              <a:rPr lang="en-GB" dirty="0"/>
              <a:t>Inclusive cultures and opportunities for professional growth</a:t>
            </a:r>
          </a:p>
          <a:p>
            <a:pPr marL="342900" indent="-342900">
              <a:buFont typeface="Arial" panose="020B0604020202020204" pitchFamily="34" charset="0"/>
              <a:buChar char="•"/>
            </a:pPr>
            <a:r>
              <a:rPr lang="en-GB" dirty="0"/>
              <a:t>Belonging matters because it influences wellbeing, retention, engagement and quality of care.</a:t>
            </a:r>
          </a:p>
          <a:p>
            <a:pPr marL="342900" indent="-342900">
              <a:buFont typeface="Arial" panose="020B0604020202020204" pitchFamily="34" charset="0"/>
              <a:buChar char="•"/>
            </a:pPr>
            <a:endParaRPr lang="en-GB" dirty="0"/>
          </a:p>
        </p:txBody>
      </p:sp>
      <p:sp>
        <p:nvSpPr>
          <p:cNvPr id="3" name="Title 2">
            <a:extLst>
              <a:ext uri="{FF2B5EF4-FFF2-40B4-BE49-F238E27FC236}">
                <a16:creationId xmlns:a16="http://schemas.microsoft.com/office/drawing/2014/main" id="{ECA97C19-03E6-EA65-A64E-296F85723B4B}"/>
              </a:ext>
            </a:extLst>
          </p:cNvPr>
          <p:cNvSpPr>
            <a:spLocks noGrp="1"/>
          </p:cNvSpPr>
          <p:nvPr>
            <p:ph type="ctrTitle"/>
          </p:nvPr>
        </p:nvSpPr>
        <p:spPr/>
        <p:txBody>
          <a:bodyPr/>
          <a:lstStyle/>
          <a:p>
            <a:r>
              <a:rPr lang="en-GB" dirty="0"/>
              <a:t>Developing resilience and retention </a:t>
            </a:r>
          </a:p>
        </p:txBody>
      </p:sp>
    </p:spTree>
    <p:extLst>
      <p:ext uri="{BB962C8B-B14F-4D97-AF65-F5344CB8AC3E}">
        <p14:creationId xmlns:p14="http://schemas.microsoft.com/office/powerpoint/2010/main" val="4231190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C918C90-65E2-AC0D-9383-A645C072587F}"/>
              </a:ext>
            </a:extLst>
          </p:cNvPr>
          <p:cNvSpPr>
            <a:spLocks noGrp="1"/>
          </p:cNvSpPr>
          <p:nvPr>
            <p:ph type="subTitle" idx="1"/>
          </p:nvPr>
        </p:nvSpPr>
        <p:spPr>
          <a:xfrm>
            <a:off x="1111251" y="2601119"/>
            <a:ext cx="10242548" cy="1655762"/>
          </a:xfrm>
        </p:spPr>
        <p:txBody>
          <a:bodyPr/>
          <a:lstStyle/>
          <a:p>
            <a:pPr marL="342900" indent="-342900">
              <a:buFont typeface="Arial" panose="020B0604020202020204" pitchFamily="34" charset="0"/>
              <a:buChar char="•"/>
            </a:pPr>
            <a:r>
              <a:rPr lang="en-GB" dirty="0"/>
              <a:t>Increasing responsibility for prescribing, prevention and long-term condition management, professional assurance even more important</a:t>
            </a:r>
          </a:p>
          <a:p>
            <a:pPr marL="342900" indent="-342900">
              <a:buFont typeface="Arial" panose="020B0604020202020204" pitchFamily="34" charset="0"/>
              <a:buChar char="•"/>
            </a:pPr>
            <a:r>
              <a:rPr lang="en-GB" dirty="0"/>
              <a:t>Confidence that pharmacists possess the knowledge, skills &amp; capabilities required for increasingly complex clinical roles.</a:t>
            </a:r>
          </a:p>
          <a:p>
            <a:pPr marL="342900" indent="-342900">
              <a:buFont typeface="Arial" panose="020B0604020202020204" pitchFamily="34" charset="0"/>
              <a:buChar char="•"/>
            </a:pPr>
            <a:r>
              <a:rPr lang="en-GB" dirty="0"/>
              <a:t>Professional assurance is an enabler to workforce transformation</a:t>
            </a:r>
          </a:p>
          <a:p>
            <a:pPr marL="342900" indent="-342900">
              <a:buFont typeface="Arial" panose="020B0604020202020204" pitchFamily="34" charset="0"/>
              <a:buChar char="•"/>
            </a:pPr>
            <a:r>
              <a:rPr lang="en-GB" dirty="0"/>
              <a:t>Robust education, assessment, credentialing and continuing professional development provide the confidence needed to support service expansion while maintaining patient safety and public trust</a:t>
            </a:r>
          </a:p>
          <a:p>
            <a:pPr marL="342900" indent="-342900">
              <a:buFont typeface="Arial" panose="020B0604020202020204" pitchFamily="34" charset="0"/>
              <a:buChar char="•"/>
            </a:pPr>
            <a:r>
              <a:rPr lang="en-GB" dirty="0"/>
              <a:t>Mentoring, E-learning platform, professional assessment, credentialing and recognition pathways and newly qualified pharmacist programme</a:t>
            </a:r>
          </a:p>
        </p:txBody>
      </p:sp>
      <p:sp>
        <p:nvSpPr>
          <p:cNvPr id="3" name="Title 2">
            <a:extLst>
              <a:ext uri="{FF2B5EF4-FFF2-40B4-BE49-F238E27FC236}">
                <a16:creationId xmlns:a16="http://schemas.microsoft.com/office/drawing/2014/main" id="{42A2C204-8C75-F8EB-36A9-AAE4013C9C8F}"/>
              </a:ext>
            </a:extLst>
          </p:cNvPr>
          <p:cNvSpPr>
            <a:spLocks noGrp="1"/>
          </p:cNvSpPr>
          <p:nvPr>
            <p:ph type="ctrTitle"/>
          </p:nvPr>
        </p:nvSpPr>
        <p:spPr>
          <a:xfrm>
            <a:off x="1364702" y="824260"/>
            <a:ext cx="9144000" cy="672829"/>
          </a:xfrm>
        </p:spPr>
        <p:txBody>
          <a:bodyPr/>
          <a:lstStyle/>
          <a:p>
            <a:r>
              <a:rPr lang="en-GB" dirty="0"/>
              <a:t>Education, professional development and assurance through the Royal College </a:t>
            </a:r>
          </a:p>
        </p:txBody>
      </p:sp>
    </p:spTree>
    <p:extLst>
      <p:ext uri="{BB962C8B-B14F-4D97-AF65-F5344CB8AC3E}">
        <p14:creationId xmlns:p14="http://schemas.microsoft.com/office/powerpoint/2010/main" val="1194414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3AE9288-1EDB-3638-ACB3-61B4083A7D53}"/>
              </a:ext>
            </a:extLst>
          </p:cNvPr>
          <p:cNvSpPr>
            <a:spLocks noGrp="1"/>
          </p:cNvSpPr>
          <p:nvPr>
            <p:ph type="subTitle" idx="1"/>
          </p:nvPr>
        </p:nvSpPr>
        <p:spPr>
          <a:xfrm>
            <a:off x="1127580" y="2906485"/>
            <a:ext cx="10242548" cy="1655762"/>
          </a:xfrm>
        </p:spPr>
        <p:txBody>
          <a:bodyPr/>
          <a:lstStyle/>
          <a:p>
            <a:pPr marL="342900" indent="-342900">
              <a:buFont typeface="Arial" panose="020B0604020202020204" pitchFamily="34" charset="0"/>
              <a:buChar char="•"/>
            </a:pPr>
            <a:r>
              <a:rPr lang="en-GB" dirty="0"/>
              <a:t>Invest in people as much as services. Professional development and assurance </a:t>
            </a:r>
          </a:p>
          <a:p>
            <a:pPr marL="342900" indent="-342900">
              <a:buFont typeface="Arial" panose="020B0604020202020204" pitchFamily="34" charset="0"/>
              <a:buChar char="•"/>
            </a:pPr>
            <a:r>
              <a:rPr lang="en-GB" dirty="0"/>
              <a:t>Professional and clinical leadership must be embedded at every level of the health system. </a:t>
            </a:r>
          </a:p>
          <a:p>
            <a:pPr marL="342900" indent="-342900">
              <a:buFont typeface="Arial" panose="020B0604020202020204" pitchFamily="34" charset="0"/>
              <a:buChar char="•"/>
            </a:pPr>
            <a:r>
              <a:rPr lang="en-GB" dirty="0"/>
              <a:t>Employers, system partners and professional bodies must work together to create inclusive workplaces where people can develop, lead and thrive.</a:t>
            </a:r>
          </a:p>
          <a:p>
            <a:pPr marL="342900" indent="-342900">
              <a:buFont typeface="Arial" panose="020B0604020202020204" pitchFamily="34" charset="0"/>
              <a:buChar char="•"/>
            </a:pPr>
            <a:r>
              <a:rPr lang="en-GB" dirty="0"/>
              <a:t>Continue to strengthen professional assurance </a:t>
            </a:r>
          </a:p>
        </p:txBody>
      </p:sp>
      <p:sp>
        <p:nvSpPr>
          <p:cNvPr id="3" name="Title 2">
            <a:extLst>
              <a:ext uri="{FF2B5EF4-FFF2-40B4-BE49-F238E27FC236}">
                <a16:creationId xmlns:a16="http://schemas.microsoft.com/office/drawing/2014/main" id="{F1B95052-5618-D1B8-ECC5-468031BBC6CD}"/>
              </a:ext>
            </a:extLst>
          </p:cNvPr>
          <p:cNvSpPr>
            <a:spLocks noGrp="1"/>
          </p:cNvSpPr>
          <p:nvPr>
            <p:ph type="ctrTitle"/>
          </p:nvPr>
        </p:nvSpPr>
        <p:spPr>
          <a:xfrm>
            <a:off x="1381032" y="971217"/>
            <a:ext cx="9144000" cy="672829"/>
          </a:xfrm>
        </p:spPr>
        <p:txBody>
          <a:bodyPr/>
          <a:lstStyle/>
          <a:p>
            <a:r>
              <a:rPr lang="en-GB" dirty="0"/>
              <a:t>Investing in People, Strengthening Patient Care</a:t>
            </a:r>
            <a:br>
              <a:rPr lang="en-GB" dirty="0"/>
            </a:br>
            <a:endParaRPr lang="en-GB" dirty="0"/>
          </a:p>
        </p:txBody>
      </p:sp>
    </p:spTree>
    <p:extLst>
      <p:ext uri="{BB962C8B-B14F-4D97-AF65-F5344CB8AC3E}">
        <p14:creationId xmlns:p14="http://schemas.microsoft.com/office/powerpoint/2010/main" val="1790703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a:extLst>
              <a:ext uri="{FF2B5EF4-FFF2-40B4-BE49-F238E27FC236}">
                <a16:creationId xmlns:a16="http://schemas.microsoft.com/office/drawing/2014/main" id="{0B2B0636-1AF9-41C7-20BF-11C3E6D2E34F}"/>
              </a:ext>
            </a:extLst>
          </p:cNvPr>
          <p:cNvSpPr>
            <a:spLocks noGrp="1" noChangeArrowheads="1"/>
          </p:cNvSpPr>
          <p:nvPr>
            <p:ph type="ctrTitle"/>
          </p:nvPr>
        </p:nvSpPr>
        <p:spPr>
          <a:xfrm>
            <a:off x="359229" y="1470025"/>
            <a:ext cx="11290227" cy="2179638"/>
          </a:xfrm>
        </p:spPr>
        <p:txBody>
          <a:bodyPr/>
          <a:lstStyle/>
          <a:p>
            <a:r>
              <a:rPr lang="en-US" altLang="en-US" dirty="0">
                <a:latin typeface="Georgia"/>
              </a:rPr>
              <a:t>Supporting Newly Qualified Pharmacists in 2026</a:t>
            </a:r>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836C-32D9-7DD3-A174-5664779D0FDF}"/>
              </a:ext>
            </a:extLst>
          </p:cNvPr>
          <p:cNvSpPr>
            <a:spLocks noGrp="1"/>
          </p:cNvSpPr>
          <p:nvPr>
            <p:ph type="title"/>
          </p:nvPr>
        </p:nvSpPr>
        <p:spPr>
          <a:xfrm>
            <a:off x="1163783" y="271732"/>
            <a:ext cx="10476530" cy="698170"/>
          </a:xfrm>
        </p:spPr>
        <p:txBody>
          <a:bodyPr/>
          <a:lstStyle/>
          <a:p>
            <a:r>
              <a:rPr lang="en-GB" sz="3200" dirty="0">
                <a:solidFill>
                  <a:srgbClr val="002060"/>
                </a:solidFill>
              </a:rPr>
              <a:t>How do pharmacists qualifying in 2026 feel? </a:t>
            </a:r>
          </a:p>
        </p:txBody>
      </p:sp>
      <p:sp>
        <p:nvSpPr>
          <p:cNvPr id="5" name="Speech Bubble: Oval 4">
            <a:extLst>
              <a:ext uri="{FF2B5EF4-FFF2-40B4-BE49-F238E27FC236}">
                <a16:creationId xmlns:a16="http://schemas.microsoft.com/office/drawing/2014/main" id="{A16BFC1C-1148-0A8D-5B64-04FEE31D5C1F}"/>
              </a:ext>
            </a:extLst>
          </p:cNvPr>
          <p:cNvSpPr/>
          <p:nvPr/>
        </p:nvSpPr>
        <p:spPr>
          <a:xfrm>
            <a:off x="2367642" y="3429000"/>
            <a:ext cx="4212772" cy="263412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100" b="1" i="0" u="none" strike="noStrike" kern="1200" cap="none" spc="0" normalizeH="0" baseline="0" noProof="0" dirty="0">
                <a:ln>
                  <a:noFill/>
                </a:ln>
                <a:solidFill>
                  <a:srgbClr val="FFFFFF"/>
                </a:solidFill>
                <a:effectLst/>
                <a:uLnTx/>
                <a:uFillTx/>
                <a:latin typeface="Aptos" panose="020B0004020202020204" pitchFamily="34" charset="0"/>
                <a:ea typeface="+mn-ea"/>
                <a:cs typeface="Arial" panose="020B0604020202020204" pitchFamily="34" charset="0"/>
              </a:rPr>
              <a:t>Workplace pressures – making mistakes, coping with decisions in grey areas  </a:t>
            </a:r>
          </a:p>
        </p:txBody>
      </p:sp>
      <p:sp>
        <p:nvSpPr>
          <p:cNvPr id="6" name="Text Placeholder 5">
            <a:extLst>
              <a:ext uri="{FF2B5EF4-FFF2-40B4-BE49-F238E27FC236}">
                <a16:creationId xmlns:a16="http://schemas.microsoft.com/office/drawing/2014/main" id="{22A85E3D-6B8D-80F1-98F7-4C85965EB62F}"/>
              </a:ext>
            </a:extLst>
          </p:cNvPr>
          <p:cNvSpPr>
            <a:spLocks noGrp="1"/>
          </p:cNvSpPr>
          <p:nvPr>
            <p:ph type="body" sz="quarter" idx="10"/>
          </p:nvPr>
        </p:nvSpPr>
        <p:spPr>
          <a:xfrm>
            <a:off x="2813956" y="1273411"/>
            <a:ext cx="3320144" cy="2155589"/>
          </a:xfrm>
          <a:prstGeom prst="wedgeEllipseCallou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100" b="1" dirty="0">
                <a:latin typeface="+mn-lt"/>
              </a:rPr>
              <a:t>Cost of living – student debt, rent and commuting costs  </a:t>
            </a:r>
          </a:p>
        </p:txBody>
      </p:sp>
      <p:sp>
        <p:nvSpPr>
          <p:cNvPr id="14" name="TextBox 13">
            <a:extLst>
              <a:ext uri="{FF2B5EF4-FFF2-40B4-BE49-F238E27FC236}">
                <a16:creationId xmlns:a16="http://schemas.microsoft.com/office/drawing/2014/main" id="{DE4DC963-3249-95AD-78A3-2F15DBA843BB}"/>
              </a:ext>
            </a:extLst>
          </p:cNvPr>
          <p:cNvSpPr txBox="1"/>
          <p:nvPr/>
        </p:nvSpPr>
        <p:spPr>
          <a:xfrm>
            <a:off x="7440385" y="1883046"/>
            <a:ext cx="2906487"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Speech Bubble: Oval 14">
            <a:extLst>
              <a:ext uri="{FF2B5EF4-FFF2-40B4-BE49-F238E27FC236}">
                <a16:creationId xmlns:a16="http://schemas.microsoft.com/office/drawing/2014/main" id="{E595829D-5C41-C156-2DAF-3B1CD0F3C9DB}"/>
              </a:ext>
            </a:extLst>
          </p:cNvPr>
          <p:cNvSpPr/>
          <p:nvPr/>
        </p:nvSpPr>
        <p:spPr>
          <a:xfrm>
            <a:off x="5872841" y="3137822"/>
            <a:ext cx="4212772" cy="2634127"/>
          </a:xfrm>
          <a:prstGeom prst="wedgeEllipseCallou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100" b="1" i="0" u="none" strike="noStrike" kern="1200" cap="none" spc="0" normalizeH="0" baseline="0" noProof="0" dirty="0">
                <a:ln>
                  <a:noFill/>
                </a:ln>
                <a:solidFill>
                  <a:srgbClr val="FFFFFF"/>
                </a:solidFill>
                <a:effectLst/>
                <a:uLnTx/>
                <a:uFillTx/>
                <a:latin typeface="Aptos" panose="02110004020202020204"/>
                <a:ea typeface="+mn-ea"/>
                <a:cs typeface="Arial" panose="020B0604020202020204" pitchFamily="34" charset="0"/>
              </a:rPr>
              <a:t>No ‘near peers’ who I can relate to – feel like the ‘</a:t>
            </a:r>
            <a:r>
              <a:rPr kumimoji="0" lang="en-GB" sz="2100" b="1" i="1" u="none" strike="noStrike" kern="1200" cap="none" spc="0" normalizeH="0" baseline="0" noProof="0" dirty="0">
                <a:ln>
                  <a:noFill/>
                </a:ln>
                <a:solidFill>
                  <a:srgbClr val="FFFFFF"/>
                </a:solidFill>
                <a:effectLst/>
                <a:uLnTx/>
                <a:uFillTx/>
                <a:latin typeface="Aptos" panose="02110004020202020204"/>
                <a:ea typeface="+mn-ea"/>
                <a:cs typeface="Arial" panose="020B0604020202020204" pitchFamily="34" charset="0"/>
              </a:rPr>
              <a:t>prescribing pharmacist guineapigs’ </a:t>
            </a:r>
          </a:p>
        </p:txBody>
      </p:sp>
      <p:sp>
        <p:nvSpPr>
          <p:cNvPr id="3" name="Text Placeholder 5">
            <a:extLst>
              <a:ext uri="{FF2B5EF4-FFF2-40B4-BE49-F238E27FC236}">
                <a16:creationId xmlns:a16="http://schemas.microsoft.com/office/drawing/2014/main" id="{8707874D-0F62-7C91-1FB5-4505802503AC}"/>
              </a:ext>
            </a:extLst>
          </p:cNvPr>
          <p:cNvSpPr txBox="1">
            <a:spLocks/>
          </p:cNvSpPr>
          <p:nvPr/>
        </p:nvSpPr>
        <p:spPr bwMode="auto">
          <a:xfrm>
            <a:off x="5872841" y="1196983"/>
            <a:ext cx="3320144" cy="2155589"/>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1800" kern="1200" baseline="0">
                <a:solidFill>
                  <a:schemeClr val="lt1"/>
                </a:solidFill>
                <a:latin typeface="Arial" panose="020B0604020202020204" pitchFamily="34" charset="0"/>
                <a:ea typeface="+mn-ea"/>
                <a:cs typeface="Arial" panose="020B0604020202020204" pitchFamily="34" charset="0"/>
              </a:defRPr>
            </a:lvl1pPr>
            <a:lvl2pPr marL="271463" indent="-271463" algn="l" rtl="0" eaLnBrk="1" fontAlgn="base" hangingPunct="1">
              <a:lnSpc>
                <a:spcPct val="90000"/>
              </a:lnSpc>
              <a:spcBef>
                <a:spcPts val="500"/>
              </a:spcBef>
              <a:spcAft>
                <a:spcPct val="0"/>
              </a:spcAft>
              <a:buFont typeface="Arial" panose="020B0604020202020204" pitchFamily="34" charset="0"/>
              <a:buChar char="•"/>
              <a:defRPr sz="1800" kern="1200">
                <a:solidFill>
                  <a:schemeClr val="lt1"/>
                </a:solidFill>
                <a:latin typeface="Arial" panose="020B0604020202020204" pitchFamily="34" charset="0"/>
                <a:ea typeface="+mn-ea"/>
                <a:cs typeface="Arial" panose="020B0604020202020204" pitchFamily="34" charset="0"/>
              </a:defRPr>
            </a:lvl2pPr>
            <a:lvl3pPr marL="271463" indent="-271463" algn="l" rtl="0" eaLnBrk="1" fontAlgn="base" hangingPunct="1">
              <a:lnSpc>
                <a:spcPct val="90000"/>
              </a:lnSpc>
              <a:spcBef>
                <a:spcPts val="500"/>
              </a:spcBef>
              <a:spcAft>
                <a:spcPct val="0"/>
              </a:spcAft>
              <a:buFont typeface="Arial" panose="020B0604020202020204" pitchFamily="34" charset="0"/>
              <a:buChar char="•"/>
              <a:defRPr sz="1800" kern="1200">
                <a:solidFill>
                  <a:schemeClr val="lt1"/>
                </a:solidFill>
                <a:latin typeface="Arial" panose="020B0604020202020204" pitchFamily="34" charset="0"/>
                <a:ea typeface="+mn-ea"/>
                <a:cs typeface="Arial" panose="020B0604020202020204" pitchFamily="34" charset="0"/>
              </a:defRPr>
            </a:lvl3pPr>
            <a:lvl4pPr marL="271463" indent="-271463" algn="l" rtl="0" eaLnBrk="1" fontAlgn="base" hangingPunct="1">
              <a:lnSpc>
                <a:spcPct val="90000"/>
              </a:lnSpc>
              <a:spcBef>
                <a:spcPts val="500"/>
              </a:spcBef>
              <a:spcAft>
                <a:spcPct val="0"/>
              </a:spcAft>
              <a:buFont typeface="Arial" panose="020B0604020202020204" pitchFamily="34" charset="0"/>
              <a:buChar char="•"/>
              <a:defRPr sz="1800" kern="1200">
                <a:solidFill>
                  <a:schemeClr val="lt1"/>
                </a:solidFill>
                <a:latin typeface="Arial" panose="020B0604020202020204" pitchFamily="34" charset="0"/>
                <a:ea typeface="+mn-ea"/>
                <a:cs typeface="Arial" panose="020B0604020202020204" pitchFamily="34" charset="0"/>
              </a:defRPr>
            </a:lvl4pPr>
            <a:lvl5pPr marL="271463" indent="-271463" algn="l" rtl="0" eaLnBrk="1" fontAlgn="base" hangingPunct="1">
              <a:lnSpc>
                <a:spcPct val="90000"/>
              </a:lnSpc>
              <a:spcBef>
                <a:spcPts val="500"/>
              </a:spcBef>
              <a:spcAft>
                <a:spcPct val="0"/>
              </a:spcAft>
              <a:buFont typeface="Arial" panose="020B0604020202020204" pitchFamily="34" charset="0"/>
              <a:buChar char="•"/>
              <a:defRPr sz="1800" kern="1200">
                <a:solidFill>
                  <a:schemeClr val="l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GB" sz="2100" b="1" i="0" u="none" strike="noStrike" kern="1200" cap="none" spc="0" normalizeH="0" baseline="0" noProof="0" dirty="0">
                <a:ln>
                  <a:noFill/>
                </a:ln>
                <a:solidFill>
                  <a:srgbClr val="FFFFFF"/>
                </a:solidFill>
                <a:effectLst/>
                <a:uLnTx/>
                <a:uFillTx/>
                <a:latin typeface="Aptos" panose="020B0004020202020204" pitchFamily="34" charset="0"/>
                <a:ea typeface="+mn-ea"/>
                <a:cs typeface="Arial" panose="020B0604020202020204" pitchFamily="34" charset="0"/>
              </a:rPr>
              <a:t>Portfolio careers – want to explore beyond ‘traditional roles’  </a:t>
            </a: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36047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BFF03-CEB6-1CB6-EEEE-6B9D5C4AC1C6}"/>
              </a:ext>
            </a:extLst>
          </p:cNvPr>
          <p:cNvSpPr>
            <a:spLocks noGrp="1"/>
          </p:cNvSpPr>
          <p:nvPr>
            <p:ph type="title"/>
          </p:nvPr>
        </p:nvSpPr>
        <p:spPr/>
        <p:txBody>
          <a:bodyPr/>
          <a:lstStyle/>
          <a:p>
            <a:r>
              <a:rPr lang="en-GB" sz="2800" dirty="0"/>
              <a:t>The Strategic Opportunity</a:t>
            </a:r>
          </a:p>
        </p:txBody>
      </p:sp>
      <p:sp>
        <p:nvSpPr>
          <p:cNvPr id="3" name="Text Placeholder 2">
            <a:extLst>
              <a:ext uri="{FF2B5EF4-FFF2-40B4-BE49-F238E27FC236}">
                <a16:creationId xmlns:a16="http://schemas.microsoft.com/office/drawing/2014/main" id="{329853AE-6333-6766-C5A0-534C6DD744C8}"/>
              </a:ext>
            </a:extLst>
          </p:cNvPr>
          <p:cNvSpPr>
            <a:spLocks noGrp="1"/>
          </p:cNvSpPr>
          <p:nvPr>
            <p:ph type="body" sz="quarter" idx="10"/>
          </p:nvPr>
        </p:nvSpPr>
        <p:spPr>
          <a:xfrm>
            <a:off x="1523999" y="960438"/>
            <a:ext cx="9876313" cy="5492750"/>
          </a:xfrm>
        </p:spPr>
        <p:txBody>
          <a:bodyPr/>
          <a:lstStyle/>
          <a:p>
            <a:pPr marL="0" lvl="0" indent="0">
              <a:buNone/>
            </a:pPr>
            <a:r>
              <a:rPr lang="en-GB" sz="2400" dirty="0">
                <a:latin typeface="Aptos" panose="020B0004020202020204" pitchFamily="34" charset="0"/>
              </a:rPr>
              <a:t>Opportunity to establish the Royal College as:</a:t>
            </a:r>
          </a:p>
          <a:p>
            <a:pPr marL="0" lvl="0" indent="0">
              <a:buNone/>
            </a:pPr>
            <a:br>
              <a:rPr lang="en-GB" sz="2400" dirty="0">
                <a:latin typeface="Aptos" panose="020B0004020202020204" pitchFamily="34" charset="0"/>
              </a:rPr>
            </a:br>
            <a:r>
              <a:rPr lang="en-GB" sz="2400" b="1" dirty="0">
                <a:latin typeface="Aptos" panose="020B0004020202020204" pitchFamily="34" charset="0"/>
              </a:rPr>
              <a:t>The professional home for early career prescribers</a:t>
            </a:r>
          </a:p>
          <a:p>
            <a:pPr marL="0" lvl="0" indent="0">
              <a:buNone/>
            </a:pPr>
            <a:endParaRPr lang="en-GB" sz="2400" b="1" dirty="0">
              <a:latin typeface="Aptos" panose="020B0004020202020204" pitchFamily="34" charset="0"/>
            </a:endParaRPr>
          </a:p>
          <a:p>
            <a:pPr lvl="1"/>
            <a:r>
              <a:rPr lang="en-GB" sz="2400" dirty="0">
                <a:latin typeface="Aptos" panose="020B0004020202020204" pitchFamily="34" charset="0"/>
              </a:rPr>
              <a:t>Confidence and capability in practice</a:t>
            </a:r>
          </a:p>
          <a:p>
            <a:pPr lvl="1"/>
            <a:r>
              <a:rPr lang="en-GB" sz="2400" dirty="0">
                <a:latin typeface="Aptos" panose="020B0004020202020204" pitchFamily="34" charset="0"/>
              </a:rPr>
              <a:t>Professional identity</a:t>
            </a:r>
          </a:p>
          <a:p>
            <a:pPr lvl="1"/>
            <a:r>
              <a:rPr lang="en-GB" sz="2400" dirty="0">
                <a:latin typeface="Aptos" panose="020B0004020202020204" pitchFamily="34" charset="0"/>
              </a:rPr>
              <a:t>Career navigation</a:t>
            </a:r>
          </a:p>
          <a:p>
            <a:pPr lvl="0"/>
            <a:endParaRPr lang="en-GB" sz="2400" dirty="0">
              <a:latin typeface="Aptos" panose="020B0004020202020204" pitchFamily="34" charset="0"/>
            </a:endParaRPr>
          </a:p>
          <a:p>
            <a:pPr marL="0" indent="0">
              <a:buNone/>
            </a:pPr>
            <a:endParaRPr lang="en-GB" dirty="0"/>
          </a:p>
        </p:txBody>
      </p:sp>
    </p:spTree>
    <p:extLst>
      <p:ext uri="{BB962C8B-B14F-4D97-AF65-F5344CB8AC3E}">
        <p14:creationId xmlns:p14="http://schemas.microsoft.com/office/powerpoint/2010/main" val="2179617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A2E2B-840E-3CF7-2AC6-1E8338284FEC}"/>
              </a:ext>
            </a:extLst>
          </p:cNvPr>
          <p:cNvSpPr>
            <a:spLocks noGrp="1"/>
          </p:cNvSpPr>
          <p:nvPr>
            <p:ph type="title"/>
          </p:nvPr>
        </p:nvSpPr>
        <p:spPr>
          <a:xfrm>
            <a:off x="1273629" y="271732"/>
            <a:ext cx="10602685" cy="478709"/>
          </a:xfrm>
        </p:spPr>
        <p:txBody>
          <a:bodyPr/>
          <a:lstStyle/>
          <a:p>
            <a:r>
              <a:rPr lang="en-GB" sz="2800" dirty="0"/>
              <a:t>Aligned to the Enhanced Pharmacy Curriculum and Credential</a:t>
            </a:r>
          </a:p>
        </p:txBody>
      </p:sp>
      <p:sp>
        <p:nvSpPr>
          <p:cNvPr id="3" name="Text Placeholder 2">
            <a:extLst>
              <a:ext uri="{FF2B5EF4-FFF2-40B4-BE49-F238E27FC236}">
                <a16:creationId xmlns:a16="http://schemas.microsoft.com/office/drawing/2014/main" id="{72A90FEC-F330-12C9-57EE-F6061058EF9F}"/>
              </a:ext>
            </a:extLst>
          </p:cNvPr>
          <p:cNvSpPr>
            <a:spLocks noGrp="1"/>
          </p:cNvSpPr>
          <p:nvPr>
            <p:ph type="body" sz="quarter" idx="10"/>
          </p:nvPr>
        </p:nvSpPr>
        <p:spPr>
          <a:xfrm>
            <a:off x="1377043" y="1011382"/>
            <a:ext cx="10122353" cy="6516088"/>
          </a:xfrm>
        </p:spPr>
        <p:txBody>
          <a:bodyPr/>
          <a:lstStyle/>
          <a:p>
            <a:r>
              <a:rPr lang="en-GB" b="1" dirty="0">
                <a:latin typeface="Aptos" panose="020B0004020202020204" pitchFamily="34" charset="0"/>
              </a:rPr>
              <a:t>Curriculum:  </a:t>
            </a:r>
            <a:r>
              <a:rPr lang="en-GB" dirty="0">
                <a:solidFill>
                  <a:srgbClr val="222222"/>
                </a:solidFill>
                <a:latin typeface="Aptos" panose="020B0004020202020204" pitchFamily="34" charset="0"/>
              </a:rPr>
              <a:t>Royal college enhanced pharmacist curriculum, (open access for all)</a:t>
            </a:r>
          </a:p>
          <a:p>
            <a:r>
              <a:rPr lang="en-GB" b="1" dirty="0">
                <a:latin typeface="Aptos" panose="020B0004020202020204" pitchFamily="34" charset="0"/>
              </a:rPr>
              <a:t>Portfolio</a:t>
            </a:r>
            <a:r>
              <a:rPr lang="en-GB" dirty="0">
                <a:latin typeface="Aptos" panose="020B0004020202020204" pitchFamily="34" charset="0"/>
              </a:rPr>
              <a:t>: </a:t>
            </a:r>
            <a:r>
              <a:rPr lang="en-GB" dirty="0">
                <a:solidFill>
                  <a:srgbClr val="222222"/>
                </a:solidFill>
                <a:latin typeface="Aptos" panose="020B0004020202020204" pitchFamily="34" charset="0"/>
              </a:rPr>
              <a:t>Royal college e-portfolio to assess learning needs, develop action plan and reflect on experiences, (access through funded SEBs)</a:t>
            </a:r>
          </a:p>
          <a:p>
            <a:r>
              <a:rPr lang="en-GB" b="1" dirty="0">
                <a:solidFill>
                  <a:srgbClr val="222222"/>
                </a:solidFill>
                <a:latin typeface="Aptos" panose="020B0004020202020204" pitchFamily="34" charset="0"/>
              </a:rPr>
              <a:t>Resources: Royal college resources mapped to the curriculum (membership required) </a:t>
            </a:r>
          </a:p>
          <a:p>
            <a:r>
              <a:rPr lang="en-GB" b="1" dirty="0">
                <a:solidFill>
                  <a:srgbClr val="222222"/>
                </a:solidFill>
                <a:latin typeface="Aptos" panose="020B0004020202020204" pitchFamily="34" charset="0"/>
              </a:rPr>
              <a:t>designed to complement support being provide for example HEIW’s “model of support”</a:t>
            </a:r>
          </a:p>
          <a:p>
            <a:r>
              <a:rPr lang="en-GB" b="1" dirty="0">
                <a:solidFill>
                  <a:srgbClr val="222222"/>
                </a:solidFill>
                <a:latin typeface="Aptos" panose="020B0004020202020204" pitchFamily="34" charset="0"/>
              </a:rPr>
              <a:t>Access to supervision </a:t>
            </a:r>
            <a:r>
              <a:rPr lang="en-GB" dirty="0">
                <a:solidFill>
                  <a:srgbClr val="222222"/>
                </a:solidFill>
                <a:latin typeface="Aptos" panose="020B0004020202020204" pitchFamily="34" charset="0"/>
              </a:rPr>
              <a:t>– different models depending on your employer and where pharmacists work</a:t>
            </a:r>
          </a:p>
          <a:p>
            <a:r>
              <a:rPr lang="en-GB" sz="2000" dirty="0">
                <a:solidFill>
                  <a:srgbClr val="222222"/>
                </a:solidFill>
              </a:rPr>
              <a:t>	</a:t>
            </a:r>
            <a:endParaRPr lang="en-GB" dirty="0">
              <a:solidFill>
                <a:srgbClr val="222222"/>
              </a:solidFill>
              <a:latin typeface="Frutiger W01"/>
            </a:endParaRPr>
          </a:p>
          <a:p>
            <a:endParaRPr lang="en-GB" dirty="0">
              <a:solidFill>
                <a:srgbClr val="222222"/>
              </a:solidFill>
              <a:latin typeface="Frutiger W01"/>
            </a:endParaRPr>
          </a:p>
          <a:p>
            <a:endParaRPr lang="en-GB" dirty="0">
              <a:solidFill>
                <a:srgbClr val="222222"/>
              </a:solidFill>
              <a:latin typeface="Frutiger W01"/>
            </a:endParaRPr>
          </a:p>
          <a:p>
            <a:endParaRPr lang="en-GB" dirty="0"/>
          </a:p>
          <a:p>
            <a:endParaRPr lang="en-GB" dirty="0"/>
          </a:p>
          <a:p>
            <a:br>
              <a:rPr lang="en-GB" dirty="0"/>
            </a:br>
            <a:endParaRPr lang="en-GB" dirty="0"/>
          </a:p>
          <a:p>
            <a:endParaRPr lang="en-GB" dirty="0"/>
          </a:p>
        </p:txBody>
      </p:sp>
      <p:graphicFrame>
        <p:nvGraphicFramePr>
          <p:cNvPr id="4" name="Diagram 3">
            <a:extLst>
              <a:ext uri="{FF2B5EF4-FFF2-40B4-BE49-F238E27FC236}">
                <a16:creationId xmlns:a16="http://schemas.microsoft.com/office/drawing/2014/main" id="{99E0346B-193E-2B70-78C3-D1E38212A89C}"/>
              </a:ext>
            </a:extLst>
          </p:cNvPr>
          <p:cNvGraphicFramePr/>
          <p:nvPr/>
        </p:nvGraphicFramePr>
        <p:xfrm>
          <a:off x="2715490" y="3519055"/>
          <a:ext cx="6470073" cy="2867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9230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DBE68-E109-79F2-6AAE-2D75FDDFAF4D}"/>
              </a:ext>
            </a:extLst>
          </p:cNvPr>
          <p:cNvSpPr>
            <a:spLocks noGrp="1"/>
          </p:cNvSpPr>
          <p:nvPr>
            <p:ph type="title"/>
          </p:nvPr>
        </p:nvSpPr>
        <p:spPr>
          <a:xfrm>
            <a:off x="892629" y="271732"/>
            <a:ext cx="11223171" cy="478709"/>
          </a:xfrm>
        </p:spPr>
        <p:txBody>
          <a:bodyPr/>
          <a:lstStyle/>
          <a:p>
            <a:r>
              <a:rPr lang="en-GB" dirty="0">
                <a:solidFill>
                  <a:srgbClr val="002060"/>
                </a:solidFill>
              </a:rPr>
              <a:t>Our response to the challenges of being an early career pharmacist </a:t>
            </a:r>
          </a:p>
        </p:txBody>
      </p:sp>
      <p:graphicFrame>
        <p:nvGraphicFramePr>
          <p:cNvPr id="5" name="Diagram 4">
            <a:extLst>
              <a:ext uri="{FF2B5EF4-FFF2-40B4-BE49-F238E27FC236}">
                <a16:creationId xmlns:a16="http://schemas.microsoft.com/office/drawing/2014/main" id="{C1704980-8100-781B-F47E-760AB9C019FD}"/>
              </a:ext>
            </a:extLst>
          </p:cNvPr>
          <p:cNvGraphicFramePr/>
          <p:nvPr/>
        </p:nvGraphicFramePr>
        <p:xfrm>
          <a:off x="2032000" y="105712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070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34DE-793A-DB6E-F0C2-02BBC52A5D3E}"/>
              </a:ext>
            </a:extLst>
          </p:cNvPr>
          <p:cNvSpPr>
            <a:spLocks noGrp="1"/>
          </p:cNvSpPr>
          <p:nvPr>
            <p:ph type="title"/>
          </p:nvPr>
        </p:nvSpPr>
        <p:spPr/>
        <p:txBody>
          <a:bodyPr/>
          <a:lstStyle/>
          <a:p>
            <a:r>
              <a:rPr lang="en-GB" dirty="0">
                <a:latin typeface="Georgia"/>
              </a:rPr>
              <a:t>Getting started toolkit overview</a:t>
            </a:r>
            <a:endParaRPr lang="en-GB" dirty="0"/>
          </a:p>
        </p:txBody>
      </p:sp>
      <p:grpSp>
        <p:nvGrpSpPr>
          <p:cNvPr id="7" name="Group 6">
            <a:extLst>
              <a:ext uri="{FF2B5EF4-FFF2-40B4-BE49-F238E27FC236}">
                <a16:creationId xmlns:a16="http://schemas.microsoft.com/office/drawing/2014/main" id="{07EAF0A0-58B5-4F0A-9043-436EBA59ED4A}"/>
              </a:ext>
            </a:extLst>
          </p:cNvPr>
          <p:cNvGrpSpPr/>
          <p:nvPr/>
        </p:nvGrpSpPr>
        <p:grpSpPr>
          <a:xfrm>
            <a:off x="9254489" y="1272540"/>
            <a:ext cx="2133600" cy="1365885"/>
            <a:chOff x="9254489" y="1463040"/>
            <a:chExt cx="2133600" cy="1365885"/>
          </a:xfrm>
        </p:grpSpPr>
        <p:sp>
          <p:nvSpPr>
            <p:cNvPr id="5" name="Rectangle 4">
              <a:extLst>
                <a:ext uri="{FF2B5EF4-FFF2-40B4-BE49-F238E27FC236}">
                  <a16:creationId xmlns:a16="http://schemas.microsoft.com/office/drawing/2014/main" id="{A956DC73-C858-8F46-E27E-75905C60D0B1}"/>
                </a:ext>
              </a:extLst>
            </p:cNvPr>
            <p:cNvSpPr/>
            <p:nvPr/>
          </p:nvSpPr>
          <p:spPr>
            <a:xfrm>
              <a:off x="9254489" y="1463040"/>
              <a:ext cx="2133600" cy="470535"/>
            </a:xfrm>
            <a:prstGeom prst="rect">
              <a:avLst/>
            </a:prstGeom>
            <a:solidFill>
              <a:schemeClr val="accent6"/>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b="1" dirty="0"/>
                <a:t>Month 1</a:t>
              </a:r>
            </a:p>
          </p:txBody>
        </p:sp>
        <p:sp>
          <p:nvSpPr>
            <p:cNvPr id="6" name="Rectangle 5">
              <a:extLst>
                <a:ext uri="{FF2B5EF4-FFF2-40B4-BE49-F238E27FC236}">
                  <a16:creationId xmlns:a16="http://schemas.microsoft.com/office/drawing/2014/main" id="{A74BE37B-5282-C2CD-7B43-3C46DEF07DDB}"/>
                </a:ext>
              </a:extLst>
            </p:cNvPr>
            <p:cNvSpPr/>
            <p:nvPr/>
          </p:nvSpPr>
          <p:spPr>
            <a:xfrm>
              <a:off x="9254489" y="1929765"/>
              <a:ext cx="2133600" cy="89916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rPr>
                <a:t>Getting started safely</a:t>
              </a:r>
              <a:endParaRPr lang="en-US" dirty="0">
                <a:solidFill>
                  <a:schemeClr val="tx1"/>
                </a:solidFill>
              </a:endParaRPr>
            </a:p>
          </p:txBody>
        </p:sp>
      </p:grpSp>
      <p:grpSp>
        <p:nvGrpSpPr>
          <p:cNvPr id="8" name="Group 7">
            <a:extLst>
              <a:ext uri="{FF2B5EF4-FFF2-40B4-BE49-F238E27FC236}">
                <a16:creationId xmlns:a16="http://schemas.microsoft.com/office/drawing/2014/main" id="{229C6602-859A-79E2-FA44-62E587D30AC4}"/>
              </a:ext>
            </a:extLst>
          </p:cNvPr>
          <p:cNvGrpSpPr/>
          <p:nvPr/>
        </p:nvGrpSpPr>
        <p:grpSpPr>
          <a:xfrm>
            <a:off x="9254489" y="2929890"/>
            <a:ext cx="2133600" cy="1365885"/>
            <a:chOff x="9254489" y="1463040"/>
            <a:chExt cx="2133600" cy="1365885"/>
          </a:xfrm>
        </p:grpSpPr>
        <p:sp>
          <p:nvSpPr>
            <p:cNvPr id="9" name="Rectangle 8">
              <a:extLst>
                <a:ext uri="{FF2B5EF4-FFF2-40B4-BE49-F238E27FC236}">
                  <a16:creationId xmlns:a16="http://schemas.microsoft.com/office/drawing/2014/main" id="{7F5EACF9-B4BE-31A8-49B9-295DBC8C1A9B}"/>
                </a:ext>
              </a:extLst>
            </p:cNvPr>
            <p:cNvSpPr/>
            <p:nvPr/>
          </p:nvSpPr>
          <p:spPr>
            <a:xfrm>
              <a:off x="9254489" y="1463040"/>
              <a:ext cx="2133600" cy="470535"/>
            </a:xfrm>
            <a:prstGeom prst="rect">
              <a:avLst/>
            </a:prstGeom>
            <a:solidFill>
              <a:schemeClr val="accent5"/>
            </a:solidFill>
            <a:ln>
              <a:noFill/>
            </a:ln>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en-GB" b="1" dirty="0"/>
                <a:t>Month 2</a:t>
              </a:r>
            </a:p>
          </p:txBody>
        </p:sp>
        <p:sp>
          <p:nvSpPr>
            <p:cNvPr id="10" name="Rectangle 9">
              <a:extLst>
                <a:ext uri="{FF2B5EF4-FFF2-40B4-BE49-F238E27FC236}">
                  <a16:creationId xmlns:a16="http://schemas.microsoft.com/office/drawing/2014/main" id="{07FC0AA6-8018-8100-A3B5-EB1EE4912E9B}"/>
                </a:ext>
              </a:extLst>
            </p:cNvPr>
            <p:cNvSpPr/>
            <p:nvPr/>
          </p:nvSpPr>
          <p:spPr>
            <a:xfrm>
              <a:off x="9254489" y="1929765"/>
              <a:ext cx="2133600" cy="89916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rPr>
                <a:t>Developing your career</a:t>
              </a:r>
              <a:endParaRPr lang="en-US" dirty="0">
                <a:solidFill>
                  <a:schemeClr val="tx1"/>
                </a:solidFill>
              </a:endParaRPr>
            </a:p>
          </p:txBody>
        </p:sp>
      </p:grpSp>
      <p:grpSp>
        <p:nvGrpSpPr>
          <p:cNvPr id="11" name="Group 10">
            <a:extLst>
              <a:ext uri="{FF2B5EF4-FFF2-40B4-BE49-F238E27FC236}">
                <a16:creationId xmlns:a16="http://schemas.microsoft.com/office/drawing/2014/main" id="{75FCF107-14EB-52FD-6AD3-54803FA83AEB}"/>
              </a:ext>
            </a:extLst>
          </p:cNvPr>
          <p:cNvGrpSpPr/>
          <p:nvPr/>
        </p:nvGrpSpPr>
        <p:grpSpPr>
          <a:xfrm>
            <a:off x="9254489" y="4587240"/>
            <a:ext cx="2133600" cy="1642111"/>
            <a:chOff x="9254489" y="1463040"/>
            <a:chExt cx="2133600" cy="1436111"/>
          </a:xfrm>
        </p:grpSpPr>
        <p:sp>
          <p:nvSpPr>
            <p:cNvPr id="12" name="Rectangle 11">
              <a:extLst>
                <a:ext uri="{FF2B5EF4-FFF2-40B4-BE49-F238E27FC236}">
                  <a16:creationId xmlns:a16="http://schemas.microsoft.com/office/drawing/2014/main" id="{72D2DE1D-689E-8FAC-C85E-1D5AB14D6276}"/>
                </a:ext>
              </a:extLst>
            </p:cNvPr>
            <p:cNvSpPr/>
            <p:nvPr/>
          </p:nvSpPr>
          <p:spPr>
            <a:xfrm>
              <a:off x="9254489" y="1463040"/>
              <a:ext cx="2133600" cy="470535"/>
            </a:xfrm>
            <a:prstGeom prst="rect">
              <a:avLst/>
            </a:prstGeom>
            <a:solidFill>
              <a:schemeClr val="accent1"/>
            </a:solidFill>
            <a:ln>
              <a:noFill/>
            </a:ln>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en-GB" b="1" dirty="0"/>
                <a:t>Month 3</a:t>
              </a:r>
            </a:p>
          </p:txBody>
        </p:sp>
        <p:sp>
          <p:nvSpPr>
            <p:cNvPr id="13" name="Rectangle 12">
              <a:extLst>
                <a:ext uri="{FF2B5EF4-FFF2-40B4-BE49-F238E27FC236}">
                  <a16:creationId xmlns:a16="http://schemas.microsoft.com/office/drawing/2014/main" id="{393B3C7E-2594-9B87-DD8E-D2B504A8AD01}"/>
                </a:ext>
              </a:extLst>
            </p:cNvPr>
            <p:cNvSpPr/>
            <p:nvPr/>
          </p:nvSpPr>
          <p:spPr>
            <a:xfrm>
              <a:off x="9254489" y="1929765"/>
              <a:ext cx="2133600" cy="969386"/>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rPr>
                <a:t>Building resilience and professional judgement</a:t>
              </a:r>
              <a:endParaRPr lang="en-US" dirty="0">
                <a:solidFill>
                  <a:schemeClr val="tx1"/>
                </a:solidFill>
              </a:endParaRPr>
            </a:p>
          </p:txBody>
        </p:sp>
      </p:grpSp>
      <p:graphicFrame>
        <p:nvGraphicFramePr>
          <p:cNvPr id="14" name="Diagram 13">
            <a:extLst>
              <a:ext uri="{FF2B5EF4-FFF2-40B4-BE49-F238E27FC236}">
                <a16:creationId xmlns:a16="http://schemas.microsoft.com/office/drawing/2014/main" id="{DF594C7D-E48F-91FC-9ED2-70D7896D7F14}"/>
              </a:ext>
            </a:extLst>
          </p:cNvPr>
          <p:cNvGraphicFramePr/>
          <p:nvPr/>
        </p:nvGraphicFramePr>
        <p:xfrm>
          <a:off x="1346200" y="1267800"/>
          <a:ext cx="6570772" cy="3756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7" name="Right Brace 306">
            <a:extLst>
              <a:ext uri="{FF2B5EF4-FFF2-40B4-BE49-F238E27FC236}">
                <a16:creationId xmlns:a16="http://schemas.microsoft.com/office/drawing/2014/main" id="{692A802A-ED92-C654-2682-6E649745CC1F}"/>
              </a:ext>
            </a:extLst>
          </p:cNvPr>
          <p:cNvSpPr/>
          <p:nvPr/>
        </p:nvSpPr>
        <p:spPr>
          <a:xfrm>
            <a:off x="7913751" y="1276350"/>
            <a:ext cx="517398" cy="4943475"/>
          </a:xfrm>
          <a:prstGeom prst="rightBrace">
            <a:avLst/>
          </a:prstGeom>
          <a:ln w="57150">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1" name="Rectangle 310">
            <a:extLst>
              <a:ext uri="{FF2B5EF4-FFF2-40B4-BE49-F238E27FC236}">
                <a16:creationId xmlns:a16="http://schemas.microsoft.com/office/drawing/2014/main" id="{D9215CCF-030F-7450-D348-C6F208638B7E}"/>
              </a:ext>
            </a:extLst>
          </p:cNvPr>
          <p:cNvSpPr/>
          <p:nvPr/>
        </p:nvSpPr>
        <p:spPr>
          <a:xfrm>
            <a:off x="8684895" y="1274445"/>
            <a:ext cx="352425" cy="13620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212742"/>
                </a:solidFill>
              </a:rPr>
              <a:t>Aug</a:t>
            </a:r>
          </a:p>
        </p:txBody>
      </p:sp>
      <p:sp>
        <p:nvSpPr>
          <p:cNvPr id="312" name="Rectangle 311">
            <a:extLst>
              <a:ext uri="{FF2B5EF4-FFF2-40B4-BE49-F238E27FC236}">
                <a16:creationId xmlns:a16="http://schemas.microsoft.com/office/drawing/2014/main" id="{45BB7679-F33D-702F-BF64-18C0ADCD330C}"/>
              </a:ext>
            </a:extLst>
          </p:cNvPr>
          <p:cNvSpPr/>
          <p:nvPr/>
        </p:nvSpPr>
        <p:spPr>
          <a:xfrm>
            <a:off x="8684895" y="4589145"/>
            <a:ext cx="371475" cy="164782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rgbClr val="212742"/>
                </a:solidFill>
              </a:rPr>
              <a:t>Oct</a:t>
            </a:r>
            <a:endParaRPr lang="en-US" b="1" dirty="0"/>
          </a:p>
        </p:txBody>
      </p:sp>
      <p:sp>
        <p:nvSpPr>
          <p:cNvPr id="313" name="Rectangle 312">
            <a:extLst>
              <a:ext uri="{FF2B5EF4-FFF2-40B4-BE49-F238E27FC236}">
                <a16:creationId xmlns:a16="http://schemas.microsoft.com/office/drawing/2014/main" id="{1A4E4D6F-8FFB-6C54-FEAC-BF91B13BE003}"/>
              </a:ext>
            </a:extLst>
          </p:cNvPr>
          <p:cNvSpPr/>
          <p:nvPr/>
        </p:nvSpPr>
        <p:spPr>
          <a:xfrm>
            <a:off x="8684895" y="2931795"/>
            <a:ext cx="361950" cy="13620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rgbClr val="212742"/>
                </a:solidFill>
              </a:rPr>
              <a:t>Sep</a:t>
            </a:r>
            <a:endParaRPr lang="en-US" b="1" dirty="0"/>
          </a:p>
        </p:txBody>
      </p:sp>
      <p:grpSp>
        <p:nvGrpSpPr>
          <p:cNvPr id="357" name="Group 356">
            <a:extLst>
              <a:ext uri="{FF2B5EF4-FFF2-40B4-BE49-F238E27FC236}">
                <a16:creationId xmlns:a16="http://schemas.microsoft.com/office/drawing/2014/main" id="{24168604-05C3-ADF4-2E86-EE7180D5E8E3}"/>
              </a:ext>
            </a:extLst>
          </p:cNvPr>
          <p:cNvGrpSpPr/>
          <p:nvPr/>
        </p:nvGrpSpPr>
        <p:grpSpPr>
          <a:xfrm>
            <a:off x="1853095" y="5019675"/>
            <a:ext cx="5565775" cy="1321982"/>
            <a:chOff x="1948345" y="4972050"/>
            <a:chExt cx="5565775" cy="1321982"/>
          </a:xfrm>
        </p:grpSpPr>
        <p:pic>
          <p:nvPicPr>
            <p:cNvPr id="256" name="Graphic 255" descr="Books with solid fill">
              <a:extLst>
                <a:ext uri="{FF2B5EF4-FFF2-40B4-BE49-F238E27FC236}">
                  <a16:creationId xmlns:a16="http://schemas.microsoft.com/office/drawing/2014/main" id="{3A57562D-2877-1DDE-DE52-9F47377573D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52625" y="5095875"/>
              <a:ext cx="838200" cy="838200"/>
            </a:xfrm>
            <a:prstGeom prst="rect">
              <a:avLst/>
            </a:prstGeom>
          </p:spPr>
        </p:pic>
        <p:pic>
          <p:nvPicPr>
            <p:cNvPr id="274" name="Graphic 273" descr="Newspaper with solid fill">
              <a:extLst>
                <a:ext uri="{FF2B5EF4-FFF2-40B4-BE49-F238E27FC236}">
                  <a16:creationId xmlns:a16="http://schemas.microsoft.com/office/drawing/2014/main" id="{12010761-226C-997C-0959-8A17ACE27D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38625" y="5038725"/>
              <a:ext cx="914400" cy="914400"/>
            </a:xfrm>
            <a:prstGeom prst="rect">
              <a:avLst/>
            </a:prstGeom>
          </p:spPr>
        </p:pic>
        <p:pic>
          <p:nvPicPr>
            <p:cNvPr id="275" name="Graphic 274" descr="Internet with solid fill">
              <a:extLst>
                <a:ext uri="{FF2B5EF4-FFF2-40B4-BE49-F238E27FC236}">
                  <a16:creationId xmlns:a16="http://schemas.microsoft.com/office/drawing/2014/main" id="{82081220-5479-4713-7B17-0E34918E01B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48000" y="4972050"/>
              <a:ext cx="990600" cy="1019175"/>
            </a:xfrm>
            <a:prstGeom prst="rect">
              <a:avLst/>
            </a:prstGeom>
          </p:spPr>
        </p:pic>
        <p:pic>
          <p:nvPicPr>
            <p:cNvPr id="348" name="Graphic 347" descr="Theatre with solid fill">
              <a:extLst>
                <a:ext uri="{FF2B5EF4-FFF2-40B4-BE49-F238E27FC236}">
                  <a16:creationId xmlns:a16="http://schemas.microsoft.com/office/drawing/2014/main" id="{6BDB5541-D3A2-948F-6126-37BE22EAD5B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353050" y="5067300"/>
              <a:ext cx="838200" cy="838200"/>
            </a:xfrm>
            <a:prstGeom prst="rect">
              <a:avLst/>
            </a:prstGeom>
          </p:spPr>
        </p:pic>
        <p:grpSp>
          <p:nvGrpSpPr>
            <p:cNvPr id="351" name="Group 350">
              <a:extLst>
                <a:ext uri="{FF2B5EF4-FFF2-40B4-BE49-F238E27FC236}">
                  <a16:creationId xmlns:a16="http://schemas.microsoft.com/office/drawing/2014/main" id="{30898A80-1AFA-2DB6-C026-07FAB037B32A}"/>
                </a:ext>
              </a:extLst>
            </p:cNvPr>
            <p:cNvGrpSpPr/>
            <p:nvPr/>
          </p:nvGrpSpPr>
          <p:grpSpPr>
            <a:xfrm>
              <a:off x="6467475" y="5057775"/>
              <a:ext cx="914400" cy="914400"/>
              <a:chOff x="6410325" y="5019675"/>
              <a:chExt cx="914400" cy="914400"/>
            </a:xfrm>
          </p:grpSpPr>
          <p:pic>
            <p:nvPicPr>
              <p:cNvPr id="349" name="Graphic 348" descr="Monitor with solid fill">
                <a:extLst>
                  <a:ext uri="{FF2B5EF4-FFF2-40B4-BE49-F238E27FC236}">
                    <a16:creationId xmlns:a16="http://schemas.microsoft.com/office/drawing/2014/main" id="{05442FD1-C31A-C6BB-AC01-C53E6078F08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410325" y="5019675"/>
                <a:ext cx="914400" cy="914400"/>
              </a:xfrm>
              <a:prstGeom prst="rect">
                <a:avLst/>
              </a:prstGeom>
            </p:spPr>
          </p:pic>
          <p:pic>
            <p:nvPicPr>
              <p:cNvPr id="350" name="Graphic 349" descr="Graduation cap with solid fill">
                <a:extLst>
                  <a:ext uri="{FF2B5EF4-FFF2-40B4-BE49-F238E27FC236}">
                    <a16:creationId xmlns:a16="http://schemas.microsoft.com/office/drawing/2014/main" id="{ED758FB1-F9C7-C86D-204E-42ECACA95F9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591300" y="5133975"/>
                <a:ext cx="552450" cy="581025"/>
              </a:xfrm>
              <a:prstGeom prst="rect">
                <a:avLst/>
              </a:prstGeom>
            </p:spPr>
          </p:pic>
        </p:grpSp>
        <p:sp>
          <p:nvSpPr>
            <p:cNvPr id="352" name="TextBox 351">
              <a:extLst>
                <a:ext uri="{FF2B5EF4-FFF2-40B4-BE49-F238E27FC236}">
                  <a16:creationId xmlns:a16="http://schemas.microsoft.com/office/drawing/2014/main" id="{12C57B8B-70B3-D1EB-DC51-D8EEE04C8A28}"/>
                </a:ext>
              </a:extLst>
            </p:cNvPr>
            <p:cNvSpPr txBox="1"/>
            <p:nvPr/>
          </p:nvSpPr>
          <p:spPr>
            <a:xfrm>
              <a:off x="1948345" y="5976730"/>
              <a:ext cx="1050925" cy="3173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Aptos"/>
                </a:rPr>
                <a:t>Guidance</a:t>
              </a:r>
            </a:p>
          </p:txBody>
        </p:sp>
        <p:sp>
          <p:nvSpPr>
            <p:cNvPr id="353" name="TextBox 352">
              <a:extLst>
                <a:ext uri="{FF2B5EF4-FFF2-40B4-BE49-F238E27FC236}">
                  <a16:creationId xmlns:a16="http://schemas.microsoft.com/office/drawing/2014/main" id="{0F4F6D3B-811E-4708-F54B-C55D57D78AD1}"/>
                </a:ext>
              </a:extLst>
            </p:cNvPr>
            <p:cNvSpPr txBox="1"/>
            <p:nvPr/>
          </p:nvSpPr>
          <p:spPr>
            <a:xfrm>
              <a:off x="4253395" y="5967205"/>
              <a:ext cx="1050925" cy="3173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latin typeface="Aptos"/>
                </a:rPr>
                <a:t>PJ content</a:t>
              </a:r>
              <a:endParaRPr lang="en-US" dirty="0"/>
            </a:p>
          </p:txBody>
        </p:sp>
        <p:sp>
          <p:nvSpPr>
            <p:cNvPr id="354" name="TextBox 353">
              <a:extLst>
                <a:ext uri="{FF2B5EF4-FFF2-40B4-BE49-F238E27FC236}">
                  <a16:creationId xmlns:a16="http://schemas.microsoft.com/office/drawing/2014/main" id="{3BEB7FC0-9105-6E9A-5DB3-C25F16293A26}"/>
                </a:ext>
              </a:extLst>
            </p:cNvPr>
            <p:cNvSpPr txBox="1"/>
            <p:nvPr/>
          </p:nvSpPr>
          <p:spPr>
            <a:xfrm>
              <a:off x="5434495" y="5976730"/>
              <a:ext cx="84137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Aptos"/>
                </a:rPr>
                <a:t>Events</a:t>
              </a:r>
            </a:p>
          </p:txBody>
        </p:sp>
        <p:sp>
          <p:nvSpPr>
            <p:cNvPr id="355" name="TextBox 354">
              <a:extLst>
                <a:ext uri="{FF2B5EF4-FFF2-40B4-BE49-F238E27FC236}">
                  <a16:creationId xmlns:a16="http://schemas.microsoft.com/office/drawing/2014/main" id="{F9BC4D5C-1ABF-B513-13E7-29731326BC14}"/>
                </a:ext>
              </a:extLst>
            </p:cNvPr>
            <p:cNvSpPr txBox="1"/>
            <p:nvPr/>
          </p:nvSpPr>
          <p:spPr>
            <a:xfrm>
              <a:off x="6463195" y="5967205"/>
              <a:ext cx="1050925" cy="3173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Aptos"/>
                </a:rPr>
                <a:t>E-learning</a:t>
              </a:r>
            </a:p>
          </p:txBody>
        </p:sp>
        <p:sp>
          <p:nvSpPr>
            <p:cNvPr id="356" name="TextBox 355">
              <a:extLst>
                <a:ext uri="{FF2B5EF4-FFF2-40B4-BE49-F238E27FC236}">
                  <a16:creationId xmlns:a16="http://schemas.microsoft.com/office/drawing/2014/main" id="{11E9CA97-3521-BAE4-9D00-C1D7A0EFF094}"/>
                </a:ext>
              </a:extLst>
            </p:cNvPr>
            <p:cNvSpPr txBox="1"/>
            <p:nvPr/>
          </p:nvSpPr>
          <p:spPr>
            <a:xfrm>
              <a:off x="2996095" y="5976730"/>
              <a:ext cx="118427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latin typeface="Aptos"/>
                </a:rPr>
                <a:t>Web content</a:t>
              </a:r>
            </a:p>
          </p:txBody>
        </p:sp>
      </p:grpSp>
    </p:spTree>
    <p:extLst>
      <p:ext uri="{BB962C8B-B14F-4D97-AF65-F5344CB8AC3E}">
        <p14:creationId xmlns:p14="http://schemas.microsoft.com/office/powerpoint/2010/main" val="32089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81D0-68EB-DC4D-96B5-C660D73CDC5B}"/>
              </a:ext>
            </a:extLst>
          </p:cNvPr>
          <p:cNvSpPr>
            <a:spLocks noGrp="1"/>
          </p:cNvSpPr>
          <p:nvPr>
            <p:ph type="title"/>
          </p:nvPr>
        </p:nvSpPr>
        <p:spPr>
          <a:xfrm>
            <a:off x="1111250" y="322263"/>
            <a:ext cx="7313613" cy="701675"/>
          </a:xfrm>
        </p:spPr>
        <p:txBody>
          <a:bodyPr wrap="square" anchor="ctr">
            <a:normAutofit/>
          </a:bodyPr>
          <a:lstStyle/>
          <a:p>
            <a:r>
              <a:rPr lang="en-GB" dirty="0"/>
              <a:t>What’s next?</a:t>
            </a:r>
          </a:p>
        </p:txBody>
      </p:sp>
      <p:graphicFrame>
        <p:nvGraphicFramePr>
          <p:cNvPr id="5" name="Content Placeholder 2">
            <a:extLst>
              <a:ext uri="{FF2B5EF4-FFF2-40B4-BE49-F238E27FC236}">
                <a16:creationId xmlns:a16="http://schemas.microsoft.com/office/drawing/2014/main" id="{313F109F-9F67-1A98-70BA-0AE1EAAAE917}"/>
              </a:ext>
            </a:extLst>
          </p:cNvPr>
          <p:cNvGraphicFramePr>
            <a:graphicFrameLocks noGrp="1"/>
          </p:cNvGraphicFramePr>
          <p:nvPr>
            <p:ph idx="1"/>
          </p:nvPr>
        </p:nvGraphicFramePr>
        <p:xfrm>
          <a:off x="1111250" y="1231431"/>
          <a:ext cx="10242550" cy="4949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7530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29F9D-E3F4-48DE-0E4E-D38F1ABA90F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027BF1B-D725-D05A-466D-815753E9E886}"/>
              </a:ext>
            </a:extLst>
          </p:cNvPr>
          <p:cNvSpPr txBox="1">
            <a:spLocks/>
          </p:cNvSpPr>
          <p:nvPr/>
        </p:nvSpPr>
        <p:spPr>
          <a:xfrm>
            <a:off x="1187856" y="5869546"/>
            <a:ext cx="9982200" cy="19304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Incorporated</a:t>
            </a:r>
            <a:r>
              <a:rPr kumimoji="0" sz="1100" b="0" i="0" u="none" strike="noStrike" kern="0" cap="none" spc="3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by</a:t>
            </a:r>
            <a:r>
              <a:rPr kumimoji="0" sz="1100" b="0" i="0" u="none" strike="noStrike" kern="0" cap="none" spc="4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Royal</a:t>
            </a:r>
            <a:r>
              <a:rPr kumimoji="0" sz="1100" b="0" i="0" u="none" strike="noStrike" kern="0" cap="none" spc="35"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Charter.</a:t>
            </a:r>
            <a:r>
              <a:rPr kumimoji="0" sz="1100" b="0" i="0" u="none" strike="noStrike" kern="0" cap="none" spc="6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A</a:t>
            </a:r>
            <a:r>
              <a:rPr kumimoji="0" sz="1100" b="0" i="0" u="none" strike="noStrike" kern="0" cap="none" spc="65"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charity</a:t>
            </a:r>
            <a:r>
              <a:rPr kumimoji="0" sz="1100" b="0" i="0" u="none" strike="noStrike" kern="0" cap="none" spc="7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registered</a:t>
            </a:r>
            <a:r>
              <a:rPr kumimoji="0" sz="1100" b="0" i="0" u="none" strike="noStrike" kern="0" cap="none" spc="65"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in</a:t>
            </a:r>
            <a:r>
              <a:rPr kumimoji="0" sz="1100" b="0" i="0" u="none" strike="noStrike" kern="0" cap="none" spc="65"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England</a:t>
            </a:r>
            <a:r>
              <a:rPr kumimoji="0" sz="1100" b="0" i="0" u="none" strike="noStrike" kern="0" cap="none" spc="65" normalizeH="0" baseline="0" noProof="0" dirty="0">
                <a:ln>
                  <a:noFill/>
                </a:ln>
                <a:solidFill>
                  <a:srgbClr val="212541"/>
                </a:solidFill>
                <a:effectLst/>
                <a:uLnTx/>
                <a:uFillTx/>
                <a:latin typeface="Lucida Sans Unicode"/>
                <a:ea typeface="+mn-ea"/>
                <a:cs typeface="Lucida Sans Unicode"/>
              </a:rPr>
              <a:t> and</a:t>
            </a:r>
            <a:r>
              <a:rPr kumimoji="0" sz="1100" b="0" i="0" u="none" strike="noStrike" kern="0" cap="none" spc="7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60" normalizeH="0" baseline="0" noProof="0" dirty="0">
                <a:ln>
                  <a:noFill/>
                </a:ln>
                <a:solidFill>
                  <a:srgbClr val="212541"/>
                </a:solidFill>
                <a:effectLst/>
                <a:uLnTx/>
                <a:uFillTx/>
                <a:latin typeface="Lucida Sans Unicode"/>
                <a:ea typeface="+mn-ea"/>
                <a:cs typeface="Lucida Sans Unicode"/>
              </a:rPr>
              <a:t>Wales</a:t>
            </a:r>
            <a:r>
              <a:rPr kumimoji="0" sz="1100" b="0" i="0" u="none" strike="noStrike" kern="0" cap="none" spc="65"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114" normalizeH="0" baseline="0" noProof="0" dirty="0">
                <a:ln>
                  <a:noFill/>
                </a:ln>
                <a:solidFill>
                  <a:srgbClr val="212541"/>
                </a:solidFill>
                <a:effectLst/>
                <a:uLnTx/>
                <a:uFillTx/>
                <a:latin typeface="Lucida Sans Unicode"/>
                <a:ea typeface="+mn-ea"/>
                <a:cs typeface="Lucida Sans Unicode"/>
              </a:rPr>
              <a:t>(1217916),</a:t>
            </a:r>
            <a:r>
              <a:rPr kumimoji="0" sz="1100" b="0" i="0" u="none" strike="noStrike" kern="0" cap="none" spc="65" normalizeH="0" baseline="0" noProof="0" dirty="0">
                <a:ln>
                  <a:noFill/>
                </a:ln>
                <a:solidFill>
                  <a:srgbClr val="212541"/>
                </a:solidFill>
                <a:effectLst/>
                <a:uLnTx/>
                <a:uFillTx/>
                <a:latin typeface="Lucida Sans Unicode"/>
                <a:ea typeface="+mn-ea"/>
                <a:cs typeface="Lucida Sans Unicode"/>
              </a:rPr>
              <a:t> and</a:t>
            </a:r>
            <a:r>
              <a:rPr kumimoji="0" sz="1100" b="0" i="0" u="none" strike="noStrike" kern="0" cap="none" spc="7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Scotland</a:t>
            </a:r>
            <a:r>
              <a:rPr kumimoji="0" sz="1100" b="0" i="0" u="none" strike="noStrike" kern="0" cap="none" spc="65"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(applied</a:t>
            </a:r>
            <a:r>
              <a:rPr kumimoji="0" sz="1100" b="0" i="0" u="none" strike="noStrike" kern="0" cap="none" spc="65"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10" normalizeH="0" baseline="0" noProof="0" dirty="0">
                <a:ln>
                  <a:noFill/>
                </a:ln>
                <a:solidFill>
                  <a:srgbClr val="212541"/>
                </a:solidFill>
                <a:effectLst/>
                <a:uLnTx/>
                <a:uFillTx/>
                <a:latin typeface="Lucida Sans Unicode"/>
                <a:ea typeface="+mn-ea"/>
                <a:cs typeface="Lucida Sans Unicode"/>
              </a:rPr>
              <a:t>for).</a:t>
            </a:r>
            <a:r>
              <a:rPr kumimoji="0" sz="1100" b="0" i="0" u="none" strike="noStrike" kern="0" cap="none" spc="4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45" normalizeH="0" baseline="0" noProof="0" dirty="0">
                <a:ln>
                  <a:noFill/>
                </a:ln>
                <a:solidFill>
                  <a:srgbClr val="212541"/>
                </a:solidFill>
                <a:effectLst/>
                <a:uLnTx/>
                <a:uFillTx/>
                <a:latin typeface="Lucida Sans Unicode"/>
                <a:ea typeface="+mn-ea"/>
                <a:cs typeface="Lucida Sans Unicode"/>
              </a:rPr>
              <a:t>VAT</a:t>
            </a:r>
            <a:r>
              <a:rPr kumimoji="0" sz="1100" b="0" i="0" u="none" strike="noStrike" kern="0" cap="none" spc="4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registration</a:t>
            </a:r>
            <a:r>
              <a:rPr kumimoji="0" sz="1100" b="0" i="0" u="none" strike="noStrike" kern="0" cap="none" spc="4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0" normalizeH="0" baseline="0" noProof="0" dirty="0">
                <a:ln>
                  <a:noFill/>
                </a:ln>
                <a:solidFill>
                  <a:srgbClr val="212541"/>
                </a:solidFill>
                <a:effectLst/>
                <a:uLnTx/>
                <a:uFillTx/>
                <a:latin typeface="Lucida Sans Unicode"/>
                <a:ea typeface="+mn-ea"/>
                <a:cs typeface="Lucida Sans Unicode"/>
              </a:rPr>
              <a:t>GB</a:t>
            </a:r>
            <a:r>
              <a:rPr kumimoji="0" sz="1100" b="0" i="0" u="none" strike="noStrike" kern="0" cap="none" spc="4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140" normalizeH="0" baseline="0" noProof="0" dirty="0">
                <a:ln>
                  <a:noFill/>
                </a:ln>
                <a:solidFill>
                  <a:srgbClr val="212541"/>
                </a:solidFill>
                <a:effectLst/>
                <a:uLnTx/>
                <a:uFillTx/>
                <a:latin typeface="Lucida Sans Unicode"/>
                <a:ea typeface="+mn-ea"/>
                <a:cs typeface="Lucida Sans Unicode"/>
              </a:rPr>
              <a:t>513</a:t>
            </a:r>
            <a:r>
              <a:rPr kumimoji="0" sz="1100" b="0" i="0" u="none" strike="noStrike" kern="0" cap="none" spc="40"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50" normalizeH="0" baseline="0" noProof="0" dirty="0">
                <a:ln>
                  <a:noFill/>
                </a:ln>
                <a:solidFill>
                  <a:srgbClr val="212541"/>
                </a:solidFill>
                <a:effectLst/>
                <a:uLnTx/>
                <a:uFillTx/>
                <a:latin typeface="Lucida Sans Unicode"/>
                <a:ea typeface="+mn-ea"/>
                <a:cs typeface="Lucida Sans Unicode"/>
              </a:rPr>
              <a:t>9738</a:t>
            </a:r>
            <a:r>
              <a:rPr kumimoji="0" sz="1100" b="0" i="0" u="none" strike="noStrike" kern="0" cap="none" spc="45" normalizeH="0" baseline="0" noProof="0" dirty="0">
                <a:ln>
                  <a:noFill/>
                </a:ln>
                <a:solidFill>
                  <a:srgbClr val="212541"/>
                </a:solidFill>
                <a:effectLst/>
                <a:uLnTx/>
                <a:uFillTx/>
                <a:latin typeface="Lucida Sans Unicode"/>
                <a:ea typeface="+mn-ea"/>
                <a:cs typeface="Lucida Sans Unicode"/>
              </a:rPr>
              <a:t> </a:t>
            </a:r>
            <a:r>
              <a:rPr kumimoji="0" sz="1100" b="0" i="0" u="none" strike="noStrike" kern="0" cap="none" spc="-25" normalizeH="0" baseline="0" noProof="0" dirty="0">
                <a:ln>
                  <a:noFill/>
                </a:ln>
                <a:solidFill>
                  <a:srgbClr val="212541"/>
                </a:solidFill>
                <a:effectLst/>
                <a:uLnTx/>
                <a:uFillTx/>
                <a:latin typeface="Lucida Sans Unicode"/>
                <a:ea typeface="+mn-ea"/>
                <a:cs typeface="Lucida Sans Unicode"/>
              </a:rPr>
              <a:t>73</a:t>
            </a:r>
            <a:endParaRPr kumimoji="0" sz="1100" b="0" i="0" u="none" strike="noStrike" kern="0" cap="none" spc="0" normalizeH="0" baseline="0" noProof="0" dirty="0">
              <a:ln>
                <a:noFill/>
              </a:ln>
              <a:solidFill>
                <a:sysClr val="windowText" lastClr="000000"/>
              </a:solidFill>
              <a:effectLst/>
              <a:uLnTx/>
              <a:uFillTx/>
              <a:latin typeface="Lucida Sans Unicode"/>
              <a:ea typeface="+mn-ea"/>
              <a:cs typeface="Lucida Sans Unicode"/>
            </a:endParaRPr>
          </a:p>
        </p:txBody>
      </p:sp>
      <p:sp>
        <p:nvSpPr>
          <p:cNvPr id="3" name="object 3">
            <a:extLst>
              <a:ext uri="{FF2B5EF4-FFF2-40B4-BE49-F238E27FC236}">
                <a16:creationId xmlns:a16="http://schemas.microsoft.com/office/drawing/2014/main" id="{B78CD6B0-F682-AA0B-C034-BA446D606DB5}"/>
              </a:ext>
            </a:extLst>
          </p:cNvPr>
          <p:cNvSpPr txBox="1"/>
          <p:nvPr/>
        </p:nvSpPr>
        <p:spPr>
          <a:xfrm>
            <a:off x="1602739" y="3265563"/>
            <a:ext cx="3204210" cy="51371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3200" b="1" i="0" u="none" strike="noStrike" kern="0" cap="none" spc="0" normalizeH="0" baseline="0" noProof="0" dirty="0">
                <a:ln>
                  <a:noFill/>
                </a:ln>
                <a:solidFill>
                  <a:srgbClr val="FFFFFF"/>
                </a:solidFill>
                <a:effectLst/>
                <a:uLnTx/>
                <a:uFillTx/>
                <a:latin typeface="Georgia"/>
                <a:ea typeface="+mn-ea"/>
                <a:cs typeface="Georgia"/>
              </a:rPr>
              <a:t>Any</a:t>
            </a:r>
            <a:r>
              <a:rPr kumimoji="0" sz="3200" b="1" i="0" u="none" strike="noStrike" kern="0" cap="none" spc="-40" normalizeH="0" baseline="0" noProof="0" dirty="0">
                <a:ln>
                  <a:noFill/>
                </a:ln>
                <a:solidFill>
                  <a:srgbClr val="FFFFFF"/>
                </a:solidFill>
                <a:effectLst/>
                <a:uLnTx/>
                <a:uFillTx/>
                <a:latin typeface="Georgia"/>
                <a:ea typeface="+mn-ea"/>
                <a:cs typeface="Georgia"/>
              </a:rPr>
              <a:t> </a:t>
            </a:r>
            <a:r>
              <a:rPr kumimoji="0" sz="3200" b="1" i="0" u="none" strike="noStrike" kern="0" cap="none" spc="-10" normalizeH="0" baseline="0" noProof="0" dirty="0">
                <a:ln>
                  <a:noFill/>
                </a:ln>
                <a:solidFill>
                  <a:srgbClr val="FFFFFF"/>
                </a:solidFill>
                <a:effectLst/>
                <a:uLnTx/>
                <a:uFillTx/>
                <a:latin typeface="Georgia"/>
                <a:ea typeface="+mn-ea"/>
                <a:cs typeface="Georgia"/>
              </a:rPr>
              <a:t>questions?</a:t>
            </a:r>
            <a:endParaRPr kumimoji="0" sz="3200" b="0" i="0" u="none" strike="noStrike" kern="0" cap="none" spc="0" normalizeH="0" baseline="0" noProof="0">
              <a:ln>
                <a:noFill/>
              </a:ln>
              <a:solidFill>
                <a:sysClr val="windowText" lastClr="000000"/>
              </a:solidFill>
              <a:effectLst/>
              <a:uLnTx/>
              <a:uFillTx/>
              <a:latin typeface="Georgia"/>
              <a:ea typeface="+mn-ea"/>
              <a:cs typeface="Georgia"/>
            </a:endParaRPr>
          </a:p>
        </p:txBody>
      </p:sp>
    </p:spTree>
    <p:extLst>
      <p:ext uri="{BB962C8B-B14F-4D97-AF65-F5344CB8AC3E}">
        <p14:creationId xmlns:p14="http://schemas.microsoft.com/office/powerpoint/2010/main" val="285807446"/>
      </p:ext>
    </p:extLst>
  </p:cSld>
  <p:clrMapOvr>
    <a:masterClrMapping/>
  </p:clrMapOvr>
</p:sld>
</file>

<file path=ppt/theme/theme1.xml><?xml version="1.0" encoding="utf-8"?>
<a:theme xmlns:a="http://schemas.openxmlformats.org/drawingml/2006/main" name="Royal College of Pharmacy">
  <a:themeElements>
    <a:clrScheme name="Royal College of Pharmacy">
      <a:dk1>
        <a:srgbClr val="000000"/>
      </a:dk1>
      <a:lt1>
        <a:srgbClr val="FFFFFF"/>
      </a:lt1>
      <a:dk2>
        <a:srgbClr val="212742"/>
      </a:dk2>
      <a:lt2>
        <a:srgbClr val="E8E8E8"/>
      </a:lt2>
      <a:accent1>
        <a:srgbClr val="0C543E"/>
      </a:accent1>
      <a:accent2>
        <a:srgbClr val="65B560"/>
      </a:accent2>
      <a:accent3>
        <a:srgbClr val="A4C744"/>
      </a:accent3>
      <a:accent4>
        <a:srgbClr val="F09A07"/>
      </a:accent4>
      <a:accent5>
        <a:srgbClr val="54234E"/>
      </a:accent5>
      <a:accent6>
        <a:srgbClr val="00627C"/>
      </a:accent6>
      <a:hlink>
        <a:srgbClr val="D24491"/>
      </a:hlink>
      <a:folHlink>
        <a:srgbClr val="EC5F88"/>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1DCF4589-F901-BC40-9C35-710DABCA03FA}" vid="{DB0FC664-EA47-7E41-B687-126D843474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defa4170-0d19-0005-0004-bc88714345d2}" enabled="1" method="Standard" siteId="{9928e7f2-cca3-40a6-b7fe-6a405f893ed9}" removed="0"/>
</clbl:labelList>
</file>

<file path=docProps/app.xml><?xml version="1.0" encoding="utf-8"?>
<Properties xmlns="http://schemas.openxmlformats.org/officeDocument/2006/extended-properties" xmlns:vt="http://schemas.openxmlformats.org/officeDocument/2006/docPropsVTypes">
  <Template>RCPharm Dark Blue Template 08_04_2026_ (002)</Template>
  <TotalTime>1513</TotalTime>
  <Words>4843</Words>
  <Application>Microsoft Office PowerPoint</Application>
  <PresentationFormat>Widescreen</PresentationFormat>
  <Paragraphs>380</Paragraphs>
  <Slides>23</Slides>
  <Notes>19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Aptos</vt:lpstr>
      <vt:lpstr>Arial</vt:lpstr>
      <vt:lpstr>Calibri</vt:lpstr>
      <vt:lpstr>Frutiger W01</vt:lpstr>
      <vt:lpstr>Georgia</vt:lpstr>
      <vt:lpstr>Lucida Sans Unicode</vt:lpstr>
      <vt:lpstr>Poppins</vt:lpstr>
      <vt:lpstr>Segoe UI</vt:lpstr>
      <vt:lpstr>Royal College of Pharmacy</vt:lpstr>
      <vt:lpstr>Office Theme</vt:lpstr>
      <vt:lpstr>Strengthening Professional Leadership: Developing an Inclusive and Resilient Workforce</vt:lpstr>
      <vt:lpstr>PowerPoint Presentation</vt:lpstr>
      <vt:lpstr>PowerPoint Presentation</vt:lpstr>
      <vt:lpstr>PowerPoint Presentation</vt:lpstr>
      <vt:lpstr>PowerPoint Presentation</vt:lpstr>
      <vt:lpstr>Delivering for the profession</vt:lpstr>
      <vt:lpstr>PowerPoint Presentation</vt:lpstr>
      <vt:lpstr>PowerPoint Presentation</vt:lpstr>
      <vt:lpstr>Role of Pharmacy is expanding </vt:lpstr>
      <vt:lpstr>Making the Shift from Policy Ambition to Reality </vt:lpstr>
      <vt:lpstr>Strengthening professional leadership and assurance  </vt:lpstr>
      <vt:lpstr>Building an Inclusive Profession</vt:lpstr>
      <vt:lpstr>Developing resilience and retention </vt:lpstr>
      <vt:lpstr>Education, professional development and assurance through the Royal College </vt:lpstr>
      <vt:lpstr>Investing in People, Strengthening Patient Care </vt:lpstr>
      <vt:lpstr>Supporting Newly Qualified Pharmacists in 2026</vt:lpstr>
      <vt:lpstr>How do pharmacists qualifying in 2026 feel? </vt:lpstr>
      <vt:lpstr>The Strategic Opportunity</vt:lpstr>
      <vt:lpstr>Aligned to the Enhanced Pharmacy Curriculum and Credential</vt:lpstr>
      <vt:lpstr>Our response to the challenges of being an early career pharmacist </vt:lpstr>
      <vt:lpstr>Getting started toolkit overview</vt:lpstr>
      <vt:lpstr>What’s next?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Liz North</dc:creator>
  <cp:lastModifiedBy>Amandeep Doll</cp:lastModifiedBy>
  <cp:revision>65</cp:revision>
  <cp:lastPrinted>2026-09-25T09:11:41Z</cp:lastPrinted>
  <dcterms:created xsi:type="dcterms:W3CDTF">2026-04-08T08:33:55Z</dcterms:created>
  <dcterms:modified xsi:type="dcterms:W3CDTF">2026-09-26T14:32:28Z</dcterms:modified>
</cp:coreProperties>
</file>