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923" r:id="rId2"/>
    <p:sldId id="2147476186" r:id="rId3"/>
    <p:sldId id="2147476189" r:id="rId4"/>
    <p:sldId id="2147476162" r:id="rId5"/>
    <p:sldId id="2147476170" r:id="rId6"/>
    <p:sldId id="2147476158" r:id="rId7"/>
    <p:sldId id="2147476185" r:id="rId8"/>
    <p:sldId id="21474761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A50D0-F4DE-4132-AB44-66A907861799}" v="11" dt="2026-09-24T12:30:22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BERT, Paul (NHS LEICESTER, LEICESTERSHIRE AND RUTLAND ICB - 04C)" userId="defb509e-1400-402f-b9a9-e554ea75d904" providerId="ADAL" clId="{6F5A50D0-F4DE-4132-AB44-66A907861799}"/>
    <pc:docChg chg="undo custSel addSld delSld modSld sldOrd">
      <pc:chgData name="GILBERT, Paul (NHS LEICESTER, LEICESTERSHIRE AND RUTLAND ICB - 04C)" userId="defb509e-1400-402f-b9a9-e554ea75d904" providerId="ADAL" clId="{6F5A50D0-F4DE-4132-AB44-66A907861799}" dt="2026-09-24T12:30:24.224" v="1135" actId="47"/>
      <pc:docMkLst>
        <pc:docMk/>
      </pc:docMkLst>
      <pc:sldChg chg="del">
        <pc:chgData name="GILBERT, Paul (NHS LEICESTER, LEICESTERSHIRE AND RUTLAND ICB - 04C)" userId="defb509e-1400-402f-b9a9-e554ea75d904" providerId="ADAL" clId="{6F5A50D0-F4DE-4132-AB44-66A907861799}" dt="2026-09-24T08:42:36.759" v="1" actId="47"/>
        <pc:sldMkLst>
          <pc:docMk/>
          <pc:sldMk cId="188586149" sldId="256"/>
        </pc:sldMkLst>
      </pc:sldChg>
      <pc:sldChg chg="delSp modSp add mod">
        <pc:chgData name="GILBERT, Paul (NHS LEICESTER, LEICESTERSHIRE AND RUTLAND ICB - 04C)" userId="defb509e-1400-402f-b9a9-e554ea75d904" providerId="ADAL" clId="{6F5A50D0-F4DE-4132-AB44-66A907861799}" dt="2026-09-24T09:22:01.517" v="449" actId="6549"/>
        <pc:sldMkLst>
          <pc:docMk/>
          <pc:sldMk cId="3830231407" sldId="1923"/>
        </pc:sldMkLst>
        <pc:spChg chg="mod">
          <ac:chgData name="GILBERT, Paul (NHS LEICESTER, LEICESTERSHIRE AND RUTLAND ICB - 04C)" userId="defb509e-1400-402f-b9a9-e554ea75d904" providerId="ADAL" clId="{6F5A50D0-F4DE-4132-AB44-66A907861799}" dt="2026-09-24T08:42:52.226" v="3" actId="6549"/>
          <ac:spMkLst>
            <pc:docMk/>
            <pc:sldMk cId="3830231407" sldId="1923"/>
            <ac:spMk id="2" creationId="{623499A9-ADAE-F54A-B49E-F294E7BCE9E8}"/>
          </ac:spMkLst>
        </pc:spChg>
        <pc:spChg chg="del">
          <ac:chgData name="GILBERT, Paul (NHS LEICESTER, LEICESTERSHIRE AND RUTLAND ICB - 04C)" userId="defb509e-1400-402f-b9a9-e554ea75d904" providerId="ADAL" clId="{6F5A50D0-F4DE-4132-AB44-66A907861799}" dt="2026-09-24T08:42:46.514" v="2" actId="478"/>
          <ac:spMkLst>
            <pc:docMk/>
            <pc:sldMk cId="3830231407" sldId="1923"/>
            <ac:spMk id="3" creationId="{D1A3F066-D673-7EF3-57E6-60C7CD28EE1A}"/>
          </ac:spMkLst>
        </pc:spChg>
        <pc:spChg chg="mod">
          <ac:chgData name="GILBERT, Paul (NHS LEICESTER, LEICESTERSHIRE AND RUTLAND ICB - 04C)" userId="defb509e-1400-402f-b9a9-e554ea75d904" providerId="ADAL" clId="{6F5A50D0-F4DE-4132-AB44-66A907861799}" dt="2026-09-24T09:22:01.517" v="449" actId="6549"/>
          <ac:spMkLst>
            <pc:docMk/>
            <pc:sldMk cId="3830231407" sldId="1923"/>
            <ac:spMk id="9" creationId="{E4F63B5F-2944-6B41-9332-74DB2CCA6FCA}"/>
          </ac:spMkLst>
        </pc:spChg>
      </pc:sldChg>
      <pc:sldChg chg="add del">
        <pc:chgData name="GILBERT, Paul (NHS LEICESTER, LEICESTERSHIRE AND RUTLAND ICB - 04C)" userId="defb509e-1400-402f-b9a9-e554ea75d904" providerId="ADAL" clId="{6F5A50D0-F4DE-4132-AB44-66A907861799}" dt="2026-09-24T08:43:50.188" v="11" actId="47"/>
        <pc:sldMkLst>
          <pc:docMk/>
          <pc:sldMk cId="3079597378" sldId="4343"/>
        </pc:sldMkLst>
      </pc:sldChg>
      <pc:sldChg chg="add">
        <pc:chgData name="GILBERT, Paul (NHS LEICESTER, LEICESTERSHIRE AND RUTLAND ICB - 04C)" userId="defb509e-1400-402f-b9a9-e554ea75d904" providerId="ADAL" clId="{6F5A50D0-F4DE-4132-AB44-66A907861799}" dt="2026-09-24T08:42:34.351" v="0"/>
        <pc:sldMkLst>
          <pc:docMk/>
          <pc:sldMk cId="2633138808" sldId="2147476158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8:43:23.142" v="7" actId="47"/>
        <pc:sldMkLst>
          <pc:docMk/>
          <pc:sldMk cId="868759085" sldId="2147476161"/>
        </pc:sldMkLst>
      </pc:sldChg>
      <pc:sldChg chg="addSp modSp add mod">
        <pc:chgData name="GILBERT, Paul (NHS LEICESTER, LEICESTERSHIRE AND RUTLAND ICB - 04C)" userId="defb509e-1400-402f-b9a9-e554ea75d904" providerId="ADAL" clId="{6F5A50D0-F4DE-4132-AB44-66A907861799}" dt="2026-09-24T12:29:57.755" v="1132" actId="2165"/>
        <pc:sldMkLst>
          <pc:docMk/>
          <pc:sldMk cId="2199431338" sldId="2147476162"/>
        </pc:sldMkLst>
        <pc:spChg chg="mod">
          <ac:chgData name="GILBERT, Paul (NHS LEICESTER, LEICESTERSHIRE AND RUTLAND ICB - 04C)" userId="defb509e-1400-402f-b9a9-e554ea75d904" providerId="ADAL" clId="{6F5A50D0-F4DE-4132-AB44-66A907861799}" dt="2026-09-24T12:10:32.768" v="1071" actId="20577"/>
          <ac:spMkLst>
            <pc:docMk/>
            <pc:sldMk cId="2199431338" sldId="2147476162"/>
            <ac:spMk id="2" creationId="{3480951F-D502-A0D0-B835-25ECAE6880B4}"/>
          </ac:spMkLst>
        </pc:spChg>
        <pc:spChg chg="mod">
          <ac:chgData name="GILBERT, Paul (NHS LEICESTER, LEICESTERSHIRE AND RUTLAND ICB - 04C)" userId="defb509e-1400-402f-b9a9-e554ea75d904" providerId="ADAL" clId="{6F5A50D0-F4DE-4132-AB44-66A907861799}" dt="2026-09-24T12:10:50.733" v="1075" actId="14100"/>
          <ac:spMkLst>
            <pc:docMk/>
            <pc:sldMk cId="2199431338" sldId="2147476162"/>
            <ac:spMk id="3" creationId="{1329F826-75C8-5785-AA92-A94E5648964B}"/>
          </ac:spMkLst>
        </pc:spChg>
        <pc:graphicFrameChg chg="add mod modGraphic">
          <ac:chgData name="GILBERT, Paul (NHS LEICESTER, LEICESTERSHIRE AND RUTLAND ICB - 04C)" userId="defb509e-1400-402f-b9a9-e554ea75d904" providerId="ADAL" clId="{6F5A50D0-F4DE-4132-AB44-66A907861799}" dt="2026-09-24T12:29:57.755" v="1132" actId="2165"/>
          <ac:graphicFrameMkLst>
            <pc:docMk/>
            <pc:sldMk cId="2199431338" sldId="2147476162"/>
            <ac:graphicFrameMk id="4" creationId="{7BD47FCF-B0A2-B4D5-BBE2-513BB72B3776}"/>
          </ac:graphicFrameMkLst>
        </pc:graphicFrameChg>
      </pc:sldChg>
      <pc:sldChg chg="add del">
        <pc:chgData name="GILBERT, Paul (NHS LEICESTER, LEICESTERSHIRE AND RUTLAND ICB - 04C)" userId="defb509e-1400-402f-b9a9-e554ea75d904" providerId="ADAL" clId="{6F5A50D0-F4DE-4132-AB44-66A907861799}" dt="2026-09-24T12:30:00.714" v="1133" actId="47"/>
        <pc:sldMkLst>
          <pc:docMk/>
          <pc:sldMk cId="3012897292" sldId="2147476163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9:20:09.261" v="343" actId="47"/>
        <pc:sldMkLst>
          <pc:docMk/>
          <pc:sldMk cId="7321579" sldId="2147476168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8:43:42.583" v="10" actId="47"/>
        <pc:sldMkLst>
          <pc:docMk/>
          <pc:sldMk cId="2001710839" sldId="2147476169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12:30:22.734" v="1134"/>
        <pc:sldMkLst>
          <pc:docMk/>
          <pc:sldMk cId="1598590695" sldId="2147476170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8:43:25.860" v="9" actId="47"/>
        <pc:sldMkLst>
          <pc:docMk/>
          <pc:sldMk cId="2144860396" sldId="2147476171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8:43:04.787" v="6" actId="47"/>
        <pc:sldMkLst>
          <pc:docMk/>
          <pc:sldMk cId="3729132135" sldId="2147476172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8:43:53.218" v="13" actId="47"/>
        <pc:sldMkLst>
          <pc:docMk/>
          <pc:sldMk cId="3656946948" sldId="2147476174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09:07:02.848" v="260" actId="47"/>
        <pc:sldMkLst>
          <pc:docMk/>
          <pc:sldMk cId="1536797251" sldId="2147476175"/>
        </pc:sldMkLst>
      </pc:sldChg>
      <pc:sldChg chg="modSp add del mod">
        <pc:chgData name="GILBERT, Paul (NHS LEICESTER, LEICESTERSHIRE AND RUTLAND ICB - 04C)" userId="defb509e-1400-402f-b9a9-e554ea75d904" providerId="ADAL" clId="{6F5A50D0-F4DE-4132-AB44-66A907861799}" dt="2026-09-24T09:17:12.980" v="342" actId="313"/>
        <pc:sldMkLst>
          <pc:docMk/>
          <pc:sldMk cId="872874949" sldId="2147476182"/>
        </pc:sldMkLst>
        <pc:spChg chg="mod">
          <ac:chgData name="GILBERT, Paul (NHS LEICESTER, LEICESTERSHIRE AND RUTLAND ICB - 04C)" userId="defb509e-1400-402f-b9a9-e554ea75d904" providerId="ADAL" clId="{6F5A50D0-F4DE-4132-AB44-66A907861799}" dt="2026-09-24T09:17:12.980" v="342" actId="313"/>
          <ac:spMkLst>
            <pc:docMk/>
            <pc:sldMk cId="872874949" sldId="2147476182"/>
            <ac:spMk id="3" creationId="{655331B0-6D14-0E09-50E8-35235B97DA7E}"/>
          </ac:spMkLst>
        </pc:spChg>
      </pc:sldChg>
      <pc:sldChg chg="add ord">
        <pc:chgData name="GILBERT, Paul (NHS LEICESTER, LEICESTERSHIRE AND RUTLAND ICB - 04C)" userId="defb509e-1400-402f-b9a9-e554ea75d904" providerId="ADAL" clId="{6F5A50D0-F4DE-4132-AB44-66A907861799}" dt="2026-09-24T09:20:15.475" v="345"/>
        <pc:sldMkLst>
          <pc:docMk/>
          <pc:sldMk cId="1072605119" sldId="2147476185"/>
        </pc:sldMkLst>
      </pc:sldChg>
      <pc:sldChg chg="add">
        <pc:chgData name="GILBERT, Paul (NHS LEICESTER, LEICESTERSHIRE AND RUTLAND ICB - 04C)" userId="defb509e-1400-402f-b9a9-e554ea75d904" providerId="ADAL" clId="{6F5A50D0-F4DE-4132-AB44-66A907861799}" dt="2026-09-24T08:42:34.351" v="0"/>
        <pc:sldMkLst>
          <pc:docMk/>
          <pc:sldMk cId="3997117901" sldId="2147476186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12:08:50.437" v="994" actId="47"/>
        <pc:sldMkLst>
          <pc:docMk/>
          <pc:sldMk cId="2882109435" sldId="2147476187"/>
        </pc:sldMkLst>
      </pc:sldChg>
      <pc:sldChg chg="add del">
        <pc:chgData name="GILBERT, Paul (NHS LEICESTER, LEICESTERSHIRE AND RUTLAND ICB - 04C)" userId="defb509e-1400-402f-b9a9-e554ea75d904" providerId="ADAL" clId="{6F5A50D0-F4DE-4132-AB44-66A907861799}" dt="2026-09-24T12:30:24.224" v="1135" actId="47"/>
        <pc:sldMkLst>
          <pc:docMk/>
          <pc:sldMk cId="2007115895" sldId="2147476188"/>
        </pc:sldMkLst>
      </pc:sldChg>
      <pc:sldChg chg="new del">
        <pc:chgData name="GILBERT, Paul (NHS LEICESTER, LEICESTERSHIRE AND RUTLAND ICB - 04C)" userId="defb509e-1400-402f-b9a9-e554ea75d904" providerId="ADAL" clId="{6F5A50D0-F4DE-4132-AB44-66A907861799}" dt="2026-09-24T09:20:45.160" v="347" actId="680"/>
        <pc:sldMkLst>
          <pc:docMk/>
          <pc:sldMk cId="112113457" sldId="2147476189"/>
        </pc:sldMkLst>
      </pc:sldChg>
      <pc:sldChg chg="addSp modSp add mod">
        <pc:chgData name="GILBERT, Paul (NHS LEICESTER, LEICESTERSHIRE AND RUTLAND ICB - 04C)" userId="defb509e-1400-402f-b9a9-e554ea75d904" providerId="ADAL" clId="{6F5A50D0-F4DE-4132-AB44-66A907861799}" dt="2026-09-24T09:28:23.601" v="993" actId="1076"/>
        <pc:sldMkLst>
          <pc:docMk/>
          <pc:sldMk cId="384274685" sldId="2147476189"/>
        </pc:sldMkLst>
        <pc:spChg chg="mod">
          <ac:chgData name="GILBERT, Paul (NHS LEICESTER, LEICESTERSHIRE AND RUTLAND ICB - 04C)" userId="defb509e-1400-402f-b9a9-e554ea75d904" providerId="ADAL" clId="{6F5A50D0-F4DE-4132-AB44-66A907861799}" dt="2026-09-24T09:28:17.231" v="992" actId="20577"/>
          <ac:spMkLst>
            <pc:docMk/>
            <pc:sldMk cId="384274685" sldId="2147476189"/>
            <ac:spMk id="2" creationId="{CEA68146-DEAD-A235-AD9F-03901AA30454}"/>
          </ac:spMkLst>
        </pc:spChg>
        <pc:spChg chg="mod">
          <ac:chgData name="GILBERT, Paul (NHS LEICESTER, LEICESTERSHIRE AND RUTLAND ICB - 04C)" userId="defb509e-1400-402f-b9a9-e554ea75d904" providerId="ADAL" clId="{6F5A50D0-F4DE-4132-AB44-66A907861799}" dt="2026-09-24T09:27:25.222" v="943" actId="27636"/>
          <ac:spMkLst>
            <pc:docMk/>
            <pc:sldMk cId="384274685" sldId="2147476189"/>
            <ac:spMk id="3" creationId="{D25528E3-7465-DCDE-0689-B61DA4E15CB3}"/>
          </ac:spMkLst>
        </pc:spChg>
        <pc:picChg chg="add mod">
          <ac:chgData name="GILBERT, Paul (NHS LEICESTER, LEICESTERSHIRE AND RUTLAND ICB - 04C)" userId="defb509e-1400-402f-b9a9-e554ea75d904" providerId="ADAL" clId="{6F5A50D0-F4DE-4132-AB44-66A907861799}" dt="2026-09-24T09:28:23.601" v="993" actId="1076"/>
          <ac:picMkLst>
            <pc:docMk/>
            <pc:sldMk cId="384274685" sldId="2147476189"/>
            <ac:picMk id="5" creationId="{726484C4-2038-D347-B08F-ED3A479E1F18}"/>
          </ac:picMkLst>
        </pc:picChg>
      </pc:sldChg>
      <pc:sldChg chg="add del">
        <pc:chgData name="GILBERT, Paul (NHS LEICESTER, LEICESTERSHIRE AND RUTLAND ICB - 04C)" userId="defb509e-1400-402f-b9a9-e554ea75d904" providerId="ADAL" clId="{6F5A50D0-F4DE-4132-AB44-66A907861799}" dt="2026-09-24T08:43:51.655" v="12" actId="47"/>
        <pc:sldMkLst>
          <pc:docMk/>
          <pc:sldMk cId="1321123931" sldId="2147476189"/>
        </pc:sldMkLst>
      </pc:sldChg>
      <pc:sldMasterChg chg="delSldLayout">
        <pc:chgData name="GILBERT, Paul (NHS LEICESTER, LEICESTERSHIRE AND RUTLAND ICB - 04C)" userId="defb509e-1400-402f-b9a9-e554ea75d904" providerId="ADAL" clId="{6F5A50D0-F4DE-4132-AB44-66A907861799}" dt="2026-09-24T08:43:50.188" v="11" actId="47"/>
        <pc:sldMasterMkLst>
          <pc:docMk/>
          <pc:sldMasterMk cId="2385122062" sldId="2147483648"/>
        </pc:sldMasterMkLst>
        <pc:sldLayoutChg chg="del">
          <pc:chgData name="GILBERT, Paul (NHS LEICESTER, LEICESTERSHIRE AND RUTLAND ICB - 04C)" userId="defb509e-1400-402f-b9a9-e554ea75d904" providerId="ADAL" clId="{6F5A50D0-F4DE-4132-AB44-66A907861799}" dt="2026-09-24T08:43:50.188" v="11" actId="47"/>
          <pc:sldLayoutMkLst>
            <pc:docMk/>
            <pc:sldMasterMk cId="2385122062" sldId="2147483648"/>
            <pc:sldLayoutMk cId="2926132596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7D1A5-7415-4506-851B-1A580D7441EA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FF33E-E92C-4CC1-AC19-BE3B8CC14F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91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Standard title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756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Roles and expectations for local implementation
[Sources]
- PRN02466 Professional assurance framework for delivering NHS community pharmacy clinical services FINAL DRAFT v0.1.pdf: Sections 2.1, 2.4, 2.5, 2.5.1 and 3 on commissioner, employer, individual, prescribing and concerns responsibilities.
- Prof Ass Framework Implementation.docx: FAQs on employer checks, record retention, prescribing requirements, supervisor or mentor access, portfolio, monitoring compliance and managing concerns.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F3DF2-5991-0766-16B9-01D4850B9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E39BA-5C4A-B485-444A-13965C780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021B63-BC4B-DF61-A1F0-B7C9FD239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forms of subordinate legislation will be changed as a package (some of which will be drawn from </a:t>
            </a:r>
            <a:r>
              <a:rPr lang="en-GB" sz="80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</a:t>
            </a:r>
            <a:r>
              <a:rPr lang="en-GB" sz="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1FFE5-B96F-0C1E-0B2D-9326CC259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EC7EF-95E1-3D44-A982-BC7A3E9C617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396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9157A-FC2F-3BA4-84D5-C8FC8418D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B4CAB-80CC-8677-2CA3-EBCE349B0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830AD-21E8-7534-0786-C0511D29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8DA12-A779-2D24-CC8D-963F8F51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72260-E1CD-F716-2938-1EC9DA5D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0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D6838-A5FD-A5CB-C916-49362BA7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84DC1-498D-2589-261A-FAE8BEDB8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01CC7-356B-7695-7F56-CBD25B10D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ED08-E62C-6931-D404-FDCE7476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EC9C5-31C4-4AB2-05DD-BAD06D8CD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5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9EC2B-DA34-8B14-ABB3-1F120F25A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76BD7-ECB9-758D-28FB-A42546FA3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A8957-7F5A-166E-722D-7A8014E2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47BE9-8E42-CC6E-B3C0-F697CB884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F6218-3681-7825-A958-0C643A07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9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E0752-8FD7-CDA7-6D7E-56A2D271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3D379-4387-B7E3-7FCD-57990A756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9E7CA-E95A-8809-4AFF-E65A5CAB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7CB13-81B4-4ED6-623C-A1A9B3DA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E90EE-94F9-4FE0-F225-690B965D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1B53D-2A40-F082-F56C-31689772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26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89E9-B1F0-7B08-5F1C-2B37FB90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17898-2C61-2C2A-AF9C-2E2A30EA3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96BBD-B2A2-D97E-25A4-1D581DB99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67B68-7597-4698-2FE5-2041B8407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A8AFE5-E552-682E-CE10-B9C069966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F41097-1595-E4DC-DF46-DCFBE715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AE9E37-275D-1C02-D61A-B7A69A61D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0D0397-6B1B-EA72-7866-0477F7D68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73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21B6F-C02D-2B24-BA29-40D44BD70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F7FAB-DBD7-92DD-C926-05FFC8FE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8AD676-4245-0D82-469D-E26996D15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7661D-82C2-C747-967A-C420E1B3F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091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E956FF-AD9A-DC9F-243C-BC2E9756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8B4A56-4CB6-7910-0CBF-B655CD5BC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F77D4-DCD7-A485-15C9-2DF5745FC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61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EDF1-D5AE-A346-0C91-901DF8A5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6DD32-BD13-AFE3-6CA9-17D1676EE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54AF9-2583-BD0D-F7CC-77E6CC8C2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DE1F8-804A-5692-9CF4-CE56C3F3A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B484F-77FC-42B1-65AC-7E37A42D8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B537F-89BD-91AA-CB42-99793862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55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57B6A-E427-1F5C-97FF-B81D13859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423168-695D-AAFC-480B-B17DEA7DD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7F02A-03B4-CCAD-ABF6-961036D8A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18621-3862-5FE0-066B-208256E7D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75DB6-B4DA-6F7D-5B5C-7B8CE7DCF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2B937-2746-E02C-30F0-9A48A2CF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43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1F1B-B41E-A612-0549-D33BA04A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023AB7-A31D-F6D6-8395-37DFE2674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2FF88-88B5-39D6-4738-2178AA267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7962F-ED69-F957-FB78-20DD35D3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E0ADA-B4BC-68A5-6F63-C3888FD5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43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A4FADF-8C9E-B4F0-9054-3BFBF5F45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EC9FFB-6218-8C74-C88B-0DA8F13DA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CD831-7736-5865-698E-370D84BD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DED66-0838-3566-63C4-AB88890B0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4EA28-EDD4-2A2E-E665-674AAB8E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title slide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98E9D71-498A-0294-DB92-FA8A45963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0720" y="-508517"/>
            <a:ext cx="11319578" cy="80056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D054BE-B63C-B248-A010-D04767679C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002268"/>
            <a:ext cx="4643853" cy="250769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5400" b="1" spc="-3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3AB80-4EA2-FC4A-9654-92EF4DFF4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600000"/>
            <a:ext cx="7973051" cy="10249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0857E-40D1-074A-8CBC-E3E38E69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02280" cy="365125"/>
          </a:xfrm>
          <a:prstGeom prst="rect">
            <a:avLst/>
          </a:prstGeom>
        </p:spPr>
        <p:txBody>
          <a:bodyPr/>
          <a:lstStyle/>
          <a:p>
            <a:fld id="{B8B67EA4-DCE3-FB49-A794-A4595EF638BC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DEB39-6B31-D948-AF21-75D8DF423B1B}"/>
              </a:ext>
            </a:extLst>
          </p:cNvPr>
          <p:cNvSpPr txBox="1"/>
          <p:nvPr userDrawn="1"/>
        </p:nvSpPr>
        <p:spPr>
          <a:xfrm>
            <a:off x="3225114" y="6017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E63D1E-5669-124C-90CA-03B13A7D7A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760000"/>
            <a:ext cx="6259513" cy="488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357188" indent="0">
              <a:buNone/>
              <a:defRPr>
                <a:solidFill>
                  <a:schemeClr val="accent2"/>
                </a:solidFill>
              </a:defRPr>
            </a:lvl2pPr>
            <a:lvl3pPr marL="714375" indent="0">
              <a:buNone/>
              <a:defRPr>
                <a:solidFill>
                  <a:schemeClr val="accent2"/>
                </a:solidFill>
              </a:defRPr>
            </a:lvl3pPr>
            <a:lvl4pPr marL="1081087" indent="0">
              <a:buNone/>
              <a:defRPr>
                <a:solidFill>
                  <a:schemeClr val="accent2"/>
                </a:solidFill>
              </a:defRPr>
            </a:lvl4pPr>
            <a:lvl5pPr marL="143827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A1D7-0D87-D844-942F-FEAD20579184}"/>
              </a:ext>
            </a:extLst>
          </p:cNvPr>
          <p:cNvSpPr txBox="1"/>
          <p:nvPr userDrawn="1"/>
        </p:nvSpPr>
        <p:spPr>
          <a:xfrm>
            <a:off x="9233452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04FEF-6120-D9DF-6018-2393FD137B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87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, subhead, bullets one column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71999"/>
            <a:ext cx="11088000" cy="345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20880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Subhead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771D90-A686-C949-8872-F69893BCF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D5CE1C-46DF-8846-A4A0-E19A9CC39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4955267-CD3E-4484-1B20-32E90EB4E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5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CB08CE-B749-4A34-8E38-256DAB23FDA3}"/>
              </a:ext>
            </a:extLst>
          </p:cNvPr>
          <p:cNvSpPr txBox="1"/>
          <p:nvPr userDrawn="1"/>
        </p:nvSpPr>
        <p:spPr>
          <a:xfrm>
            <a:off x="291314" y="6372536"/>
            <a:ext cx="647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34F92BC6-D7C3-584B-87F2-0B845776A5AD}" type="slidenum">
              <a:rPr lang="en-US" sz="12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r>
              <a:rPr lang="en-US" sz="120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120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22B34758-9E88-47CF-97D6-6500D97D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51" y="265003"/>
            <a:ext cx="9817949" cy="77131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sz="2800">
              <a:solidFill>
                <a:srgbClr val="005EB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34C2919C-3AD4-436F-A0CC-4F48C43AA5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9250" y="1351280"/>
            <a:ext cx="10661229" cy="45415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0B1CEF-8708-C7A4-562F-7120AFF356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184510" y="244040"/>
            <a:ext cx="3064672" cy="18796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4EA7BD0-A980-6F3B-A767-C8FBF03B116E}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noFill/>
          <a:ln w="6350" cap="flat" cmpd="sng" algn="ctr">
            <a:solidFill>
              <a:srgbClr val="768692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21043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17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7296D-3C2F-6421-96A6-EFAB9213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CFC9B-079A-19EC-CA80-7D6F434C9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985AF-8807-FBC3-E931-9B778991C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84DBA2-0521-4F79-AA7E-CD964593B8C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CDC85-D560-B2E2-36E9-395D8D392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6F181-E50E-EDF8-9609-E314FF842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CE3599-F58B-46B5-B7A9-EB36247E4C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12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hs-my.sharepoint.com/:p:/r/personal/paul_gilbert7_nhs_net/Documents/01-Strategic%20Direction%20of%20Role/Presentations/LPC%20AGM%20Sept%2026.pptx?d=w51f8634fb7cc464684ba49e847c152dd&amp;csf=1&amp;web=1&amp;e=oPZn3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99A9-ADAE-F54A-B49E-F294E7BCE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497" y="1526364"/>
            <a:ext cx="5874011" cy="2354756"/>
          </a:xfrm>
        </p:spPr>
        <p:txBody>
          <a:bodyPr/>
          <a:lstStyle/>
          <a:p>
            <a:r>
              <a:rPr lang="en-GB" sz="4400" dirty="0">
                <a:latin typeface="Arial"/>
                <a:cs typeface="Arial"/>
              </a:rPr>
              <a:t>Community Pharmacy Prescribing Services</a:t>
            </a:r>
            <a:br>
              <a:rPr lang="en-GB" sz="4400" dirty="0">
                <a:latin typeface="Arial"/>
                <a:cs typeface="Arial"/>
              </a:rPr>
            </a:br>
            <a:br>
              <a:rPr lang="en-GB" sz="4400" dirty="0">
                <a:latin typeface="Arial"/>
                <a:cs typeface="Arial"/>
              </a:rPr>
            </a:br>
            <a:endParaRPr lang="en-GB" sz="4000" b="0" dirty="0">
              <a:latin typeface="Arial"/>
              <a:cs typeface="Arial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F63B5F-2944-6B41-9332-74DB2CCA6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5812" y="4668929"/>
            <a:ext cx="6235701" cy="1909963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>
                <a:solidFill>
                  <a:srgbClr val="003087"/>
                </a:solidFill>
                <a:latin typeface="Arial"/>
                <a:cs typeface="Arial"/>
              </a:rPr>
              <a:t>NHS England Pharmacy Team - Sept 2026</a:t>
            </a:r>
          </a:p>
          <a:p>
            <a:pPr>
              <a:lnSpc>
                <a:spcPct val="120000"/>
              </a:lnSpc>
            </a:pPr>
            <a:r>
              <a:rPr lang="en-GB" dirty="0">
                <a:solidFill>
                  <a:srgbClr val="003087"/>
                </a:solidFill>
                <a:latin typeface="Arial"/>
                <a:cs typeface="Arial"/>
              </a:rPr>
              <a:t>Locally Amended and delivered by Paul Gilbert</a:t>
            </a:r>
          </a:p>
          <a:p>
            <a:pPr>
              <a:lnSpc>
                <a:spcPct val="120000"/>
              </a:lnSpc>
            </a:pPr>
            <a:endParaRPr lang="en-GB" dirty="0">
              <a:solidFill>
                <a:srgbClr val="003087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endParaRPr lang="en-GB" dirty="0">
              <a:solidFill>
                <a:srgbClr val="003087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endParaRPr lang="en-GB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23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00032" y="109728"/>
            <a:ext cx="502920" cy="45720"/>
          </a:xfrm>
          <a:prstGeom prst="rect">
            <a:avLst/>
          </a:prstGeom>
          <a:solidFill>
            <a:srgbClr val="99D6CF"/>
          </a:solidFill>
          <a:ln w="12700">
            <a:solidFill>
              <a:srgbClr val="99D6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9902952" y="109728"/>
            <a:ext cx="502920" cy="45720"/>
          </a:xfrm>
          <a:prstGeom prst="rect">
            <a:avLst/>
          </a:prstGeom>
          <a:solidFill>
            <a:srgbClr val="00A499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0405872" y="109728"/>
            <a:ext cx="438912" cy="4572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0844784" y="109728"/>
            <a:ext cx="868680" cy="4572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26862" y="373157"/>
            <a:ext cx="10561320" cy="5309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0072CE"/>
                </a:solidFill>
                <a:latin typeface="Arial"/>
                <a:ea typeface="Arial" pitchFamily="34" charset="-122"/>
                <a:cs typeface="Arial"/>
                <a:hlinkClick r:id="rId3"/>
              </a:rPr>
              <a:t>Professional Assurance Framework (PAF) Roles and expectations</a:t>
            </a:r>
            <a:endParaRPr lang="en-US" sz="3600" dirty="0">
              <a:latin typeface="Arial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26862" y="1260760"/>
            <a:ext cx="3346704" cy="4041648"/>
          </a:xfrm>
          <a:prstGeom prst="roundRect">
            <a:avLst>
              <a:gd name="adj" fmla="val 2186"/>
            </a:avLst>
          </a:prstGeom>
          <a:solidFill>
            <a:srgbClr val="F7F9FB"/>
          </a:solidFill>
          <a:ln w="12700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726862" y="1260760"/>
            <a:ext cx="3346704" cy="493776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873166" y="1416208"/>
            <a:ext cx="3054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ICBs / commissioners</a:t>
            </a:r>
            <a:endParaRPr lang="en-US" sz="1520"/>
          </a:p>
        </p:txBody>
      </p:sp>
      <p:sp>
        <p:nvSpPr>
          <p:cNvPr id="10" name="Text 8"/>
          <p:cNvSpPr/>
          <p:nvPr/>
        </p:nvSpPr>
        <p:spPr>
          <a:xfrm>
            <a:off x="964606" y="2019711"/>
            <a:ext cx="2852928" cy="313660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• Use PAF within local governance and assurance arrangements</a:t>
            </a:r>
            <a:br>
              <a:rPr lang="en-US">
                <a:latin typeface="Arial"/>
                <a:ea typeface="Arial" pitchFamily="34" charset="-122"/>
                <a:cs typeface="Arial"/>
              </a:rPr>
            </a:b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
• Embed requirements in onboarding and oversight of Prescribing Pharmacies</a:t>
            </a:r>
            <a:b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</a:b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
• Be clear what assurance evidence may be requested from contractors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57030" y="1260760"/>
            <a:ext cx="3346704" cy="4041648"/>
          </a:xfrm>
          <a:prstGeom prst="roundRect">
            <a:avLst>
              <a:gd name="adj" fmla="val 2186"/>
            </a:avLst>
          </a:prstGeom>
          <a:solidFill>
            <a:srgbClr val="F7F9FB"/>
          </a:solidFill>
          <a:ln w="12700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357030" y="1260760"/>
            <a:ext cx="3346704" cy="493776"/>
          </a:xfrm>
          <a:prstGeom prst="rect">
            <a:avLst/>
          </a:prstGeom>
          <a:solidFill>
            <a:srgbClr val="00A499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503334" y="1416208"/>
            <a:ext cx="3054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Employers / contractors</a:t>
            </a:r>
            <a:endParaRPr lang="en-US" sz="1520"/>
          </a:p>
        </p:txBody>
      </p:sp>
      <p:sp>
        <p:nvSpPr>
          <p:cNvPr id="14" name="Text 12"/>
          <p:cNvSpPr/>
          <p:nvPr/>
        </p:nvSpPr>
        <p:spPr>
          <a:xfrm>
            <a:off x="4594774" y="2019711"/>
            <a:ext cx="2852928" cy="313660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• Assure registration, training, indemnity and scope of practice</a:t>
            </a:r>
            <a:br>
              <a:rPr lang="en-US">
                <a:latin typeface="Arial"/>
                <a:ea typeface="Arial" pitchFamily="34" charset="-122"/>
                <a:cs typeface="Arial"/>
              </a:rPr>
            </a:b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
• Keep assurance records and </a:t>
            </a:r>
            <a:r>
              <a:rPr lang="en-US" err="1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authorisations</a:t>
            </a: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 available if requested</a:t>
            </a:r>
            <a:br>
              <a:rPr lang="en-US">
                <a:latin typeface="Arial"/>
                <a:ea typeface="Arial" pitchFamily="34" charset="-122"/>
                <a:cs typeface="Arial"/>
              </a:rPr>
            </a:b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
• Induction, appraisal, development support and supervision in place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987198" y="1260760"/>
            <a:ext cx="3346704" cy="4041648"/>
          </a:xfrm>
          <a:prstGeom prst="roundRect">
            <a:avLst>
              <a:gd name="adj" fmla="val 2186"/>
            </a:avLst>
          </a:prstGeom>
          <a:solidFill>
            <a:srgbClr val="F7F9FB"/>
          </a:solidFill>
          <a:ln w="12700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987198" y="1260760"/>
            <a:ext cx="3346704" cy="493776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8133502" y="1416208"/>
            <a:ext cx="3054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Professionals</a:t>
            </a:r>
            <a:endParaRPr lang="en-US" sz="1520"/>
          </a:p>
        </p:txBody>
      </p:sp>
      <p:sp>
        <p:nvSpPr>
          <p:cNvPr id="18" name="Text 16"/>
          <p:cNvSpPr/>
          <p:nvPr/>
        </p:nvSpPr>
        <p:spPr>
          <a:xfrm>
            <a:off x="8224942" y="2019711"/>
            <a:ext cx="2852928" cy="313660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• Maintain registration, CPD and professional standards</a:t>
            </a:r>
            <a:br>
              <a:rPr lang="en-US">
                <a:latin typeface="Arial"/>
                <a:ea typeface="Arial" pitchFamily="34" charset="-122"/>
                <a:cs typeface="Arial"/>
              </a:rPr>
            </a:b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
• Work within competence and scope of practice</a:t>
            </a:r>
            <a:b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</a:br>
            <a:r>
              <a:rPr lang="en-US">
                <a:solidFill>
                  <a:srgbClr val="111111"/>
                </a:solidFill>
                <a:latin typeface="Arial"/>
                <a:ea typeface="Arial" pitchFamily="34" charset="-122"/>
                <a:cs typeface="Arial"/>
              </a:rPr>
              <a:t>
• Prescribers: declaration, portfolio, supervision and annual review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26862" y="5329205"/>
            <a:ext cx="10607040" cy="985801"/>
          </a:xfrm>
          <a:prstGeom prst="roundRect">
            <a:avLst>
              <a:gd name="adj" fmla="val 7937"/>
            </a:avLst>
          </a:prstGeom>
          <a:solidFill>
            <a:srgbClr val="E8F2FA"/>
          </a:solidFill>
          <a:ln w="12700">
            <a:solidFill>
              <a:srgbClr val="B7D7EF"/>
            </a:solidFill>
            <a:prstDash val="solid"/>
          </a:ln>
        </p:spPr>
        <p:txBody>
          <a:bodyPr/>
          <a:lstStyle/>
          <a:p>
            <a:r>
              <a:rPr lang="en-US" sz="2400" b="1">
                <a:solidFill>
                  <a:srgbClr val="003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focus: proportionate assurance, clear records, named supervision for prescribing and agreed routes for managing concerns</a:t>
            </a:r>
            <a:endParaRPr lang="en-GB" sz="2400"/>
          </a:p>
        </p:txBody>
      </p:sp>
      <p:sp>
        <p:nvSpPr>
          <p:cNvPr id="21" name="Shape 19"/>
          <p:cNvSpPr/>
          <p:nvPr/>
        </p:nvSpPr>
        <p:spPr>
          <a:xfrm>
            <a:off x="411480" y="6537960"/>
            <a:ext cx="11384280" cy="0"/>
          </a:xfrm>
          <a:prstGeom prst="line">
            <a:avLst/>
          </a:prstGeom>
          <a:noFill/>
          <a:ln w="889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43982" y="6497890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"/>
          </a:p>
        </p:txBody>
      </p:sp>
      <p:sp>
        <p:nvSpPr>
          <p:cNvPr id="23" name="Text 21"/>
          <p:cNvSpPr/>
          <p:nvPr/>
        </p:nvSpPr>
        <p:spPr>
          <a:xfrm>
            <a:off x="726862" y="6497890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>
                <a:solidFill>
                  <a:srgbClr val="005E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</a:t>
            </a:r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3997117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94A3-96C2-40AF-CCD0-68809E101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68146-DEAD-A235-AD9F-03901AA3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Documentation: A window on your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528E3-7465-DCDE-0689-B61DA4E15C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9251" y="1351280"/>
            <a:ext cx="7827392" cy="476816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>
                <a:latin typeface="Arial"/>
                <a:cs typeface="Arial"/>
              </a:rPr>
              <a:t>Take and document a history</a:t>
            </a:r>
          </a:p>
          <a:p>
            <a:r>
              <a:rPr lang="en-GB" dirty="0">
                <a:latin typeface="Arial"/>
                <a:cs typeface="Arial"/>
              </a:rPr>
              <a:t>If you don’t write it down, it wasn’t said!</a:t>
            </a:r>
          </a:p>
          <a:p>
            <a:r>
              <a:rPr lang="en-GB" dirty="0">
                <a:latin typeface="Arial"/>
                <a:cs typeface="Arial"/>
              </a:rPr>
              <a:t>Always add a clinical narrative to your post event message, assume the reader has no knowledge of what happened, but needs to know if they are following up</a:t>
            </a:r>
          </a:p>
          <a:p>
            <a:r>
              <a:rPr lang="en-GB" dirty="0">
                <a:latin typeface="Arial"/>
                <a:cs typeface="Arial"/>
              </a:rPr>
              <a:t>Be clear on what you advised the patient to do (management)</a:t>
            </a:r>
          </a:p>
          <a:p>
            <a:r>
              <a:rPr lang="en-GB" dirty="0">
                <a:latin typeface="Arial"/>
                <a:cs typeface="Arial"/>
              </a:rPr>
              <a:t>Document your safety netting</a:t>
            </a:r>
          </a:p>
          <a:p>
            <a:r>
              <a:rPr lang="en-GB" dirty="0">
                <a:latin typeface="Arial"/>
                <a:cs typeface="Arial"/>
              </a:rPr>
              <a:t>Include advice given</a:t>
            </a:r>
          </a:p>
          <a:p>
            <a:endParaRPr lang="en-GB" dirty="0">
              <a:latin typeface="Arial"/>
              <a:cs typeface="Arial"/>
            </a:endParaRPr>
          </a:p>
        </p:txBody>
      </p:sp>
      <p:pic>
        <p:nvPicPr>
          <p:cNvPr id="5" name="Graphic 4" descr="Window with solid fill">
            <a:extLst>
              <a:ext uri="{FF2B5EF4-FFF2-40B4-BE49-F238E27FC236}">
                <a16:creationId xmlns:a16="http://schemas.microsoft.com/office/drawing/2014/main" id="{726484C4-2038-D347-B08F-ED3A479E1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11122" y="1186982"/>
            <a:ext cx="3280878" cy="32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4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951F-D502-A0D0-B835-25ECAE688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Prescribing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9F826-75C8-5785-AA92-A94E56489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1520" y="895763"/>
            <a:ext cx="10661229" cy="30505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Autonomy to prescribe beyond current PGD scopes for existing pharmacy first and contraception services</a:t>
            </a:r>
          </a:p>
          <a:p>
            <a:r>
              <a:rPr lang="en-GB" dirty="0"/>
              <a:t>All prescribing must be within prescriber scope of practice and competence</a:t>
            </a:r>
          </a:p>
          <a:p>
            <a:r>
              <a:rPr lang="en-GB" dirty="0"/>
              <a:t>Guardrails being developed to support prescribing decisions within each service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D47FCF-B0A2-B4D5-BBE2-513BB72B37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038640"/>
              </p:ext>
            </p:extLst>
          </p:nvPr>
        </p:nvGraphicFramePr>
        <p:xfrm>
          <a:off x="312821" y="3946358"/>
          <a:ext cx="1167063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5316">
                  <a:extLst>
                    <a:ext uri="{9D8B030D-6E8A-4147-A177-3AD203B41FA5}">
                      <a16:colId xmlns:a16="http://schemas.microsoft.com/office/drawing/2014/main" val="1001586983"/>
                    </a:ext>
                  </a:extLst>
                </a:gridCol>
                <a:gridCol w="5835316">
                  <a:extLst>
                    <a:ext uri="{9D8B030D-6E8A-4147-A177-3AD203B41FA5}">
                      <a16:colId xmlns:a16="http://schemas.microsoft.com/office/drawing/2014/main" val="912095760"/>
                    </a:ext>
                  </a:extLst>
                </a:gridCol>
              </a:tblGrid>
              <a:tr h="362103">
                <a:tc>
                  <a:txBody>
                    <a:bodyPr/>
                    <a:lstStyle/>
                    <a:p>
                      <a:r>
                        <a:rPr lang="en-GB" dirty="0"/>
                        <a:t>Pharmacy 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Contraception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949995"/>
                  </a:ext>
                </a:extLst>
              </a:tr>
              <a:tr h="1964286">
                <a:tc>
                  <a:txBody>
                    <a:bodyPr/>
                    <a:lstStyle/>
                    <a:p>
                      <a:pPr rtl="0" fontAlgn="base"/>
                      <a:r>
                        <a:rPr lang="en-GB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Five new pathways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Low-frequency, episodic migraine (adults 18–64 years)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Seasonal allergic rhinitis in children (4–11 years)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Acute otitis externa in adults (18 years and over)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Mild-to-moderate acne in young people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 skin and soft tissue infections and scabies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alternative contraceptive products e.g. rings and patches and depot injections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19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943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554F-FFD4-9A01-FD33-0E5182ADE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51" y="398353"/>
            <a:ext cx="9817949" cy="771317"/>
          </a:xfrm>
        </p:spPr>
        <p:txBody>
          <a:bodyPr>
            <a:noAutofit/>
          </a:bodyPr>
          <a:lstStyle/>
          <a:p>
            <a:r>
              <a:rPr lang="en-GB" sz="3600"/>
              <a:t>Where can Prescription Management be used?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414776-F726-1D81-7966-F9710C7CCD7D}"/>
              </a:ext>
            </a:extLst>
          </p:cNvPr>
          <p:cNvSpPr txBox="1">
            <a:spLocks/>
          </p:cNvSpPr>
          <p:nvPr/>
        </p:nvSpPr>
        <p:spPr>
          <a:xfrm>
            <a:off x="6409476" y="1325583"/>
            <a:ext cx="5208145" cy="4858135"/>
          </a:xfrm>
          <a:prstGeom prst="rect">
            <a:avLst/>
          </a:prstGeom>
          <a:solidFill>
            <a:srgbClr val="FDCDCF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/>
              <a:t>Prescription Management </a:t>
            </a:r>
            <a:r>
              <a:rPr lang="en-GB" sz="3600" b="1"/>
              <a:t>must NOT </a:t>
            </a:r>
            <a:r>
              <a:rPr lang="en-GB" sz="3600"/>
              <a:t>be used:</a:t>
            </a:r>
          </a:p>
          <a:p>
            <a:r>
              <a:rPr lang="en-GB"/>
              <a:t>Switching solely for any financial reason</a:t>
            </a:r>
          </a:p>
          <a:p>
            <a:r>
              <a:rPr lang="en-GB"/>
              <a:t>Switching a prescribed brand product to generic when the prescribed brand remains available or vice versa</a:t>
            </a:r>
          </a:p>
          <a:p>
            <a:r>
              <a:rPr lang="en-GB"/>
              <a:t>Prescribing outside the pharmacist's competence (excluding quantity synchronisation).</a:t>
            </a:r>
          </a:p>
          <a:p>
            <a:r>
              <a:rPr lang="en-GB"/>
              <a:t>Complex specialist medicines (e.g. shared care)</a:t>
            </a:r>
            <a:endParaRPr lang="en-GB" sz="240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D1375B-14C3-DD33-0F51-6059A50AF7A8}"/>
              </a:ext>
            </a:extLst>
          </p:cNvPr>
          <p:cNvSpPr txBox="1">
            <a:spLocks/>
          </p:cNvSpPr>
          <p:nvPr/>
        </p:nvSpPr>
        <p:spPr>
          <a:xfrm>
            <a:off x="799251" y="1325583"/>
            <a:ext cx="5296749" cy="4858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/>
              <a:t>Circumstances where prescription management may be appropriate</a:t>
            </a:r>
          </a:p>
          <a:p>
            <a:r>
              <a:rPr lang="en-GB" sz="2800"/>
              <a:t>Where a medicine is not available </a:t>
            </a:r>
          </a:p>
          <a:p>
            <a:r>
              <a:rPr lang="en-GB" sz="2800"/>
              <a:t>Where there is a prescription error</a:t>
            </a:r>
          </a:p>
          <a:p>
            <a:r>
              <a:rPr lang="en-GB" sz="2800"/>
              <a:t>Where there is an omitted medicine</a:t>
            </a:r>
          </a:p>
          <a:p>
            <a:r>
              <a:rPr lang="en-GB" sz="2800"/>
              <a:t>Where a medicine is no longer required</a:t>
            </a:r>
          </a:p>
          <a:p>
            <a:r>
              <a:rPr lang="en-GB" sz="2800"/>
              <a:t>Where there is a need to synchronise prescriptions</a:t>
            </a:r>
          </a:p>
        </p:txBody>
      </p:sp>
    </p:spTree>
    <p:extLst>
      <p:ext uri="{BB962C8B-B14F-4D97-AF65-F5344CB8AC3E}">
        <p14:creationId xmlns:p14="http://schemas.microsoft.com/office/powerpoint/2010/main" val="159859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9562-9079-E481-5D66-F538E413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5. Digital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8EC7A-EB26-767B-1907-F558605794D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9250" y="1195754"/>
            <a:ext cx="10661229" cy="518494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GB" sz="2400">
                <a:latin typeface="Arial"/>
                <a:cs typeface="Arial"/>
              </a:rPr>
              <a:t>Referrals</a:t>
            </a:r>
            <a:endParaRPr lang="en-US" sz="2400"/>
          </a:p>
          <a:p>
            <a:pPr lvl="1"/>
            <a:r>
              <a:rPr lang="en-GB" sz="2400">
                <a:latin typeface="Arial"/>
                <a:cs typeface="Arial"/>
              </a:rPr>
              <a:t>No change to existing referral routes </a:t>
            </a:r>
          </a:p>
          <a:p>
            <a:pPr lvl="1"/>
            <a:r>
              <a:rPr lang="en-GB" sz="2400">
                <a:latin typeface="Arial"/>
                <a:cs typeface="Arial"/>
              </a:rPr>
              <a:t>Referrals directly into PGD clinical systems must be closed when using prescribing route to avoid double claiming (e.g. NHS111 or GP)</a:t>
            </a:r>
          </a:p>
          <a:p>
            <a:r>
              <a:rPr lang="en-GB" sz="2400">
                <a:latin typeface="Arial"/>
                <a:cs typeface="Arial"/>
              </a:rPr>
              <a:t>Recording Consultations</a:t>
            </a:r>
            <a:endParaRPr lang="en-GB" sz="2400"/>
          </a:p>
          <a:p>
            <a:pPr lvl="1"/>
            <a:r>
              <a:rPr lang="en-GB" sz="2400" b="1">
                <a:latin typeface="Arial"/>
                <a:cs typeface="Arial"/>
              </a:rPr>
              <a:t>Do not </a:t>
            </a:r>
            <a:r>
              <a:rPr lang="en-GB" sz="2400">
                <a:latin typeface="Arial"/>
                <a:cs typeface="Arial"/>
              </a:rPr>
              <a:t>use Pharmacy First/Contraception PGD consultation record system – reserve this for PGD consultations </a:t>
            </a:r>
            <a:r>
              <a:rPr lang="en-GB" sz="2400" b="1">
                <a:latin typeface="Arial"/>
                <a:cs typeface="Arial"/>
              </a:rPr>
              <a:t>only</a:t>
            </a:r>
          </a:p>
          <a:p>
            <a:pPr lvl="1"/>
            <a:r>
              <a:rPr lang="en-GB" sz="2400">
                <a:latin typeface="Arial"/>
                <a:cs typeface="Arial"/>
              </a:rPr>
              <a:t>Have a system to record consultations contemporaneously using an appropriate consultations records system</a:t>
            </a:r>
          </a:p>
          <a:p>
            <a:r>
              <a:rPr lang="en-GB" sz="2400">
                <a:latin typeface="Arial"/>
                <a:cs typeface="Arial"/>
              </a:rPr>
              <a:t>Prescribing</a:t>
            </a:r>
          </a:p>
          <a:p>
            <a:pPr lvl="1"/>
            <a:r>
              <a:rPr lang="en-GB" sz="2400">
                <a:latin typeface="Arial"/>
                <a:cs typeface="Arial"/>
              </a:rPr>
              <a:t>Use approved System (currently Cleo Solo)</a:t>
            </a:r>
          </a:p>
          <a:p>
            <a:pPr lvl="1"/>
            <a:r>
              <a:rPr lang="en-GB" sz="2400">
                <a:latin typeface="Arial"/>
                <a:cs typeface="Arial"/>
              </a:rPr>
              <a:t>Other systems will be added to CP IT Framework in due course</a:t>
            </a:r>
          </a:p>
          <a:p>
            <a:r>
              <a:rPr lang="en-GB" sz="2400">
                <a:latin typeface="Arial"/>
                <a:cs typeface="Arial"/>
              </a:rPr>
              <a:t>Updating the GP patient record</a:t>
            </a:r>
          </a:p>
          <a:p>
            <a:pPr lvl="1"/>
            <a:r>
              <a:rPr lang="en-GB" sz="2400">
                <a:latin typeface="Arial"/>
                <a:cs typeface="Arial"/>
              </a:rPr>
              <a:t>Update GP in a timely manner (e.g. NHS email)</a:t>
            </a:r>
          </a:p>
          <a:p>
            <a:r>
              <a:rPr lang="en-GB" sz="2400">
                <a:latin typeface="Arial"/>
                <a:cs typeface="Arial"/>
              </a:rPr>
              <a:t>Claiming for Prescribing Consultations</a:t>
            </a:r>
            <a:endParaRPr lang="en-GB" sz="2400"/>
          </a:p>
          <a:p>
            <a:pPr lvl="1"/>
            <a:r>
              <a:rPr lang="en-GB" sz="2400" b="1">
                <a:latin typeface="Arial"/>
                <a:cs typeface="Arial"/>
              </a:rPr>
              <a:t>Do not </a:t>
            </a:r>
            <a:r>
              <a:rPr lang="en-GB" sz="2400">
                <a:latin typeface="Arial"/>
                <a:cs typeface="Arial"/>
              </a:rPr>
              <a:t>use PGD consultation systems to submit claim</a:t>
            </a:r>
          </a:p>
          <a:p>
            <a:pPr lvl="1"/>
            <a:r>
              <a:rPr lang="en-GB" sz="2400">
                <a:latin typeface="Arial"/>
                <a:cs typeface="Arial"/>
              </a:rPr>
              <a:t>Use NHSBSA MYS Portal for Prescribing Consultations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63313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D43A5-88AE-2DF1-AFFB-77FB79632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>
            <a:extLst>
              <a:ext uri="{FF2B5EF4-FFF2-40B4-BE49-F238E27FC236}">
                <a16:creationId xmlns:a16="http://schemas.microsoft.com/office/drawing/2014/main" id="{F4345168-0F69-736C-AF3D-E8EF52CB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9" y="244477"/>
            <a:ext cx="11404154" cy="865186"/>
          </a:xfrm>
        </p:spPr>
        <p:txBody>
          <a:bodyPr>
            <a:normAutofit/>
          </a:bodyPr>
          <a:lstStyle/>
          <a:p>
            <a:r>
              <a:rPr lang="en-GB" sz="4400" b="0" spc="-4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Prescribing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1E1464B-552E-D3DC-DB4B-B3F2BAA28DEA}"/>
              </a:ext>
            </a:extLst>
          </p:cNvPr>
          <p:cNvGraphicFramePr>
            <a:graphicFrameLocks noGrp="1"/>
          </p:cNvGraphicFramePr>
          <p:nvPr/>
        </p:nvGraphicFramePr>
        <p:xfrm>
          <a:off x="515551" y="1737361"/>
          <a:ext cx="5580449" cy="4480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07968">
                  <a:extLst>
                    <a:ext uri="{9D8B030D-6E8A-4147-A177-3AD203B41FA5}">
                      <a16:colId xmlns:a16="http://schemas.microsoft.com/office/drawing/2014/main" val="4040764182"/>
                    </a:ext>
                  </a:extLst>
                </a:gridCol>
                <a:gridCol w="3572481">
                  <a:extLst>
                    <a:ext uri="{9D8B030D-6E8A-4147-A177-3AD203B41FA5}">
                      <a16:colId xmlns:a16="http://schemas.microsoft.com/office/drawing/2014/main" val="1102132053"/>
                    </a:ext>
                  </a:extLst>
                </a:gridCol>
              </a:tblGrid>
              <a:tr h="325574">
                <a:tc>
                  <a:txBody>
                    <a:bodyPr/>
                    <a:lstStyle/>
                    <a:p>
                      <a:r>
                        <a:rPr lang="en-GB" sz="1800" i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i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675785"/>
                  </a:ext>
                </a:extLst>
              </a:tr>
              <a:tr h="942939">
                <a:tc>
                  <a:txBody>
                    <a:bodyPr/>
                    <a:lstStyle/>
                    <a:p>
                      <a:r>
                        <a:rPr lang="en-GB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Set up fee</a:t>
                      </a:r>
                    </a:p>
                  </a:txBody>
                  <a:tcPr>
                    <a:solidFill>
                      <a:srgbClr val="CBCD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800" i="0">
                          <a:solidFill>
                            <a:schemeClr val="tx1"/>
                          </a:solidFill>
                        </a:rPr>
                        <a:t>£500 </a:t>
                      </a:r>
                      <a:endParaRPr lang="en-US" sz="1800"/>
                    </a:p>
                    <a:p>
                      <a:pPr marL="0" lvl="0" indent="0">
                        <a:buNone/>
                      </a:pPr>
                      <a:r>
                        <a:rPr lang="en-GB" sz="1800" i="0">
                          <a:solidFill>
                            <a:schemeClr val="tx1"/>
                          </a:solidFill>
                        </a:rPr>
                        <a:t>(one off payment following confirmation of registration and assured EPS product)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GB" sz="1800" i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BCD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596144"/>
                  </a:ext>
                </a:extLst>
              </a:tr>
              <a:tr h="766138">
                <a:tc>
                  <a:txBody>
                    <a:bodyPr/>
                    <a:lstStyle/>
                    <a:p>
                      <a:r>
                        <a:rPr lang="en-GB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 infrastructure fee</a:t>
                      </a:r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sz="1800" i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7E8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800" i="0">
                          <a:solidFill>
                            <a:schemeClr val="tx1"/>
                          </a:solidFill>
                        </a:rPr>
                        <a:t>£525 monthly</a:t>
                      </a:r>
                    </a:p>
                    <a:p>
                      <a:pPr marL="0" indent="0">
                        <a:buNone/>
                      </a:pPr>
                      <a:r>
                        <a:rPr lang="en-GB" sz="1800" i="0">
                          <a:solidFill>
                            <a:schemeClr val="tx1"/>
                          </a:solidFill>
                        </a:rPr>
                        <a:t>(supporting ongoing costs of maintaining a prescribing service e.g. EPS costs, clinical supervision) </a:t>
                      </a:r>
                    </a:p>
                  </a:txBody>
                  <a:tcPr>
                    <a:solidFill>
                      <a:srgbClr val="E7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710986"/>
                  </a:ext>
                </a:extLst>
              </a:tr>
              <a:tr h="901590">
                <a:tc>
                  <a:txBody>
                    <a:bodyPr/>
                    <a:lstStyle/>
                    <a:p>
                      <a:r>
                        <a:rPr lang="en-GB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Service fee</a:t>
                      </a:r>
                    </a:p>
                  </a:txBody>
                  <a:tcPr>
                    <a:solidFill>
                      <a:srgbClr val="CBCDD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£17 for Pharmacy First Clinical Pathways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£20 or £25 for Contraception services</a:t>
                      </a:r>
                      <a:endParaRPr lang="en-GB" sz="1800" i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BCD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001942"/>
                  </a:ext>
                </a:extLst>
              </a:tr>
            </a:tbl>
          </a:graphicData>
        </a:graphic>
      </p:graphicFrame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F4537F9-F49A-BB58-129E-F6F3A848AB1D}"/>
              </a:ext>
            </a:extLst>
          </p:cNvPr>
          <p:cNvSpPr txBox="1">
            <a:spLocks/>
          </p:cNvSpPr>
          <p:nvPr/>
        </p:nvSpPr>
        <p:spPr>
          <a:xfrm>
            <a:off x="6309360" y="1737362"/>
            <a:ext cx="5105409" cy="4206239"/>
          </a:xfrm>
          <a:prstGeom prst="rect">
            <a:avLst/>
          </a:prstGeom>
          <a:ln w="38100">
            <a:solidFill>
              <a:srgbClr val="0072CE"/>
            </a:solidFill>
          </a:ln>
        </p:spPr>
        <p:txBody>
          <a:bodyPr vert="horz" lIns="0" tIns="0" rIns="0" bIns="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>
              <a:spcBef>
                <a:spcPts val="600"/>
              </a:spcBef>
            </a:pP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Eligible Prescribing Pharmacies must</a:t>
            </a:r>
          </a:p>
          <a:p>
            <a:pPr marL="829800" lvl="1" indent="-285750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Have a minimum prescriber availability 24 hours per week</a:t>
            </a:r>
          </a:p>
          <a:p>
            <a:pPr marL="829800" lvl="1" indent="-285750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Offer prescribing based national services as per CPCF</a:t>
            </a:r>
          </a:p>
          <a:p>
            <a:pPr marL="829800" lvl="1" indent="-285750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Offer Prescription Management processes in line with guidance and local ICB agreements</a:t>
            </a:r>
          </a:p>
          <a:p>
            <a:pPr marL="144000">
              <a:spcAft>
                <a:spcPts val="0"/>
              </a:spcAft>
            </a:pPr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00">
              <a:spcAft>
                <a:spcPts val="0"/>
              </a:spcAft>
            </a:pP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Open to all Community Pharmacies with Prescribing Pharmacists subject to ICB approval </a:t>
            </a:r>
          </a:p>
          <a:p>
            <a:pPr marL="144000">
              <a:spcAft>
                <a:spcPts val="0"/>
              </a:spcAft>
            </a:pPr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00">
              <a:spcAft>
                <a:spcPts val="0"/>
              </a:spcAft>
            </a:pP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Changes to PLPS and directions will come into force for clinical governance purposes.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EE73D1-B67C-F722-F591-1DDBCA3AB36E}"/>
              </a:ext>
            </a:extLst>
          </p:cNvPr>
          <p:cNvSpPr txBox="1"/>
          <p:nvPr/>
        </p:nvSpPr>
        <p:spPr>
          <a:xfrm>
            <a:off x="504409" y="1109663"/>
            <a:ext cx="11076352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tx1">
                    <a:lumMod val="76000"/>
                    <a:lumOff val="24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initial introduction of IP during 2026/27 will be funded via 3 main streams </a:t>
            </a:r>
            <a:endParaRPr lang="en-US" sz="2000" b="1">
              <a:solidFill>
                <a:schemeClr val="tx1">
                  <a:lumMod val="76000"/>
                  <a:lumOff val="24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60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66FF-B8FA-8011-564D-F41B24E1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331B0-6D14-0E09-50E8-35235B97DA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Consider if you’re interested in becoming a prescribing pharmacy, review the clinical areas and expectations on service delivery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Reviewing the professional assurance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Consider any training needs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Consider what digital solutions you may need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‘The Readiness gate’</a:t>
            </a:r>
          </a:p>
        </p:txBody>
      </p:sp>
    </p:spTree>
    <p:extLst>
      <p:ext uri="{BB962C8B-B14F-4D97-AF65-F5344CB8AC3E}">
        <p14:creationId xmlns:p14="http://schemas.microsoft.com/office/powerpoint/2010/main" val="872874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852</Words>
  <Application>Microsoft Office PowerPoint</Application>
  <PresentationFormat>Widescreen</PresentationFormat>
  <Paragraphs>94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Community Pharmacy Prescribing Services  </vt:lpstr>
      <vt:lpstr>PowerPoint Presentation</vt:lpstr>
      <vt:lpstr>Documentation: A window on your practice</vt:lpstr>
      <vt:lpstr>Prescribing Introduction</vt:lpstr>
      <vt:lpstr>Where can Prescription Management be used?</vt:lpstr>
      <vt:lpstr>5. Digital Options</vt:lpstr>
      <vt:lpstr>Independent Prescribing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GILBERT, Paul (NHS LEICESTER, LEICESTERSHIRE AND RUTLAND ICB - 04C)</dc:creator>
  <cp:lastModifiedBy>GILBERT, Paul (NHS LEICESTER, LEICESTERSHIRE AND RUTLAND ICB - 04C)</cp:lastModifiedBy>
  <cp:revision>1</cp:revision>
  <dcterms:created xsi:type="dcterms:W3CDTF">2026-09-24T08:41:40Z</dcterms:created>
  <dcterms:modified xsi:type="dcterms:W3CDTF">2026-09-24T12:30:33Z</dcterms:modified>
</cp:coreProperties>
</file>